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6"/>
  </p:notesMasterIdLst>
  <p:sldIdLst>
    <p:sldId id="384" r:id="rId3"/>
    <p:sldId id="385" r:id="rId4"/>
    <p:sldId id="386" r:id="rId5"/>
    <p:sldId id="387" r:id="rId6"/>
    <p:sldId id="388" r:id="rId7"/>
    <p:sldId id="389" r:id="rId8"/>
    <p:sldId id="390" r:id="rId9"/>
    <p:sldId id="508" r:id="rId10"/>
    <p:sldId id="392" r:id="rId11"/>
    <p:sldId id="393" r:id="rId12"/>
    <p:sldId id="394" r:id="rId13"/>
    <p:sldId id="509" r:id="rId14"/>
    <p:sldId id="271" r:id="rId15"/>
    <p:sldId id="506" r:id="rId16"/>
    <p:sldId id="505" r:id="rId17"/>
    <p:sldId id="507" r:id="rId18"/>
    <p:sldId id="490" r:id="rId19"/>
    <p:sldId id="415" r:id="rId20"/>
    <p:sldId id="416" r:id="rId21"/>
    <p:sldId id="500" r:id="rId22"/>
    <p:sldId id="502" r:id="rId23"/>
    <p:sldId id="503" r:id="rId24"/>
    <p:sldId id="4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94660"/>
  </p:normalViewPr>
  <p:slideViewPr>
    <p:cSldViewPr>
      <p:cViewPr varScale="1">
        <p:scale>
          <a:sx n="93" d="100"/>
          <a:sy n="93" d="100"/>
        </p:scale>
        <p:origin x="4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7B9D6A-84D4-44F1-8D08-AC27C9874D7F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443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63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56355" name="Slide Number Placeholder 3"/>
          <p:cNvSpPr txBox="1">
            <a:spLocks noGrp="1"/>
          </p:cNvSpPr>
          <p:nvPr/>
        </p:nvSpPr>
        <p:spPr bwMode="auto">
          <a:xfrm>
            <a:off x="5939805" y="6866187"/>
            <a:ext cx="4544308" cy="3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128" tIns="50564" rIns="101128" bIns="50564" anchor="b"/>
          <a:lstStyle/>
          <a:p>
            <a:pPr algn="r" defTabSz="1011403"/>
            <a:fld id="{AA3D9A9E-A7AD-4173-AC42-5D96F74CDCE6}" type="slidenum">
              <a:rPr lang="tr-TR" sz="1300">
                <a:latin typeface="Arial" charset="0"/>
              </a:rPr>
              <a:pPr algn="r" defTabSz="1011403"/>
              <a:t>11</a:t>
            </a:fld>
            <a:endParaRPr lang="tr-TR" sz="13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85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AA1285-9B64-4F31-B02D-BA9B22306BE1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953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D79A8-EA43-4745-B5BA-D1BD82A9BE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03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B96-DFF4-9C47-841F-73206B7AE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CF11C-FE3D-A341-A7B5-44F893D20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B4270-87F2-F948-8DD5-80BD96F6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43A6B-1EB2-4546-83B1-998426BB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477CC-E118-8341-8AD3-1EF1519E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91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C170-FAF1-8A4B-9BF4-525ECBBA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769A-F3C4-4947-B209-DC79C65B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8B41A-9F07-634B-A329-C6BB3704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A1800-AE40-2742-A191-FF24D3A9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9353B-1182-304A-9E96-B5B688B1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52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24A6-4098-4246-9E35-20B250C4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AC161-4744-E048-9246-F72F4B019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4309-3AAC-C942-82F4-4CC27DD0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B82AD-DCE1-A047-98BB-AA82D762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9A18A-EFB9-E34A-BE3A-A4F65539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39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ED94E-2771-D64E-8AC2-50D68D012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0D16-A56C-B54E-855B-94D4E7003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FAD60-93B0-AE4C-A446-F1F2A5169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984E4-E33E-AA4B-9E18-8BBC67F7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DDA2C-23C6-1143-80A6-BEEBE802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CE143-DCE7-0C43-934C-B4059D34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17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6D64-3062-DB49-ACDE-D4B8A0DD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F6FFA-BC45-144C-8007-4FCCCBF17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7E845-23E1-334E-A92A-0496B0569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07A17-BC81-5944-89B6-232F91D00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E6711F-9A22-F042-B851-70BB1E8C3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96C3C-DC2E-1F4E-939D-C5CC6E4E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86EED-1AE8-5D47-877A-ED4D3DDB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17497-6E74-1D4D-BADC-80019502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53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08AB-C882-AF44-AB57-47EE5791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6608D-DF68-434A-8DC7-A510BC4A4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3F02B-B15D-6C43-930D-AF98B802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DE66F-EDC5-6E41-9F0C-0A2E7B13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55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7E476F-570D-3847-9C0C-097214ED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BA161-5226-F34D-AC97-BEC4177A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A5070-9A04-5341-9FB4-2FB5BC1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6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4AEB7-687A-E64F-920B-6E191DA7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689C7-9E2F-F340-8924-D430A4150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804D0-010F-654A-B495-9632319B5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D9CD7-506D-8248-AB9A-AD963539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BCAA3-7280-1A4F-A2BF-A6C7B897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E1B42-45AE-B24D-859B-2749DAB3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2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2D725-6E7E-C245-90D7-5F5299A2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710E1-950D-4D46-9987-CDEC42660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34FE9-C469-0349-B05F-F553AC203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FF8E8-27AA-0A4B-A895-3A4B4175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3EC40-0C36-3F48-956C-DA7A5A8D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0BA30-3B79-B44E-80D5-B2CC122B3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69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935D-9B9B-D64C-9BD3-6AA1950F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0C0AF-5389-D444-8636-821F849C2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CE160-2E04-6946-A030-44E62BEC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D224-36DB-5F44-A3D1-5FAC69FD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13070-B8E3-8D42-9EAC-AF2B8442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24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D2086-6E3D-304E-8208-20D7055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7875B-2E44-E34B-9425-61241D3C7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0938D-82FB-5F46-A5BC-5D449ED22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536D4-A963-0748-A6B9-04CF8D38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0E5D-B8C5-F648-AC22-D2601EA0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2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18FE8-C5A3-1E4E-B4C6-C0A36EE73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519A3-5236-2748-BF17-1B3863F12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7A86A-AC45-1A41-9DD8-62F89A508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936DB-5FDC-E548-BB61-2DF8B4C5A8E7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FA78A-54B3-C94D-99F5-814B7C60C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8C526-4A66-5744-9F2B-1C5DE017B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yshark.com/davies-bouldin-index-for-k-means-clustering-evaluation-in-python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371600" y="2667000"/>
            <a:ext cx="6705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Radial Basis Function Neural Network:</a:t>
            </a:r>
          </a:p>
        </p:txBody>
      </p:sp>
    </p:spTree>
    <p:extLst>
      <p:ext uri="{BB962C8B-B14F-4D97-AF65-F5344CB8AC3E}">
        <p14:creationId xmlns:p14="http://schemas.microsoft.com/office/powerpoint/2010/main" val="2856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29" name="Rectangle 4"/>
          <p:cNvSpPr>
            <a:spLocks noGrp="1" noChangeArrowheads="1"/>
          </p:cNvSpPr>
          <p:nvPr>
            <p:ph type="title"/>
          </p:nvPr>
        </p:nvSpPr>
        <p:spPr>
          <a:xfrm>
            <a:off x="305091" y="762000"/>
            <a:ext cx="2539313" cy="1487058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Initial centers are arbitrary points in attribute space. </a:t>
            </a:r>
            <a:endParaRPr lang="tr-TR" sz="2400" dirty="0">
              <a:latin typeface="Arial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3C072-1230-4D17-ABA7-6D1986A92A6E}" type="slidenum">
              <a:rPr lang="tr-TR"/>
              <a:pPr>
                <a:defRPr/>
              </a:pPr>
              <a:t>10</a:t>
            </a:fld>
            <a:endParaRPr lang="tr-TR"/>
          </a:p>
        </p:txBody>
      </p:sp>
      <p:pic>
        <p:nvPicPr>
          <p:cNvPr id="329732" name="Picture 14" descr="k-means example from Bishop p4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8255" y="609600"/>
            <a:ext cx="5701476" cy="3489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9733" name="Picture 15" descr="k-means error from Bishop p4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5681" y="4343400"/>
            <a:ext cx="331824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9734" name="Rectangle 4"/>
          <p:cNvSpPr>
            <a:spLocks noChangeArrowheads="1"/>
          </p:cNvSpPr>
          <p:nvPr/>
        </p:nvSpPr>
        <p:spPr bwMode="auto">
          <a:xfrm>
            <a:off x="914400" y="5257800"/>
            <a:ext cx="2565797" cy="38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2800" dirty="0">
                <a:latin typeface="Arial" charset="0"/>
              </a:rPr>
              <a:t>Convergence</a:t>
            </a:r>
            <a:r>
              <a:rPr lang="en-US" sz="2100" dirty="0">
                <a:solidFill>
                  <a:schemeClr val="tx2"/>
                </a:solidFill>
                <a:latin typeface="Arial" charset="0"/>
              </a:rPr>
              <a:t> </a:t>
            </a:r>
            <a:endParaRPr lang="tr-TR" sz="21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9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609600"/>
            <a:ext cx="8610600" cy="758428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2400" dirty="0">
                <a:latin typeface="Arial" charset="0"/>
              </a:rPr>
              <a:t>K-means is an example of the </a:t>
            </a:r>
            <a:r>
              <a:rPr lang="tr-TR" sz="2400" dirty="0">
                <a:latin typeface="Arial" charset="0"/>
              </a:rPr>
              <a:t>Expectation-Maximization (EM)</a:t>
            </a:r>
            <a:r>
              <a:rPr lang="en-US" sz="2400" dirty="0">
                <a:latin typeface="Arial" charset="0"/>
              </a:rPr>
              <a:t> approach to maximum likelihood estimation (MLE)</a:t>
            </a:r>
            <a:endParaRPr lang="tr-TR" sz="2400" dirty="0">
              <a:latin typeface="Arial" charset="0"/>
            </a:endParaRP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0D5E3BA-493C-4AFF-A143-737B28F3A321}" type="slidenum">
              <a:rPr lang="tr-TR" sz="9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11</a:t>
            </a:fld>
            <a:endParaRPr lang="tr-TR" sz="90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55336" name="Text Box 7"/>
          <p:cNvSpPr txBox="1">
            <a:spLocks noChangeArrowheads="1"/>
          </p:cNvSpPr>
          <p:nvPr/>
        </p:nvSpPr>
        <p:spPr bwMode="auto">
          <a:xfrm>
            <a:off x="154709" y="1625740"/>
            <a:ext cx="884447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With simple models, like Gaussian distribution, </a:t>
            </a:r>
            <a:r>
              <a:rPr lang="tr-TR" sz="2400" dirty="0">
                <a:latin typeface="Arial" charset="0"/>
              </a:rPr>
              <a:t>likelihood </a:t>
            </a:r>
            <a:r>
              <a:rPr lang="en-US" sz="2400" dirty="0">
                <a:latin typeface="Arial" charset="0"/>
              </a:rPr>
              <a:t>of parameter values, like mean and variance, can be expressed analytically and calculus</a:t>
            </a:r>
            <a:r>
              <a:rPr lang="tr-TR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can be used to find the best estimates of the parameters.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Parameters of the </a:t>
            </a:r>
            <a:r>
              <a:rPr lang="tr-TR" sz="2400" dirty="0">
                <a:latin typeface="Arial" charset="0"/>
              </a:rPr>
              <a:t>mixture model</a:t>
            </a:r>
            <a:r>
              <a:rPr lang="en-US" sz="2400" dirty="0">
                <a:latin typeface="Arial" charset="0"/>
              </a:rPr>
              <a:t> cannot be solved analytically.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355337" name="Text Box 9"/>
          <p:cNvSpPr txBox="1">
            <a:spLocks noChangeArrowheads="1"/>
          </p:cNvSpPr>
          <p:nvPr/>
        </p:nvSpPr>
        <p:spPr bwMode="auto">
          <a:xfrm>
            <a:off x="457200" y="4038600"/>
            <a:ext cx="846577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EM is a 2-step iterative method to solve the mixture problem.</a:t>
            </a:r>
          </a:p>
          <a:p>
            <a:r>
              <a:rPr lang="en-US" sz="2400" i="1" dirty="0">
                <a:latin typeface="Arial" charset="0"/>
              </a:rPr>
              <a:t>E-step</a:t>
            </a:r>
            <a:r>
              <a:rPr lang="en-US" sz="2400" dirty="0">
                <a:latin typeface="Arial" charset="0"/>
              </a:rPr>
              <a:t>: estimate group labels of </a:t>
            </a:r>
            <a:r>
              <a:rPr lang="en-US" sz="2400" b="1" dirty="0">
                <a:latin typeface="Arial" charset="0"/>
              </a:rPr>
              <a:t>x</a:t>
            </a:r>
            <a:r>
              <a:rPr lang="en-US" sz="2400" baseline="30000" dirty="0">
                <a:latin typeface="Arial" charset="0"/>
              </a:rPr>
              <a:t>t</a:t>
            </a:r>
            <a:r>
              <a:rPr lang="en-US" sz="2400" dirty="0">
                <a:latin typeface="Arial" charset="0"/>
              </a:rPr>
              <a:t> from current knowledge </a:t>
            </a:r>
          </a:p>
          <a:p>
            <a:r>
              <a:rPr lang="en-US" sz="2400" dirty="0">
                <a:latin typeface="Arial" charset="0"/>
              </a:rPr>
              <a:t>of mixture components</a:t>
            </a:r>
          </a:p>
          <a:p>
            <a:r>
              <a:rPr lang="en-US" sz="2400" i="1" dirty="0">
                <a:latin typeface="Arial" charset="0"/>
              </a:rPr>
              <a:t>M-step</a:t>
            </a:r>
            <a:r>
              <a:rPr lang="en-US" sz="2400" dirty="0">
                <a:latin typeface="Arial" charset="0"/>
              </a:rPr>
              <a:t>: update mixture component using group labels </a:t>
            </a:r>
          </a:p>
          <a:p>
            <a:r>
              <a:rPr lang="en-US" sz="2400" dirty="0">
                <a:latin typeface="Arial" charset="0"/>
              </a:rPr>
              <a:t>from E-step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61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6609" y="381000"/>
            <a:ext cx="6172200" cy="7036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450" dirty="0">
                <a:latin typeface="Arial" panose="020B0604020202020204" pitchFamily="34" charset="0"/>
                <a:cs typeface="Arial" panose="020B0604020202020204" pitchFamily="34" charset="0"/>
              </a:rPr>
              <a:t>-means </a:t>
            </a:r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3450" dirty="0">
                <a:latin typeface="Arial" panose="020B0604020202020204" pitchFamily="34" charset="0"/>
                <a:cs typeface="Arial" panose="020B0604020202020204" pitchFamily="34" charset="0"/>
              </a:rPr>
              <a:t>lustering</a:t>
            </a:r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 pseudo code</a:t>
            </a:r>
            <a:endParaRPr lang="tr-TR" sz="3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37615-9695-4A8C-A00E-4B49FCC33543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307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84660"/>
            <a:ext cx="8742477" cy="453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0756" name="Rectangle 6"/>
          <p:cNvSpPr>
            <a:spLocks noChangeArrowheads="1"/>
          </p:cNvSpPr>
          <p:nvPr/>
        </p:nvSpPr>
        <p:spPr bwMode="auto">
          <a:xfrm>
            <a:off x="1676400" y="4419600"/>
            <a:ext cx="3582592" cy="5872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7" name="Rectangle 7"/>
          <p:cNvSpPr>
            <a:spLocks noChangeArrowheads="1"/>
          </p:cNvSpPr>
          <p:nvPr/>
        </p:nvSpPr>
        <p:spPr bwMode="auto">
          <a:xfrm>
            <a:off x="1524000" y="2781300"/>
            <a:ext cx="6553200" cy="1104900"/>
          </a:xfrm>
          <a:prstGeom prst="rect">
            <a:avLst/>
          </a:prstGeom>
          <a:noFill/>
          <a:ln w="19050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AE4F-A35B-75CC-0740-43EFDA441795}"/>
              </a:ext>
            </a:extLst>
          </p:cNvPr>
          <p:cNvSpPr txBox="1"/>
          <p:nvPr/>
        </p:nvSpPr>
        <p:spPr>
          <a:xfrm>
            <a:off x="3467696" y="2296114"/>
            <a:ext cx="4273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Assign training examples to clusters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1451C3-823D-1803-04E6-8DA164C3A6B1}"/>
              </a:ext>
            </a:extLst>
          </p:cNvPr>
          <p:cNvSpPr txBox="1"/>
          <p:nvPr/>
        </p:nvSpPr>
        <p:spPr>
          <a:xfrm>
            <a:off x="5486400" y="4359276"/>
            <a:ext cx="2937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Update centroids based on new assignments</a:t>
            </a:r>
          </a:p>
        </p:txBody>
      </p:sp>
    </p:spTree>
    <p:extLst>
      <p:ext uri="{BB962C8B-B14F-4D97-AF65-F5344CB8AC3E}">
        <p14:creationId xmlns:p14="http://schemas.microsoft.com/office/powerpoint/2010/main" val="310684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685800" y="1219200"/>
            <a:ext cx="811632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Davies-Bouldin index (DBI) is used to find the optimum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number of clusters.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Rationale: Choose K that makes the clusters least similar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similarity of clusters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j = (S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+ S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)/M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ij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  <a:p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intra-dispersion of cluster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which is the average 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separation of its members from the centroid, and M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the 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distance between the centroids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j.</a:t>
            </a:r>
          </a:p>
          <a:p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dispersion and wide separation -&gt; low similarity</a:t>
            </a:r>
          </a:p>
        </p:txBody>
      </p:sp>
    </p:spTree>
    <p:extLst>
      <p:ext uri="{BB962C8B-B14F-4D97-AF65-F5344CB8AC3E}">
        <p14:creationId xmlns:p14="http://schemas.microsoft.com/office/powerpoint/2010/main" val="103758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547501" y="990600"/>
            <a:ext cx="804899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K clusters, calculate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similarity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K(K-1)/2 distinct ordered pairs.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each cluster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find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max(R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DBI is the simple average of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over the K clusters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Plot DBI(K) over the desired range of 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Chose K with the minimum DBI(K)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20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967335"/>
            <a:ext cx="868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https://pyshark.com/davies-bouldin-index-for-k-means-clustering-evaluation-in-python/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3581400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Davies-</a:t>
            </a:r>
            <a:r>
              <a:rPr kumimoji="0" lang="en-US" sz="1350" b="1" i="0" u="sng" strike="noStrike" kern="1200" cap="none" spc="0" normalizeH="0" baseline="0" noProof="0" dirty="0" err="1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Bouldin</a:t>
            </a:r>
            <a:r>
              <a:rPr kumimoji="0" lang="en-US" sz="1350" b="1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 Index for K-Means Clustering Evaluation in ...</a:t>
            </a: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65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222460" y="914400"/>
            <a:ext cx="83471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Example from link: 2D labeled data.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DBI predicts 3 as best number of clusters between 2 and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labeled data, the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question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usually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class members in the same cluster?</a:t>
            </a: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35FCCA64-36B4-47CB-99DA-A20A6BDFB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5" y="2829071"/>
            <a:ext cx="4144048" cy="2748941"/>
          </a:xfrm>
          <a:prstGeom prst="rect">
            <a:avLst/>
          </a:prstGeom>
        </p:spPr>
      </p:pic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CEFEA505-EFB1-4ECE-90B1-4851E605D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19400"/>
            <a:ext cx="4533153" cy="2819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471" y="394394"/>
            <a:ext cx="8965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https://pyshark.com/davies-bouldin-index-for-k-means-clustering-evaluation-in-python/</a:t>
            </a:r>
          </a:p>
        </p:txBody>
      </p:sp>
    </p:spTree>
    <p:extLst>
      <p:ext uri="{BB962C8B-B14F-4D97-AF65-F5344CB8AC3E}">
        <p14:creationId xmlns:p14="http://schemas.microsoft.com/office/powerpoint/2010/main" val="2175905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3914775" cy="373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4876800" y="2057400"/>
            <a:ext cx="403794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Given converged K-means centers, estimate variance for RBFs by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d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/2K, where </a:t>
            </a:r>
            <a:r>
              <a:rPr lang="en-US" altLang="en-US" sz="2400" dirty="0" err="1">
                <a:cs typeface="Arial" panose="020B0604020202020204" pitchFamily="34" charset="0"/>
              </a:rPr>
              <a:t>d</a:t>
            </a:r>
            <a:r>
              <a:rPr lang="en-US" altLang="en-US" sz="2400" b="1" baseline="-25000" dirty="0" err="1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 is the largest distance between clusters.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How do we calculate distance between clusters?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d</a:t>
            </a:r>
            <a:r>
              <a:rPr lang="en-US" altLang="en-US" sz="2800" baseline="-25000" dirty="0">
                <a:cs typeface="Arial" panose="020B0604020202020204" pitchFamily="34" charset="0"/>
              </a:rPr>
              <a:t>ij</a:t>
            </a:r>
            <a:r>
              <a:rPr lang="en-US" altLang="en-US" sz="2800" dirty="0">
                <a:cs typeface="Arial" panose="020B0604020202020204" pitchFamily="34" charset="0"/>
              </a:rPr>
              <a:t> = ||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i</a:t>
            </a:r>
            <a:r>
              <a:rPr lang="en-US" altLang="en-US" sz="2800" dirty="0">
                <a:cs typeface="Arial" panose="020B0604020202020204" pitchFamily="34" charset="0"/>
              </a:rPr>
              <a:t>-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j</a:t>
            </a:r>
            <a:r>
              <a:rPr lang="en-US" altLang="en-US" sz="2800" dirty="0">
                <a:cs typeface="Arial" panose="020B0604020202020204" pitchFamily="34" charset="0"/>
              </a:rPr>
              <a:t>||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7643" y="685800"/>
            <a:ext cx="8178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Application of K-means clustering to RBF network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9BA960B-759D-4B1F-B863-BCF4D4987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405147"/>
            <a:ext cx="4091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Symbol" panose="05050102010706020507" pitchFamily="18" charset="2"/>
              </a:rPr>
              <a:t>j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) = exp(-</a:t>
            </a:r>
            <a:r>
              <a:rPr lang="en-US" altLang="en-US" sz="2800" dirty="0">
                <a:cs typeface="Arial" panose="020B0604020202020204" pitchFamily="34" charset="0"/>
              </a:rPr>
              <a:t>½(</a:t>
            </a:r>
            <a:r>
              <a:rPr lang="en-US" altLang="en-US" sz="2800" dirty="0"/>
              <a:t>|</a:t>
            </a:r>
            <a:r>
              <a:rPr lang="en-US" altLang="en-US" sz="2800" b="1" dirty="0"/>
              <a:t>x</a:t>
            </a:r>
            <a:r>
              <a:rPr lang="en-US" altLang="en-US" sz="2800" dirty="0"/>
              <a:t>-</a:t>
            </a:r>
            <a:r>
              <a:rPr lang="en-US" altLang="en-US" sz="2800" b="1" dirty="0" err="1">
                <a:latin typeface="Symbol" panose="05050102010706020507" pitchFamily="18" charset="2"/>
              </a:rPr>
              <a:t>m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|/</a:t>
            </a:r>
            <a:r>
              <a:rPr lang="en-US" altLang="en-US" sz="2800" dirty="0" err="1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)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)</a:t>
            </a:r>
            <a:endParaRPr lang="en-US" altLang="en-US" sz="28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7424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99" y="828020"/>
            <a:ext cx="8200001" cy="4057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5413" y="304800"/>
            <a:ext cx="5402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RBF network for digit recognition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2627" y="5257800"/>
            <a:ext cx="7620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Examples of hand-written digits from zip codes</a:t>
            </a:r>
          </a:p>
        </p:txBody>
      </p:sp>
    </p:spTree>
    <p:extLst>
      <p:ext uri="{BB962C8B-B14F-4D97-AF65-F5344CB8AC3E}">
        <p14:creationId xmlns:p14="http://schemas.microsoft.com/office/powerpoint/2010/main" val="3899006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94635" y="1119002"/>
            <a:ext cx="6465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2-attribute digit model: intensity and symmetry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0021" y="5486400"/>
            <a:ext cx="5780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Intensity: how much black is in the image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Symmetry: how similar are mirror images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45216" y="1905000"/>
            <a:ext cx="7005941" cy="3692308"/>
            <a:chOff x="845216" y="1905000"/>
            <a:chExt cx="7005941" cy="369230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1905000"/>
              <a:ext cx="6631957" cy="340310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077779" y="5197198"/>
              <a:ext cx="10852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intensity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431898" y="3308918"/>
              <a:ext cx="1226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symmetry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450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942" y="928125"/>
            <a:ext cx="4457700" cy="425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600200" y="525990"/>
            <a:ext cx="6859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Example of Radial Basis Function (RBF) network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77073" y="2638487"/>
            <a:ext cx="2000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Input vectors</a:t>
            </a:r>
          </a:p>
          <a:p>
            <a:pPr eaLnBrk="1" hangingPunct="1"/>
            <a:r>
              <a:rPr lang="en-US" altLang="en-US" sz="2400" dirty="0"/>
              <a:t>d dimensions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914400" y="5258816"/>
            <a:ext cx="75371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K nodes in the hidden layer are basis functions with parameters defined by clustering of attribute vectors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6905226" y="1899823"/>
            <a:ext cx="208637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Single output that is linear combination of basis functions</a:t>
            </a:r>
          </a:p>
        </p:txBody>
      </p:sp>
    </p:spTree>
    <p:extLst>
      <p:ext uri="{BB962C8B-B14F-4D97-AF65-F5344CB8AC3E}">
        <p14:creationId xmlns:p14="http://schemas.microsoft.com/office/powerpoint/2010/main" val="1757395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9154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Assignment 11 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Weka’s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RBFnetwork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distinguish hand-written digits 1vs5.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Load Weka’s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RBFnetwork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from package manager under Tools on the main menu.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1-5-1561-no name.csv for training.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1-5-424-no name.csv for testing.  After loading the test set, select output predictions under more options</a:t>
            </a:r>
            <a:r>
              <a:rPr lang="en-US" sz="2400" dirty="0"/>
              <a:t>. Choose CSV.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Run with default settings.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Save the results buffer that contains predictions of model on test-set examples.  Edit to 2 columns, actual and predicted.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software like that for HW4 to calculate the accuracy of predictions in each class, the overall accuracy, and the confusion matrix with column sums equal to class size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081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E335FEA9-6B1C-4D69-86C7-8828D066C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14300"/>
            <a:ext cx="4666658" cy="6629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D68309-5107-4592-A156-E31B271D95C5}"/>
              </a:ext>
            </a:extLst>
          </p:cNvPr>
          <p:cNvSpPr txBox="1"/>
          <p:nvPr/>
        </p:nvSpPr>
        <p:spPr>
          <a:xfrm>
            <a:off x="609600" y="914400"/>
            <a:ext cx="2901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Part of csv file from </a:t>
            </a:r>
          </a:p>
          <a:p>
            <a:r>
              <a:rPr lang="en-US" sz="2400" dirty="0"/>
              <a:t>results buffer.</a:t>
            </a:r>
          </a:p>
        </p:txBody>
      </p:sp>
    </p:spTree>
    <p:extLst>
      <p:ext uri="{BB962C8B-B14F-4D97-AF65-F5344CB8AC3E}">
        <p14:creationId xmlns:p14="http://schemas.microsoft.com/office/powerpoint/2010/main" val="3487852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2E65B2-92E6-4441-BD13-7DD56AB9AE01}"/>
              </a:ext>
            </a:extLst>
          </p:cNvPr>
          <p:cNvSpPr txBox="1"/>
          <p:nvPr/>
        </p:nvSpPr>
        <p:spPr>
          <a:xfrm>
            <a:off x="152400" y="914400"/>
            <a:ext cx="492225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More of csv file from results buffer.</a:t>
            </a:r>
          </a:p>
          <a:p>
            <a:endParaRPr lang="en-US" sz="2400" dirty="0"/>
          </a:p>
          <a:p>
            <a:r>
              <a:rPr lang="en-US" sz="2400" dirty="0"/>
              <a:t>2D linear regression model.</a:t>
            </a:r>
          </a:p>
          <a:p>
            <a:r>
              <a:rPr lang="en-US" sz="2400" dirty="0"/>
              <a:t>R</a:t>
            </a:r>
            <a:r>
              <a:rPr lang="en-US" sz="2400" baseline="30000" dirty="0"/>
              <a:t>2</a:t>
            </a:r>
            <a:r>
              <a:rPr lang="en-US" sz="2400" dirty="0"/>
              <a:t> = 95.75%</a:t>
            </a:r>
          </a:p>
          <a:p>
            <a:endParaRPr lang="en-US" sz="2400" dirty="0"/>
          </a:p>
          <a:p>
            <a:r>
              <a:rPr lang="en-US" sz="2400" dirty="0"/>
              <a:t>Note instance 7 where difference between actual and predicted is large</a:t>
            </a:r>
          </a:p>
          <a:p>
            <a:endParaRPr lang="en-US" sz="2400" dirty="0"/>
          </a:p>
          <a:p>
            <a:r>
              <a:rPr lang="en-US" sz="2400" dirty="0"/>
              <a:t>Copy and paste columns “actual” </a:t>
            </a:r>
          </a:p>
          <a:p>
            <a:r>
              <a:rPr lang="en-US" sz="2400" dirty="0"/>
              <a:t>and “predicted” into new csv file for analysis of predictions by class and confusion matrix.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A52A83B7-4CE1-4715-A54E-BFF13023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76200"/>
            <a:ext cx="3779253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75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3124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 classes with labels 1 and 5.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Choose bin boundary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equal to 3 (average of 1 and 5)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Saved as scriptHW13.m on class web page.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E33262C-6FA0-428C-A734-C8C498BDB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455" y="181006"/>
            <a:ext cx="5718197" cy="64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8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adial basis functions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54" y="1166219"/>
            <a:ext cx="3920046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52399" y="312704"/>
            <a:ext cx="88504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Gaussians are the most frequently used basis function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4038600" y="904609"/>
            <a:ext cx="4091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Symbol" panose="05050102010706020507" pitchFamily="18" charset="2"/>
              </a:rPr>
              <a:t>j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) = exp(-</a:t>
            </a:r>
            <a:r>
              <a:rPr lang="en-US" altLang="en-US" sz="2800" dirty="0">
                <a:cs typeface="Arial" panose="020B0604020202020204" pitchFamily="34" charset="0"/>
              </a:rPr>
              <a:t>½(</a:t>
            </a:r>
            <a:r>
              <a:rPr lang="en-US" altLang="en-US" sz="2800" dirty="0"/>
              <a:t>|</a:t>
            </a:r>
            <a:r>
              <a:rPr lang="en-US" altLang="en-US" sz="2800" b="1" dirty="0"/>
              <a:t>x</a:t>
            </a:r>
            <a:r>
              <a:rPr lang="en-US" altLang="en-US" sz="2800" dirty="0"/>
              <a:t>-</a:t>
            </a:r>
            <a:r>
              <a:rPr lang="en-US" altLang="en-US" sz="2800" b="1" dirty="0" err="1">
                <a:latin typeface="Symbol" panose="05050102010706020507" pitchFamily="18" charset="2"/>
              </a:rPr>
              <a:t>m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|/</a:t>
            </a:r>
            <a:r>
              <a:rPr lang="en-US" altLang="en-US" sz="2800" dirty="0" err="1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)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)</a:t>
            </a:r>
            <a:endParaRPr lang="en-US" altLang="en-US" sz="2800" dirty="0">
              <a:latin typeface="Symbol" panose="05050102010706020507" pitchFamily="18" charset="2"/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626048" y="1516179"/>
            <a:ext cx="436209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Clusters of input data are</a:t>
            </a:r>
          </a:p>
          <a:p>
            <a:pPr eaLnBrk="1" hangingPunct="1"/>
            <a:r>
              <a:rPr lang="en-US" altLang="en-US" sz="2400" dirty="0"/>
              <a:t>parameterized by a mean and </a:t>
            </a:r>
          </a:p>
          <a:p>
            <a:pPr eaLnBrk="1" hangingPunct="1"/>
            <a:r>
              <a:rPr lang="en-US" altLang="en-US" sz="2400" dirty="0"/>
              <a:t>variance. </a:t>
            </a:r>
            <a:r>
              <a:rPr lang="en-US" altLang="en-US" sz="2400" b="1" dirty="0"/>
              <a:t>X</a:t>
            </a:r>
            <a:r>
              <a:rPr lang="en-US" altLang="en-US" sz="2400" dirty="0"/>
              <a:t> is an attribute </a:t>
            </a:r>
          </a:p>
          <a:p>
            <a:pPr eaLnBrk="1" hangingPunct="1"/>
            <a:r>
              <a:rPr lang="en-US" altLang="en-US" sz="2400" dirty="0"/>
              <a:t>vector in the training set.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8487" y="5122394"/>
            <a:ext cx="85344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Optimum number of clusters is usually not obvious from training data. Validation set can be used to find best number.</a:t>
            </a:r>
          </a:p>
        </p:txBody>
      </p:sp>
    </p:spTree>
    <p:extLst>
      <p:ext uri="{BB962C8B-B14F-4D97-AF65-F5344CB8AC3E}">
        <p14:creationId xmlns:p14="http://schemas.microsoft.com/office/powerpoint/2010/main" val="377015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524000" y="3722336"/>
          <a:ext cx="4914900" cy="1288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83200" imgH="1384300" progId="Equation.3">
                  <p:embed/>
                </p:oleObj>
              </mc:Choice>
              <mc:Fallback>
                <p:oleObj name="Equation" r:id="rId2" imgW="5283200" imgH="1384300" progId="Equation.3">
                  <p:embed/>
                  <p:pic>
                    <p:nvPicPr>
                      <p:cNvPr id="2150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22336"/>
                        <a:ext cx="4914900" cy="1288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1371600" y="287441"/>
            <a:ext cx="5715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Linear least squares with basis functions</a:t>
            </a:r>
          </a:p>
        </p:txBody>
      </p:sp>
      <p:graphicFrame>
        <p:nvGraphicFramePr>
          <p:cNvPr id="21508" name="Object 7"/>
          <p:cNvGraphicFramePr>
            <a:graphicFrameLocks noChangeAspect="1"/>
          </p:cNvGraphicFramePr>
          <p:nvPr/>
        </p:nvGraphicFramePr>
        <p:xfrm>
          <a:off x="3733800" y="966085"/>
          <a:ext cx="1885950" cy="527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25" imgH="241195" progId="Equation.3">
                  <p:embed/>
                </p:oleObj>
              </mc:Choice>
              <mc:Fallback>
                <p:oleObj name="Equation" r:id="rId4" imgW="863225" imgH="241195" progId="Equation.3">
                  <p:embed/>
                  <p:pic>
                    <p:nvPicPr>
                      <p:cNvPr id="2150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66085"/>
                        <a:ext cx="1885950" cy="5274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33400" y="943178"/>
            <a:ext cx="25811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training set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517451" y="1536137"/>
            <a:ext cx="807872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Find the mean and variance of K clusters of input data. Construct the </a:t>
            </a:r>
            <a:r>
              <a:rPr lang="en-US" altLang="en-US" sz="2400" dirty="0" err="1"/>
              <a:t>NxK</a:t>
            </a:r>
            <a:r>
              <a:rPr lang="en-US" altLang="en-US" sz="2400" dirty="0"/>
              <a:t> matrix </a:t>
            </a:r>
            <a:r>
              <a:rPr lang="en-US" altLang="en-US" sz="2400" b="1" dirty="0"/>
              <a:t>D</a:t>
            </a:r>
            <a:r>
              <a:rPr lang="en-US" altLang="en-US" sz="2400" dirty="0"/>
              <a:t> with columns that are each basis function evaluated at all the examples in the training set. Construct a Nx1 column vector </a:t>
            </a:r>
            <a:r>
              <a:rPr lang="en-US" altLang="en-US" sz="2400" b="1" dirty="0"/>
              <a:t>r</a:t>
            </a:r>
            <a:r>
              <a:rPr lang="en-US" altLang="en-US" sz="2400" dirty="0"/>
              <a:t> with the response values of the attribute vectors in the training set.  </a:t>
            </a:r>
            <a:endParaRPr lang="en-US" alt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381000" y="52578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needed, add a column of ones to include a bias node.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Solve normal equations </a:t>
            </a:r>
            <a:r>
              <a:rPr lang="en-US" altLang="en-US" sz="2400" b="1" dirty="0" err="1"/>
              <a:t>D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Dw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D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r</a:t>
            </a:r>
            <a:r>
              <a:rPr lang="en-US" altLang="en-US" sz="2400" dirty="0"/>
              <a:t> for a weight vector </a:t>
            </a:r>
            <a:r>
              <a:rPr lang="en-US" altLang="en-US" sz="2400" b="1" dirty="0"/>
              <a:t>w</a:t>
            </a:r>
            <a:r>
              <a:rPr lang="en-US" altLang="en-US" sz="2400" dirty="0"/>
              <a:t> connecting hidden nodes to output node</a:t>
            </a:r>
          </a:p>
        </p:txBody>
      </p:sp>
    </p:spTree>
    <p:extLst>
      <p:ext uri="{BB962C8B-B14F-4D97-AF65-F5344CB8AC3E}">
        <p14:creationId xmlns:p14="http://schemas.microsoft.com/office/powerpoint/2010/main" val="14637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988344" y="128468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457200" y="1584767"/>
            <a:ext cx="7659469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RBF networks perform best with large datasets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With large datasets, expect redundancy (i.e. multiple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expressing the same general pattern)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RBF network, hidden layer is a feature-space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representation of the data where averaging has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been used to reduce noise.</a:t>
            </a:r>
          </a:p>
        </p:txBody>
      </p:sp>
    </p:spTree>
    <p:extLst>
      <p:ext uri="{BB962C8B-B14F-4D97-AF65-F5344CB8AC3E}">
        <p14:creationId xmlns:p14="http://schemas.microsoft.com/office/powerpoint/2010/main" val="78453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F7BBB-C211-45C8-909A-4ACF86D09353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81000" y="827396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Clustering is unsupervised learning to find regularities in data.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In clustering, we look for regularities as group membership</a:t>
            </a:r>
          </a:p>
          <a:p>
            <a:r>
              <a:rPr lang="en-US" sz="2400" dirty="0">
                <a:latin typeface="Arial" charset="0"/>
              </a:rPr>
              <a:t>Assume we know the best number of clusters, K</a:t>
            </a:r>
          </a:p>
          <a:p>
            <a:r>
              <a:rPr lang="en-US" sz="2400" dirty="0">
                <a:latin typeface="Arial" charset="0"/>
              </a:rPr>
              <a:t>Given K and dataset </a:t>
            </a:r>
            <a:r>
              <a:rPr lang="en-US" sz="2400" b="1" dirty="0">
                <a:latin typeface="Lucida Calligraphy" pitchFamily="66" charset="0"/>
              </a:rPr>
              <a:t>X,</a:t>
            </a:r>
            <a:r>
              <a:rPr lang="en-US" sz="2400" dirty="0">
                <a:latin typeface="Arial" charset="0"/>
              </a:rPr>
              <a:t> we find the size of each cluster P(G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 and its component density p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b="1" dirty="0" err="1">
                <a:latin typeface="Arial" charset="0"/>
              </a:rPr>
              <a:t>x</a:t>
            </a:r>
            <a:r>
              <a:rPr lang="en-US" sz="2400" dirty="0" err="1">
                <a:latin typeface="Arial" charset="0"/>
              </a:rPr>
              <a:t>|G</a:t>
            </a:r>
            <a:r>
              <a:rPr lang="en-US" sz="2400" baseline="-25000" dirty="0" err="1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), the probability that attribute vector </a:t>
            </a:r>
            <a:r>
              <a:rPr lang="en-US" sz="2400" b="1" dirty="0">
                <a:latin typeface="Arial" charset="0"/>
              </a:rPr>
              <a:t>x</a:t>
            </a:r>
            <a:r>
              <a:rPr lang="en-US" sz="2400" dirty="0">
                <a:latin typeface="Arial" charset="0"/>
              </a:rPr>
              <a:t> belongs to cluster </a:t>
            </a:r>
            <a:r>
              <a:rPr lang="en-US" sz="2400" dirty="0" err="1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92953" y="304800"/>
            <a:ext cx="3661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Background on clustering</a:t>
            </a:r>
          </a:p>
        </p:txBody>
      </p:sp>
    </p:spTree>
    <p:extLst>
      <p:ext uri="{BB962C8B-B14F-4D97-AF65-F5344CB8AC3E}">
        <p14:creationId xmlns:p14="http://schemas.microsoft.com/office/powerpoint/2010/main" val="25871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22F65-2DF6-44FB-B1EA-43CD02ED7EC9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287780" name="Text Box 18"/>
          <p:cNvSpPr txBox="1">
            <a:spLocks noChangeArrowheads="1"/>
          </p:cNvSpPr>
          <p:nvPr/>
        </p:nvSpPr>
        <p:spPr bwMode="auto">
          <a:xfrm>
            <a:off x="291845" y="2748983"/>
            <a:ext cx="3506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Define group labels </a:t>
            </a:r>
          </a:p>
          <a:p>
            <a:r>
              <a:rPr lang="en-US" sz="2400" dirty="0">
                <a:latin typeface="Arial" charset="0"/>
              </a:rPr>
              <a:t>based on nearest center</a:t>
            </a:r>
            <a:endParaRPr lang="en-US" sz="1600" dirty="0"/>
          </a:p>
        </p:txBody>
      </p:sp>
      <p:sp>
        <p:nvSpPr>
          <p:cNvPr id="287781" name="Text Box 19"/>
          <p:cNvSpPr txBox="1">
            <a:spLocks noChangeArrowheads="1"/>
          </p:cNvSpPr>
          <p:nvPr/>
        </p:nvSpPr>
        <p:spPr bwMode="auto">
          <a:xfrm>
            <a:off x="662940" y="4060092"/>
            <a:ext cx="32175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Get new trial centers</a:t>
            </a:r>
          </a:p>
          <a:p>
            <a:r>
              <a:rPr lang="en-US" sz="2400" dirty="0">
                <a:latin typeface="Arial" charset="0"/>
              </a:rPr>
              <a:t>based on group labels</a:t>
            </a:r>
          </a:p>
        </p:txBody>
      </p:sp>
      <p:sp>
        <p:nvSpPr>
          <p:cNvPr id="287782" name="Rectangle 21"/>
          <p:cNvSpPr>
            <a:spLocks noChangeArrowheads="1"/>
          </p:cNvSpPr>
          <p:nvPr/>
        </p:nvSpPr>
        <p:spPr bwMode="auto">
          <a:xfrm>
            <a:off x="152400" y="662754"/>
            <a:ext cx="8839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Find group labels using the geometric interpretation of a cluster </a:t>
            </a:r>
          </a:p>
          <a:p>
            <a:r>
              <a:rPr lang="en-US" sz="2400" dirty="0">
                <a:latin typeface="Arial" charset="0"/>
              </a:rPr>
              <a:t>as points in attribute space closer to a “center” than they are to </a:t>
            </a:r>
          </a:p>
          <a:p>
            <a:r>
              <a:rPr lang="en-US" sz="2400" dirty="0">
                <a:latin typeface="Arial" charset="0"/>
              </a:rPr>
              <a:t>data points not in the cluster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Define trial centers by reference vectors </a:t>
            </a:r>
            <a:r>
              <a:rPr lang="en-US" sz="2400" b="1" dirty="0">
                <a:latin typeface="Arial" charset="0"/>
              </a:rPr>
              <a:t>m</a:t>
            </a:r>
            <a:r>
              <a:rPr lang="en-US" sz="2400" i="1" baseline="-25000" dirty="0">
                <a:latin typeface="Arial" charset="0"/>
              </a:rPr>
              <a:t>j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j </a:t>
            </a:r>
            <a:r>
              <a:rPr lang="en-US" sz="2400" dirty="0">
                <a:latin typeface="Arial" charset="0"/>
              </a:rPr>
              <a:t>= 1…</a:t>
            </a:r>
            <a:r>
              <a:rPr lang="en-US" sz="2400" i="1" dirty="0">
                <a:latin typeface="Arial" charset="0"/>
              </a:rPr>
              <a:t>k</a:t>
            </a:r>
          </a:p>
        </p:txBody>
      </p:sp>
      <p:graphicFrame>
        <p:nvGraphicFramePr>
          <p:cNvPr id="287766" name="Object 22"/>
          <p:cNvGraphicFramePr>
            <a:graphicFrameLocks noChangeAspect="1"/>
          </p:cNvGraphicFramePr>
          <p:nvPr/>
        </p:nvGraphicFramePr>
        <p:xfrm>
          <a:off x="3824788" y="2544489"/>
          <a:ext cx="4877961" cy="119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41320" imgH="647640" progId="Equation.3">
                  <p:embed/>
                </p:oleObj>
              </mc:Choice>
              <mc:Fallback>
                <p:oleObj name="Equation" r:id="rId2" imgW="2641320" imgH="647640" progId="Equation.3">
                  <p:embed/>
                  <p:pic>
                    <p:nvPicPr>
                      <p:cNvPr id="2877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788" y="2544489"/>
                        <a:ext cx="4877961" cy="1195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67" name="Object 23"/>
          <p:cNvGraphicFramePr>
            <a:graphicFrameLocks noChangeAspect="1"/>
          </p:cNvGraphicFramePr>
          <p:nvPr/>
        </p:nvGraphicFramePr>
        <p:xfrm>
          <a:off x="4114800" y="3811648"/>
          <a:ext cx="1942608" cy="114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596880" progId="Equation.3">
                  <p:embed/>
                </p:oleObj>
              </mc:Choice>
              <mc:Fallback>
                <p:oleObj name="Equation" r:id="rId4" imgW="1015920" imgH="596880" progId="Equation.3">
                  <p:embed/>
                  <p:pic>
                    <p:nvPicPr>
                      <p:cNvPr id="287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811648"/>
                        <a:ext cx="1942608" cy="114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83" name="Text Box 24"/>
          <p:cNvSpPr txBox="1">
            <a:spLocks noChangeArrowheads="1"/>
          </p:cNvSpPr>
          <p:nvPr/>
        </p:nvSpPr>
        <p:spPr bwMode="auto">
          <a:xfrm>
            <a:off x="231297" y="5331588"/>
            <a:ext cx="3284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Judge convergence by</a:t>
            </a:r>
          </a:p>
        </p:txBody>
      </p:sp>
      <p:graphicFrame>
        <p:nvGraphicFramePr>
          <p:cNvPr id="287776" name="Object 32"/>
          <p:cNvGraphicFramePr>
            <a:graphicFrameLocks noChangeAspect="1"/>
          </p:cNvGraphicFramePr>
          <p:nvPr/>
        </p:nvGraphicFramePr>
        <p:xfrm>
          <a:off x="3516171" y="5185153"/>
          <a:ext cx="5400389" cy="7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00120" imgH="342720" progId="Equation.3">
                  <p:embed/>
                </p:oleObj>
              </mc:Choice>
              <mc:Fallback>
                <p:oleObj name="Equation" r:id="rId6" imgW="2400120" imgH="342720" progId="Equation.3">
                  <p:embed/>
                  <p:pic>
                    <p:nvPicPr>
                      <p:cNvPr id="2877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171" y="5185153"/>
                        <a:ext cx="5400389" cy="772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76841" y="104719"/>
            <a:ext cx="4568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-Means Clustering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hard labels</a:t>
            </a:r>
          </a:p>
        </p:txBody>
      </p:sp>
    </p:spTree>
    <p:extLst>
      <p:ext uri="{BB962C8B-B14F-4D97-AF65-F5344CB8AC3E}">
        <p14:creationId xmlns:p14="http://schemas.microsoft.com/office/powerpoint/2010/main" val="210674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344517"/>
              </p:ext>
            </p:extLst>
          </p:nvPr>
        </p:nvGraphicFramePr>
        <p:xfrm>
          <a:off x="762000" y="685800"/>
          <a:ext cx="1942608" cy="114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15920" imgH="596880" progId="Equation.3">
                  <p:embed/>
                </p:oleObj>
              </mc:Choice>
              <mc:Fallback>
                <p:oleObj name="Equation" r:id="rId2" imgW="1015920" imgH="596880" progId="Equation.3">
                  <p:embed/>
                  <p:pic>
                    <p:nvPicPr>
                      <p:cNvPr id="287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1942608" cy="114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841220"/>
            <a:ext cx="5917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Components of </a:t>
            </a:r>
            <a:r>
              <a:rPr lang="en-US" sz="2400" b="1" dirty="0"/>
              <a:t>m</a:t>
            </a:r>
            <a:r>
              <a:rPr lang="en-US" sz="2400" i="1" baseline="-25000" dirty="0"/>
              <a:t>i</a:t>
            </a:r>
            <a:r>
              <a:rPr lang="en-US" sz="2400" dirty="0"/>
              <a:t> are just the average of </a:t>
            </a:r>
          </a:p>
          <a:p>
            <a:r>
              <a:rPr lang="en-US" sz="2400" dirty="0"/>
              <a:t>components of attribute vector is cluster </a:t>
            </a:r>
            <a:r>
              <a:rPr lang="en-US" sz="2400" dirty="0" err="1"/>
              <a:t>i</a:t>
            </a:r>
            <a:endParaRPr lang="en-US" sz="2400" dirty="0"/>
          </a:p>
        </p:txBody>
      </p:sp>
      <p:graphicFrame>
        <p:nvGraphicFramePr>
          <p:cNvPr id="9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729380"/>
              </p:ext>
            </p:extLst>
          </p:nvPr>
        </p:nvGraphicFramePr>
        <p:xfrm>
          <a:off x="463140" y="2590800"/>
          <a:ext cx="5400389" cy="7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00120" imgH="342720" progId="Equation.3">
                  <p:embed/>
                </p:oleObj>
              </mc:Choice>
              <mc:Fallback>
                <p:oleObj name="Equation" r:id="rId4" imgW="2400120" imgH="342720" progId="Equation.3">
                  <p:embed/>
                  <p:pic>
                    <p:nvPicPr>
                      <p:cNvPr id="2877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140" y="2590800"/>
                        <a:ext cx="5400389" cy="772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3140" y="3363441"/>
            <a:ext cx="8349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Dispersion of a cluster is the sum of the distance of each member from the mean of the cluster. </a:t>
            </a:r>
          </a:p>
          <a:p>
            <a:endParaRPr lang="en-US" sz="2400" dirty="0"/>
          </a:p>
          <a:p>
            <a:r>
              <a:rPr lang="en-US" sz="2400" i="1" dirty="0"/>
              <a:t>E</a:t>
            </a:r>
            <a:r>
              <a:rPr lang="en-US" sz="2400" dirty="0"/>
              <a:t> is the sum of the dispersions of the k clusters</a:t>
            </a:r>
          </a:p>
        </p:txBody>
      </p:sp>
    </p:spTree>
    <p:extLst>
      <p:ext uri="{BB962C8B-B14F-4D97-AF65-F5344CB8AC3E}">
        <p14:creationId xmlns:p14="http://schemas.microsoft.com/office/powerpoint/2010/main" val="181605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7EE9B-A7E0-4845-8736-08509A1544AD}" type="slidenum">
              <a:rPr lang="tr-TR"/>
              <a:pPr>
                <a:defRPr/>
              </a:pPr>
              <a:t>9</a:t>
            </a:fld>
            <a:endParaRPr lang="tr-TR"/>
          </a:p>
        </p:txBody>
      </p:sp>
      <p:pic>
        <p:nvPicPr>
          <p:cNvPr id="33177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14066"/>
            <a:ext cx="7375192" cy="610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1780" name="Text Box 5"/>
          <p:cNvSpPr txBox="1">
            <a:spLocks noChangeArrowheads="1"/>
          </p:cNvSpPr>
          <p:nvPr/>
        </p:nvSpPr>
        <p:spPr bwMode="auto">
          <a:xfrm>
            <a:off x="1665282" y="165636"/>
            <a:ext cx="68098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Initial centers are 2 randomly chosen data points</a:t>
            </a:r>
          </a:p>
        </p:txBody>
      </p:sp>
    </p:spTree>
    <p:extLst>
      <p:ext uri="{BB962C8B-B14F-4D97-AF65-F5344CB8AC3E}">
        <p14:creationId xmlns:p14="http://schemas.microsoft.com/office/powerpoint/2010/main" val="1331755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1093</Words>
  <Application>Microsoft Office PowerPoint</Application>
  <PresentationFormat>On-screen Show (4:3)</PresentationFormat>
  <Paragraphs>139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Lucida Calligraphy</vt:lpstr>
      <vt:lpstr>Roboto</vt:lpstr>
      <vt:lpstr>Symbol</vt:lpstr>
      <vt:lpstr>Default Design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Initial centers are arbitrary points in attribute space. </vt:lpstr>
      <vt:lpstr>K-means is an example of the Expectation-Maximization (EM) approach to maximum likelihood estimation (MLE)</vt:lpstr>
      <vt:lpstr>K-means clustering pseudo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134</cp:revision>
  <dcterms:created xsi:type="dcterms:W3CDTF">2014-08-26T18:18:36Z</dcterms:created>
  <dcterms:modified xsi:type="dcterms:W3CDTF">2023-12-30T06:07:33Z</dcterms:modified>
</cp:coreProperties>
</file>