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5" r:id="rId4"/>
  </p:sldMasterIdLst>
  <p:notesMasterIdLst>
    <p:notesMasterId r:id="rId43"/>
  </p:notesMasterIdLst>
  <p:sldIdLst>
    <p:sldId id="256" r:id="rId5"/>
    <p:sldId id="31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319" r:id="rId24"/>
    <p:sldId id="290" r:id="rId25"/>
    <p:sldId id="291" r:id="rId26"/>
    <p:sldId id="320" r:id="rId27"/>
    <p:sldId id="629" r:id="rId28"/>
    <p:sldId id="508" r:id="rId29"/>
    <p:sldId id="509" r:id="rId30"/>
    <p:sldId id="510" r:id="rId31"/>
    <p:sldId id="295" r:id="rId32"/>
    <p:sldId id="524" r:id="rId33"/>
    <p:sldId id="525" r:id="rId34"/>
    <p:sldId id="526" r:id="rId35"/>
    <p:sldId id="630" r:id="rId36"/>
    <p:sldId id="297" r:id="rId37"/>
    <p:sldId id="634" r:id="rId38"/>
    <p:sldId id="635" r:id="rId39"/>
    <p:sldId id="639" r:id="rId40"/>
    <p:sldId id="638" r:id="rId41"/>
    <p:sldId id="641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0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61C9F-27B5-47CF-A2E6-32C9D8D00DE4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F86A0-4217-40B2-BBD9-BCFC9BB72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4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3A1FC8-0D0C-4AA3-A389-51129332430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05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318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94B404-542C-42CD-8715-D59C3F06150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318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Either: remove column 1and normalize attributes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WEKA: header with unique names and alpha-numeric class names</a:t>
            </a:r>
          </a:p>
        </p:txBody>
      </p:sp>
    </p:spTree>
    <p:extLst>
      <p:ext uri="{BB962C8B-B14F-4D97-AF65-F5344CB8AC3E}">
        <p14:creationId xmlns:p14="http://schemas.microsoft.com/office/powerpoint/2010/main" val="1127039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5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3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66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45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01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23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18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25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64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3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40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63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9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01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4000500"/>
            <a:ext cx="5384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2" y="6642100"/>
            <a:ext cx="8064500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784167" y="623728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30E37-25C4-4654-BDB0-16B28C3E22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458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91C675-40DC-46C0-9AB6-DF54FBE2A3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84C96F-3E35-4F05-BBD4-5C92F2E5D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11FAC7-B680-454C-BE2C-8EB406D70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4AEF7-887F-44B0-ADD7-D3213D974B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4246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65EBB0-6B58-4D12-A4D6-858642713D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5EB325-F6AB-4EB4-8F37-1EA65813F2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B6DCC2-9266-4411-9A2C-D27DB85CEF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58E1C-0766-435F-BC76-B3739C77C0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5430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5F92C8-7703-4A74-8D4F-476EA2297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9479D1-7A08-4E0B-9740-54DF5D073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5DD98F-7394-460D-B841-F4FD685AD4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78F77-9C9A-4A0A-845E-7D2AC17C8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200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FE34CB-68B1-4E40-AF49-40D5740DD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F97FF7-1F80-4BDA-B156-B14E6D6F8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3E897C-373B-4E3C-9848-584C7527CE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9D985-244A-4D63-A324-DDAA4DC4BE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496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1EE5FE-10AC-47DE-AF83-114FB8B53A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737289-411C-45E8-8B76-F47F31929C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884D87-5272-424D-95A9-480881163C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4A5A3-9CA4-452D-8BF1-CBEF7031E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195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ADD615-54C2-4298-86A3-80229A8DA8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170EB7-56EC-4785-964A-CEE2FC95B8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E5FF7F3-90EA-4167-B051-E6F8F63CDF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C6981-58AF-43B7-80C9-12C2D65F5C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95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187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B3F987-2093-47CC-884C-EA51BE8435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5531AB-1964-4FCB-BC77-C899A16FD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DBD275-9727-492A-B4B7-0C9A80465F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B15A9-4D3C-4F0A-8F43-CA87466B43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833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126B90-E329-4324-AAC8-C6F62FDFA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99043F-0125-4FDC-A574-9484783AAA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1FF894-0C18-4F3B-AE69-34213DC52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765E3-7DD9-4F6D-A55D-AFB5B84817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6826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77089-D606-41DB-B96C-2C828CA5E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8695A8-9E28-49CE-B6D4-FAD2BE5327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561755-F965-481F-9328-A92D0F38A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BF24E-09C6-423E-A636-458460FD04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0734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BB57A3-DBD6-4677-8ACD-36243FD1D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B476A4-5B6D-4316-BF41-283D8F965D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A126EB-0EA8-49B1-8B19-864D3435BC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D2853-589E-42E5-8094-8B1600466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2673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790088-70E5-46BF-9158-8CFF037F43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71FDA8-0C15-44C9-B82B-8804857379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90F2AB-A85F-41F3-9356-AAE7E5CD17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71149-B338-4D09-B7EE-E01F4CFEAF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110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4803DA-C614-4C10-9152-9BE9B56E0C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BC4FAA-F999-4FEA-A680-7D7E083807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972A72-5CD0-40D1-9302-8F4365CA8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D84E7-BABB-4589-A84F-8B8B203BD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29013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580AE0-EC1E-4CD0-AF68-BED0C7A641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F7435F-C5D1-4A62-83CD-3E42C4E7CF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53863A-D163-47E1-8D82-803332B63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6D47A-6C20-4B02-9EC0-BCDC1CE613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6434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8EF692-94E9-416B-8FE9-B0CCBE9A37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83808A-8547-4B17-B5FF-78D4B4E97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D979A1-A657-4719-A2D5-3B636E83DF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98DD-D7A1-4B20-9A52-47E2576B3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0948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416F55-20C7-40F1-8A49-663792161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FEAD07-5707-4A78-B21B-817217A09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7151F0-22F1-4B94-A533-96FEE274AD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B9A5F-F73E-4410-96F6-55DF2A502C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0190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EE8DC-7D6C-42B3-9049-4555F5721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20330B-8D58-45FF-9D1E-C52C61451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93B475A-5537-488A-910B-34F118D0D4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E3352-BCCF-4311-B0AF-FEB0517BE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04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937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63E37AB-FB3B-4176-B82E-CF7B01F4A0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A6E5AE-5996-4CCA-BE31-AA6BD02C49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15E0402-089A-4F2C-AC14-4CF5874CA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3A83C-B19E-4E38-A73B-0DC2E4B86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9380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519B8B-CDF2-450E-8D55-2D9683A307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636A12-1E15-4284-A1A2-56BF64E39A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8853B2D-7B53-40D1-9507-4C43D85A1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4658E-9A39-4C80-A6A5-EDCEA64C5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0052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D2B0FF-59C1-4659-9B0D-8F4FA59711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D07F8A-4989-4E91-A3C1-C5938494D8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E211AB-05E0-4B98-942D-B6DC5318BE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C88AB-25AD-4994-BAE4-58A3349DD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497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3983F9-2571-45AF-9F9D-A36ABC6F1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181BAE-4035-4478-930F-F6BE66CBA5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0DC792-A48F-4145-A51D-156C17ECA0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A32CD-37A7-4F21-8122-A40911486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8893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DE4928-6F85-4633-BAAB-8D242356F6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8FF70D-A194-4130-88A7-C4211E9B6A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1E87F8-B75B-4F9B-8AA3-5DB162A9BD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B7DC9-859A-4760-B4B3-412C5762F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5408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359A14-2386-4397-9531-87308C41B4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F9C925-B97D-426C-AAD9-557081109B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AD0EFC-8580-4316-8773-0ADC25689E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6D0A7-AFF6-4063-9730-17D3339E31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84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4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2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E705-DCE6-4948-BE4A-B6B5CB59DC9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9728-E204-419D-81E0-0C8E4744F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4403C-F9BC-433A-99E0-A3D8181231F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01E21-0C29-46AF-BCAA-436A6999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2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576FC1-784C-40A8-8B47-E450C28A5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9705B1-4848-4A4E-ABE1-9CB8447B0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5C2935-619F-4681-8FF4-A75D1A3AC8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D31E0B2-FB8E-462D-8C16-1250DE87F4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04DED81-E790-4B7A-A417-FD470C4F38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466B404-4A35-4BF1-B3F4-50537F023F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51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06F1C8-DF68-4C18-AE12-C30A20324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3B875E2-58CF-4B2F-817E-B9DFEF70E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36ACB4-7EF4-41F0-837E-80254553B0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456705B-6BE1-475C-B31C-8B6105DF8C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EFD96-8499-411C-BCEB-CA15CD99D5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3DEA010-8757-4A5B-B00A-0F7E3601D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67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0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1.wmf"/><Relationship Id="rId3" Type="http://schemas.openxmlformats.org/officeDocument/2006/relationships/image" Target="../media/image20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5.bin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94364" y="2609257"/>
            <a:ext cx="4424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Multi-layer perceptron</a:t>
            </a:r>
          </a:p>
        </p:txBody>
      </p:sp>
    </p:spTree>
    <p:extLst>
      <p:ext uri="{BB962C8B-B14F-4D97-AF65-F5344CB8AC3E}">
        <p14:creationId xmlns:p14="http://schemas.microsoft.com/office/powerpoint/2010/main" val="376317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2574042" y="826338"/>
            <a:ext cx="70439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Output transformed by y = sigmoid(z1 + z2 – 0.78)</a:t>
            </a:r>
          </a:p>
        </p:txBody>
      </p:sp>
      <p:sp>
        <p:nvSpPr>
          <p:cNvPr id="44035" name="Text Box 10"/>
          <p:cNvSpPr txBox="1">
            <a:spLocks noChangeArrowheads="1"/>
          </p:cNvSpPr>
          <p:nvPr/>
        </p:nvSpPr>
        <p:spPr bwMode="auto">
          <a:xfrm>
            <a:off x="2772013" y="1492193"/>
            <a:ext cx="664797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	z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	z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		y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0.38	0.38	0.495 &lt; 0.5 nonmember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0.18	0.62	0.505 &gt; 0.5 member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0.62	0.18	0.505 &gt; 0.5 member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0.38	0.38	0.495 &lt; 0.5 nonmember</a:t>
            </a:r>
          </a:p>
        </p:txBody>
      </p:sp>
      <p:sp>
        <p:nvSpPr>
          <p:cNvPr id="44037" name="TextBox 1"/>
          <p:cNvSpPr txBox="1">
            <a:spLocks noChangeArrowheads="1"/>
          </p:cNvSpPr>
          <p:nvPr/>
        </p:nvSpPr>
        <p:spPr bwMode="auto">
          <a:xfrm>
            <a:off x="1012915" y="3635375"/>
            <a:ext cx="1041558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Solution based on ANN engineered features has zero input error, but not expected to generalize well due </a:t>
            </a:r>
            <a:r>
              <a:rPr lang="en-US" altLang="en-US" sz="2800"/>
              <a:t>to narrow margins.</a:t>
            </a:r>
            <a:endParaRPr lang="en-US" altLang="en-US" sz="2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Can we do better by letting the data determine the weights through back propagation?</a:t>
            </a:r>
          </a:p>
        </p:txBody>
      </p:sp>
    </p:spTree>
    <p:extLst>
      <p:ext uri="{BB962C8B-B14F-4D97-AF65-F5344CB8AC3E}">
        <p14:creationId xmlns:p14="http://schemas.microsoft.com/office/powerpoint/2010/main" val="3392735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 txBox="1">
            <a:spLocks noGrp="1"/>
          </p:cNvSpPr>
          <p:nvPr/>
        </p:nvSpPr>
        <p:spPr bwMode="auto">
          <a:xfrm>
            <a:off x="9464675" y="6319839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0942E51-139F-4B28-96C9-7707CE18F51E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5059" name="Picture 9" descr="Mlp-xor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917575"/>
            <a:ext cx="5616575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Rectangle 9"/>
          <p:cNvSpPr>
            <a:spLocks noChangeArrowheads="1"/>
          </p:cNvSpPr>
          <p:nvPr/>
        </p:nvSpPr>
        <p:spPr bwMode="auto">
          <a:xfrm>
            <a:off x="7239000" y="752475"/>
            <a:ext cx="2590800" cy="5562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5062" name="Rectangle 13"/>
          <p:cNvSpPr>
            <a:spLocks noChangeArrowheads="1"/>
          </p:cNvSpPr>
          <p:nvPr/>
        </p:nvSpPr>
        <p:spPr bwMode="auto">
          <a:xfrm>
            <a:off x="5148263" y="1828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5063" name="Text Box 14"/>
          <p:cNvSpPr txBox="1">
            <a:spLocks noChangeArrowheads="1"/>
          </p:cNvSpPr>
          <p:nvPr/>
        </p:nvSpPr>
        <p:spPr bwMode="auto">
          <a:xfrm>
            <a:off x="4714875" y="1776413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-0.78</a:t>
            </a:r>
          </a:p>
        </p:txBody>
      </p:sp>
      <p:sp>
        <p:nvSpPr>
          <p:cNvPr id="45064" name="TextBox 6"/>
          <p:cNvSpPr txBox="1">
            <a:spLocks noChangeArrowheads="1"/>
          </p:cNvSpPr>
          <p:nvPr/>
        </p:nvSpPr>
        <p:spPr bwMode="auto">
          <a:xfrm>
            <a:off x="7103270" y="1378745"/>
            <a:ext cx="27924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Define an optimization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condition that enables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learning optimum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weights for both layers</a:t>
            </a:r>
          </a:p>
        </p:txBody>
      </p:sp>
      <p:sp>
        <p:nvSpPr>
          <p:cNvPr id="8" name="Oval 7"/>
          <p:cNvSpPr/>
          <p:nvPr/>
        </p:nvSpPr>
        <p:spPr>
          <a:xfrm>
            <a:off x="5767388" y="83820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066" name="TextBox 16"/>
          <p:cNvSpPr txBox="1">
            <a:spLocks noChangeArrowheads="1"/>
          </p:cNvSpPr>
          <p:nvPr/>
        </p:nvSpPr>
        <p:spPr bwMode="auto">
          <a:xfrm>
            <a:off x="5905500" y="935038"/>
            <a:ext cx="388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</a:t>
            </a:r>
          </a:p>
        </p:txBody>
      </p:sp>
      <p:sp>
        <p:nvSpPr>
          <p:cNvPr id="18" name="Oval 17"/>
          <p:cNvSpPr/>
          <p:nvPr/>
        </p:nvSpPr>
        <p:spPr>
          <a:xfrm>
            <a:off x="6326188" y="2851151"/>
            <a:ext cx="711200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00638" y="285115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069" name="TextBox 15"/>
          <p:cNvSpPr txBox="1">
            <a:spLocks noChangeArrowheads="1"/>
          </p:cNvSpPr>
          <p:nvPr/>
        </p:nvSpPr>
        <p:spPr bwMode="auto">
          <a:xfrm>
            <a:off x="5260975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45070" name="TextBox 14"/>
          <p:cNvSpPr txBox="1">
            <a:spLocks noChangeArrowheads="1"/>
          </p:cNvSpPr>
          <p:nvPr/>
        </p:nvSpPr>
        <p:spPr bwMode="auto">
          <a:xfrm>
            <a:off x="6494464" y="2968626"/>
            <a:ext cx="38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45071" name="TextBox 8"/>
          <p:cNvSpPr txBox="1">
            <a:spLocks noChangeArrowheads="1"/>
          </p:cNvSpPr>
          <p:nvPr/>
        </p:nvSpPr>
        <p:spPr bwMode="auto">
          <a:xfrm>
            <a:off x="6951663" y="3733801"/>
            <a:ext cx="32750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Data will determine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best transform of the input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to give linearly separable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features in the hidden layer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90500" y="175905"/>
            <a:ext cx="4195763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real ANN solution to the XOR classification problem lets the data determine the hidden-layer features by back propagation.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Fundamental principle of all techniques of ANN.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Fundamental questions about the method: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Data can be erroneous and biased.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Data can be manipulated to achieve a desired result.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400" dirty="0"/>
              <a:t>Amount of data may be insufficient.</a:t>
            </a:r>
          </a:p>
        </p:txBody>
      </p:sp>
    </p:spTree>
    <p:extLst>
      <p:ext uri="{BB962C8B-B14F-4D97-AF65-F5344CB8AC3E}">
        <p14:creationId xmlns:p14="http://schemas.microsoft.com/office/powerpoint/2010/main" val="1588931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4432301" y="2755901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Back propagation</a:t>
            </a:r>
          </a:p>
        </p:txBody>
      </p:sp>
    </p:spTree>
    <p:extLst>
      <p:ext uri="{BB962C8B-B14F-4D97-AF65-F5344CB8AC3E}">
        <p14:creationId xmlns:p14="http://schemas.microsoft.com/office/powerpoint/2010/main" val="2513561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362201" y="685800"/>
            <a:ext cx="7694613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Training a neural network by back-propagation.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Initialize weights randomly.</a:t>
            </a:r>
          </a:p>
        </p:txBody>
      </p:sp>
      <p:pic>
        <p:nvPicPr>
          <p:cNvPr id="34819" name="Picture 5" descr="training A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6934200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1981200" y="5337176"/>
            <a:ext cx="85661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Need a rule that relates changes in weights to the difference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between output and target.</a:t>
            </a:r>
          </a:p>
        </p:txBody>
      </p:sp>
    </p:spTree>
    <p:extLst>
      <p:ext uri="{BB962C8B-B14F-4D97-AF65-F5344CB8AC3E}">
        <p14:creationId xmlns:p14="http://schemas.microsoft.com/office/powerpoint/2010/main" val="3561553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504950" y="4305300"/>
            <a:ext cx="88963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the expression for in-sample error is simple (e.g. squared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residuals) and network not too complex (e.g. &lt; 3 hidden layers),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then an analytical expression for the rate of change of error 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change in weights can be derived from calculus</a:t>
            </a:r>
            <a:r>
              <a:rPr lang="en-US" altLang="en-US" sz="2800" dirty="0"/>
              <a:t>. </a:t>
            </a:r>
          </a:p>
        </p:txBody>
      </p:sp>
      <p:pic>
        <p:nvPicPr>
          <p:cNvPr id="35843" name="Picture 5" descr="training A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3400"/>
            <a:ext cx="6934200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314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3" descr="Per1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2590800"/>
            <a:ext cx="4603750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2078038" y="457201"/>
            <a:ext cx="81307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Simplest example: multivariate linear regression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In-sample error is squared residuals and no hidden layers.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Shown for illustration only.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Much easier to find optimum weights by normal equations.</a:t>
            </a:r>
          </a:p>
        </p:txBody>
      </p:sp>
    </p:spTree>
    <p:extLst>
      <p:ext uri="{BB962C8B-B14F-4D97-AF65-F5344CB8AC3E}">
        <p14:creationId xmlns:p14="http://schemas.microsoft.com/office/powerpoint/2010/main" val="2191162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334964"/>
            <a:ext cx="7239000" cy="65087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z="3600"/>
              <a:t>Approaches to Training</a:t>
            </a:r>
            <a:endParaRPr lang="tr-TR" altLang="en-US" sz="3600"/>
          </a:p>
        </p:txBody>
      </p:sp>
      <p:sp>
        <p:nvSpPr>
          <p:cNvPr id="37891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54AC98F-4F0E-424F-9665-039E5DB2E3E7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1066800"/>
            <a:ext cx="8229600" cy="2362200"/>
          </a:xfrm>
        </p:spPr>
        <p:txBody>
          <a:bodyPr/>
          <a:lstStyle/>
          <a:p>
            <a:pPr marL="273050" indent="-273050"/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Online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: weights updated based on training-set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examples 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seen one by one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 in random order</a:t>
            </a:r>
          </a:p>
          <a:p>
            <a:pPr marL="273050" indent="-273050"/>
            <a:endParaRPr lang="en-US" altLang="en-US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/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B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atch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: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weights updated based on </a:t>
            </a:r>
            <a:r>
              <a:rPr lang="tr-TR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whole </a:t>
            </a: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training set after summing deviations from individual examples</a:t>
            </a:r>
            <a:endParaRPr lang="tr-TR" altLang="en-US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711201" y="3709988"/>
            <a:ext cx="105537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Weight-update formulas are simpler for “online” approach.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Formulas for “batch” can be derived from “online” formula by summing over examples in the training set.</a:t>
            </a:r>
          </a:p>
        </p:txBody>
      </p:sp>
    </p:spTree>
    <p:extLst>
      <p:ext uri="{BB962C8B-B14F-4D97-AF65-F5344CB8AC3E}">
        <p14:creationId xmlns:p14="http://schemas.microsoft.com/office/powerpoint/2010/main" val="1355717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9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8134350" y="2498725"/>
          <a:ext cx="1143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399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4350" y="2498725"/>
                        <a:ext cx="1143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6"/>
          <p:cNvGraphicFramePr>
            <a:graphicFrameLocks noChangeAspect="1"/>
          </p:cNvGraphicFramePr>
          <p:nvPr/>
        </p:nvGraphicFramePr>
        <p:xfrm>
          <a:off x="5181601" y="1143000"/>
          <a:ext cx="460851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62300" imgH="444500" progId="Equation.3">
                  <p:embed/>
                </p:oleObj>
              </mc:Choice>
              <mc:Fallback>
                <p:oleObj name="Equation" r:id="rId4" imgW="3162300" imgH="444500" progId="Equation.3">
                  <p:embed/>
                  <p:pic>
                    <p:nvPicPr>
                      <p:cNvPr id="3994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1" y="1143000"/>
                        <a:ext cx="460851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Text Box 20"/>
          <p:cNvSpPr txBox="1">
            <a:spLocks noChangeArrowheads="1"/>
          </p:cNvSpPr>
          <p:nvPr/>
        </p:nvSpPr>
        <p:spPr bwMode="auto">
          <a:xfrm>
            <a:off x="2228851" y="1306514"/>
            <a:ext cx="304442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Contribution to sum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of squared residuals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from single example</a:t>
            </a:r>
          </a:p>
        </p:txBody>
      </p:sp>
      <p:graphicFrame>
        <p:nvGraphicFramePr>
          <p:cNvPr id="39942" name="Object 8"/>
          <p:cNvGraphicFramePr>
            <a:graphicFrameLocks noChangeAspect="1"/>
          </p:cNvGraphicFramePr>
          <p:nvPr/>
        </p:nvGraphicFramePr>
        <p:xfrm>
          <a:off x="5181600" y="1828800"/>
          <a:ext cx="4681538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32100" imgH="584200" progId="Equation.3">
                  <p:embed/>
                </p:oleObj>
              </mc:Choice>
              <mc:Fallback>
                <p:oleObj name="Equation" r:id="rId6" imgW="2832100" imgH="584200" progId="Equation.3">
                  <p:embed/>
                  <p:pic>
                    <p:nvPicPr>
                      <p:cNvPr id="3994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28800"/>
                        <a:ext cx="4681538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Text Box 18"/>
          <p:cNvSpPr txBox="1">
            <a:spLocks noChangeArrowheads="1"/>
          </p:cNvSpPr>
          <p:nvPr/>
        </p:nvSpPr>
        <p:spPr bwMode="auto">
          <a:xfrm>
            <a:off x="2362200" y="2906713"/>
            <a:ext cx="78486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 err="1"/>
              <a:t>w</a:t>
            </a:r>
            <a:r>
              <a:rPr lang="en-US" altLang="en-US" sz="2400" b="1" i="1" baseline="-25000" dirty="0" err="1"/>
              <a:t>j</a:t>
            </a:r>
            <a:r>
              <a:rPr lang="en-US" altLang="en-US" sz="2400" dirty="0"/>
              <a:t> is the </a:t>
            </a:r>
            <a:r>
              <a:rPr lang="en-US" altLang="en-US" sz="2400" dirty="0" err="1"/>
              <a:t>j</a:t>
            </a:r>
            <a:r>
              <a:rPr lang="en-US" altLang="en-US" sz="2400" baseline="30000" dirty="0" err="1"/>
              <a:t>th</a:t>
            </a:r>
            <a:r>
              <a:rPr lang="en-US" altLang="en-US" sz="2400" dirty="0"/>
              <a:t> component of weight vector </a:t>
            </a:r>
            <a:r>
              <a:rPr lang="en-US" altLang="en-US" sz="2400" b="1" dirty="0"/>
              <a:t>w</a:t>
            </a:r>
            <a:r>
              <a:rPr lang="en-US" altLang="en-US" sz="2400" dirty="0"/>
              <a:t> connecting attribute vector </a:t>
            </a:r>
            <a:r>
              <a:rPr lang="en-US" altLang="en-US" sz="2400" b="1" dirty="0"/>
              <a:t>x</a:t>
            </a:r>
            <a:r>
              <a:rPr lang="en-US" altLang="en-US" sz="2400" dirty="0"/>
              <a:t> to scalar output y = </a:t>
            </a:r>
            <a:r>
              <a:rPr lang="en-US" altLang="en-US" sz="2400" b="1" dirty="0"/>
              <a:t>w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/>
              <a:t>E</a:t>
            </a:r>
            <a:r>
              <a:rPr lang="en-US" altLang="en-US" b="1" i="1" baseline="30000" dirty="0"/>
              <a:t>t</a:t>
            </a:r>
            <a:r>
              <a:rPr lang="en-US" altLang="en-US" sz="2400" dirty="0"/>
              <a:t> depends on </a:t>
            </a:r>
            <a:r>
              <a:rPr lang="en-US" altLang="en-US" sz="2400" i="1" dirty="0" err="1"/>
              <a:t>w</a:t>
            </a:r>
            <a:r>
              <a:rPr lang="en-US" altLang="en-US" sz="2400" b="1" i="1" baseline="-25000" dirty="0" err="1"/>
              <a:t>j</a:t>
            </a:r>
            <a:r>
              <a:rPr lang="en-US" altLang="en-US" sz="2400" dirty="0"/>
              <a:t> through </a:t>
            </a:r>
            <a:r>
              <a:rPr lang="en-US" altLang="en-US" sz="2400" i="1" dirty="0" err="1"/>
              <a:t>y</a:t>
            </a:r>
            <a:r>
              <a:rPr lang="en-US" altLang="en-US" sz="2400" b="1" i="1" baseline="30000" dirty="0" err="1"/>
              <a:t>t</a:t>
            </a:r>
            <a:r>
              <a:rPr lang="en-US" altLang="en-US" sz="2400" b="1" i="1" baseline="30000" dirty="0"/>
              <a:t> </a:t>
            </a:r>
            <a:r>
              <a:rPr lang="en-US" altLang="en-US" sz="2400" dirty="0"/>
              <a:t>= </a:t>
            </a:r>
            <a:r>
              <a:rPr lang="en-US" altLang="en-US" sz="2400" b="1" dirty="0" err="1"/>
              <a:t>w</a:t>
            </a:r>
            <a:r>
              <a:rPr lang="en-US" altLang="en-US" sz="2400" b="1" i="1" baseline="30000" dirty="0" err="1"/>
              <a:t>T</a:t>
            </a:r>
            <a:r>
              <a:rPr lang="en-US" altLang="en-US" sz="2400" b="1" dirty="0" err="1"/>
              <a:t>x</a:t>
            </a:r>
            <a:r>
              <a:rPr lang="en-US" altLang="en-US" sz="2400" b="1" i="1" baseline="30000" dirty="0" err="1"/>
              <a:t>t</a:t>
            </a:r>
            <a:r>
              <a:rPr lang="en-US" altLang="en-US" sz="2400" dirty="0"/>
              <a:t>; hence use chain rule</a:t>
            </a:r>
            <a:endParaRPr lang="en-US" altLang="en-US" sz="2400" b="1" baseline="30000" dirty="0"/>
          </a:p>
        </p:txBody>
      </p:sp>
      <p:graphicFrame>
        <p:nvGraphicFramePr>
          <p:cNvPr id="39944" name="Object 17"/>
          <p:cNvGraphicFramePr>
            <a:graphicFrameLocks noChangeAspect="1"/>
          </p:cNvGraphicFramePr>
          <p:nvPr/>
        </p:nvGraphicFramePr>
        <p:xfrm>
          <a:off x="4002088" y="4495801"/>
          <a:ext cx="41910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17800" imgH="685800" progId="Equation.3">
                  <p:embed/>
                </p:oleObj>
              </mc:Choice>
              <mc:Fallback>
                <p:oleObj name="Equation" r:id="rId8" imgW="2717800" imgH="685800" progId="Equation.3">
                  <p:embed/>
                  <p:pic>
                    <p:nvPicPr>
                      <p:cNvPr id="3994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088" y="4495801"/>
                        <a:ext cx="419100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392787D9-462D-4039-9227-96098BA88678}"/>
              </a:ext>
            </a:extLst>
          </p:cNvPr>
          <p:cNvSpPr txBox="1">
            <a:spLocks noChangeArrowheads="1"/>
          </p:cNvSpPr>
          <p:nvPr/>
        </p:nvSpPr>
        <p:spPr>
          <a:xfrm>
            <a:off x="962025" y="363719"/>
            <a:ext cx="10648949" cy="492125"/>
          </a:xfrm>
          <a:prstGeom prst="rect">
            <a:avLst/>
          </a:prstGeom>
        </p:spPr>
        <p:txBody>
          <a:bodyPr vert="horz" lIns="0" tIns="45720" rIns="0" bIns="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does the error in each example depend on the components of the weight vector?</a:t>
            </a:r>
            <a:endParaRPr lang="tr-T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752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5"/>
          <p:cNvSpPr txBox="1">
            <a:spLocks noChangeArrowheads="1"/>
          </p:cNvSpPr>
          <p:nvPr/>
        </p:nvSpPr>
        <p:spPr bwMode="auto">
          <a:xfrm>
            <a:off x="1485900" y="1955801"/>
            <a:ext cx="80772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Weight update formula called “stochastic gradient decent”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Negative sign means change of weight vector decreases in-sample error.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Proportionality constant </a:t>
            </a:r>
            <a:r>
              <a:rPr lang="en-US" altLang="en-US" sz="2400" b="1" i="1" dirty="0">
                <a:latin typeface="Symbol" panose="05050102010706020507" pitchFamily="18" charset="2"/>
              </a:rPr>
              <a:t>h</a:t>
            </a:r>
            <a:r>
              <a:rPr lang="en-US" altLang="en-US" sz="2400" dirty="0"/>
              <a:t> is called “learning rate”</a:t>
            </a: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438400" y="304801"/>
          <a:ext cx="50292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40000" imgH="749300" progId="Equation.3">
                  <p:embed/>
                </p:oleObj>
              </mc:Choice>
              <mc:Fallback>
                <p:oleObj name="Equation" r:id="rId2" imgW="2540000" imgH="749300" progId="Equation.3">
                  <p:embed/>
                  <p:pic>
                    <p:nvPicPr>
                      <p:cNvPr id="409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4801"/>
                        <a:ext cx="5029200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003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228600"/>
            <a:ext cx="8229600" cy="655638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z="4000"/>
              <a:t>Momentum parameter</a:t>
            </a:r>
            <a:endParaRPr lang="tr-TR" altLang="en-US" sz="4000"/>
          </a:p>
        </p:txBody>
      </p:sp>
      <p:graphicFrame>
        <p:nvGraphicFramePr>
          <p:cNvPr id="41987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514600" y="914400"/>
          <a:ext cx="32766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800" imgH="457200" progId="Equation.3">
                  <p:embed/>
                </p:oleObj>
              </mc:Choice>
              <mc:Fallback>
                <p:oleObj name="Equation" r:id="rId2" imgW="1447800" imgH="457200" progId="Equation.3">
                  <p:embed/>
                  <p:pic>
                    <p:nvPicPr>
                      <p:cNvPr id="4198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14400"/>
                        <a:ext cx="32766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8D6A198-9BA9-4E34-BB9A-225903821304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41990" name="Text Box 10"/>
          <p:cNvSpPr txBox="1">
            <a:spLocks noChangeArrowheads="1"/>
          </p:cNvSpPr>
          <p:nvPr/>
        </p:nvSpPr>
        <p:spPr bwMode="auto">
          <a:xfrm>
            <a:off x="1981201" y="2009775"/>
            <a:ext cx="9681689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How do learning rate and momentum affect training?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As learning rate → 1, back-propagation becomes deterministic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Each example determines a set of weights optimal for itself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As learning rate → 0, probably local minimum trapping →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because step size of weight change is so small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Large momentum parameter reduces trapping at small learning rate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but increases likelihood that data outliers with dramatically affect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weight optimization.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41991" name="Text Box 11"/>
          <p:cNvSpPr txBox="1">
            <a:spLocks noChangeArrowheads="1"/>
          </p:cNvSpPr>
          <p:nvPr/>
        </p:nvSpPr>
        <p:spPr bwMode="auto">
          <a:xfrm>
            <a:off x="5943601" y="1219200"/>
            <a:ext cx="410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Keep part of previous update</a:t>
            </a:r>
          </a:p>
        </p:txBody>
      </p:sp>
    </p:spTree>
    <p:extLst>
      <p:ext uri="{BB962C8B-B14F-4D97-AF65-F5344CB8AC3E}">
        <p14:creationId xmlns:p14="http://schemas.microsoft.com/office/powerpoint/2010/main" val="276740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1897064"/>
            <a:ext cx="21812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8" descr="Per-xor_c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82726"/>
            <a:ext cx="3024188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3200400" y="4195763"/>
            <a:ext cx="15382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data table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6019801" y="4197351"/>
            <a:ext cx="34909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graphical representation</a:t>
            </a: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1997677" y="4972052"/>
            <a:ext cx="70695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Exact classification by perceptron is not possible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Delayed neural network development for a decade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17418" y="561976"/>
            <a:ext cx="1030778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Boolean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XOR: linearly inseparable </a:t>
            </a:r>
            <a:r>
              <a:rPr lang="en-US" altLang="en-US" sz="2400" kern="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binary classification problem</a:t>
            </a:r>
            <a:endParaRPr kumimoji="0" lang="tr-TR" altLang="en-US" sz="3200" b="0" i="0" u="none" strike="noStrike" kern="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05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928560" y="2311401"/>
            <a:ext cx="1033488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multivariate linear regression, m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uch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easier to find optimum weights by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 equations than by back propagation.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MLP and back propagation for multivariate non-linear regression.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More than one hidden layer is seldom necessary.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are the weight update rules in this case?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7EC8AD-D510-93BA-3DE9-059D4F29D60E}"/>
              </a:ext>
            </a:extLst>
          </p:cNvPr>
          <p:cNvSpPr txBox="1"/>
          <p:nvPr/>
        </p:nvSpPr>
        <p:spPr>
          <a:xfrm>
            <a:off x="3784600" y="1346200"/>
            <a:ext cx="3744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 propagation for MLP</a:t>
            </a:r>
          </a:p>
        </p:txBody>
      </p:sp>
    </p:spTree>
    <p:extLst>
      <p:ext uri="{BB962C8B-B14F-4D97-AF65-F5344CB8AC3E}">
        <p14:creationId xmlns:p14="http://schemas.microsoft.com/office/powerpoint/2010/main" val="3494992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2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CA22570-74FF-4651-90DD-5A19C6434A83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graphicFrame>
        <p:nvGraphicFramePr>
          <p:cNvPr id="52227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62188" y="3511550"/>
          <a:ext cx="2743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449" imgH="241195" progId="Equation.3">
                  <p:embed/>
                </p:oleObj>
              </mc:Choice>
              <mc:Fallback>
                <p:oleObj name="Equation" r:id="rId2" imgW="1269449" imgH="241195" progId="Equation.3">
                  <p:embed/>
                  <p:pic>
                    <p:nvPicPr>
                      <p:cNvPr id="52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3511550"/>
                        <a:ext cx="2743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97139" y="1928814"/>
          <a:ext cx="22891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52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9" y="1928814"/>
                        <a:ext cx="2289175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8763001" y="3581400"/>
            <a:ext cx="11525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2854325" y="3565525"/>
            <a:ext cx="1219200" cy="42545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V="1">
            <a:off x="3200400" y="41148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4" name="Line 20"/>
          <p:cNvSpPr>
            <a:spLocks noChangeShapeType="1"/>
          </p:cNvSpPr>
          <p:nvPr/>
        </p:nvSpPr>
        <p:spPr bwMode="auto">
          <a:xfrm flipV="1">
            <a:off x="3200400" y="28956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V="1">
            <a:off x="4511676" y="1412875"/>
            <a:ext cx="1439863" cy="503238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6" name="Line 22"/>
          <p:cNvSpPr>
            <a:spLocks noChangeShapeType="1"/>
          </p:cNvSpPr>
          <p:nvPr/>
        </p:nvSpPr>
        <p:spPr bwMode="auto">
          <a:xfrm>
            <a:off x="8543925" y="1484313"/>
            <a:ext cx="0" cy="4318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8534400" y="2819401"/>
            <a:ext cx="0" cy="576263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8" name="Text Box 24"/>
          <p:cNvSpPr txBox="1">
            <a:spLocks noChangeArrowheads="1"/>
          </p:cNvSpPr>
          <p:nvPr/>
        </p:nvSpPr>
        <p:spPr bwMode="auto">
          <a:xfrm>
            <a:off x="2163764" y="4267201"/>
            <a:ext cx="960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i="1" dirty="0">
                <a:solidFill>
                  <a:srgbClr val="3333FF"/>
                </a:solidFill>
                <a:latin typeface="+mj-lt"/>
              </a:rPr>
              <a:t>Forward</a:t>
            </a:r>
          </a:p>
        </p:txBody>
      </p:sp>
      <p:sp>
        <p:nvSpPr>
          <p:cNvPr id="415769" name="Text Box 25"/>
          <p:cNvSpPr txBox="1">
            <a:spLocks noChangeArrowheads="1"/>
          </p:cNvSpPr>
          <p:nvPr/>
        </p:nvSpPr>
        <p:spPr bwMode="auto">
          <a:xfrm>
            <a:off x="8610600" y="1447801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i="1" dirty="0">
                <a:solidFill>
                  <a:srgbClr val="FF0000"/>
                </a:solidFill>
                <a:latin typeface="+mj-lt"/>
              </a:rPr>
              <a:t>Backward</a:t>
            </a:r>
          </a:p>
        </p:txBody>
      </p:sp>
      <p:sp>
        <p:nvSpPr>
          <p:cNvPr id="20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graphicFrame>
        <p:nvGraphicFramePr>
          <p:cNvPr id="52239" name="Object 17"/>
          <p:cNvGraphicFramePr>
            <a:graphicFrameLocks noChangeAspect="1"/>
          </p:cNvGraphicFramePr>
          <p:nvPr/>
        </p:nvGraphicFramePr>
        <p:xfrm>
          <a:off x="6248400" y="685800"/>
          <a:ext cx="32400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9000" imgH="508000" progId="Equation.3">
                  <p:embed/>
                </p:oleObj>
              </mc:Choice>
              <mc:Fallback>
                <p:oleObj name="Equation" r:id="rId6" imgW="2159000" imgH="508000" progId="Equation.3">
                  <p:embed/>
                  <p:pic>
                    <p:nvPicPr>
                      <p:cNvPr id="5223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685800"/>
                        <a:ext cx="32400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0" name="Object 18"/>
          <p:cNvGraphicFramePr>
            <a:graphicFrameLocks noChangeAspect="1"/>
          </p:cNvGraphicFramePr>
          <p:nvPr/>
        </p:nvGraphicFramePr>
        <p:xfrm>
          <a:off x="5562601" y="1981201"/>
          <a:ext cx="48101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73400" imgH="546100" progId="Equation.3">
                  <p:embed/>
                </p:oleObj>
              </mc:Choice>
              <mc:Fallback>
                <p:oleObj name="Equation" r:id="rId8" imgW="3073400" imgH="546100" progId="Equation.3">
                  <p:embed/>
                  <p:pic>
                    <p:nvPicPr>
                      <p:cNvPr id="5224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1981201"/>
                        <a:ext cx="48101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1" name="Text Box 25"/>
          <p:cNvSpPr txBox="1">
            <a:spLocks noChangeArrowheads="1"/>
          </p:cNvSpPr>
          <p:nvPr/>
        </p:nvSpPr>
        <p:spPr bwMode="auto">
          <a:xfrm>
            <a:off x="2479676" y="122239"/>
            <a:ext cx="7339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weight update rules for nonlinear regression</a:t>
            </a:r>
          </a:p>
        </p:txBody>
      </p:sp>
      <p:sp>
        <p:nvSpPr>
          <p:cNvPr id="52242" name="Text Box 23"/>
          <p:cNvSpPr txBox="1">
            <a:spLocks noChangeArrowheads="1"/>
          </p:cNvSpPr>
          <p:nvPr/>
        </p:nvSpPr>
        <p:spPr bwMode="auto">
          <a:xfrm>
            <a:off x="2389189" y="5565776"/>
            <a:ext cx="69500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Each pass through all training data called “epoch”</a:t>
            </a:r>
          </a:p>
        </p:txBody>
      </p:sp>
      <p:graphicFrame>
        <p:nvGraphicFramePr>
          <p:cNvPr id="52243" name="Object 24"/>
          <p:cNvGraphicFramePr>
            <a:graphicFrameLocks noChangeAspect="1"/>
          </p:cNvGraphicFramePr>
          <p:nvPr/>
        </p:nvGraphicFramePr>
        <p:xfrm>
          <a:off x="5334000" y="3352801"/>
          <a:ext cx="48768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33700" imgH="571500" progId="Equation.3">
                  <p:embed/>
                </p:oleObj>
              </mc:Choice>
              <mc:Fallback>
                <p:oleObj name="Equation" r:id="rId10" imgW="2933700" imgH="571500" progId="Equation.3">
                  <p:embed/>
                  <p:pic>
                    <p:nvPicPr>
                      <p:cNvPr id="52243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352801"/>
                        <a:ext cx="48768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4" name="Object 25"/>
          <p:cNvGraphicFramePr>
            <a:graphicFrameLocks noChangeAspect="1"/>
          </p:cNvGraphicFramePr>
          <p:nvPr/>
        </p:nvGraphicFramePr>
        <p:xfrm>
          <a:off x="5370514" y="4405314"/>
          <a:ext cx="4040187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05000" imgH="469900" progId="Equation.3">
                  <p:embed/>
                </p:oleObj>
              </mc:Choice>
              <mc:Fallback>
                <p:oleObj name="Equation" r:id="rId12" imgW="1905000" imgH="469900" progId="Equation.3">
                  <p:embed/>
                  <p:pic>
                    <p:nvPicPr>
                      <p:cNvPr id="5224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514" y="4405314"/>
                        <a:ext cx="4040187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5" name="TextBox 1"/>
          <p:cNvSpPr txBox="1">
            <a:spLocks noChangeArrowheads="1"/>
          </p:cNvSpPr>
          <p:nvPr/>
        </p:nvSpPr>
        <p:spPr bwMode="auto">
          <a:xfrm>
            <a:off x="2209801" y="4976814"/>
            <a:ext cx="2805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Given a weights </a:t>
            </a:r>
            <a:r>
              <a:rPr lang="en-US" altLang="en-US" sz="1800" b="1" dirty="0">
                <a:solidFill>
                  <a:srgbClr val="FF0000"/>
                </a:solidFill>
              </a:rPr>
              <a:t>w</a:t>
            </a:r>
            <a:r>
              <a:rPr lang="en-US" altLang="en-US" sz="1800" b="1" baseline="-25000" dirty="0">
                <a:solidFill>
                  <a:srgbClr val="FF0000"/>
                </a:solidFill>
              </a:rPr>
              <a:t>h</a:t>
            </a:r>
            <a:r>
              <a:rPr lang="en-US" altLang="en-US" sz="1800" dirty="0">
                <a:solidFill>
                  <a:srgbClr val="FF0000"/>
                </a:solidFill>
              </a:rPr>
              <a:t> and </a:t>
            </a:r>
            <a:r>
              <a:rPr lang="en-US" altLang="en-US" sz="1800" b="1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2246" name="TextBox 1"/>
          <p:cNvSpPr txBox="1">
            <a:spLocks noChangeArrowheads="1"/>
          </p:cNvSpPr>
          <p:nvPr/>
        </p:nvSpPr>
        <p:spPr bwMode="auto">
          <a:xfrm>
            <a:off x="457201" y="626272"/>
            <a:ext cx="5486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 nodes in hidden layer. </a:t>
            </a:r>
            <a:r>
              <a:rPr lang="en-US" altLang="en-US" sz="2000" b="1" dirty="0"/>
              <a:t>w</a:t>
            </a:r>
            <a:r>
              <a:rPr lang="en-US" altLang="en-US" sz="2000" b="1" baseline="-25000" dirty="0"/>
              <a:t>h</a:t>
            </a:r>
            <a:r>
              <a:rPr lang="en-US" altLang="en-US" sz="2000" dirty="0"/>
              <a:t> connects input 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node </a:t>
            </a:r>
            <a:r>
              <a:rPr lang="en-US" altLang="en-US" sz="2000" dirty="0" err="1"/>
              <a:t>h.</a:t>
            </a:r>
            <a:r>
              <a:rPr lang="en-US" altLang="en-US" sz="2000" dirty="0"/>
              <a:t> Weight vector </a:t>
            </a:r>
            <a:r>
              <a:rPr lang="en-US" altLang="en-US" sz="2000" b="1" dirty="0"/>
              <a:t>v</a:t>
            </a:r>
            <a:r>
              <a:rPr lang="en-US" altLang="en-US" sz="2000" dirty="0"/>
              <a:t> with H components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connects hidden layer to output.</a:t>
            </a:r>
          </a:p>
        </p:txBody>
      </p:sp>
      <p:sp>
        <p:nvSpPr>
          <p:cNvPr id="52247" name="TextBox 1"/>
          <p:cNvSpPr txBox="1">
            <a:spLocks noChangeArrowheads="1"/>
          </p:cNvSpPr>
          <p:nvPr/>
        </p:nvSpPr>
        <p:spPr bwMode="auto">
          <a:xfrm>
            <a:off x="3227389" y="4592638"/>
            <a:ext cx="414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x</a:t>
            </a:r>
            <a:r>
              <a:rPr lang="en-US" altLang="en-US" sz="2400" baseline="3000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283073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2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7A5A913-E8BE-4611-903D-3D6670B6B17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graphicFrame>
        <p:nvGraphicFramePr>
          <p:cNvPr id="5325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86001" y="3581400"/>
          <a:ext cx="21748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500" imgH="228600" progId="Equation.3">
                  <p:embed/>
                </p:oleObj>
              </mc:Choice>
              <mc:Fallback>
                <p:oleObj name="Equation" r:id="rId2" imgW="1206500" imgH="228600" progId="Equation.3">
                  <p:embed/>
                  <p:pic>
                    <p:nvPicPr>
                      <p:cNvPr id="532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1" y="3581400"/>
                        <a:ext cx="21748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97139" y="1928814"/>
          <a:ext cx="22891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532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9" y="1928814"/>
                        <a:ext cx="2289175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8763001" y="3581400"/>
            <a:ext cx="11525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2819401" y="3581400"/>
            <a:ext cx="10001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V="1">
            <a:off x="3200400" y="41148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4" name="Line 20"/>
          <p:cNvSpPr>
            <a:spLocks noChangeShapeType="1"/>
          </p:cNvSpPr>
          <p:nvPr/>
        </p:nvSpPr>
        <p:spPr bwMode="auto">
          <a:xfrm flipV="1">
            <a:off x="3200400" y="28956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V="1">
            <a:off x="4511676" y="1412875"/>
            <a:ext cx="1439863" cy="503238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6" name="Line 22"/>
          <p:cNvSpPr>
            <a:spLocks noChangeShapeType="1"/>
          </p:cNvSpPr>
          <p:nvPr/>
        </p:nvSpPr>
        <p:spPr bwMode="auto">
          <a:xfrm>
            <a:off x="8543925" y="1484313"/>
            <a:ext cx="0" cy="4318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8534400" y="2819401"/>
            <a:ext cx="0" cy="576263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tr-TR" sz="3200">
              <a:latin typeface="+mj-lt"/>
            </a:endParaRPr>
          </a:p>
        </p:txBody>
      </p:sp>
      <p:sp>
        <p:nvSpPr>
          <p:cNvPr id="415768" name="Text Box 24"/>
          <p:cNvSpPr txBox="1">
            <a:spLocks noChangeArrowheads="1"/>
          </p:cNvSpPr>
          <p:nvPr/>
        </p:nvSpPr>
        <p:spPr bwMode="auto">
          <a:xfrm>
            <a:off x="2163764" y="4267201"/>
            <a:ext cx="960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i="1" dirty="0">
                <a:solidFill>
                  <a:srgbClr val="3333FF"/>
                </a:solidFill>
                <a:latin typeface="+mj-lt"/>
              </a:rPr>
              <a:t>Forward</a:t>
            </a:r>
          </a:p>
        </p:txBody>
      </p:sp>
      <p:sp>
        <p:nvSpPr>
          <p:cNvPr id="415769" name="Text Box 25"/>
          <p:cNvSpPr txBox="1">
            <a:spLocks noChangeArrowheads="1"/>
          </p:cNvSpPr>
          <p:nvPr/>
        </p:nvSpPr>
        <p:spPr bwMode="auto">
          <a:xfrm>
            <a:off x="8610600" y="1447801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i="1" dirty="0">
                <a:solidFill>
                  <a:srgbClr val="FF0000"/>
                </a:solidFill>
                <a:latin typeface="+mj-lt"/>
              </a:rPr>
              <a:t>Backward</a:t>
            </a:r>
          </a:p>
        </p:txBody>
      </p:sp>
      <p:sp>
        <p:nvSpPr>
          <p:cNvPr id="415770" name="Text Box 26"/>
          <p:cNvSpPr txBox="1">
            <a:spLocks noChangeArrowheads="1"/>
          </p:cNvSpPr>
          <p:nvPr/>
        </p:nvSpPr>
        <p:spPr bwMode="auto">
          <a:xfrm>
            <a:off x="3048001" y="45720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sz="2400" b="1" i="1">
                <a:latin typeface="+mj-lt"/>
              </a:rPr>
              <a:t>x</a:t>
            </a:r>
          </a:p>
        </p:txBody>
      </p:sp>
      <p:sp>
        <p:nvSpPr>
          <p:cNvPr id="20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graphicFrame>
        <p:nvGraphicFramePr>
          <p:cNvPr id="53264" name="Object 17"/>
          <p:cNvGraphicFramePr>
            <a:graphicFrameLocks noChangeAspect="1"/>
          </p:cNvGraphicFramePr>
          <p:nvPr/>
        </p:nvGraphicFramePr>
        <p:xfrm>
          <a:off x="6248400" y="685800"/>
          <a:ext cx="32400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9000" imgH="508000" progId="Equation.3">
                  <p:embed/>
                </p:oleObj>
              </mc:Choice>
              <mc:Fallback>
                <p:oleObj name="Equation" r:id="rId6" imgW="2159000" imgH="508000" progId="Equation.3">
                  <p:embed/>
                  <p:pic>
                    <p:nvPicPr>
                      <p:cNvPr id="5326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685800"/>
                        <a:ext cx="32400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5" name="Object 18"/>
          <p:cNvGraphicFramePr>
            <a:graphicFrameLocks noChangeAspect="1"/>
          </p:cNvGraphicFramePr>
          <p:nvPr/>
        </p:nvGraphicFramePr>
        <p:xfrm>
          <a:off x="5562601" y="1981201"/>
          <a:ext cx="48101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73400" imgH="546100" progId="Equation.3">
                  <p:embed/>
                </p:oleObj>
              </mc:Choice>
              <mc:Fallback>
                <p:oleObj name="Equation" r:id="rId8" imgW="3073400" imgH="546100" progId="Equation.3">
                  <p:embed/>
                  <p:pic>
                    <p:nvPicPr>
                      <p:cNvPr id="53265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1981201"/>
                        <a:ext cx="48101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6" name="Text Box 25"/>
          <p:cNvSpPr txBox="1">
            <a:spLocks noChangeArrowheads="1"/>
          </p:cNvSpPr>
          <p:nvPr/>
        </p:nvSpPr>
        <p:spPr bwMode="auto">
          <a:xfrm>
            <a:off x="2479676" y="122239"/>
            <a:ext cx="7339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weight update rules for nonlinear regression</a:t>
            </a:r>
          </a:p>
        </p:txBody>
      </p:sp>
      <p:sp>
        <p:nvSpPr>
          <p:cNvPr id="53267" name="Text Box 23"/>
          <p:cNvSpPr txBox="1">
            <a:spLocks noChangeArrowheads="1"/>
          </p:cNvSpPr>
          <p:nvPr/>
        </p:nvSpPr>
        <p:spPr bwMode="auto">
          <a:xfrm>
            <a:off x="800100" y="5519808"/>
            <a:ext cx="1098549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Since </a:t>
            </a:r>
            <a:r>
              <a:rPr lang="en-US" altLang="en-US" sz="2000" dirty="0">
                <a:latin typeface="Symbol" panose="05050102010706020507" pitchFamily="18" charset="2"/>
              </a:rPr>
              <a:t>D</a:t>
            </a:r>
            <a:r>
              <a:rPr lang="en-US" altLang="en-US" sz="2000" dirty="0"/>
              <a:t>w</a:t>
            </a:r>
            <a:r>
              <a:rPr lang="en-US" altLang="en-US" sz="2000" baseline="-25000" dirty="0"/>
              <a:t>h</a:t>
            </a:r>
            <a:r>
              <a:rPr lang="en-US" altLang="en-US" sz="2000" b="1" baseline="-25000" dirty="0"/>
              <a:t>j</a:t>
            </a:r>
            <a:r>
              <a:rPr lang="en-US" altLang="en-US" sz="1600" dirty="0"/>
              <a:t>  </a:t>
            </a:r>
            <a:r>
              <a:rPr lang="en-US" altLang="en-US" sz="2000" dirty="0"/>
              <a:t>is proportional </a:t>
            </a:r>
            <a:r>
              <a:rPr lang="en-US" altLang="en-US" sz="2000" dirty="0" err="1"/>
              <a:t>x</a:t>
            </a:r>
            <a:r>
              <a:rPr lang="en-US" altLang="en-US" sz="2000" b="1" baseline="-25000" dirty="0" err="1"/>
              <a:t>j</a:t>
            </a:r>
            <a:r>
              <a:rPr lang="en-US" altLang="en-US" sz="2000" dirty="0"/>
              <a:t>, all attributes should be roughly the same size. Normalization to achieve this may be helpful.</a:t>
            </a:r>
          </a:p>
        </p:txBody>
      </p:sp>
      <p:graphicFrame>
        <p:nvGraphicFramePr>
          <p:cNvPr id="53268" name="Object 24"/>
          <p:cNvGraphicFramePr>
            <a:graphicFrameLocks noChangeAspect="1"/>
          </p:cNvGraphicFramePr>
          <p:nvPr/>
        </p:nvGraphicFramePr>
        <p:xfrm>
          <a:off x="5334000" y="3352801"/>
          <a:ext cx="48768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33700" imgH="571500" progId="Equation.3">
                  <p:embed/>
                </p:oleObj>
              </mc:Choice>
              <mc:Fallback>
                <p:oleObj name="Equation" r:id="rId10" imgW="2933700" imgH="571500" progId="Equation.3">
                  <p:embed/>
                  <p:pic>
                    <p:nvPicPr>
                      <p:cNvPr id="5326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352801"/>
                        <a:ext cx="48768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9" name="TextBox 1"/>
          <p:cNvSpPr txBox="1">
            <a:spLocks noChangeArrowheads="1"/>
          </p:cNvSpPr>
          <p:nvPr/>
        </p:nvSpPr>
        <p:spPr bwMode="auto">
          <a:xfrm>
            <a:off x="2209801" y="4976814"/>
            <a:ext cx="2805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Given a weights </a:t>
            </a:r>
            <a:r>
              <a:rPr lang="en-US" altLang="en-US" sz="1800" b="1" dirty="0">
                <a:solidFill>
                  <a:srgbClr val="FF0000"/>
                </a:solidFill>
              </a:rPr>
              <a:t>w</a:t>
            </a:r>
            <a:r>
              <a:rPr lang="en-US" altLang="en-US" sz="1800" b="1" baseline="-25000" dirty="0">
                <a:solidFill>
                  <a:srgbClr val="FF0000"/>
                </a:solidFill>
              </a:rPr>
              <a:t>h</a:t>
            </a:r>
            <a:r>
              <a:rPr lang="en-US" altLang="en-US" sz="1800" dirty="0">
                <a:solidFill>
                  <a:srgbClr val="FF0000"/>
                </a:solidFill>
              </a:rPr>
              <a:t> and </a:t>
            </a:r>
            <a:r>
              <a:rPr lang="en-US" altLang="en-US" sz="1800" b="1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3270" name="Text Box 23"/>
          <p:cNvSpPr txBox="1">
            <a:spLocks noChangeArrowheads="1"/>
          </p:cNvSpPr>
          <p:nvPr/>
        </p:nvSpPr>
        <p:spPr bwMode="auto">
          <a:xfrm>
            <a:off x="4410075" y="4284664"/>
            <a:ext cx="59626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Calculate changes to </a:t>
            </a:r>
            <a:r>
              <a:rPr lang="en-US" altLang="en-US" sz="2000" b="1" dirty="0"/>
              <a:t>w</a:t>
            </a:r>
            <a:r>
              <a:rPr lang="en-US" altLang="en-US" sz="2000" baseline="-25000" dirty="0"/>
              <a:t>h</a:t>
            </a:r>
            <a:r>
              <a:rPr lang="en-US" altLang="en-US" sz="2000" dirty="0"/>
              <a:t> vectors before changing </a:t>
            </a:r>
            <a:r>
              <a:rPr lang="en-US" altLang="en-US" sz="2000" b="1" dirty="0"/>
              <a:t>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Learning rates can be different for </a:t>
            </a:r>
            <a:r>
              <a:rPr lang="en-US" altLang="en-US" sz="2000" dirty="0">
                <a:latin typeface="Symbol" panose="05050102010706020507" pitchFamily="18" charset="2"/>
              </a:rPr>
              <a:t>Dw</a:t>
            </a:r>
            <a:r>
              <a:rPr lang="en-US" altLang="en-US" sz="2000" baseline="-25000" dirty="0"/>
              <a:t>hj</a:t>
            </a:r>
            <a:r>
              <a:rPr lang="en-US" altLang="en-US" sz="2000" dirty="0"/>
              <a:t> and </a:t>
            </a:r>
            <a:r>
              <a:rPr lang="en-US" altLang="en-US" sz="2000" dirty="0" err="1">
                <a:latin typeface="Symbol" panose="05050102010706020507" pitchFamily="18" charset="2"/>
              </a:rPr>
              <a:t>D</a:t>
            </a:r>
            <a:r>
              <a:rPr lang="en-US" altLang="en-US" sz="2000" dirty="0" err="1"/>
              <a:t>v</a:t>
            </a:r>
            <a:r>
              <a:rPr lang="en-US" altLang="en-US" sz="2000" baseline="-25000" dirty="0" err="1"/>
              <a:t>h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73613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2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6C7472-BBDF-41CD-BD72-E4FA1EE956E1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7680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86001" y="3581400"/>
          <a:ext cx="21748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06500" imgH="228600" progId="Equation.3">
                  <p:embed/>
                </p:oleObj>
              </mc:Choice>
              <mc:Fallback>
                <p:oleObj name="Equation" r:id="rId2" imgW="1206500" imgH="228600" progId="Equation.3">
                  <p:embed/>
                  <p:pic>
                    <p:nvPicPr>
                      <p:cNvPr id="768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1" y="3581400"/>
                        <a:ext cx="21748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97139" y="1928814"/>
          <a:ext cx="22891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768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9" y="1928814"/>
                        <a:ext cx="2289175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8763001" y="3581400"/>
            <a:ext cx="11525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2819401" y="3581400"/>
            <a:ext cx="1000125" cy="43180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V="1">
            <a:off x="3200400" y="41148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4" name="Line 20"/>
          <p:cNvSpPr>
            <a:spLocks noChangeShapeType="1"/>
          </p:cNvSpPr>
          <p:nvPr/>
        </p:nvSpPr>
        <p:spPr bwMode="auto">
          <a:xfrm flipV="1">
            <a:off x="3200400" y="2895600"/>
            <a:ext cx="0" cy="6096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V="1">
            <a:off x="4511676" y="1412875"/>
            <a:ext cx="1439863" cy="503238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6" name="Line 22"/>
          <p:cNvSpPr>
            <a:spLocks noChangeShapeType="1"/>
          </p:cNvSpPr>
          <p:nvPr/>
        </p:nvSpPr>
        <p:spPr bwMode="auto">
          <a:xfrm>
            <a:off x="8543925" y="1484313"/>
            <a:ext cx="0" cy="4318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8534400" y="2819401"/>
            <a:ext cx="0" cy="576263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8" name="Text Box 24"/>
          <p:cNvSpPr txBox="1">
            <a:spLocks noChangeArrowheads="1"/>
          </p:cNvSpPr>
          <p:nvPr/>
        </p:nvSpPr>
        <p:spPr bwMode="auto">
          <a:xfrm>
            <a:off x="2163764" y="4267201"/>
            <a:ext cx="960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Forward</a:t>
            </a:r>
          </a:p>
        </p:txBody>
      </p:sp>
      <p:sp>
        <p:nvSpPr>
          <p:cNvPr id="415769" name="Text Box 25"/>
          <p:cNvSpPr txBox="1">
            <a:spLocks noChangeArrowheads="1"/>
          </p:cNvSpPr>
          <p:nvPr/>
        </p:nvSpPr>
        <p:spPr bwMode="auto">
          <a:xfrm>
            <a:off x="8610600" y="1447801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Backward</a:t>
            </a:r>
          </a:p>
        </p:txBody>
      </p:sp>
      <p:sp>
        <p:nvSpPr>
          <p:cNvPr id="415770" name="Text Box 26"/>
          <p:cNvSpPr txBox="1">
            <a:spLocks noChangeArrowheads="1"/>
          </p:cNvSpPr>
          <p:nvPr/>
        </p:nvSpPr>
        <p:spPr bwMode="auto">
          <a:xfrm>
            <a:off x="3048001" y="45720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x</a:t>
            </a:r>
          </a:p>
        </p:txBody>
      </p:sp>
      <p:sp>
        <p:nvSpPr>
          <p:cNvPr id="20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76816" name="Object 17"/>
          <p:cNvGraphicFramePr>
            <a:graphicFrameLocks noChangeAspect="1"/>
          </p:cNvGraphicFramePr>
          <p:nvPr/>
        </p:nvGraphicFramePr>
        <p:xfrm>
          <a:off x="6248400" y="685800"/>
          <a:ext cx="32400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9000" imgH="508000" progId="Equation.3">
                  <p:embed/>
                </p:oleObj>
              </mc:Choice>
              <mc:Fallback>
                <p:oleObj name="Equation" r:id="rId6" imgW="2159000" imgH="508000" progId="Equation.3">
                  <p:embed/>
                  <p:pic>
                    <p:nvPicPr>
                      <p:cNvPr id="7681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685800"/>
                        <a:ext cx="32400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7" name="Object 18"/>
          <p:cNvGraphicFramePr>
            <a:graphicFrameLocks noChangeAspect="1"/>
          </p:cNvGraphicFramePr>
          <p:nvPr/>
        </p:nvGraphicFramePr>
        <p:xfrm>
          <a:off x="5562601" y="1981201"/>
          <a:ext cx="48101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73400" imgH="546100" progId="Equation.3">
                  <p:embed/>
                </p:oleObj>
              </mc:Choice>
              <mc:Fallback>
                <p:oleObj name="Equation" r:id="rId8" imgW="3073400" imgH="546100" progId="Equation.3">
                  <p:embed/>
                  <p:pic>
                    <p:nvPicPr>
                      <p:cNvPr id="7681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1981201"/>
                        <a:ext cx="48101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8" name="Text Box 25"/>
          <p:cNvSpPr txBox="1">
            <a:spLocks noChangeArrowheads="1"/>
          </p:cNvSpPr>
          <p:nvPr/>
        </p:nvSpPr>
        <p:spPr bwMode="auto">
          <a:xfrm>
            <a:off x="2479676" y="122238"/>
            <a:ext cx="7339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weight update rules for nonlinear regression</a:t>
            </a:r>
          </a:p>
        </p:txBody>
      </p:sp>
      <p:sp>
        <p:nvSpPr>
          <p:cNvPr id="76819" name="Text Box 23"/>
          <p:cNvSpPr txBox="1">
            <a:spLocks noChangeArrowheads="1"/>
          </p:cNvSpPr>
          <p:nvPr/>
        </p:nvSpPr>
        <p:spPr bwMode="auto">
          <a:xfrm>
            <a:off x="5138738" y="4760913"/>
            <a:ext cx="2362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normalized to [0,1] </a:t>
            </a:r>
          </a:p>
        </p:txBody>
      </p:sp>
      <p:graphicFrame>
        <p:nvGraphicFramePr>
          <p:cNvPr id="76820" name="Object 24"/>
          <p:cNvGraphicFramePr>
            <a:graphicFrameLocks noChangeAspect="1"/>
          </p:cNvGraphicFramePr>
          <p:nvPr/>
        </p:nvGraphicFramePr>
        <p:xfrm>
          <a:off x="5334000" y="3352801"/>
          <a:ext cx="48768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33700" imgH="571500" progId="Equation.3">
                  <p:embed/>
                </p:oleObj>
              </mc:Choice>
              <mc:Fallback>
                <p:oleObj name="Equation" r:id="rId10" imgW="2933700" imgH="571500" progId="Equation.3">
                  <p:embed/>
                  <p:pic>
                    <p:nvPicPr>
                      <p:cNvPr id="768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352801"/>
                        <a:ext cx="4876800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1" name="TextBox 1"/>
          <p:cNvSpPr txBox="1">
            <a:spLocks noChangeArrowheads="1"/>
          </p:cNvSpPr>
          <p:nvPr/>
        </p:nvSpPr>
        <p:spPr bwMode="auto">
          <a:xfrm>
            <a:off x="2209801" y="4976814"/>
            <a:ext cx="2805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Given a weights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</a:t>
            </a:r>
          </a:p>
        </p:txBody>
      </p:sp>
      <p:graphicFrame>
        <p:nvGraphicFramePr>
          <p:cNvPr id="768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64383"/>
              </p:ext>
            </p:extLst>
          </p:nvPr>
        </p:nvGraphicFramePr>
        <p:xfrm>
          <a:off x="7489823" y="4114800"/>
          <a:ext cx="2986325" cy="1321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66800" imgH="457200" progId="Equation.3">
                  <p:embed/>
                </p:oleObj>
              </mc:Choice>
              <mc:Fallback>
                <p:oleObj name="Equation" r:id="rId12" imgW="1066800" imgH="457200" progId="Equation.3">
                  <p:embed/>
                  <p:pic>
                    <p:nvPicPr>
                      <p:cNvPr id="768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823" y="4114800"/>
                        <a:ext cx="2986325" cy="1321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5" name="Text Box 23"/>
          <p:cNvSpPr txBox="1">
            <a:spLocks noChangeArrowheads="1"/>
          </p:cNvSpPr>
          <p:nvPr/>
        </p:nvSpPr>
        <p:spPr bwMode="auto">
          <a:xfrm>
            <a:off x="4702176" y="5419869"/>
            <a:ext cx="68837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Other normalization method can be used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Transforms in the hidden layer do not require normalization</a:t>
            </a:r>
          </a:p>
        </p:txBody>
      </p:sp>
    </p:spTree>
    <p:extLst>
      <p:ext uri="{BB962C8B-B14F-4D97-AF65-F5344CB8AC3E}">
        <p14:creationId xmlns:p14="http://schemas.microsoft.com/office/powerpoint/2010/main" val="3102398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45DDD1F4-17E0-D2A3-641B-B1E925801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0" y="2861297"/>
            <a:ext cx="95905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Solve XOR classification problem by nonlinear regression on labels.</a:t>
            </a:r>
          </a:p>
        </p:txBody>
      </p:sp>
    </p:spTree>
    <p:extLst>
      <p:ext uri="{BB962C8B-B14F-4D97-AF65-F5344CB8AC3E}">
        <p14:creationId xmlns:p14="http://schemas.microsoft.com/office/powerpoint/2010/main" val="3085075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1487488" y="831849"/>
            <a:ext cx="8853487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Implement “online” training for non-linear regression on the class labels of the XOR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Use MLP with one hidden layer that contains 3 nodes, bias,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. Input layer contains 3 nodes x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0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=1 plus x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x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from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Transform the hidden nodes by sigmoid(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30000" dirty="0" err="1">
                <a:solidFill>
                  <a:prstClr val="black"/>
                </a:solidFill>
                <a:cs typeface="Arial" panose="020B0604020202020204" pitchFamily="34" charset="0"/>
              </a:rPr>
              <a:t>T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x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)=1/(1+exp(-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30000" dirty="0" err="1">
                <a:solidFill>
                  <a:prstClr val="black"/>
                </a:solidFill>
                <a:cs typeface="Arial" panose="020B0604020202020204" pitchFamily="34" charset="0"/>
              </a:rPr>
              <a:t>T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x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))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Initial weights for results of feature engineering: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=[-0.5,1,-1], w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=[-0.5,-1,1], v=[-0.78,1,1]</a:t>
            </a:r>
          </a:p>
          <a:p>
            <a:pPr>
              <a:spcBef>
                <a:spcPct val="0"/>
              </a:spcBef>
              <a:buNone/>
            </a:pPr>
            <a:endParaRPr lang="en-US" alt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Learning rate=0.001, no momentum parameter</a:t>
            </a:r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963" y="4344988"/>
            <a:ext cx="2132012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6115051" y="5565776"/>
            <a:ext cx="1946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XOR dataset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99522AF4-162F-E96A-250E-DB40C28A6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831" y="280767"/>
            <a:ext cx="4410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</a:rPr>
              <a:t>MLP applied to XOR problem</a:t>
            </a:r>
          </a:p>
        </p:txBody>
      </p:sp>
    </p:spTree>
    <p:extLst>
      <p:ext uri="{BB962C8B-B14F-4D97-AF65-F5344CB8AC3E}">
        <p14:creationId xmlns:p14="http://schemas.microsoft.com/office/powerpoint/2010/main" val="156502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1596211" y="1351508"/>
            <a:ext cx="899559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Perform 1000 iterations with the example chosen randomly from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the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Before each weight update, calculate the sum of squared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residuals and save for </a:t>
            </a:r>
            <a:r>
              <a:rPr lang="en-US" altLang="en-US" sz="2400" dirty="0" err="1">
                <a:solidFill>
                  <a:prstClr val="black"/>
                </a:solidFill>
                <a:cs typeface="Arial" panose="020B0604020202020204" pitchFamily="34" charset="0"/>
              </a:rPr>
              <a:t>semilog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plot of convergence.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In addition to convergence plot, report the final weight vectors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and predicted r value for each example in the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With the final weights, calculate the values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for each example in the dataset.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2E114A3-F74E-4303-921A-E030B2509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300" y="600697"/>
            <a:ext cx="556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</a:rPr>
              <a:t>MLP applied to XOR problem continued</a:t>
            </a:r>
          </a:p>
        </p:txBody>
      </p:sp>
    </p:spTree>
    <p:extLst>
      <p:ext uri="{BB962C8B-B14F-4D97-AF65-F5344CB8AC3E}">
        <p14:creationId xmlns:p14="http://schemas.microsoft.com/office/powerpoint/2010/main" val="645798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1854200" y="1955800"/>
            <a:ext cx="8839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Use the values of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z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associated with examples (0,0) and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(0,1) and weight vector </a:t>
            </a:r>
            <a:r>
              <a:rPr lang="en-US" altLang="en-US" sz="2400" b="1" dirty="0" err="1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30000" dirty="0" err="1">
                <a:solidFill>
                  <a:prstClr val="black"/>
                </a:solidFill>
                <a:cs typeface="Arial" panose="020B0604020202020204" pitchFamily="34" charset="0"/>
              </a:rPr>
              <a:t>T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=[1,1] to calculate the bias of a decision boundary with equal margins for the 2 classes. </a:t>
            </a:r>
          </a:p>
          <a:p>
            <a:pPr>
              <a:spcBef>
                <a:spcPct val="0"/>
              </a:spcBef>
              <a:buNone/>
            </a:pPr>
            <a:endParaRPr lang="en-US" alt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Plot of feature space with the decision boundary and location of features associated with the examples in the dataset.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A4CD613-E154-E9E4-0C03-2434D1575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300" y="1189335"/>
            <a:ext cx="556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prstClr val="black"/>
                </a:solidFill>
              </a:rPr>
              <a:t>MLP applied to XOR problem continued</a:t>
            </a:r>
          </a:p>
        </p:txBody>
      </p:sp>
    </p:spTree>
    <p:extLst>
      <p:ext uri="{BB962C8B-B14F-4D97-AF65-F5344CB8AC3E}">
        <p14:creationId xmlns:p14="http://schemas.microsoft.com/office/powerpoint/2010/main" val="1554253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 txBox="1">
            <a:spLocks noGrp="1"/>
          </p:cNvSpPr>
          <p:nvPr/>
        </p:nvSpPr>
        <p:spPr bwMode="auto">
          <a:xfrm>
            <a:off x="9464675" y="6319839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0A9E8-ADD9-4A6D-9059-D75A04B35DF3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57347" name="Picture 9" descr="Mlp-xor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9" y="866775"/>
            <a:ext cx="5616575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 txBox="1">
            <a:spLocks noGrp="1"/>
          </p:cNvSpPr>
          <p:nvPr/>
        </p:nvSpPr>
        <p:spPr>
          <a:xfrm>
            <a:off x="2111376" y="6319839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2185989" y="271463"/>
            <a:ext cx="8040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Review: Solution of XOR problem by nonlinear regression</a:t>
            </a:r>
          </a:p>
        </p:txBody>
      </p:sp>
      <p:sp>
        <p:nvSpPr>
          <p:cNvPr id="57350" name="Rectangle 9"/>
          <p:cNvSpPr>
            <a:spLocks noChangeArrowheads="1"/>
          </p:cNvSpPr>
          <p:nvPr/>
        </p:nvSpPr>
        <p:spPr bwMode="auto">
          <a:xfrm>
            <a:off x="7297738" y="738188"/>
            <a:ext cx="2590800" cy="5562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51" name="Rectangle 13"/>
          <p:cNvSpPr>
            <a:spLocks noChangeArrowheads="1"/>
          </p:cNvSpPr>
          <p:nvPr/>
        </p:nvSpPr>
        <p:spPr bwMode="auto">
          <a:xfrm>
            <a:off x="5067300" y="1787525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767388" y="83820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248400" y="2851151"/>
            <a:ext cx="711200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029201" y="2851151"/>
            <a:ext cx="709613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355" name="TextBox 15"/>
          <p:cNvSpPr txBox="1">
            <a:spLocks noChangeArrowheads="1"/>
          </p:cNvSpPr>
          <p:nvPr/>
        </p:nvSpPr>
        <p:spPr bwMode="auto">
          <a:xfrm>
            <a:off x="5181600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57356" name="TextBox 14"/>
          <p:cNvSpPr txBox="1">
            <a:spLocks noChangeArrowheads="1"/>
          </p:cNvSpPr>
          <p:nvPr/>
        </p:nvSpPr>
        <p:spPr bwMode="auto">
          <a:xfrm>
            <a:off x="6400800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57357" name="Rectangle 1"/>
          <p:cNvSpPr>
            <a:spLocks noChangeArrowheads="1"/>
          </p:cNvSpPr>
          <p:nvPr/>
        </p:nvSpPr>
        <p:spPr bwMode="auto">
          <a:xfrm>
            <a:off x="400843" y="1033532"/>
            <a:ext cx="4666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possible structure of MLP to solve the XOR problem by back propagation.</a:t>
            </a:r>
          </a:p>
        </p:txBody>
      </p:sp>
      <p:sp>
        <p:nvSpPr>
          <p:cNvPr id="57358" name="Rectangle 13"/>
          <p:cNvSpPr>
            <a:spLocks noChangeArrowheads="1"/>
          </p:cNvSpPr>
          <p:nvPr/>
        </p:nvSpPr>
        <p:spPr bwMode="auto">
          <a:xfrm>
            <a:off x="5911851" y="1843088"/>
            <a:ext cx="180975" cy="442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59" name="Rectangle 13"/>
          <p:cNvSpPr>
            <a:spLocks noChangeArrowheads="1"/>
          </p:cNvSpPr>
          <p:nvPr/>
        </p:nvSpPr>
        <p:spPr bwMode="auto">
          <a:xfrm>
            <a:off x="6392863" y="1843088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0" name="Rectangle 13"/>
          <p:cNvSpPr>
            <a:spLocks noChangeArrowheads="1"/>
          </p:cNvSpPr>
          <p:nvPr/>
        </p:nvSpPr>
        <p:spPr bwMode="auto">
          <a:xfrm>
            <a:off x="4191001" y="3538538"/>
            <a:ext cx="576263" cy="2968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1" name="Rectangle 13"/>
          <p:cNvSpPr>
            <a:spLocks noChangeArrowheads="1"/>
          </p:cNvSpPr>
          <p:nvPr/>
        </p:nvSpPr>
        <p:spPr bwMode="auto">
          <a:xfrm>
            <a:off x="4837114" y="3505201"/>
            <a:ext cx="344487" cy="239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2" name="Rectangle 13"/>
          <p:cNvSpPr>
            <a:spLocks noChangeArrowheads="1"/>
          </p:cNvSpPr>
          <p:nvPr/>
        </p:nvSpPr>
        <p:spPr bwMode="auto">
          <a:xfrm>
            <a:off x="5176839" y="3852863"/>
            <a:ext cx="180975" cy="442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3" name="Rectangle 13"/>
          <p:cNvSpPr>
            <a:spLocks noChangeArrowheads="1"/>
          </p:cNvSpPr>
          <p:nvPr/>
        </p:nvSpPr>
        <p:spPr bwMode="auto">
          <a:xfrm>
            <a:off x="5532439" y="3852864"/>
            <a:ext cx="117475" cy="261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4" name="Rectangle 13"/>
          <p:cNvSpPr>
            <a:spLocks noChangeArrowheads="1"/>
          </p:cNvSpPr>
          <p:nvPr/>
        </p:nvSpPr>
        <p:spPr bwMode="auto">
          <a:xfrm>
            <a:off x="5949950" y="3494088"/>
            <a:ext cx="344488" cy="239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5" name="Rectangle 13"/>
          <p:cNvSpPr>
            <a:spLocks noChangeArrowheads="1"/>
          </p:cNvSpPr>
          <p:nvPr/>
        </p:nvSpPr>
        <p:spPr bwMode="auto">
          <a:xfrm>
            <a:off x="6434138" y="3733800"/>
            <a:ext cx="158750" cy="261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66" name="Rectangle 13"/>
          <p:cNvSpPr>
            <a:spLocks noChangeArrowheads="1"/>
          </p:cNvSpPr>
          <p:nvPr/>
        </p:nvSpPr>
        <p:spPr bwMode="auto">
          <a:xfrm>
            <a:off x="6705600" y="3657600"/>
            <a:ext cx="196850" cy="261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704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">
            <a:extLst>
              <a:ext uri="{FF2B5EF4-FFF2-40B4-BE49-F238E27FC236}">
                <a16:creationId xmlns:a16="http://schemas.microsoft.com/office/drawing/2014/main" id="{2BAE51FC-1610-40F7-973A-6E0E07BF5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665163"/>
            <a:ext cx="724217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extBox 2">
            <a:extLst>
              <a:ext uri="{FF2B5EF4-FFF2-40B4-BE49-F238E27FC236}">
                <a16:creationId xmlns:a16="http://schemas.microsoft.com/office/drawing/2014/main" id="{69285267-EC03-4012-A04F-F2D8CB350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926" y="5613401"/>
            <a:ext cx="1281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iteration</a:t>
            </a:r>
          </a:p>
        </p:txBody>
      </p:sp>
      <p:sp>
        <p:nvSpPr>
          <p:cNvPr id="40964" name="TextBox 3">
            <a:extLst>
              <a:ext uri="{FF2B5EF4-FFF2-40B4-BE49-F238E27FC236}">
                <a16:creationId xmlns:a16="http://schemas.microsoft.com/office/drawing/2014/main" id="{F7AA62A2-6BCF-48D3-AC0F-E26AD3871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3138488"/>
            <a:ext cx="1782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Log</a:t>
            </a:r>
            <a:r>
              <a:rPr lang="en-US" altLang="en-US" sz="2400" baseline="-25000">
                <a:solidFill>
                  <a:srgbClr val="000000"/>
                </a:solidFill>
                <a:cs typeface="Arial" panose="020B0604020202020204" pitchFamily="34" charset="0"/>
              </a:rPr>
              <a:t>10</a:t>
            </a: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(error)</a:t>
            </a:r>
          </a:p>
        </p:txBody>
      </p:sp>
      <p:sp>
        <p:nvSpPr>
          <p:cNvPr id="40965" name="TextBox 5">
            <a:extLst>
              <a:ext uri="{FF2B5EF4-FFF2-40B4-BE49-F238E27FC236}">
                <a16:creationId xmlns:a16="http://schemas.microsoft.com/office/drawing/2014/main" id="{E14151E9-0534-4E07-BC00-515337DCF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533401"/>
            <a:ext cx="448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Error=sum of squared residuals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1897064"/>
            <a:ext cx="21812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8" descr="Per-xor_c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82726"/>
            <a:ext cx="3024188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3200400" y="4195763"/>
            <a:ext cx="15382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data table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6019801" y="4197351"/>
            <a:ext cx="34909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graphical representation</a:t>
            </a: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1019777" y="4978404"/>
            <a:ext cx="104483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solution to the XOR problem by “feature engineering” was well known.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17418" y="561976"/>
            <a:ext cx="1030778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tr-TR" alt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Boolean </a:t>
            </a:r>
            <a:r>
              <a:rPr lang="en-US" alt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XOR: linearly inseparable 2Dbinary classification problem</a:t>
            </a:r>
            <a:endParaRPr lang="tr-TR" altLang="en-US" sz="3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31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9B771C60-EA1A-4694-B610-923E1BBEB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17513"/>
            <a:ext cx="320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         v            w</a:t>
            </a:r>
            <a:r>
              <a:rPr lang="en-US" altLang="en-US" sz="1800" baseline="-25000">
                <a:solidFill>
                  <a:srgbClr val="000000"/>
                </a:solidFill>
              </a:rPr>
              <a:t>1</a:t>
            </a:r>
            <a:r>
              <a:rPr lang="en-US" altLang="en-US" sz="1800">
                <a:solidFill>
                  <a:srgbClr val="000000"/>
                </a:solidFill>
              </a:rPr>
              <a:t>           w</a:t>
            </a:r>
            <a:r>
              <a:rPr lang="en-US" altLang="en-US" sz="1800" baseline="-25000">
                <a:solidFill>
                  <a:srgbClr val="000000"/>
                </a:solidFill>
              </a:rPr>
              <a:t>2</a:t>
            </a:r>
            <a:r>
              <a:rPr lang="en-US" altLang="en-US" sz="1800">
                <a:solidFill>
                  <a:srgbClr val="000000"/>
                </a:solidFill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   23.8265    0.3721    0.3654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  -20.0829    1.0139   -1.0137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  -20.0828   -1.0098    1.0105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BFB3932-E67D-48D3-A824-D4713A16D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647" y="2074472"/>
            <a:ext cx="3306871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r       z1           z2            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0   0.5919    0.5902   0.0868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1  0.3456    0.7982    0.8570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1   0.7998    0.3432    0.8723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0   0.5926    0.5893    0.0911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2C5EDF8-6883-48B2-89A4-0441CD2D1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4932" y="4839506"/>
            <a:ext cx="28905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   b              margins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-1.1629    0.0136    0.0136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F4AC4A-0E37-889E-3273-868F24160DD6}"/>
              </a:ext>
            </a:extLst>
          </p:cNvPr>
          <p:cNvSpPr txBox="1"/>
          <p:nvPr/>
        </p:nvSpPr>
        <p:spPr>
          <a:xfrm>
            <a:off x="7390357" y="2828835"/>
            <a:ext cx="44342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Bin structure default bin=0, y&gt;0.5 bin=1</a:t>
            </a:r>
          </a:p>
          <a:p>
            <a:r>
              <a:rPr lang="en-US" dirty="0"/>
              <a:t>solves XOR classification problem with zero in-sample error.</a:t>
            </a:r>
          </a:p>
          <a:p>
            <a:r>
              <a:rPr lang="en-US" dirty="0"/>
              <a:t>Margins slightly less than result with ANN feature engineering (margins 0.0141)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>
            <a:extLst>
              <a:ext uri="{FF2B5EF4-FFF2-40B4-BE49-F238E27FC236}">
                <a16:creationId xmlns:a16="http://schemas.microsoft.com/office/drawing/2014/main" id="{FCB640CD-6D08-4810-85FD-6DF21DD89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791570"/>
            <a:ext cx="7162800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Box 7">
            <a:extLst>
              <a:ext uri="{FF2B5EF4-FFF2-40B4-BE49-F238E27FC236}">
                <a16:creationId xmlns:a16="http://schemas.microsoft.com/office/drawing/2014/main" id="{82610778-1538-47FE-B752-965892987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306" y="357761"/>
            <a:ext cx="76410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MLP feature space decision boundary for XOR dataset</a:t>
            </a:r>
          </a:p>
        </p:txBody>
      </p:sp>
      <p:sp>
        <p:nvSpPr>
          <p:cNvPr id="43012" name="TextBox 8">
            <a:extLst>
              <a:ext uri="{FF2B5EF4-FFF2-40B4-BE49-F238E27FC236}">
                <a16:creationId xmlns:a16="http://schemas.microsoft.com/office/drawing/2014/main" id="{F278506F-8CA3-4BC4-B869-EF9788477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5364" y="5943601"/>
            <a:ext cx="498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cs typeface="Arial" panose="020B0604020202020204" pitchFamily="34" charset="0"/>
              </a:rPr>
              <a:t>z</a:t>
            </a:r>
            <a:r>
              <a:rPr lang="en-US" altLang="en-US" sz="2800" baseline="-25000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43013" name="TextBox 9">
            <a:extLst>
              <a:ext uri="{FF2B5EF4-FFF2-40B4-BE49-F238E27FC236}">
                <a16:creationId xmlns:a16="http://schemas.microsoft.com/office/drawing/2014/main" id="{C982C89F-7B74-463C-B967-E9C30A914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352801"/>
            <a:ext cx="496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cs typeface="Arial" panose="020B0604020202020204" pitchFamily="34" charset="0"/>
              </a:rPr>
              <a:t>z</a:t>
            </a:r>
            <a:r>
              <a:rPr lang="en-US" altLang="en-US" sz="2800" baseline="-2500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4FF5820-FF42-594E-5127-37DABCE8F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982" y="5853908"/>
            <a:ext cx="19672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     margins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 0.0136    0.0136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86C991-6AF1-C3EA-4563-22E419487949}"/>
              </a:ext>
            </a:extLst>
          </p:cNvPr>
          <p:cNvSpPr txBox="1"/>
          <p:nvPr/>
        </p:nvSpPr>
        <p:spPr>
          <a:xfrm>
            <a:off x="3517900" y="3060700"/>
            <a:ext cx="6471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Weka implementation of MLP for 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0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0" y="1123369"/>
            <a:ext cx="11176000" cy="4289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HW9 Weka implementation of MLP for classification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might have to download MLP from package manager under Setup and Tools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Weka’s MLP and glass_data_HW11.csv to develop a classifier for beer-bottle glass.  Use default settings.  Hand in a copy Weka’s summary output with that includes accuracy and confusion matrix.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Transform the column-specific confusion matrix from HW4, classification by linear regression, to a row-specific confusion matrix and compare Weka’s MLP result.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Compare overall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accuracy of classification in HW4 with Weka’s MLP result.</a:t>
            </a:r>
          </a:p>
        </p:txBody>
      </p:sp>
    </p:spTree>
    <p:extLst>
      <p:ext uri="{BB962C8B-B14F-4D97-AF65-F5344CB8AC3E}">
        <p14:creationId xmlns:p14="http://schemas.microsoft.com/office/powerpoint/2010/main" val="1666949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1730" name="Group 2"/>
          <p:cNvGraphicFramePr>
            <a:graphicFrameLocks noGrp="1"/>
          </p:cNvGraphicFramePr>
          <p:nvPr/>
        </p:nvGraphicFramePr>
        <p:xfrm>
          <a:off x="1522413" y="1033464"/>
          <a:ext cx="8915400" cy="1006476"/>
        </p:xfrm>
        <a:graphic>
          <a:graphicData uri="http://schemas.openxmlformats.org/drawingml/2006/table">
            <a:tbl>
              <a:tblPr/>
              <a:tblGrid>
                <a:gridCol w="80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354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1.521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13.64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4.49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1.1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71.78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0.06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8.75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1.517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13.89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3.6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1.36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72.73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0.48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7.83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1.516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13.53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3.55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1.54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72.99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0.39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7.78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49" marB="45749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0452" name="Text Box 40"/>
          <p:cNvSpPr txBox="1">
            <a:spLocks noChangeArrowheads="1"/>
          </p:cNvSpPr>
          <p:nvPr/>
        </p:nvSpPr>
        <p:spPr bwMode="auto">
          <a:xfrm>
            <a:off x="3276601" y="381001"/>
            <a:ext cx="56418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</a:t>
            </a:r>
            <a:r>
              <a:rPr lang="en-US" altLang="en-US" sz="2800" dirty="0">
                <a:solidFill>
                  <a:prstClr val="black"/>
                </a:solidFill>
              </a:rPr>
              <a:t>9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using WEKA’s  </a:t>
            </a:r>
            <a:r>
              <a:rPr lang="en-US" altLang="en-US" sz="2800" dirty="0">
                <a:solidFill>
                  <a:prstClr val="black"/>
                </a:solidFill>
              </a:rPr>
              <a:t>MLP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453" name="Text Box 41"/>
          <p:cNvSpPr txBox="1">
            <a:spLocks noChangeArrowheads="1"/>
          </p:cNvSpPr>
          <p:nvPr/>
        </p:nvSpPr>
        <p:spPr bwMode="auto">
          <a:xfrm>
            <a:off x="2117726" y="2020888"/>
            <a:ext cx="3508781" cy="41549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Sample index 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RI: refractive index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3. Na: Sodium</a:t>
            </a:r>
            <a:endParaRPr kumimoji="0" lang="pl-PL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4. Mg: Magnesium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5. Al: Aluminum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6. Si: Silicon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7. K: Potassium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8. Ca: Calcium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9. Ba: Barium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 Fe: Iron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11. Type of bottle (class)</a:t>
            </a:r>
          </a:p>
        </p:txBody>
      </p:sp>
      <p:sp>
        <p:nvSpPr>
          <p:cNvPr id="60454" name="Text Box 42"/>
          <p:cNvSpPr txBox="1">
            <a:spLocks noChangeArrowheads="1"/>
          </p:cNvSpPr>
          <p:nvPr/>
        </p:nvSpPr>
        <p:spPr bwMode="auto">
          <a:xfrm>
            <a:off x="5581650" y="2401888"/>
            <a:ext cx="41544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WEKA requires class names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be alpha-numeric</a:t>
            </a:r>
          </a:p>
        </p:txBody>
      </p:sp>
      <p:sp>
        <p:nvSpPr>
          <p:cNvPr id="60455" name="Text Box 43"/>
          <p:cNvSpPr txBox="1">
            <a:spLocks noChangeArrowheads="1"/>
          </p:cNvSpPr>
          <p:nvPr/>
        </p:nvSpPr>
        <p:spPr bwMode="auto">
          <a:xfrm>
            <a:off x="5581650" y="3352801"/>
            <a:ext cx="37176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AB=Anheuser-Busch, Inc.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=Miller Brewing Co.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PR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=Plank Road Brewery</a:t>
            </a:r>
          </a:p>
        </p:txBody>
      </p:sp>
    </p:spTree>
    <p:extLst>
      <p:ext uri="{BB962C8B-B14F-4D97-AF65-F5344CB8AC3E}">
        <p14:creationId xmlns:p14="http://schemas.microsoft.com/office/powerpoint/2010/main" val="10786401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352425"/>
            <a:ext cx="5467350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8055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61" b="57860"/>
          <a:stretch>
            <a:fillRect/>
          </a:stretch>
        </p:blipFill>
        <p:spPr bwMode="auto">
          <a:xfrm>
            <a:off x="2590800" y="533401"/>
            <a:ext cx="5410200" cy="2797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3" name="Text Box 9"/>
          <p:cNvSpPr txBox="1">
            <a:spLocks noChangeArrowheads="1"/>
          </p:cNvSpPr>
          <p:nvPr/>
        </p:nvSpPr>
        <p:spPr bwMode="auto">
          <a:xfrm>
            <a:off x="5943600" y="2209800"/>
            <a:ext cx="4083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on bar for more options</a:t>
            </a:r>
          </a:p>
        </p:txBody>
      </p:sp>
    </p:spTree>
    <p:extLst>
      <p:ext uri="{BB962C8B-B14F-4D97-AF65-F5344CB8AC3E}">
        <p14:creationId xmlns:p14="http://schemas.microsoft.com/office/powerpoint/2010/main" val="5055213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4"/>
          <p:cNvSpPr txBox="1">
            <a:spLocks noChangeArrowheads="1"/>
          </p:cNvSpPr>
          <p:nvPr/>
        </p:nvSpPr>
        <p:spPr bwMode="auto">
          <a:xfrm>
            <a:off x="7242175" y="381001"/>
            <a:ext cx="25336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Weka MLP’s GUI</a:t>
            </a:r>
          </a:p>
        </p:txBody>
      </p:sp>
      <p:pic>
        <p:nvPicPr>
          <p:cNvPr id="6553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1"/>
            <a:ext cx="4764088" cy="6442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0" name="Text Box 6"/>
          <p:cNvSpPr txBox="1">
            <a:spLocks noChangeArrowheads="1"/>
          </p:cNvSpPr>
          <p:nvPr/>
        </p:nvSpPr>
        <p:spPr bwMode="auto">
          <a:xfrm>
            <a:off x="6705600" y="990601"/>
            <a:ext cx="36068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GUI = true gives visual of network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hidden layers means number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hidden nodes in 1 hidden layer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Filters: nominal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→0/1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normalize attributes and classes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Reset: allows resetting learning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rate and momentum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Validation threshold ?</a:t>
            </a:r>
          </a:p>
        </p:txBody>
      </p:sp>
    </p:spTree>
    <p:extLst>
      <p:ext uri="{BB962C8B-B14F-4D97-AF65-F5344CB8AC3E}">
        <p14:creationId xmlns:p14="http://schemas.microsoft.com/office/powerpoint/2010/main" val="35508059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Box 1">
            <a:extLst>
              <a:ext uri="{FF2B5EF4-FFF2-40B4-BE49-F238E27FC236}">
                <a16:creationId xmlns:a16="http://schemas.microsoft.com/office/drawing/2014/main" id="{E2662313-DFF1-4CF8-A14A-6AD4D5A0F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5701" y="279339"/>
            <a:ext cx="71502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Weka’s MLP for glass classification problem (default settings)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5299" name="Picture 1">
            <a:extLst>
              <a:ext uri="{FF2B5EF4-FFF2-40B4-BE49-F238E27FC236}">
                <a16:creationId xmlns:a16="http://schemas.microsoft.com/office/drawing/2014/main" id="{F1D53437-518A-4E72-88A6-C4A829746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6613"/>
            <a:ext cx="5334000" cy="431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TextBox 3">
            <a:extLst>
              <a:ext uri="{FF2B5EF4-FFF2-40B4-BE49-F238E27FC236}">
                <a16:creationId xmlns:a16="http://schemas.microsoft.com/office/drawing/2014/main" id="{DBDA7B11-EA2A-4B88-9617-8267FA771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310189"/>
            <a:ext cx="1158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 predictors, 6 feature nodes, and 3 output nodes. Including bias nodes, network has 10x6+7x3 = 81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adjustable weights. Training set has 174 examples. ~ 2 examples per adjustable parameter. Less than ideal.</a:t>
            </a:r>
          </a:p>
        </p:txBody>
      </p:sp>
    </p:spTree>
    <p:extLst>
      <p:ext uri="{BB962C8B-B14F-4D97-AF65-F5344CB8AC3E}">
        <p14:creationId xmlns:p14="http://schemas.microsoft.com/office/powerpoint/2010/main" val="239129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498725" y="569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657600" y="152401"/>
            <a:ext cx="57134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XOR problem in Gaussian feature space</a:t>
            </a:r>
          </a:p>
        </p:txBody>
      </p:sp>
      <p:pic>
        <p:nvPicPr>
          <p:cNvPr id="37892" name="Picture 5" descr="XOR in feature sp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5" y="2943225"/>
            <a:ext cx="44831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4900613" y="3467905"/>
            <a:ext cx="7086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This transformation puts examples (0,1) and (1,0) at the same point in feature space, which allows linear separability.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5105400" y="812800"/>
            <a:ext cx="4800600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 = exp(-|</a:t>
            </a:r>
            <a:r>
              <a:rPr lang="en-US" altLang="en-US" sz="2400" b="1" dirty="0"/>
              <a:t>X</a:t>
            </a:r>
            <a:r>
              <a:rPr lang="en-US" altLang="en-US" sz="2400" dirty="0"/>
              <a:t> – [1,1]|</a:t>
            </a:r>
            <a:r>
              <a:rPr lang="en-US" altLang="en-US" sz="2400" b="1" baseline="30000" dirty="0"/>
              <a:t>2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 = exp(-|</a:t>
            </a:r>
            <a:r>
              <a:rPr lang="en-US" altLang="en-US" sz="2400" b="1" dirty="0"/>
              <a:t>X</a:t>
            </a:r>
            <a:r>
              <a:rPr lang="en-US" altLang="en-US" sz="2400" dirty="0"/>
              <a:t> – [0,0]|</a:t>
            </a:r>
            <a:r>
              <a:rPr lang="en-US" altLang="en-US" sz="2400" b="1" baseline="30000" dirty="0"/>
              <a:t>2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X</a:t>
            </a:r>
            <a:r>
              <a:rPr lang="en-US" altLang="en-US" sz="2000" dirty="0"/>
              <a:t>		</a:t>
            </a:r>
            <a:r>
              <a:rPr lang="en-US" altLang="en-US" sz="2000" dirty="0">
                <a:latin typeface="Symbol" panose="05050102010706020507" pitchFamily="18" charset="2"/>
              </a:rPr>
              <a:t>f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		</a:t>
            </a:r>
            <a:r>
              <a:rPr lang="en-US" altLang="en-US" sz="2000" dirty="0">
                <a:latin typeface="Symbol" panose="05050102010706020507" pitchFamily="18" charset="2"/>
              </a:rPr>
              <a:t>f</a:t>
            </a:r>
            <a:r>
              <a:rPr lang="en-US" altLang="en-US" sz="2000" b="1" baseline="-25000" dirty="0"/>
              <a:t>2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(1,1)		1		0.1353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(0,1)		0.3678		0.3678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(0,0)		0.1353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(1,0)		0.3678		0.3678</a:t>
            </a:r>
          </a:p>
        </p:txBody>
      </p:sp>
      <p:pic>
        <p:nvPicPr>
          <p:cNvPr id="378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654051"/>
            <a:ext cx="179387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3149601" y="2479675"/>
            <a:ext cx="11969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XOR data</a:t>
            </a:r>
          </a:p>
        </p:txBody>
      </p:sp>
      <p:sp>
        <p:nvSpPr>
          <p:cNvPr id="37897" name="Text Box 5"/>
          <p:cNvSpPr txBox="1">
            <a:spLocks noChangeArrowheads="1"/>
          </p:cNvSpPr>
          <p:nvPr/>
        </p:nvSpPr>
        <p:spPr bwMode="auto">
          <a:xfrm>
            <a:off x="3441701" y="4532313"/>
            <a:ext cx="5238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r=1</a:t>
            </a:r>
          </a:p>
        </p:txBody>
      </p:sp>
      <p:sp>
        <p:nvSpPr>
          <p:cNvPr id="37898" name="Text Box 5"/>
          <p:cNvSpPr txBox="1">
            <a:spLocks noChangeArrowheads="1"/>
          </p:cNvSpPr>
          <p:nvPr/>
        </p:nvSpPr>
        <p:spPr bwMode="auto">
          <a:xfrm>
            <a:off x="4084638" y="3505200"/>
            <a:ext cx="5254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r=0</a:t>
            </a:r>
          </a:p>
        </p:txBody>
      </p:sp>
    </p:spTree>
    <p:extLst>
      <p:ext uri="{BB962C8B-B14F-4D97-AF65-F5344CB8AC3E}">
        <p14:creationId xmlns:p14="http://schemas.microsoft.com/office/powerpoint/2010/main" val="388783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 txBox="1">
            <a:spLocks noGrp="1"/>
          </p:cNvSpPr>
          <p:nvPr/>
        </p:nvSpPr>
        <p:spPr bwMode="auto">
          <a:xfrm>
            <a:off x="9464675" y="6319839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C536905-F4B5-4398-84DA-5DAD0959A433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8915" name="Picture 9" descr="Mlp-xor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985" y="935038"/>
            <a:ext cx="5616575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346200" y="240159"/>
            <a:ext cx="947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 using the tools of neural networks for “feature engineering”.</a:t>
            </a:r>
          </a:p>
        </p:txBody>
      </p:sp>
      <p:sp>
        <p:nvSpPr>
          <p:cNvPr id="38917" name="Rectangle 9"/>
          <p:cNvSpPr>
            <a:spLocks noChangeArrowheads="1"/>
          </p:cNvSpPr>
          <p:nvPr/>
        </p:nvSpPr>
        <p:spPr bwMode="auto">
          <a:xfrm>
            <a:off x="7302500" y="752475"/>
            <a:ext cx="2590800" cy="518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8918" name="Rectangle 13"/>
          <p:cNvSpPr>
            <a:spLocks noChangeArrowheads="1"/>
          </p:cNvSpPr>
          <p:nvPr/>
        </p:nvSpPr>
        <p:spPr bwMode="auto">
          <a:xfrm>
            <a:off x="5148263" y="1828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8919" name="Text Box 14"/>
          <p:cNvSpPr txBox="1">
            <a:spLocks noChangeArrowheads="1"/>
          </p:cNvSpPr>
          <p:nvPr/>
        </p:nvSpPr>
        <p:spPr bwMode="auto">
          <a:xfrm>
            <a:off x="4714875" y="1776413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-0.78</a:t>
            </a:r>
          </a:p>
        </p:txBody>
      </p:sp>
      <p:sp>
        <p:nvSpPr>
          <p:cNvPr id="38920" name="TextBox 6"/>
          <p:cNvSpPr txBox="1">
            <a:spLocks noChangeArrowheads="1"/>
          </p:cNvSpPr>
          <p:nvPr/>
        </p:nvSpPr>
        <p:spPr bwMode="auto">
          <a:xfrm>
            <a:off x="7037388" y="3757465"/>
            <a:ext cx="326243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Find 2 weight vectors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connecting input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hidden layer that define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linearly separable features.</a:t>
            </a:r>
          </a:p>
        </p:txBody>
      </p:sp>
      <p:sp>
        <p:nvSpPr>
          <p:cNvPr id="8" name="Oval 7"/>
          <p:cNvSpPr/>
          <p:nvPr/>
        </p:nvSpPr>
        <p:spPr>
          <a:xfrm>
            <a:off x="5767388" y="83820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922" name="TextBox 16"/>
          <p:cNvSpPr txBox="1">
            <a:spLocks noChangeArrowheads="1"/>
          </p:cNvSpPr>
          <p:nvPr/>
        </p:nvSpPr>
        <p:spPr bwMode="auto">
          <a:xfrm>
            <a:off x="5905500" y="935038"/>
            <a:ext cx="388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18" name="Oval 17"/>
          <p:cNvSpPr/>
          <p:nvPr/>
        </p:nvSpPr>
        <p:spPr>
          <a:xfrm>
            <a:off x="6326188" y="2851151"/>
            <a:ext cx="711200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00638" y="2851151"/>
            <a:ext cx="709612" cy="682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925" name="TextBox 15"/>
          <p:cNvSpPr txBox="1">
            <a:spLocks noChangeArrowheads="1"/>
          </p:cNvSpPr>
          <p:nvPr/>
        </p:nvSpPr>
        <p:spPr bwMode="auto">
          <a:xfrm>
            <a:off x="5260975" y="296862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38926" name="TextBox 14"/>
          <p:cNvSpPr txBox="1">
            <a:spLocks noChangeArrowheads="1"/>
          </p:cNvSpPr>
          <p:nvPr/>
        </p:nvSpPr>
        <p:spPr bwMode="auto">
          <a:xfrm>
            <a:off x="6494464" y="2968626"/>
            <a:ext cx="38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4B9582-3205-2D8D-5F02-84FF6FFE8E18}"/>
              </a:ext>
            </a:extLst>
          </p:cNvPr>
          <p:cNvSpPr txBox="1"/>
          <p:nvPr/>
        </p:nvSpPr>
        <p:spPr>
          <a:xfrm>
            <a:off x="7080024" y="1266728"/>
            <a:ext cx="327365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Find 1 weight vector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connecting hidden layer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output that defines a linear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discriminant separating the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eatures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8E0D0B-5EC7-29B2-7761-C4C508CC0D50}"/>
              </a:ext>
            </a:extLst>
          </p:cNvPr>
          <p:cNvSpPr txBox="1"/>
          <p:nvPr/>
        </p:nvSpPr>
        <p:spPr>
          <a:xfrm>
            <a:off x="1519786" y="944106"/>
            <a:ext cx="3069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 denotes transformation of the input to a node by the sigmoid function.</a:t>
            </a:r>
          </a:p>
        </p:txBody>
      </p:sp>
    </p:spTree>
    <p:extLst>
      <p:ext uri="{BB962C8B-B14F-4D97-AF65-F5344CB8AC3E}">
        <p14:creationId xmlns:p14="http://schemas.microsoft.com/office/powerpoint/2010/main" val="302893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8" descr="Per-xor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29001"/>
            <a:ext cx="3024188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812800" y="635000"/>
            <a:ext cx="11023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Consider hidden units </a:t>
            </a:r>
            <a:r>
              <a:rPr lang="en-US" altLang="en-US" sz="2400" dirty="0" err="1"/>
              <a:t>z</a:t>
            </a:r>
            <a:r>
              <a:rPr lang="en-US" altLang="en-US" sz="2400" b="1" baseline="-25000" dirty="0" err="1"/>
              <a:t>h</a:t>
            </a:r>
            <a:r>
              <a:rPr lang="en-US" altLang="en-US" sz="2400" dirty="0"/>
              <a:t> as features. Choose weight vectors w</a:t>
            </a:r>
            <a:r>
              <a:rPr lang="en-US" altLang="en-US" sz="2400" b="1" baseline="-25000" dirty="0"/>
              <a:t>h</a:t>
            </a:r>
            <a:r>
              <a:rPr lang="en-US" altLang="en-US" sz="2400" dirty="0"/>
              <a:t> (with bias component) so that in feature space (0,0) and (1,1) are close to the same point.</a:t>
            </a:r>
          </a:p>
        </p:txBody>
      </p:sp>
      <p:graphicFrame>
        <p:nvGraphicFramePr>
          <p:cNvPr id="39940" name="Object 8"/>
          <p:cNvGraphicFramePr>
            <a:graphicFrameLocks noChangeAspect="1"/>
          </p:cNvGraphicFramePr>
          <p:nvPr/>
        </p:nvGraphicFramePr>
        <p:xfrm>
          <a:off x="3124200" y="1981200"/>
          <a:ext cx="60198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68700" imgH="685800" progId="Equation.3">
                  <p:embed/>
                </p:oleObj>
              </mc:Choice>
              <mc:Fallback>
                <p:oleObj name="Equation" r:id="rId3" imgW="35687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81200"/>
                        <a:ext cx="60198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41" name="Group 18"/>
          <p:cNvGrpSpPr>
            <a:grpSpLocks/>
          </p:cNvGrpSpPr>
          <p:nvPr/>
        </p:nvGrpSpPr>
        <p:grpSpPr bwMode="auto">
          <a:xfrm>
            <a:off x="5943600" y="3352801"/>
            <a:ext cx="3200400" cy="2759075"/>
            <a:chOff x="480" y="2256"/>
            <a:chExt cx="2016" cy="1738"/>
          </a:xfrm>
        </p:grpSpPr>
        <p:sp>
          <p:nvSpPr>
            <p:cNvPr id="39944" name="Line 9"/>
            <p:cNvSpPr>
              <a:spLocks noChangeShapeType="1"/>
            </p:cNvSpPr>
            <p:nvPr/>
          </p:nvSpPr>
          <p:spPr bwMode="auto">
            <a:xfrm>
              <a:off x="864" y="3792"/>
              <a:ext cx="16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5" name="Line 10"/>
            <p:cNvSpPr>
              <a:spLocks noChangeShapeType="1"/>
            </p:cNvSpPr>
            <p:nvPr/>
          </p:nvSpPr>
          <p:spPr bwMode="auto">
            <a:xfrm rot="-5400000">
              <a:off x="96" y="3024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6" name="Oval 12"/>
            <p:cNvSpPr>
              <a:spLocks noChangeArrowheads="1"/>
            </p:cNvSpPr>
            <p:nvPr/>
          </p:nvSpPr>
          <p:spPr bwMode="auto">
            <a:xfrm>
              <a:off x="768" y="2544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47" name="Oval 13"/>
            <p:cNvSpPr>
              <a:spLocks noChangeArrowheads="1"/>
            </p:cNvSpPr>
            <p:nvPr/>
          </p:nvSpPr>
          <p:spPr bwMode="auto">
            <a:xfrm>
              <a:off x="1824" y="369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48" name="Oval 14"/>
            <p:cNvSpPr>
              <a:spLocks noChangeArrowheads="1"/>
            </p:cNvSpPr>
            <p:nvPr/>
          </p:nvSpPr>
          <p:spPr bwMode="auto">
            <a:xfrm>
              <a:off x="720" y="3648"/>
              <a:ext cx="288" cy="288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49" name="Oval 11"/>
            <p:cNvSpPr>
              <a:spLocks noChangeArrowheads="1"/>
            </p:cNvSpPr>
            <p:nvPr/>
          </p:nvSpPr>
          <p:spPr bwMode="auto">
            <a:xfrm>
              <a:off x="768" y="3696"/>
              <a:ext cx="192" cy="19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50" name="Text Box 16"/>
            <p:cNvSpPr txBox="1">
              <a:spLocks noChangeArrowheads="1"/>
            </p:cNvSpPr>
            <p:nvPr/>
          </p:nvSpPr>
          <p:spPr bwMode="auto">
            <a:xfrm>
              <a:off x="480" y="2304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2</a:t>
              </a:r>
            </a:p>
          </p:txBody>
        </p:sp>
        <p:sp>
          <p:nvSpPr>
            <p:cNvPr id="39951" name="Text Box 17"/>
            <p:cNvSpPr txBox="1">
              <a:spLocks noChangeArrowheads="1"/>
            </p:cNvSpPr>
            <p:nvPr/>
          </p:nvSpPr>
          <p:spPr bwMode="auto">
            <a:xfrm>
              <a:off x="2160" y="3744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1</a:t>
              </a:r>
            </a:p>
          </p:txBody>
        </p:sp>
      </p:grpSp>
      <p:sp>
        <p:nvSpPr>
          <p:cNvPr id="39942" name="Text Box 19"/>
          <p:cNvSpPr txBox="1">
            <a:spLocks noChangeArrowheads="1"/>
          </p:cNvSpPr>
          <p:nvPr/>
        </p:nvSpPr>
        <p:spPr bwMode="auto">
          <a:xfrm>
            <a:off x="2879725" y="4760913"/>
            <a:ext cx="168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attribute space</a:t>
            </a:r>
          </a:p>
        </p:txBody>
      </p:sp>
      <p:sp>
        <p:nvSpPr>
          <p:cNvPr id="39943" name="Text Box 20"/>
          <p:cNvSpPr txBox="1">
            <a:spLocks noChangeArrowheads="1"/>
          </p:cNvSpPr>
          <p:nvPr/>
        </p:nvSpPr>
        <p:spPr bwMode="auto">
          <a:xfrm>
            <a:off x="6858000" y="4572000"/>
            <a:ext cx="2133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ideal feature space</a:t>
            </a:r>
          </a:p>
        </p:txBody>
      </p:sp>
    </p:spTree>
    <p:extLst>
      <p:ext uri="{BB962C8B-B14F-4D97-AF65-F5344CB8AC3E}">
        <p14:creationId xmlns:p14="http://schemas.microsoft.com/office/powerpoint/2010/main" val="3302071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657601" y="304801"/>
            <a:ext cx="52854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Ideal data table in feature space</a:t>
            </a:r>
          </a:p>
        </p:txBody>
      </p:sp>
      <p:sp>
        <p:nvSpPr>
          <p:cNvPr id="40963" name="Text Box 10"/>
          <p:cNvSpPr txBox="1">
            <a:spLocks noChangeArrowheads="1"/>
          </p:cNvSpPr>
          <p:nvPr/>
        </p:nvSpPr>
        <p:spPr bwMode="auto">
          <a:xfrm>
            <a:off x="6629400" y="1060450"/>
            <a:ext cx="23828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	z1	z2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	~0	~0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	~0	~1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	~1	~0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	~0	~0</a:t>
            </a:r>
          </a:p>
        </p:txBody>
      </p:sp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2743200" y="4670425"/>
            <a:ext cx="35258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If w</a:t>
            </a:r>
            <a:r>
              <a:rPr lang="en-US" altLang="en-US" sz="2800" b="1" baseline="-25000" dirty="0"/>
              <a:t>h</a:t>
            </a:r>
            <a:r>
              <a:rPr lang="en-US" altLang="en-US" sz="2800" b="1" baseline="30000" dirty="0"/>
              <a:t>T</a:t>
            </a:r>
            <a:r>
              <a:rPr lang="en-US" altLang="en-US" sz="2800" dirty="0"/>
              <a:t>x &lt;&lt; 0 </a:t>
            </a:r>
            <a:r>
              <a:rPr lang="en-US" altLang="en-US" sz="2800" dirty="0">
                <a:cs typeface="Arial" panose="020B0604020202020204" pitchFamily="34" charset="0"/>
              </a:rPr>
              <a:t>→ </a:t>
            </a:r>
            <a:r>
              <a:rPr lang="en-US" altLang="en-US" sz="2800" dirty="0" err="1">
                <a:cs typeface="Arial" panose="020B0604020202020204" pitchFamily="34" charset="0"/>
              </a:rPr>
              <a:t>z</a:t>
            </a:r>
            <a:r>
              <a:rPr lang="en-US" altLang="en-US" sz="2800" b="1" baseline="-25000" dirty="0" err="1">
                <a:cs typeface="Arial" panose="020B0604020202020204" pitchFamily="34" charset="0"/>
              </a:rPr>
              <a:t>h</a:t>
            </a:r>
            <a:r>
              <a:rPr lang="en-US" altLang="en-US" sz="2800" dirty="0">
                <a:cs typeface="Arial" panose="020B0604020202020204" pitchFamily="34" charset="0"/>
              </a:rPr>
              <a:t> ~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If w</a:t>
            </a:r>
            <a:r>
              <a:rPr lang="en-US" altLang="en-US" sz="2800" b="1" baseline="-25000" dirty="0"/>
              <a:t>h</a:t>
            </a:r>
            <a:r>
              <a:rPr lang="en-US" altLang="en-US" sz="2800" b="1" baseline="30000" dirty="0"/>
              <a:t>T</a:t>
            </a:r>
            <a:r>
              <a:rPr lang="en-US" altLang="en-US" sz="2800" dirty="0"/>
              <a:t>x &gt;&gt; 0 → </a:t>
            </a:r>
            <a:r>
              <a:rPr lang="en-US" altLang="en-US" sz="2800" dirty="0" err="1"/>
              <a:t>z</a:t>
            </a:r>
            <a:r>
              <a:rPr lang="en-US" altLang="en-US" sz="2800" b="1" baseline="-25000" dirty="0" err="1"/>
              <a:t>h</a:t>
            </a:r>
            <a:r>
              <a:rPr lang="en-US" altLang="en-US" sz="2800" dirty="0"/>
              <a:t> ~ 1</a:t>
            </a:r>
          </a:p>
        </p:txBody>
      </p:sp>
      <p:graphicFrame>
        <p:nvGraphicFramePr>
          <p:cNvPr id="40965" name="Object 9"/>
          <p:cNvGraphicFramePr>
            <a:graphicFrameLocks noChangeAspect="1"/>
          </p:cNvGraphicFramePr>
          <p:nvPr/>
        </p:nvGraphicFramePr>
        <p:xfrm>
          <a:off x="2895600" y="3276600"/>
          <a:ext cx="60198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68700" imgH="685800" progId="Equation.3">
                  <p:embed/>
                </p:oleObj>
              </mc:Choice>
              <mc:Fallback>
                <p:oleObj name="Equation" r:id="rId2" imgW="35687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76600"/>
                        <a:ext cx="60198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66" name="Group 18"/>
          <p:cNvGrpSpPr>
            <a:grpSpLocks/>
          </p:cNvGrpSpPr>
          <p:nvPr/>
        </p:nvGrpSpPr>
        <p:grpSpPr bwMode="auto">
          <a:xfrm>
            <a:off x="3233738" y="866775"/>
            <a:ext cx="2919412" cy="2465758"/>
            <a:chOff x="480" y="2256"/>
            <a:chExt cx="2016" cy="1776"/>
          </a:xfrm>
        </p:grpSpPr>
        <p:sp>
          <p:nvSpPr>
            <p:cNvPr id="40967" name="Line 9"/>
            <p:cNvSpPr>
              <a:spLocks noChangeShapeType="1"/>
            </p:cNvSpPr>
            <p:nvPr/>
          </p:nvSpPr>
          <p:spPr bwMode="auto">
            <a:xfrm>
              <a:off x="864" y="3792"/>
              <a:ext cx="16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" name="Line 10"/>
            <p:cNvSpPr>
              <a:spLocks noChangeShapeType="1"/>
            </p:cNvSpPr>
            <p:nvPr/>
          </p:nvSpPr>
          <p:spPr bwMode="auto">
            <a:xfrm rot="-5400000">
              <a:off x="96" y="3024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" name="Oval 12"/>
            <p:cNvSpPr>
              <a:spLocks noChangeArrowheads="1"/>
            </p:cNvSpPr>
            <p:nvPr/>
          </p:nvSpPr>
          <p:spPr bwMode="auto">
            <a:xfrm>
              <a:off x="768" y="2544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70" name="Oval 13"/>
            <p:cNvSpPr>
              <a:spLocks noChangeArrowheads="1"/>
            </p:cNvSpPr>
            <p:nvPr/>
          </p:nvSpPr>
          <p:spPr bwMode="auto">
            <a:xfrm>
              <a:off x="1824" y="369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71" name="Oval 14"/>
            <p:cNvSpPr>
              <a:spLocks noChangeArrowheads="1"/>
            </p:cNvSpPr>
            <p:nvPr/>
          </p:nvSpPr>
          <p:spPr bwMode="auto">
            <a:xfrm>
              <a:off x="720" y="3648"/>
              <a:ext cx="288" cy="288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72" name="Oval 11"/>
            <p:cNvSpPr>
              <a:spLocks noChangeArrowheads="1"/>
            </p:cNvSpPr>
            <p:nvPr/>
          </p:nvSpPr>
          <p:spPr bwMode="auto">
            <a:xfrm>
              <a:off x="768" y="3696"/>
              <a:ext cx="192" cy="19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73" name="Text Box 16"/>
            <p:cNvSpPr txBox="1">
              <a:spLocks noChangeArrowheads="1"/>
            </p:cNvSpPr>
            <p:nvPr/>
          </p:nvSpPr>
          <p:spPr bwMode="auto">
            <a:xfrm>
              <a:off x="480" y="2304"/>
              <a:ext cx="2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2</a:t>
              </a:r>
            </a:p>
          </p:txBody>
        </p:sp>
        <p:sp>
          <p:nvSpPr>
            <p:cNvPr id="40974" name="Text Box 17"/>
            <p:cNvSpPr txBox="1">
              <a:spLocks noChangeArrowheads="1"/>
            </p:cNvSpPr>
            <p:nvPr/>
          </p:nvSpPr>
          <p:spPr bwMode="auto">
            <a:xfrm>
              <a:off x="2160" y="3744"/>
              <a:ext cx="2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3891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0"/>
          <p:cNvSpPr txBox="1">
            <a:spLocks noChangeArrowheads="1"/>
          </p:cNvSpPr>
          <p:nvPr/>
        </p:nvSpPr>
        <p:spPr bwMode="auto">
          <a:xfrm>
            <a:off x="2285999" y="1841500"/>
            <a:ext cx="68294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x1	x2	z1	constraints on </a:t>
            </a:r>
            <a:r>
              <a:rPr lang="en-US" altLang="en-US" sz="2400" b="1" dirty="0"/>
              <a:t>w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	choice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0	~0	w0 &lt;0			w0=-0.5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1	~0	w2 + w0 &lt;0		w2=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0	~1	w1 + w0 &gt;0		w1=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1	~0	w1 + w2 + w0&lt;0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2133601" y="479426"/>
            <a:ext cx="83038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Find weights vectors for linearly separable features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w</a:t>
            </a:r>
            <a:r>
              <a:rPr lang="en-US" altLang="en-US" sz="2800" baseline="-25000" dirty="0"/>
              <a:t>h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x = w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x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+ w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x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 +w</a:t>
            </a:r>
            <a:r>
              <a:rPr lang="en-US" altLang="en-US" sz="2800" baseline="-25000" dirty="0"/>
              <a:t>0</a:t>
            </a:r>
          </a:p>
        </p:txBody>
      </p:sp>
      <p:sp>
        <p:nvSpPr>
          <p:cNvPr id="41988" name="Text Box 10"/>
          <p:cNvSpPr txBox="1">
            <a:spLocks noChangeArrowheads="1"/>
          </p:cNvSpPr>
          <p:nvPr/>
        </p:nvSpPr>
        <p:spPr bwMode="auto">
          <a:xfrm>
            <a:off x="2286000" y="4254500"/>
            <a:ext cx="68294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x1	x2	z2	constraints on </a:t>
            </a:r>
            <a:r>
              <a:rPr lang="en-US" altLang="en-US" sz="2400" b="1" dirty="0"/>
              <a:t>w</a:t>
            </a:r>
            <a:r>
              <a:rPr lang="en-US" altLang="en-US" sz="2400" b="1" baseline="-25000" dirty="0"/>
              <a:t>2 </a:t>
            </a:r>
            <a:r>
              <a:rPr lang="en-US" altLang="en-US" sz="2400" dirty="0"/>
              <a:t>	choice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0	~0	w0 &lt;0			w0=-0.5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	1	~1	w2 + w0 &gt;0		w2=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0	~0	w1 + w0 &lt;0		w1=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	1	~0	w1 + w2 + w0&lt;0</a:t>
            </a:r>
          </a:p>
        </p:txBody>
      </p:sp>
    </p:spTree>
    <p:extLst>
      <p:ext uri="{BB962C8B-B14F-4D97-AF65-F5344CB8AC3E}">
        <p14:creationId xmlns:p14="http://schemas.microsoft.com/office/powerpoint/2010/main" val="200407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209800" y="381000"/>
            <a:ext cx="34734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Transformation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input by hidden layer</a:t>
            </a:r>
          </a:p>
        </p:txBody>
      </p:sp>
      <p:sp>
        <p:nvSpPr>
          <p:cNvPr id="43011" name="Text Box 10"/>
          <p:cNvSpPr txBox="1">
            <a:spLocks noChangeArrowheads="1"/>
          </p:cNvSpPr>
          <p:nvPr/>
        </p:nvSpPr>
        <p:spPr bwMode="auto">
          <a:xfrm>
            <a:off x="3276601" y="1447800"/>
            <a:ext cx="58959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x1	x2	arg1	z1	arg2	z2	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	0	-0.5	0.38	-0.5	0.38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	1	-1.5	0.18	 0.5	0.62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	0	 0.5	0.62	-1.5	0.18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	1	-0.5	0.38	-0.5	0.38	0</a:t>
            </a:r>
          </a:p>
        </p:txBody>
      </p:sp>
      <p:sp>
        <p:nvSpPr>
          <p:cNvPr id="43012" name="Rectangle 6"/>
          <p:cNvSpPr>
            <a:spLocks noChangeArrowheads="1"/>
          </p:cNvSpPr>
          <p:nvPr/>
        </p:nvSpPr>
        <p:spPr bwMode="auto">
          <a:xfrm>
            <a:off x="5953126" y="381000"/>
            <a:ext cx="41259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z1 = sigmoid(x1-x2-0.5)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z2 = sigmoid(-x1+x2-0.5)</a:t>
            </a:r>
          </a:p>
        </p:txBody>
      </p:sp>
      <p:grpSp>
        <p:nvGrpSpPr>
          <p:cNvPr id="43013" name="Group 17"/>
          <p:cNvGrpSpPr>
            <a:grpSpLocks/>
          </p:cNvGrpSpPr>
          <p:nvPr/>
        </p:nvGrpSpPr>
        <p:grpSpPr bwMode="auto">
          <a:xfrm>
            <a:off x="355600" y="3717925"/>
            <a:ext cx="3200400" cy="2759075"/>
            <a:chOff x="1536" y="2496"/>
            <a:chExt cx="2016" cy="1738"/>
          </a:xfrm>
        </p:grpSpPr>
        <p:sp>
          <p:nvSpPr>
            <p:cNvPr id="43015" name="Line 8"/>
            <p:cNvSpPr>
              <a:spLocks noChangeShapeType="1"/>
            </p:cNvSpPr>
            <p:nvPr/>
          </p:nvSpPr>
          <p:spPr bwMode="auto">
            <a:xfrm>
              <a:off x="1920" y="4032"/>
              <a:ext cx="16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6" name="Line 9"/>
            <p:cNvSpPr>
              <a:spLocks noChangeShapeType="1"/>
            </p:cNvSpPr>
            <p:nvPr/>
          </p:nvSpPr>
          <p:spPr bwMode="auto">
            <a:xfrm rot="-5400000">
              <a:off x="1152" y="3264"/>
              <a:ext cx="1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7" name="Oval 10"/>
            <p:cNvSpPr>
              <a:spLocks noChangeArrowheads="1"/>
            </p:cNvSpPr>
            <p:nvPr/>
          </p:nvSpPr>
          <p:spPr bwMode="auto">
            <a:xfrm>
              <a:off x="2016" y="2928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3018" name="Oval 11"/>
            <p:cNvSpPr>
              <a:spLocks noChangeArrowheads="1"/>
            </p:cNvSpPr>
            <p:nvPr/>
          </p:nvSpPr>
          <p:spPr bwMode="auto">
            <a:xfrm>
              <a:off x="2880" y="3744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3019" name="Oval 12"/>
            <p:cNvSpPr>
              <a:spLocks noChangeArrowheads="1"/>
            </p:cNvSpPr>
            <p:nvPr/>
          </p:nvSpPr>
          <p:spPr bwMode="auto">
            <a:xfrm>
              <a:off x="2112" y="3552"/>
              <a:ext cx="288" cy="288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3020" name="Oval 13"/>
            <p:cNvSpPr>
              <a:spLocks noChangeArrowheads="1"/>
            </p:cNvSpPr>
            <p:nvPr/>
          </p:nvSpPr>
          <p:spPr bwMode="auto">
            <a:xfrm>
              <a:off x="2160" y="3600"/>
              <a:ext cx="192" cy="19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3021" name="Text Box 14"/>
            <p:cNvSpPr txBox="1">
              <a:spLocks noChangeArrowheads="1"/>
            </p:cNvSpPr>
            <p:nvPr/>
          </p:nvSpPr>
          <p:spPr bwMode="auto">
            <a:xfrm>
              <a:off x="1536" y="2544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2</a:t>
              </a:r>
            </a:p>
          </p:txBody>
        </p:sp>
        <p:sp>
          <p:nvSpPr>
            <p:cNvPr id="43022" name="Text Box 15"/>
            <p:cNvSpPr txBox="1">
              <a:spLocks noChangeArrowheads="1"/>
            </p:cNvSpPr>
            <p:nvPr/>
          </p:nvSpPr>
          <p:spPr bwMode="auto">
            <a:xfrm>
              <a:off x="3216" y="3984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/>
                <a:t>z</a:t>
              </a:r>
              <a:r>
                <a:rPr lang="en-US" altLang="en-US" sz="2000" b="1" i="1" baseline="-25000"/>
                <a:t>1</a:t>
              </a:r>
            </a:p>
          </p:txBody>
        </p:sp>
        <p:sp>
          <p:nvSpPr>
            <p:cNvPr id="43023" name="Line 16"/>
            <p:cNvSpPr>
              <a:spLocks noChangeShapeType="1"/>
            </p:cNvSpPr>
            <p:nvPr/>
          </p:nvSpPr>
          <p:spPr bwMode="auto">
            <a:xfrm>
              <a:off x="1776" y="2928"/>
              <a:ext cx="120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14" name="Text Box 30"/>
          <p:cNvSpPr txBox="1">
            <a:spLocks noChangeArrowheads="1"/>
          </p:cNvSpPr>
          <p:nvPr/>
        </p:nvSpPr>
        <p:spPr bwMode="auto">
          <a:xfrm>
            <a:off x="2540004" y="3506788"/>
            <a:ext cx="86867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By construction, ANN features are linearly separable.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w=[1,1]</a:t>
            </a:r>
            <a:r>
              <a:rPr lang="en-US" altLang="en-US" sz="2400" baseline="30000" dirty="0"/>
              <a:t>T</a:t>
            </a:r>
            <a:r>
              <a:rPr lang="en-US" altLang="en-US" sz="2400" dirty="0"/>
              <a:t> bias for equal margins = -0.78.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Margins are not as wide as Gaussian features.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Gaussian = 0.141, ANN = 0.0141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Is the XOR data correctly classified by this </a:t>
            </a:r>
            <a:r>
              <a:rPr lang="en-US" altLang="en-US" sz="2400" b="1" dirty="0"/>
              <a:t>w</a:t>
            </a:r>
            <a:r>
              <a:rPr lang="en-US" altLang="en-US" sz="2400" dirty="0"/>
              <a:t> and bias?</a:t>
            </a:r>
          </a:p>
        </p:txBody>
      </p:sp>
    </p:spTree>
    <p:extLst>
      <p:ext uri="{BB962C8B-B14F-4D97-AF65-F5344CB8AC3E}">
        <p14:creationId xmlns:p14="http://schemas.microsoft.com/office/powerpoint/2010/main" val="3483029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2182</Words>
  <Application>Microsoft Office PowerPoint</Application>
  <PresentationFormat>Widescreen</PresentationFormat>
  <Paragraphs>334</Paragraphs>
  <Slides>38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Calibri</vt:lpstr>
      <vt:lpstr>Calibri Light</vt:lpstr>
      <vt:lpstr>Palatino Linotype</vt:lpstr>
      <vt:lpstr>Symbol</vt:lpstr>
      <vt:lpstr>Office Theme</vt:lpstr>
      <vt:lpstr>1_Office Theme</vt:lpstr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Approaches to Training</vt:lpstr>
      <vt:lpstr>PowerPoint Presentation</vt:lpstr>
      <vt:lpstr>PowerPoint Presentation</vt:lpstr>
      <vt:lpstr>Momentum parameter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25</cp:revision>
  <dcterms:created xsi:type="dcterms:W3CDTF">2018-11-13T20:48:27Z</dcterms:created>
  <dcterms:modified xsi:type="dcterms:W3CDTF">2023-12-29T20:41:26Z</dcterms:modified>
</cp:coreProperties>
</file>