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3" r:id="rId3"/>
    <p:sldMasterId id="2147483685" r:id="rId4"/>
  </p:sldMasterIdLst>
  <p:notesMasterIdLst>
    <p:notesMasterId r:id="rId43"/>
  </p:notesMasterIdLst>
  <p:sldIdLst>
    <p:sldId id="256" r:id="rId5"/>
    <p:sldId id="317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74" r:id="rId16"/>
    <p:sldId id="275" r:id="rId17"/>
    <p:sldId id="276" r:id="rId18"/>
    <p:sldId id="277" r:id="rId19"/>
    <p:sldId id="278" r:id="rId20"/>
    <p:sldId id="280" r:id="rId21"/>
    <p:sldId id="281" r:id="rId22"/>
    <p:sldId id="282" r:id="rId23"/>
    <p:sldId id="319" r:id="rId24"/>
    <p:sldId id="290" r:id="rId25"/>
    <p:sldId id="291" r:id="rId26"/>
    <p:sldId id="320" r:id="rId27"/>
    <p:sldId id="629" r:id="rId28"/>
    <p:sldId id="508" r:id="rId29"/>
    <p:sldId id="509" r:id="rId30"/>
    <p:sldId id="510" r:id="rId31"/>
    <p:sldId id="295" r:id="rId32"/>
    <p:sldId id="524" r:id="rId33"/>
    <p:sldId id="525" r:id="rId34"/>
    <p:sldId id="526" r:id="rId35"/>
    <p:sldId id="630" r:id="rId36"/>
    <p:sldId id="297" r:id="rId37"/>
    <p:sldId id="634" r:id="rId38"/>
    <p:sldId id="635" r:id="rId39"/>
    <p:sldId id="639" r:id="rId40"/>
    <p:sldId id="638" r:id="rId41"/>
    <p:sldId id="641" r:id="rId4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702" autoAdjust="0"/>
    <p:restoredTop sz="94660"/>
  </p:normalViewPr>
  <p:slideViewPr>
    <p:cSldViewPr snapToGrid="0">
      <p:cViewPr varScale="1">
        <p:scale>
          <a:sx n="77" d="100"/>
          <a:sy n="77" d="100"/>
        </p:scale>
        <p:origin x="102" y="5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tableStyles" Target="tableStyles.xml"/><Relationship Id="rId7" Type="http://schemas.openxmlformats.org/officeDocument/2006/relationships/slide" Target="slides/slide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9" Type="http://schemas.openxmlformats.org/officeDocument/2006/relationships/slide" Target="slides/slide2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notesMaster" Target="notesMasters/notesMaster1.xml"/><Relationship Id="rId8" Type="http://schemas.openxmlformats.org/officeDocument/2006/relationships/slide" Target="slides/slide4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theme" Target="theme/theme1.xml"/><Relationship Id="rId20" Type="http://schemas.openxmlformats.org/officeDocument/2006/relationships/slide" Target="slides/slide16.xml"/><Relationship Id="rId41" Type="http://schemas.openxmlformats.org/officeDocument/2006/relationships/slide" Target="slides/slide3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961C9F-27B5-47CF-A2E6-32C9D8D00DE4}" type="datetimeFigureOut">
              <a:rPr lang="en-US" smtClean="0"/>
              <a:t>12/29/2023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3F86A0-4217-40B2-BBD9-BCFC9BB72F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6457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43A1FC8-0D0C-4AA3-A389-511293324300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26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540579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18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3186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594B404-542C-42CD-8715-D59C3F06150E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3186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34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>
                <a:latin typeface="Arial" panose="020B0604020202020204" pitchFamily="34" charset="0"/>
              </a:rPr>
              <a:t>Either: remove column 1and normalize attributes</a:t>
            </a:r>
          </a:p>
          <a:p>
            <a:pPr eaLnBrk="1" hangingPunct="1"/>
            <a:endParaRPr lang="en-US" altLang="en-US">
              <a:latin typeface="Arial" panose="020B0604020202020204" pitchFamily="34" charset="0"/>
            </a:endParaRPr>
          </a:p>
          <a:p>
            <a:pPr eaLnBrk="1" hangingPunct="1"/>
            <a:r>
              <a:rPr lang="en-US" altLang="en-US">
                <a:latin typeface="Arial" panose="020B0604020202020204" pitchFamily="34" charset="0"/>
              </a:rPr>
              <a:t>WEKA: header with unique names and alpha-numeric class names</a:t>
            </a:r>
          </a:p>
        </p:txBody>
      </p:sp>
    </p:spTree>
    <p:extLst>
      <p:ext uri="{BB962C8B-B14F-4D97-AF65-F5344CB8AC3E}">
        <p14:creationId xmlns:p14="http://schemas.microsoft.com/office/powerpoint/2010/main" val="11270396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5E705-DCE6-4948-BE4A-B6B5CB59DC90}" type="datetimeFigureOut">
              <a:rPr lang="en-US" smtClean="0"/>
              <a:t>12/29/2023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E9728-E204-419D-81E0-0C8E4744FC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0513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5E705-DCE6-4948-BE4A-B6B5CB59DC90}" type="datetimeFigureOut">
              <a:rPr lang="en-US" smtClean="0"/>
              <a:t>12/29/2023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E9728-E204-419D-81E0-0C8E4744FC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329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5E705-DCE6-4948-BE4A-B6B5CB59DC90}" type="datetimeFigureOut">
              <a:rPr lang="en-US" smtClean="0"/>
              <a:t>12/29/2023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E9728-E204-419D-81E0-0C8E4744FC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17669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4403C-F9BC-433A-99E0-A3D8181231FF}" type="datetimeFigureOut">
              <a:rPr lang="en-US" smtClean="0"/>
              <a:t>12/29/2023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01E21-0C29-46AF-BCAA-436A6999FB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44454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4403C-F9BC-433A-99E0-A3D8181231FF}" type="datetimeFigureOut">
              <a:rPr lang="en-US" smtClean="0"/>
              <a:t>12/29/2023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01E21-0C29-46AF-BCAA-436A6999FB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60129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4403C-F9BC-433A-99E0-A3D8181231FF}" type="datetimeFigureOut">
              <a:rPr lang="en-US" smtClean="0"/>
              <a:t>12/29/2023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01E21-0C29-46AF-BCAA-436A6999FB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392370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4403C-F9BC-433A-99E0-A3D8181231FF}" type="datetimeFigureOut">
              <a:rPr lang="en-US" smtClean="0"/>
              <a:t>12/29/2023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01E21-0C29-46AF-BCAA-436A6999FB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541839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4403C-F9BC-433A-99E0-A3D8181231FF}" type="datetimeFigureOut">
              <a:rPr lang="en-US" smtClean="0"/>
              <a:t>12/29/2023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01E21-0C29-46AF-BCAA-436A6999FB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922556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4403C-F9BC-433A-99E0-A3D8181231FF}" type="datetimeFigureOut">
              <a:rPr lang="en-US" smtClean="0"/>
              <a:t>12/29/2023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01E21-0C29-46AF-BCAA-436A6999FB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1737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4403C-F9BC-433A-99E0-A3D8181231FF}" type="datetimeFigureOut">
              <a:rPr lang="en-US" smtClean="0"/>
              <a:t>12/29/2023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01E21-0C29-46AF-BCAA-436A6999FB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226437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4403C-F9BC-433A-99E0-A3D8181231FF}" type="datetimeFigureOut">
              <a:rPr lang="en-US" smtClean="0"/>
              <a:t>12/29/2023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01E21-0C29-46AF-BCAA-436A6999FB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56382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5E705-DCE6-4948-BE4A-B6B5CB59DC90}" type="datetimeFigureOut">
              <a:rPr lang="en-US" smtClean="0"/>
              <a:t>12/29/2023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E9728-E204-419D-81E0-0C8E4744FC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534085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4403C-F9BC-433A-99E0-A3D8181231FF}" type="datetimeFigureOut">
              <a:rPr lang="en-US" smtClean="0"/>
              <a:t>12/29/2023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01E21-0C29-46AF-BCAA-436A6999FB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506364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4403C-F9BC-433A-99E0-A3D8181231FF}" type="datetimeFigureOut">
              <a:rPr lang="en-US" smtClean="0"/>
              <a:t>12/29/2023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01E21-0C29-46AF-BCAA-436A6999FB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25914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4403C-F9BC-433A-99E0-A3D8181231FF}" type="datetimeFigureOut">
              <a:rPr lang="en-US" smtClean="0"/>
              <a:t>12/29/2023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01E21-0C29-46AF-BCAA-436A6999FB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750161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Tx">
  <p:cSld name="Title, 2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10972800" cy="13716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981200"/>
            <a:ext cx="5384800" cy="18669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09600" y="4000500"/>
            <a:ext cx="5384800" cy="18669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6197600" y="1981200"/>
            <a:ext cx="5384800" cy="3886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2" y="6642100"/>
            <a:ext cx="8064500" cy="2159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Lecture Notes for E Alpaydın 2010 Introduction to Machine Learning 2e © The MIT Press (V1.0)</a:t>
            </a:r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>
          <a:xfrm>
            <a:off x="8784167" y="6237288"/>
            <a:ext cx="28448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430E37-25C4-4654-BDB0-16B28C3E2285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2845856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091C675-40DC-46C0-9AB6-DF54FBE2A35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A84C96F-3E35-4F05-BBD4-5C92F2E5DBC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E11FAC7-B680-454C-BE2C-8EB406D706D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584AEF7-887F-44B0-ADD7-D3213D974BA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5142464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365EBB0-6B58-4D12-A4D6-858642713D5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B5EB325-F6AB-4EB4-8F37-1EA65813F2A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FB6DCC2-9266-4411-9A2C-D27DB85CEF6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B358E1C-0766-435F-BC76-B3739C77C00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3854301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A5F92C8-7703-4A74-8D4F-476EA229755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E9479D1-7A08-4E0B-9740-54DF5D07389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75DD98F-7394-460D-B841-F4FD685AD45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9978F77-9C9A-4A0A-845E-7D2AC17C8FD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320082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EFE34CB-68B1-4E40-AF49-40D5740DD23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4F97FF7-1F80-4BDA-B156-B14E6D6F88E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A3E897C-373B-4E3C-9848-584C7527CEF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F29D985-244A-4D63-A324-DDAA4DC4BE5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6649634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051EE5FE-10AC-47DE-AF83-114FB8B53A4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D7737289-411C-45E8-8B76-F47F31929C8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1B884D87-5272-424D-95A9-480881163C7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B94A5A3-9CA4-452D-8BF1-CBEF7031E8D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7619512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90ADD615-54C2-4298-86A3-80229A8DA8C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D0170EB7-56EC-4785-964A-CEE2FC95B85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CE5FF7F3-90EA-4167-B051-E6F8F63CDF2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7AC6981-58AF-43B7-80C9-12C2D65F5CC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379513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5E705-DCE6-4948-BE4A-B6B5CB59DC90}" type="datetimeFigureOut">
              <a:rPr lang="en-US" smtClean="0"/>
              <a:t>12/29/2023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E9728-E204-419D-81E0-0C8E4744FC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651871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98B3F987-2093-47CC-884C-EA51BE84351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705531AB-1964-4FCB-BC77-C899A16FDBC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F1DBD275-9727-492A-B4B7-0C9A80465F5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91B15A9-4D3C-4F0A-8F43-CA87466B431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118331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3126B90-E329-4324-AAC8-C6F62FDFA95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F99043F-0125-4FDC-A574-9484783AAA2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31FF894-0C18-4F3B-AE69-34213DC52CC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D1765E3-7DD9-4F6D-A55D-AFB5B848173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1068260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ED77089-D606-41DB-B96C-2C828CA5EEA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58695A8-9E28-49CE-B6D4-FAD2BE5327C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2561755-F965-481F-9328-A92D0F38AAD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49BF24E-09C6-423E-A636-458460FD047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9507341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9BB57A3-DBD6-4677-8ACD-36243FD1DC1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3B476A4-5B6D-4316-BF41-283D8F965D7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FA126EB-0EA8-49B1-8B19-864D3435BCE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39D2853-589E-42E5-8094-8B1600466E9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3426736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B790088-70E5-46BF-9158-8CFF037F431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D71FDA8-0C15-44C9-B82B-88048573796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B90F2AB-A85F-41F3-9356-AAE7E5CD175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E871149-B338-4D09-B7EE-E01F4CFEAF7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9611065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84803DA-C614-4C10-9152-9BE9B56E0C4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3BC4FAA-F999-4FEA-A680-7D7E083807F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0972A72-5CD0-40D1-9302-8F4365CA8D8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AD84E7-BABB-4589-A84F-8B8B203BDD1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52901351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1580AE0-EC1E-4CD0-AF68-BED0C7A6415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EF7435F-C5D1-4A62-83CD-3E42C4E7CF0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C53863A-D163-47E1-8D82-803332B6367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E6D47A-6C20-4B02-9EC0-BCDC1CE6139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2464340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28EF692-94E9-416B-8FE9-B0CCBE9A37B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E83808A-8547-4B17-B5FF-78D4B4E97FD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1D979A1-A657-4719-A2D5-3B636E83DFB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4298DD-D7A1-4B20-9A52-47E2576B312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81094866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3416F55-20C7-40F1-8A49-66379216151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BFEAD07-5707-4A78-B21B-817217A0993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A7151F0-22F1-4B94-A533-96FEE274ADF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0B9A5F-F73E-4410-96F6-55DF2A502CA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96019007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A8EEE8DC-7D6C-42B3-9049-4555F5721B8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A920330B-8D58-45FF-9D1E-C52C6145198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C93B475A-5537-488A-910B-34F118D0D4E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FE3352-BCCF-4311-B0AF-FEB0517BE70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570493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5E705-DCE6-4948-BE4A-B6B5CB59DC90}" type="datetimeFigureOut">
              <a:rPr lang="en-US" smtClean="0"/>
              <a:t>12/29/2023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E9728-E204-419D-81E0-0C8E4744FC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893759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363E37AB-FB3B-4176-B82E-CF7B01F4A0F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56A6E5AE-5996-4CCA-BE31-AA6BD02C497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B15E0402-089A-4F2C-AC14-4CF5874CAFE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33A83C-B19E-4E38-A73B-0DC2E4B8680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52938065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40519B8B-CDF2-450E-8D55-2D9683A3077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9F636A12-1E15-4284-A1A2-56BF64E39A1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48853B2D-7B53-40D1-9507-4C43D85A174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34658E-9A39-4C80-A6A5-EDCEA64C553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42005264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3D2B0FF-59C1-4659-9B0D-8F4FA597115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1D07F8A-4989-4E91-A3C1-C5938494D8E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3E211AB-05E0-4B98-942D-B6DC5318BE2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BC88AB-25AD-4994-BAE4-58A3349DD79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57497609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63983F9-2571-45AF-9F9D-A36ABC6F14F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A181BAE-4035-4478-930F-F6BE66CBA59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D0DC792-A48F-4145-A51D-156C17ECA01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DA32CD-37A7-4F21-8122-A4091148695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00889375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5DE4928-6F85-4633-BAAB-8D242356F6A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28FF70D-A194-4130-88A7-C4211E9B6A7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F1E87F8-B75B-4F9B-8AA3-5DB162A9BDE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7B7DC9-859A-4760-B4B3-412C5762F43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53540839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4359A14-2386-4397-9531-87308C41B4B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EF9C925-B97D-426C-AAD9-557081109B7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DAD0EFC-8580-4316-8773-0ADC25689E3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D6D0A7-AFF6-4063-9730-17D3339E319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678418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5E705-DCE6-4948-BE4A-B6B5CB59DC90}" type="datetimeFigureOut">
              <a:rPr lang="en-US" smtClean="0"/>
              <a:t>12/29/2023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E9728-E204-419D-81E0-0C8E4744FC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98476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5E705-DCE6-4948-BE4A-B6B5CB59DC90}" type="datetimeFigureOut">
              <a:rPr lang="en-US" smtClean="0"/>
              <a:t>12/29/2023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E9728-E204-419D-81E0-0C8E4744FC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5752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5E705-DCE6-4948-BE4A-B6B5CB59DC90}" type="datetimeFigureOut">
              <a:rPr lang="en-US" smtClean="0"/>
              <a:t>12/29/2023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E9728-E204-419D-81E0-0C8E4744FC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44893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5E705-DCE6-4948-BE4A-B6B5CB59DC90}" type="datetimeFigureOut">
              <a:rPr lang="en-US" smtClean="0"/>
              <a:t>12/29/2023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E9728-E204-419D-81E0-0C8E4744FC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8534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5E705-DCE6-4948-BE4A-B6B5CB59DC90}" type="datetimeFigureOut">
              <a:rPr lang="en-US" smtClean="0"/>
              <a:t>12/29/2023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E9728-E204-419D-81E0-0C8E4744FC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57288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05E705-DCE6-4948-BE4A-B6B5CB59DC90}" type="datetimeFigureOut">
              <a:rPr lang="en-US" smtClean="0"/>
              <a:t>12/29/2023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CE9728-E204-419D-81E0-0C8E4744FC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284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84403C-F9BC-433A-99E0-A3D8181231FF}" type="datetimeFigureOut">
              <a:rPr lang="en-US" smtClean="0"/>
              <a:t>12/29/2023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C01E21-0C29-46AF-BCAA-436A6999FB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41209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BC576FC1-784C-40A8-8B47-E450C28A52C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0E9705B1-4848-4A4E-ABE1-9CB8447B0BB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AC5C2935-619F-4681-8FF4-A75D1A3AC86C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ED31E0B2-FB8E-462D-8C16-1250DE87F421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504DED81-E790-4B7A-A417-FD470C4F3821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D466B404-4A35-4BF1-B3F4-50537F023F9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475195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B206F1C8-DF68-4C18-AE12-C30A20324D2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A3B875E2-58CF-4B2F-817E-B9DFEF70E9E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E036ACB4-7EF4-41F0-837E-80254553B09D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6456705B-6BE1-475C-B31C-8B6105DF8CF4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FBDEFD96-8499-411C-BCEB-CA15CD99D5AF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43DEA010-8757-4A5B-B00A-0F7E3601D93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166769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image" Target="../media/image8.wmf"/><Relationship Id="rId7" Type="http://schemas.openxmlformats.org/officeDocument/2006/relationships/image" Target="../media/image10.wmf"/><Relationship Id="rId2" Type="http://schemas.openxmlformats.org/officeDocument/2006/relationships/oleObject" Target="../embeddings/oleObject3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5.bin"/><Relationship Id="rId5" Type="http://schemas.openxmlformats.org/officeDocument/2006/relationships/image" Target="../media/image9.wmf"/><Relationship Id="rId4" Type="http://schemas.openxmlformats.org/officeDocument/2006/relationships/oleObject" Target="../embeddings/oleObject4.bin"/><Relationship Id="rId9" Type="http://schemas.openxmlformats.org/officeDocument/2006/relationships/image" Target="../media/image11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oleObject" Target="../embeddings/oleObject7.bin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oleObject" Target="../embeddings/oleObject8.bin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.bin"/><Relationship Id="rId13" Type="http://schemas.openxmlformats.org/officeDocument/2006/relationships/image" Target="../media/image19.wmf"/><Relationship Id="rId3" Type="http://schemas.openxmlformats.org/officeDocument/2006/relationships/image" Target="../media/image14.wmf"/><Relationship Id="rId7" Type="http://schemas.openxmlformats.org/officeDocument/2006/relationships/image" Target="../media/image16.wmf"/><Relationship Id="rId12" Type="http://schemas.openxmlformats.org/officeDocument/2006/relationships/oleObject" Target="../embeddings/oleObject14.bin"/><Relationship Id="rId2" Type="http://schemas.openxmlformats.org/officeDocument/2006/relationships/oleObject" Target="../embeddings/oleObject9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11.bin"/><Relationship Id="rId11" Type="http://schemas.openxmlformats.org/officeDocument/2006/relationships/image" Target="../media/image18.wmf"/><Relationship Id="rId5" Type="http://schemas.openxmlformats.org/officeDocument/2006/relationships/image" Target="../media/image15.wmf"/><Relationship Id="rId10" Type="http://schemas.openxmlformats.org/officeDocument/2006/relationships/oleObject" Target="../embeddings/oleObject13.bin"/><Relationship Id="rId4" Type="http://schemas.openxmlformats.org/officeDocument/2006/relationships/oleObject" Target="../embeddings/oleObject10.bin"/><Relationship Id="rId9" Type="http://schemas.openxmlformats.org/officeDocument/2006/relationships/image" Target="../media/image17.wmf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8.bin"/><Relationship Id="rId3" Type="http://schemas.openxmlformats.org/officeDocument/2006/relationships/image" Target="../media/image20.wmf"/><Relationship Id="rId7" Type="http://schemas.openxmlformats.org/officeDocument/2006/relationships/image" Target="../media/image16.wmf"/><Relationship Id="rId2" Type="http://schemas.openxmlformats.org/officeDocument/2006/relationships/oleObject" Target="../embeddings/oleObject15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17.bin"/><Relationship Id="rId11" Type="http://schemas.openxmlformats.org/officeDocument/2006/relationships/image" Target="../media/image18.wmf"/><Relationship Id="rId5" Type="http://schemas.openxmlformats.org/officeDocument/2006/relationships/image" Target="../media/image15.wmf"/><Relationship Id="rId10" Type="http://schemas.openxmlformats.org/officeDocument/2006/relationships/oleObject" Target="../embeddings/oleObject19.bin"/><Relationship Id="rId4" Type="http://schemas.openxmlformats.org/officeDocument/2006/relationships/oleObject" Target="../embeddings/oleObject16.bin"/><Relationship Id="rId9" Type="http://schemas.openxmlformats.org/officeDocument/2006/relationships/image" Target="../media/image17.wmf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3.bin"/><Relationship Id="rId13" Type="http://schemas.openxmlformats.org/officeDocument/2006/relationships/image" Target="../media/image21.wmf"/><Relationship Id="rId3" Type="http://schemas.openxmlformats.org/officeDocument/2006/relationships/image" Target="../media/image20.wmf"/><Relationship Id="rId7" Type="http://schemas.openxmlformats.org/officeDocument/2006/relationships/image" Target="../media/image16.wmf"/><Relationship Id="rId12" Type="http://schemas.openxmlformats.org/officeDocument/2006/relationships/oleObject" Target="../embeddings/oleObject25.bin"/><Relationship Id="rId2" Type="http://schemas.openxmlformats.org/officeDocument/2006/relationships/oleObject" Target="../embeddings/oleObject20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22.bin"/><Relationship Id="rId11" Type="http://schemas.openxmlformats.org/officeDocument/2006/relationships/image" Target="../media/image18.wmf"/><Relationship Id="rId5" Type="http://schemas.openxmlformats.org/officeDocument/2006/relationships/image" Target="../media/image15.wmf"/><Relationship Id="rId10" Type="http://schemas.openxmlformats.org/officeDocument/2006/relationships/oleObject" Target="../embeddings/oleObject24.bin"/><Relationship Id="rId4" Type="http://schemas.openxmlformats.org/officeDocument/2006/relationships/oleObject" Target="../embeddings/oleObject21.bin"/><Relationship Id="rId9" Type="http://schemas.openxmlformats.org/officeDocument/2006/relationships/image" Target="../media/image17.wmf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3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30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4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oleObject" Target="../embeddings/oleObject2.bin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394364" y="2609257"/>
            <a:ext cx="442460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/>
              <a:t>Multi-layer perceptron</a:t>
            </a:r>
          </a:p>
        </p:txBody>
      </p:sp>
    </p:spTree>
    <p:extLst>
      <p:ext uri="{BB962C8B-B14F-4D97-AF65-F5344CB8AC3E}">
        <p14:creationId xmlns:p14="http://schemas.microsoft.com/office/powerpoint/2010/main" val="37631741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ext Box 4"/>
          <p:cNvSpPr txBox="1">
            <a:spLocks noChangeArrowheads="1"/>
          </p:cNvSpPr>
          <p:nvPr/>
        </p:nvSpPr>
        <p:spPr bwMode="auto">
          <a:xfrm>
            <a:off x="2574042" y="826338"/>
            <a:ext cx="704391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Output transformed by y = sigmoid(z1 + z2 – 0.78)</a:t>
            </a:r>
          </a:p>
        </p:txBody>
      </p:sp>
      <p:sp>
        <p:nvSpPr>
          <p:cNvPr id="44035" name="Text Box 10"/>
          <p:cNvSpPr txBox="1">
            <a:spLocks noChangeArrowheads="1"/>
          </p:cNvSpPr>
          <p:nvPr/>
        </p:nvSpPr>
        <p:spPr bwMode="auto">
          <a:xfrm>
            <a:off x="2772013" y="1492193"/>
            <a:ext cx="6647974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r	z</a:t>
            </a:r>
            <a:r>
              <a:rPr lang="en-US" altLang="en-US" sz="2400" b="1" baseline="-25000" dirty="0"/>
              <a:t>1</a:t>
            </a:r>
            <a:r>
              <a:rPr lang="en-US" altLang="en-US" sz="2400" dirty="0"/>
              <a:t>	z</a:t>
            </a:r>
            <a:r>
              <a:rPr lang="en-US" altLang="en-US" sz="2400" b="1" baseline="-25000" dirty="0"/>
              <a:t>2</a:t>
            </a:r>
            <a:r>
              <a:rPr lang="en-US" altLang="en-US" sz="2400" dirty="0"/>
              <a:t>		y	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0	0.38	0.38	0.495 &lt; 0.5 nonmember	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1	0.18	0.62	0.505 &gt; 0.5 member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1	0.62	0.18	0.505 &gt; 0.5 member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0	0.38	0.38	0.495 &lt; 0.5 nonmember</a:t>
            </a:r>
          </a:p>
        </p:txBody>
      </p:sp>
      <p:sp>
        <p:nvSpPr>
          <p:cNvPr id="44037" name="TextBox 1"/>
          <p:cNvSpPr txBox="1">
            <a:spLocks noChangeArrowheads="1"/>
          </p:cNvSpPr>
          <p:nvPr/>
        </p:nvSpPr>
        <p:spPr bwMode="auto">
          <a:xfrm>
            <a:off x="1012915" y="3635375"/>
            <a:ext cx="10415587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800" dirty="0"/>
              <a:t>Solution based on ANN engineered features has zero input error, but not expected to generalize well due </a:t>
            </a:r>
            <a:r>
              <a:rPr lang="en-US" altLang="en-US" sz="2800"/>
              <a:t>to narrow margins.</a:t>
            </a:r>
            <a:endParaRPr lang="en-US" altLang="en-US" sz="2800" dirty="0"/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800" dirty="0"/>
              <a:t>Can we do better by letting the data determine the weights through back propagation?</a:t>
            </a:r>
          </a:p>
        </p:txBody>
      </p:sp>
    </p:spTree>
    <p:extLst>
      <p:ext uri="{BB962C8B-B14F-4D97-AF65-F5344CB8AC3E}">
        <p14:creationId xmlns:p14="http://schemas.microsoft.com/office/powerpoint/2010/main" val="33927359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Number Placeholder 3"/>
          <p:cNvSpPr txBox="1">
            <a:spLocks noGrp="1"/>
          </p:cNvSpPr>
          <p:nvPr/>
        </p:nvSpPr>
        <p:spPr bwMode="auto">
          <a:xfrm>
            <a:off x="9464675" y="6319839"/>
            <a:ext cx="7620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80942E51-139F-4B28-96C9-7707CE18F51E}" type="slidenum">
              <a:rPr lang="tr-TR" altLang="en-US" sz="1200">
                <a:solidFill>
                  <a:srgbClr val="000000"/>
                </a:solidFill>
                <a:latin typeface="Palatino Linotype" panose="02040502050505030304" pitchFamily="18" charset="0"/>
              </a:rPr>
              <a:pPr algn="r" eaLnBrk="1" hangingPunct="1">
                <a:spcBef>
                  <a:spcPct val="0"/>
                </a:spcBef>
                <a:buFontTx/>
                <a:buNone/>
              </a:pPr>
              <a:t>11</a:t>
            </a:fld>
            <a:endParaRPr lang="tr-TR" altLang="en-US" sz="1200">
              <a:solidFill>
                <a:srgbClr val="000000"/>
              </a:solidFill>
              <a:latin typeface="Palatino Linotype" panose="02040502050505030304" pitchFamily="18" charset="0"/>
            </a:endParaRPr>
          </a:p>
        </p:txBody>
      </p:sp>
      <p:pic>
        <p:nvPicPr>
          <p:cNvPr id="45059" name="Picture 9" descr="Mlp-xor_col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1" y="917575"/>
            <a:ext cx="5616575" cy="523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061" name="Rectangle 9"/>
          <p:cNvSpPr>
            <a:spLocks noChangeArrowheads="1"/>
          </p:cNvSpPr>
          <p:nvPr/>
        </p:nvSpPr>
        <p:spPr bwMode="auto">
          <a:xfrm>
            <a:off x="7239000" y="752475"/>
            <a:ext cx="2590800" cy="55626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45062" name="Rectangle 13"/>
          <p:cNvSpPr>
            <a:spLocks noChangeArrowheads="1"/>
          </p:cNvSpPr>
          <p:nvPr/>
        </p:nvSpPr>
        <p:spPr bwMode="auto">
          <a:xfrm>
            <a:off x="5148263" y="1828800"/>
            <a:ext cx="381000" cy="2286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45063" name="Text Box 14"/>
          <p:cNvSpPr txBox="1">
            <a:spLocks noChangeArrowheads="1"/>
          </p:cNvSpPr>
          <p:nvPr/>
        </p:nvSpPr>
        <p:spPr bwMode="auto">
          <a:xfrm>
            <a:off x="4714875" y="1776413"/>
            <a:ext cx="704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-0.78</a:t>
            </a:r>
          </a:p>
        </p:txBody>
      </p:sp>
      <p:sp>
        <p:nvSpPr>
          <p:cNvPr id="45064" name="TextBox 6"/>
          <p:cNvSpPr txBox="1">
            <a:spLocks noChangeArrowheads="1"/>
          </p:cNvSpPr>
          <p:nvPr/>
        </p:nvSpPr>
        <p:spPr bwMode="auto">
          <a:xfrm>
            <a:off x="7103270" y="1378745"/>
            <a:ext cx="2792413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/>
              <a:t>Define an optimization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/>
              <a:t>condition that enables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/>
              <a:t>learning optimum 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/>
              <a:t>weights for both layers</a:t>
            </a:r>
          </a:p>
        </p:txBody>
      </p:sp>
      <p:sp>
        <p:nvSpPr>
          <p:cNvPr id="8" name="Oval 7"/>
          <p:cNvSpPr/>
          <p:nvPr/>
        </p:nvSpPr>
        <p:spPr>
          <a:xfrm>
            <a:off x="5767388" y="838201"/>
            <a:ext cx="709612" cy="6826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45066" name="TextBox 16"/>
          <p:cNvSpPr txBox="1">
            <a:spLocks noChangeArrowheads="1"/>
          </p:cNvSpPr>
          <p:nvPr/>
        </p:nvSpPr>
        <p:spPr bwMode="auto">
          <a:xfrm>
            <a:off x="5905500" y="935038"/>
            <a:ext cx="38893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S</a:t>
            </a:r>
          </a:p>
        </p:txBody>
      </p:sp>
      <p:sp>
        <p:nvSpPr>
          <p:cNvPr id="18" name="Oval 17"/>
          <p:cNvSpPr/>
          <p:nvPr/>
        </p:nvSpPr>
        <p:spPr>
          <a:xfrm>
            <a:off x="6326188" y="2851151"/>
            <a:ext cx="711200" cy="6826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5100638" y="2851151"/>
            <a:ext cx="709612" cy="6826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45069" name="TextBox 15"/>
          <p:cNvSpPr txBox="1">
            <a:spLocks noChangeArrowheads="1"/>
          </p:cNvSpPr>
          <p:nvPr/>
        </p:nvSpPr>
        <p:spPr bwMode="auto">
          <a:xfrm>
            <a:off x="5260975" y="2968626"/>
            <a:ext cx="3889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S</a:t>
            </a:r>
          </a:p>
        </p:txBody>
      </p:sp>
      <p:sp>
        <p:nvSpPr>
          <p:cNvPr id="45070" name="TextBox 14"/>
          <p:cNvSpPr txBox="1">
            <a:spLocks noChangeArrowheads="1"/>
          </p:cNvSpPr>
          <p:nvPr/>
        </p:nvSpPr>
        <p:spPr bwMode="auto">
          <a:xfrm>
            <a:off x="6494464" y="2968626"/>
            <a:ext cx="38893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S</a:t>
            </a:r>
          </a:p>
        </p:txBody>
      </p:sp>
      <p:sp>
        <p:nvSpPr>
          <p:cNvPr id="45071" name="TextBox 8"/>
          <p:cNvSpPr txBox="1">
            <a:spLocks noChangeArrowheads="1"/>
          </p:cNvSpPr>
          <p:nvPr/>
        </p:nvSpPr>
        <p:spPr bwMode="auto">
          <a:xfrm>
            <a:off x="6951663" y="3733801"/>
            <a:ext cx="3275012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/>
              <a:t>Data will determine the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/>
              <a:t>best transform of the input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/>
              <a:t>to give linearly separable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/>
              <a:t>features in the hidden layer</a:t>
            </a:r>
          </a:p>
        </p:txBody>
      </p:sp>
      <p:sp>
        <p:nvSpPr>
          <p:cNvPr id="45060" name="Text Box 6"/>
          <p:cNvSpPr txBox="1">
            <a:spLocks noChangeArrowheads="1"/>
          </p:cNvSpPr>
          <p:nvPr/>
        </p:nvSpPr>
        <p:spPr bwMode="auto">
          <a:xfrm>
            <a:off x="190500" y="175905"/>
            <a:ext cx="4195763" cy="6370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The real ANN solution to the XOR classification problem lets the data determine the hidden-layer features by back propagation.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Fundamental principle of all techniques of ANN.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Fundamental questions about the method:</a:t>
            </a:r>
          </a:p>
          <a:p>
            <a:pPr marL="342900" indent="-342900">
              <a:spcBef>
                <a:spcPct val="0"/>
              </a:spcBef>
            </a:pPr>
            <a:r>
              <a:rPr lang="en-US" altLang="en-US" sz="2400" dirty="0"/>
              <a:t>Data can be erroneous and biased.</a:t>
            </a:r>
          </a:p>
          <a:p>
            <a:pPr marL="342900" indent="-342900">
              <a:spcBef>
                <a:spcPct val="0"/>
              </a:spcBef>
            </a:pPr>
            <a:r>
              <a:rPr lang="en-US" altLang="en-US" sz="2400" dirty="0"/>
              <a:t>Data can be manipulated to achieve a desired result.</a:t>
            </a:r>
          </a:p>
          <a:p>
            <a:pPr marL="342900" indent="-342900">
              <a:spcBef>
                <a:spcPct val="0"/>
              </a:spcBef>
            </a:pPr>
            <a:r>
              <a:rPr lang="en-US" altLang="en-US" sz="2400" dirty="0"/>
              <a:t>Amount of data may be insufficient.</a:t>
            </a:r>
          </a:p>
        </p:txBody>
      </p:sp>
    </p:spTree>
    <p:extLst>
      <p:ext uri="{BB962C8B-B14F-4D97-AF65-F5344CB8AC3E}">
        <p14:creationId xmlns:p14="http://schemas.microsoft.com/office/powerpoint/2010/main" val="15889318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Box 1"/>
          <p:cNvSpPr txBox="1">
            <a:spLocks noChangeArrowheads="1"/>
          </p:cNvSpPr>
          <p:nvPr/>
        </p:nvSpPr>
        <p:spPr bwMode="auto">
          <a:xfrm>
            <a:off x="4432301" y="2755901"/>
            <a:ext cx="258275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/>
              <a:t>Back propagation</a:t>
            </a:r>
          </a:p>
        </p:txBody>
      </p:sp>
    </p:spTree>
    <p:extLst>
      <p:ext uri="{BB962C8B-B14F-4D97-AF65-F5344CB8AC3E}">
        <p14:creationId xmlns:p14="http://schemas.microsoft.com/office/powerpoint/2010/main" val="25135612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4"/>
          <p:cNvSpPr txBox="1">
            <a:spLocks noChangeArrowheads="1"/>
          </p:cNvSpPr>
          <p:nvPr/>
        </p:nvSpPr>
        <p:spPr bwMode="auto">
          <a:xfrm>
            <a:off x="2362201" y="685800"/>
            <a:ext cx="7694613" cy="95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/>
              <a:t>Training a neural network by back-propagation.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/>
              <a:t>Initialize weights randomly.</a:t>
            </a:r>
          </a:p>
        </p:txBody>
      </p:sp>
      <p:pic>
        <p:nvPicPr>
          <p:cNvPr id="34819" name="Picture 5" descr="training AN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1600200"/>
            <a:ext cx="6934200" cy="346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820" name="Text Box 6"/>
          <p:cNvSpPr txBox="1">
            <a:spLocks noChangeArrowheads="1"/>
          </p:cNvSpPr>
          <p:nvPr/>
        </p:nvSpPr>
        <p:spPr bwMode="auto">
          <a:xfrm>
            <a:off x="1981200" y="5337176"/>
            <a:ext cx="8566150" cy="830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Need a rule that relates changes in weights to the difference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between output and target.</a:t>
            </a:r>
          </a:p>
        </p:txBody>
      </p:sp>
    </p:spTree>
    <p:extLst>
      <p:ext uri="{BB962C8B-B14F-4D97-AF65-F5344CB8AC3E}">
        <p14:creationId xmlns:p14="http://schemas.microsoft.com/office/powerpoint/2010/main" val="35615539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 Box 4"/>
          <p:cNvSpPr txBox="1">
            <a:spLocks noChangeArrowheads="1"/>
          </p:cNvSpPr>
          <p:nvPr/>
        </p:nvSpPr>
        <p:spPr bwMode="auto">
          <a:xfrm>
            <a:off x="1504950" y="4305300"/>
            <a:ext cx="8896350" cy="1631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If the expression for in-sample error is simple (e.g. squared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residuals) and network not too complex (e.g. &lt; 3 hidden layers),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then an analytical expression for the rate of change of error with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change in weights can be derived from calculus</a:t>
            </a:r>
            <a:r>
              <a:rPr lang="en-US" altLang="en-US" sz="2800" dirty="0"/>
              <a:t>. </a:t>
            </a:r>
          </a:p>
        </p:txBody>
      </p:sp>
      <p:pic>
        <p:nvPicPr>
          <p:cNvPr id="35843" name="Picture 5" descr="training AN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533400"/>
            <a:ext cx="6934200" cy="346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163145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6" name="Picture 13" descr="Per1_co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6900" y="2590800"/>
            <a:ext cx="4603750" cy="320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868" name="TextBox 1"/>
          <p:cNvSpPr txBox="1">
            <a:spLocks noChangeArrowheads="1"/>
          </p:cNvSpPr>
          <p:nvPr/>
        </p:nvSpPr>
        <p:spPr bwMode="auto">
          <a:xfrm>
            <a:off x="2078038" y="457201"/>
            <a:ext cx="8130752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/>
              <a:t>Simplest example: multivariate linear regression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/>
              <a:t>In-sample error is squared residuals and no hidden layers.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/>
              <a:t>Shown for illustration only.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/>
              <a:t>Much easier to find optimum weights by normal equations.</a:t>
            </a:r>
          </a:p>
        </p:txBody>
      </p:sp>
    </p:spTree>
    <p:extLst>
      <p:ext uri="{BB962C8B-B14F-4D97-AF65-F5344CB8AC3E}">
        <p14:creationId xmlns:p14="http://schemas.microsoft.com/office/powerpoint/2010/main" val="219116293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362200" y="334964"/>
            <a:ext cx="7239000" cy="650875"/>
          </a:xfrm>
        </p:spPr>
        <p:txBody>
          <a:bodyPr vert="horz" lIns="0" tIns="45720" rIns="0" bIns="0" rtlCol="0" anchor="b">
            <a:normAutofit/>
          </a:bodyPr>
          <a:lstStyle/>
          <a:p>
            <a:pPr eaLnBrk="1" hangingPunct="1"/>
            <a:r>
              <a:rPr lang="en-US" altLang="en-US" sz="3600"/>
              <a:t>Approaches to Training</a:t>
            </a:r>
            <a:endParaRPr lang="tr-TR" altLang="en-US" sz="3600"/>
          </a:p>
        </p:txBody>
      </p:sp>
      <p:sp>
        <p:nvSpPr>
          <p:cNvPr id="37891" name="Slide Number Placeholder 4"/>
          <p:cNvSpPr txBox="1">
            <a:spLocks noGrp="1"/>
          </p:cNvSpPr>
          <p:nvPr/>
        </p:nvSpPr>
        <p:spPr bwMode="auto">
          <a:xfrm>
            <a:off x="9448800" y="6356351"/>
            <a:ext cx="7620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054AC98F-4F0E-424F-9665-039E5DB2E3E7}" type="slidenum">
              <a:rPr lang="tr-TR" altLang="en-US" sz="1200">
                <a:solidFill>
                  <a:srgbClr val="000000"/>
                </a:solidFill>
                <a:latin typeface="Palatino Linotype" panose="02040502050505030304" pitchFamily="18" charset="0"/>
              </a:rPr>
              <a:pPr algn="r" eaLnBrk="1" hangingPunct="1">
                <a:spcBef>
                  <a:spcPct val="0"/>
                </a:spcBef>
                <a:buFontTx/>
                <a:buNone/>
              </a:pPr>
              <a:t>16</a:t>
            </a:fld>
            <a:endParaRPr lang="tr-TR" altLang="en-US" sz="1200">
              <a:solidFill>
                <a:srgbClr val="000000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3789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057400" y="1066800"/>
            <a:ext cx="8229600" cy="2362200"/>
          </a:xfrm>
        </p:spPr>
        <p:txBody>
          <a:bodyPr/>
          <a:lstStyle/>
          <a:p>
            <a:pPr marL="273050" indent="-273050"/>
            <a:r>
              <a:rPr lang="tr-TR" altLang="en-US" dirty="0">
                <a:solidFill>
                  <a:schemeClr val="tx2"/>
                </a:solidFill>
                <a:latin typeface="Calibri" panose="020F0502020204030204" pitchFamily="34" charset="0"/>
              </a:rPr>
              <a:t>Online</a:t>
            </a:r>
            <a:r>
              <a:rPr lang="en-US" altLang="en-US" dirty="0">
                <a:solidFill>
                  <a:schemeClr val="tx2"/>
                </a:solidFill>
                <a:latin typeface="Calibri" panose="020F0502020204030204" pitchFamily="34" charset="0"/>
              </a:rPr>
              <a:t>: weights updated based on training-set</a:t>
            </a:r>
            <a:r>
              <a:rPr lang="tr-TR" altLang="en-US" dirty="0">
                <a:solidFill>
                  <a:schemeClr val="tx2"/>
                </a:solidFill>
                <a:latin typeface="Calibri" panose="020F0502020204030204" pitchFamily="34" charset="0"/>
              </a:rPr>
              <a:t> </a:t>
            </a:r>
            <a:r>
              <a:rPr lang="en-US" altLang="en-US" dirty="0">
                <a:solidFill>
                  <a:schemeClr val="tx2"/>
                </a:solidFill>
                <a:latin typeface="Calibri" panose="020F0502020204030204" pitchFamily="34" charset="0"/>
              </a:rPr>
              <a:t>examples </a:t>
            </a:r>
            <a:r>
              <a:rPr lang="tr-TR" altLang="en-US" dirty="0">
                <a:solidFill>
                  <a:schemeClr val="tx2"/>
                </a:solidFill>
                <a:latin typeface="Calibri" panose="020F0502020204030204" pitchFamily="34" charset="0"/>
              </a:rPr>
              <a:t>seen one by one</a:t>
            </a:r>
            <a:r>
              <a:rPr lang="en-US" altLang="en-US" dirty="0">
                <a:solidFill>
                  <a:schemeClr val="tx2"/>
                </a:solidFill>
                <a:latin typeface="Calibri" panose="020F0502020204030204" pitchFamily="34" charset="0"/>
              </a:rPr>
              <a:t> in random order</a:t>
            </a:r>
          </a:p>
          <a:p>
            <a:pPr marL="273050" indent="-273050"/>
            <a:endParaRPr lang="en-US" altLang="en-US" dirty="0">
              <a:solidFill>
                <a:schemeClr val="tx2"/>
              </a:solidFill>
              <a:latin typeface="Calibri" panose="020F0502020204030204" pitchFamily="34" charset="0"/>
            </a:endParaRPr>
          </a:p>
          <a:p>
            <a:pPr marL="273050" indent="-273050"/>
            <a:r>
              <a:rPr lang="en-US" altLang="en-US" dirty="0">
                <a:solidFill>
                  <a:schemeClr val="tx2"/>
                </a:solidFill>
                <a:latin typeface="Calibri" panose="020F0502020204030204" pitchFamily="34" charset="0"/>
              </a:rPr>
              <a:t>B</a:t>
            </a:r>
            <a:r>
              <a:rPr lang="tr-TR" altLang="en-US" dirty="0">
                <a:solidFill>
                  <a:schemeClr val="tx2"/>
                </a:solidFill>
                <a:latin typeface="Calibri" panose="020F0502020204030204" pitchFamily="34" charset="0"/>
              </a:rPr>
              <a:t>atch</a:t>
            </a:r>
            <a:r>
              <a:rPr lang="en-US" altLang="en-US" dirty="0">
                <a:solidFill>
                  <a:schemeClr val="tx2"/>
                </a:solidFill>
                <a:latin typeface="Calibri" panose="020F0502020204030204" pitchFamily="34" charset="0"/>
              </a:rPr>
              <a:t>:</a:t>
            </a:r>
            <a:r>
              <a:rPr lang="tr-TR" altLang="en-US" dirty="0">
                <a:solidFill>
                  <a:schemeClr val="tx2"/>
                </a:solidFill>
                <a:latin typeface="Calibri" panose="020F0502020204030204" pitchFamily="34" charset="0"/>
              </a:rPr>
              <a:t> </a:t>
            </a:r>
            <a:r>
              <a:rPr lang="en-US" altLang="en-US" dirty="0">
                <a:solidFill>
                  <a:schemeClr val="tx2"/>
                </a:solidFill>
                <a:latin typeface="Calibri" panose="020F0502020204030204" pitchFamily="34" charset="0"/>
              </a:rPr>
              <a:t>weights updated based on </a:t>
            </a:r>
            <a:r>
              <a:rPr lang="tr-TR" altLang="en-US" dirty="0">
                <a:solidFill>
                  <a:schemeClr val="tx2"/>
                </a:solidFill>
                <a:latin typeface="Calibri" panose="020F0502020204030204" pitchFamily="34" charset="0"/>
              </a:rPr>
              <a:t>whole </a:t>
            </a:r>
            <a:r>
              <a:rPr lang="en-US" altLang="en-US" dirty="0">
                <a:solidFill>
                  <a:schemeClr val="tx2"/>
                </a:solidFill>
                <a:latin typeface="Calibri" panose="020F0502020204030204" pitchFamily="34" charset="0"/>
              </a:rPr>
              <a:t>training set after summing deviations from individual examples</a:t>
            </a:r>
            <a:endParaRPr lang="tr-TR" altLang="en-US" dirty="0">
              <a:solidFill>
                <a:schemeClr val="tx2"/>
              </a:solidFill>
              <a:latin typeface="Calibri" panose="020F0502020204030204" pitchFamily="34" charset="0"/>
            </a:endParaRPr>
          </a:p>
        </p:txBody>
      </p:sp>
      <p:sp>
        <p:nvSpPr>
          <p:cNvPr id="37893" name="Text Box 6"/>
          <p:cNvSpPr txBox="1">
            <a:spLocks noChangeArrowheads="1"/>
          </p:cNvSpPr>
          <p:nvPr/>
        </p:nvSpPr>
        <p:spPr bwMode="auto">
          <a:xfrm>
            <a:off x="711201" y="3709988"/>
            <a:ext cx="105537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Weight-update formulas are simpler for “online” approach.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Formulas for “batch” can be derived from “online” formula by summing over examples in the training set.</a:t>
            </a:r>
          </a:p>
        </p:txBody>
      </p:sp>
    </p:spTree>
    <p:extLst>
      <p:ext uri="{BB962C8B-B14F-4D97-AF65-F5344CB8AC3E}">
        <p14:creationId xmlns:p14="http://schemas.microsoft.com/office/powerpoint/2010/main" val="135571794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9939" name="Object 3"/>
          <p:cNvGraphicFramePr>
            <a:graphicFrameLocks noGrp="1" noChangeAspect="1"/>
          </p:cNvGraphicFramePr>
          <p:nvPr>
            <p:ph sz="quarter" idx="4294967295"/>
          </p:nvPr>
        </p:nvGraphicFramePr>
        <p:xfrm>
          <a:off x="8134350" y="2498725"/>
          <a:ext cx="114300" cy="222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14151" imgH="215619" progId="Equation.3">
                  <p:embed/>
                </p:oleObj>
              </mc:Choice>
              <mc:Fallback>
                <p:oleObj name="Equation" r:id="rId2" imgW="114151" imgH="215619" progId="Equation.3">
                  <p:embed/>
                  <p:pic>
                    <p:nvPicPr>
                      <p:cNvPr id="39939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34350" y="2498725"/>
                        <a:ext cx="114300" cy="222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940" name="Object 6"/>
          <p:cNvGraphicFramePr>
            <a:graphicFrameLocks noChangeAspect="1"/>
          </p:cNvGraphicFramePr>
          <p:nvPr/>
        </p:nvGraphicFramePr>
        <p:xfrm>
          <a:off x="5181601" y="1143000"/>
          <a:ext cx="4608513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3162300" imgH="444500" progId="Equation.3">
                  <p:embed/>
                </p:oleObj>
              </mc:Choice>
              <mc:Fallback>
                <p:oleObj name="Equation" r:id="rId4" imgW="3162300" imgH="444500" progId="Equation.3">
                  <p:embed/>
                  <p:pic>
                    <p:nvPicPr>
                      <p:cNvPr id="3994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1601" y="1143000"/>
                        <a:ext cx="4608513" cy="647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9941" name="Text Box 20"/>
          <p:cNvSpPr txBox="1">
            <a:spLocks noChangeArrowheads="1"/>
          </p:cNvSpPr>
          <p:nvPr/>
        </p:nvSpPr>
        <p:spPr bwMode="auto">
          <a:xfrm>
            <a:off x="2228851" y="1306514"/>
            <a:ext cx="3044423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Contribution to sum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of squared residuals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from single example</a:t>
            </a:r>
          </a:p>
        </p:txBody>
      </p:sp>
      <p:graphicFrame>
        <p:nvGraphicFramePr>
          <p:cNvPr id="39942" name="Object 8"/>
          <p:cNvGraphicFramePr>
            <a:graphicFrameLocks noChangeAspect="1"/>
          </p:cNvGraphicFramePr>
          <p:nvPr/>
        </p:nvGraphicFramePr>
        <p:xfrm>
          <a:off x="5181600" y="1828800"/>
          <a:ext cx="4681538" cy="966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2832100" imgH="584200" progId="Equation.3">
                  <p:embed/>
                </p:oleObj>
              </mc:Choice>
              <mc:Fallback>
                <p:oleObj name="Equation" r:id="rId6" imgW="2832100" imgH="584200" progId="Equation.3">
                  <p:embed/>
                  <p:pic>
                    <p:nvPicPr>
                      <p:cNvPr id="39942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1600" y="1828800"/>
                        <a:ext cx="4681538" cy="966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9943" name="Text Box 18"/>
          <p:cNvSpPr txBox="1">
            <a:spLocks noChangeArrowheads="1"/>
          </p:cNvSpPr>
          <p:nvPr/>
        </p:nvSpPr>
        <p:spPr bwMode="auto">
          <a:xfrm>
            <a:off x="2362200" y="2906713"/>
            <a:ext cx="7848600" cy="1477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i="1" dirty="0" err="1"/>
              <a:t>w</a:t>
            </a:r>
            <a:r>
              <a:rPr lang="en-US" altLang="en-US" sz="2400" b="1" i="1" baseline="-25000" dirty="0" err="1"/>
              <a:t>j</a:t>
            </a:r>
            <a:r>
              <a:rPr lang="en-US" altLang="en-US" sz="2400" dirty="0"/>
              <a:t> is the </a:t>
            </a:r>
            <a:r>
              <a:rPr lang="en-US" altLang="en-US" sz="2400" dirty="0" err="1"/>
              <a:t>j</a:t>
            </a:r>
            <a:r>
              <a:rPr lang="en-US" altLang="en-US" sz="2400" baseline="30000" dirty="0" err="1"/>
              <a:t>th</a:t>
            </a:r>
            <a:r>
              <a:rPr lang="en-US" altLang="en-US" sz="2400" dirty="0"/>
              <a:t> component of weight vector </a:t>
            </a:r>
            <a:r>
              <a:rPr lang="en-US" altLang="en-US" sz="2400" b="1" dirty="0"/>
              <a:t>w</a:t>
            </a:r>
            <a:r>
              <a:rPr lang="en-US" altLang="en-US" sz="2400" dirty="0"/>
              <a:t> connecting attribute vector </a:t>
            </a:r>
            <a:r>
              <a:rPr lang="en-US" altLang="en-US" sz="2400" b="1" dirty="0"/>
              <a:t>x</a:t>
            </a:r>
            <a:r>
              <a:rPr lang="en-US" altLang="en-US" sz="2400" dirty="0"/>
              <a:t> to scalar output y = </a:t>
            </a:r>
            <a:r>
              <a:rPr lang="en-US" altLang="en-US" sz="2400" b="1" dirty="0"/>
              <a:t>w</a:t>
            </a:r>
            <a:r>
              <a:rPr lang="en-US" altLang="en-US" sz="2400" b="1" baseline="30000" dirty="0"/>
              <a:t>T</a:t>
            </a:r>
            <a:r>
              <a:rPr lang="en-US" altLang="en-US" sz="2400" b="1" dirty="0"/>
              <a:t>x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i="1" dirty="0"/>
              <a:t>E</a:t>
            </a:r>
            <a:r>
              <a:rPr lang="en-US" altLang="en-US" b="1" i="1" baseline="30000" dirty="0"/>
              <a:t>t</a:t>
            </a:r>
            <a:r>
              <a:rPr lang="en-US" altLang="en-US" sz="2400" dirty="0"/>
              <a:t> depends on </a:t>
            </a:r>
            <a:r>
              <a:rPr lang="en-US" altLang="en-US" sz="2400" i="1" dirty="0" err="1"/>
              <a:t>w</a:t>
            </a:r>
            <a:r>
              <a:rPr lang="en-US" altLang="en-US" sz="2400" b="1" i="1" baseline="-25000" dirty="0" err="1"/>
              <a:t>j</a:t>
            </a:r>
            <a:r>
              <a:rPr lang="en-US" altLang="en-US" sz="2400" dirty="0"/>
              <a:t> through </a:t>
            </a:r>
            <a:r>
              <a:rPr lang="en-US" altLang="en-US" sz="2400" i="1" dirty="0" err="1"/>
              <a:t>y</a:t>
            </a:r>
            <a:r>
              <a:rPr lang="en-US" altLang="en-US" sz="2400" b="1" i="1" baseline="30000" dirty="0" err="1"/>
              <a:t>t</a:t>
            </a:r>
            <a:r>
              <a:rPr lang="en-US" altLang="en-US" sz="2400" b="1" i="1" baseline="30000" dirty="0"/>
              <a:t> </a:t>
            </a:r>
            <a:r>
              <a:rPr lang="en-US" altLang="en-US" sz="2400" dirty="0"/>
              <a:t>= </a:t>
            </a:r>
            <a:r>
              <a:rPr lang="en-US" altLang="en-US" sz="2400" b="1" dirty="0" err="1"/>
              <a:t>w</a:t>
            </a:r>
            <a:r>
              <a:rPr lang="en-US" altLang="en-US" sz="2400" b="1" i="1" baseline="30000" dirty="0" err="1"/>
              <a:t>T</a:t>
            </a:r>
            <a:r>
              <a:rPr lang="en-US" altLang="en-US" sz="2400" b="1" dirty="0" err="1"/>
              <a:t>x</a:t>
            </a:r>
            <a:r>
              <a:rPr lang="en-US" altLang="en-US" sz="2400" b="1" i="1" baseline="30000" dirty="0" err="1"/>
              <a:t>t</a:t>
            </a:r>
            <a:r>
              <a:rPr lang="en-US" altLang="en-US" sz="2400" dirty="0"/>
              <a:t>; hence use chain rule</a:t>
            </a:r>
            <a:endParaRPr lang="en-US" altLang="en-US" sz="2400" b="1" baseline="30000" dirty="0"/>
          </a:p>
        </p:txBody>
      </p:sp>
      <p:graphicFrame>
        <p:nvGraphicFramePr>
          <p:cNvPr id="39944" name="Object 17"/>
          <p:cNvGraphicFramePr>
            <a:graphicFrameLocks noChangeAspect="1"/>
          </p:cNvGraphicFramePr>
          <p:nvPr/>
        </p:nvGraphicFramePr>
        <p:xfrm>
          <a:off x="4002088" y="4495801"/>
          <a:ext cx="4191000" cy="1057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2717800" imgH="685800" progId="Equation.3">
                  <p:embed/>
                </p:oleObj>
              </mc:Choice>
              <mc:Fallback>
                <p:oleObj name="Equation" r:id="rId8" imgW="2717800" imgH="685800" progId="Equation.3">
                  <p:embed/>
                  <p:pic>
                    <p:nvPicPr>
                      <p:cNvPr id="39944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02088" y="4495801"/>
                        <a:ext cx="4191000" cy="1057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2">
            <a:extLst>
              <a:ext uri="{FF2B5EF4-FFF2-40B4-BE49-F238E27FC236}">
                <a16:creationId xmlns:a16="http://schemas.microsoft.com/office/drawing/2014/main" id="{392787D9-462D-4039-9227-96098BA88678}"/>
              </a:ext>
            </a:extLst>
          </p:cNvPr>
          <p:cNvSpPr txBox="1">
            <a:spLocks noChangeArrowheads="1"/>
          </p:cNvSpPr>
          <p:nvPr/>
        </p:nvSpPr>
        <p:spPr>
          <a:xfrm>
            <a:off x="962025" y="363719"/>
            <a:ext cx="10648949" cy="492125"/>
          </a:xfrm>
          <a:prstGeom prst="rect">
            <a:avLst/>
          </a:prstGeom>
        </p:spPr>
        <p:txBody>
          <a:bodyPr vert="horz" lIns="0" tIns="45720" rIns="0" bIns="0" rtlCol="0" anchor="b">
            <a:normAutofit fontScale="9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How does the error in each example depend on the components of the weight vector?</a:t>
            </a:r>
            <a:endParaRPr lang="tr-TR" alt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075296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ext Box 25"/>
          <p:cNvSpPr txBox="1">
            <a:spLocks noChangeArrowheads="1"/>
          </p:cNvSpPr>
          <p:nvPr/>
        </p:nvSpPr>
        <p:spPr bwMode="auto">
          <a:xfrm>
            <a:off x="1485900" y="1955801"/>
            <a:ext cx="8077200" cy="21852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Weight update formula called “stochastic gradient decent”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Negative sign means change of weight vector decreases in-sample error.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6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Proportionality constant </a:t>
            </a:r>
            <a:r>
              <a:rPr lang="en-US" altLang="en-US" sz="2400" b="1" i="1" dirty="0">
                <a:latin typeface="Symbol" panose="05050102010706020507" pitchFamily="18" charset="2"/>
              </a:rPr>
              <a:t>h</a:t>
            </a:r>
            <a:r>
              <a:rPr lang="en-US" altLang="en-US" sz="2400" dirty="0"/>
              <a:t> is called “learning rate”</a:t>
            </a:r>
          </a:p>
        </p:txBody>
      </p:sp>
      <p:graphicFrame>
        <p:nvGraphicFramePr>
          <p:cNvPr id="40963" name="Object 3"/>
          <p:cNvGraphicFramePr>
            <a:graphicFrameLocks noChangeAspect="1"/>
          </p:cNvGraphicFramePr>
          <p:nvPr/>
        </p:nvGraphicFramePr>
        <p:xfrm>
          <a:off x="2438400" y="304801"/>
          <a:ext cx="5029200" cy="1482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540000" imgH="749300" progId="Equation.3">
                  <p:embed/>
                </p:oleObj>
              </mc:Choice>
              <mc:Fallback>
                <p:oleObj name="Equation" r:id="rId2" imgW="2540000" imgH="749300" progId="Equation.3">
                  <p:embed/>
                  <p:pic>
                    <p:nvPicPr>
                      <p:cNvPr id="40963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304801"/>
                        <a:ext cx="5029200" cy="1482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5700354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905000" y="228600"/>
            <a:ext cx="8229600" cy="655638"/>
          </a:xfrm>
        </p:spPr>
        <p:txBody>
          <a:bodyPr vert="horz" lIns="0" tIns="45720" rIns="0" bIns="0" rtlCol="0" anchor="b">
            <a:normAutofit/>
          </a:bodyPr>
          <a:lstStyle/>
          <a:p>
            <a:pPr eaLnBrk="1" hangingPunct="1"/>
            <a:r>
              <a:rPr lang="en-US" altLang="en-US" sz="4000"/>
              <a:t>Momentum parameter</a:t>
            </a:r>
            <a:endParaRPr lang="tr-TR" altLang="en-US" sz="4000"/>
          </a:p>
        </p:txBody>
      </p:sp>
      <p:graphicFrame>
        <p:nvGraphicFramePr>
          <p:cNvPr id="41987" name="Object 4"/>
          <p:cNvGraphicFramePr>
            <a:graphicFrameLocks noGrp="1" noChangeAspect="1"/>
          </p:cNvGraphicFramePr>
          <p:nvPr>
            <p:ph idx="4294967295"/>
          </p:nvPr>
        </p:nvGraphicFramePr>
        <p:xfrm>
          <a:off x="2514600" y="914400"/>
          <a:ext cx="3276600" cy="1068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447800" imgH="457200" progId="Equation.3">
                  <p:embed/>
                </p:oleObj>
              </mc:Choice>
              <mc:Fallback>
                <p:oleObj name="Equation" r:id="rId2" imgW="1447800" imgH="457200" progId="Equation.3">
                  <p:embed/>
                  <p:pic>
                    <p:nvPicPr>
                      <p:cNvPr id="41987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914400"/>
                        <a:ext cx="3276600" cy="1068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988" name="Slide Number Placeholder 4"/>
          <p:cNvSpPr txBox="1">
            <a:spLocks noGrp="1"/>
          </p:cNvSpPr>
          <p:nvPr/>
        </p:nvSpPr>
        <p:spPr bwMode="auto">
          <a:xfrm>
            <a:off x="9448800" y="6356351"/>
            <a:ext cx="7620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88D6A198-9BA9-4E34-BB9A-225903821304}" type="slidenum">
              <a:rPr lang="tr-TR" altLang="en-US" sz="1200">
                <a:solidFill>
                  <a:srgbClr val="000000"/>
                </a:solidFill>
                <a:latin typeface="Palatino Linotype" panose="02040502050505030304" pitchFamily="18" charset="0"/>
              </a:rPr>
              <a:pPr algn="r" eaLnBrk="1" hangingPunct="1">
                <a:spcBef>
                  <a:spcPct val="0"/>
                </a:spcBef>
                <a:buFontTx/>
                <a:buNone/>
              </a:pPr>
              <a:t>19</a:t>
            </a:fld>
            <a:endParaRPr lang="tr-TR" altLang="en-US" sz="1200">
              <a:solidFill>
                <a:srgbClr val="000000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8" name="Footer Placeholder 3"/>
          <p:cNvSpPr txBox="1">
            <a:spLocks noGrp="1"/>
          </p:cNvSpPr>
          <p:nvPr/>
        </p:nvSpPr>
        <p:spPr>
          <a:xfrm>
            <a:off x="2095501" y="6356351"/>
            <a:ext cx="7072313" cy="365125"/>
          </a:xfrm>
          <a:prstGeom prst="rect">
            <a:avLst/>
          </a:prstGeom>
          <a:noFill/>
        </p:spPr>
        <p:txBody>
          <a:bodyPr lIns="0" tIns="0" rIns="0" bIns="0" anchor="b"/>
          <a:lstStyle/>
          <a:p>
            <a:pPr eaLnBrk="1" hangingPunct="1">
              <a:defRPr/>
            </a:pPr>
            <a:r>
              <a:rPr lang="en-US" sz="1200" dirty="0">
                <a:solidFill>
                  <a:srgbClr val="B2B2B2"/>
                </a:solidFill>
                <a:latin typeface="+mj-lt"/>
              </a:rPr>
              <a:t>Lecture Notes for E </a:t>
            </a:r>
            <a:r>
              <a:rPr lang="en-US" sz="1200" dirty="0" err="1">
                <a:solidFill>
                  <a:srgbClr val="B2B2B2"/>
                </a:solidFill>
                <a:latin typeface="+mj-lt"/>
              </a:rPr>
              <a:t>Alpaydın</a:t>
            </a:r>
            <a:r>
              <a:rPr lang="en-US" sz="1200" dirty="0">
                <a:solidFill>
                  <a:srgbClr val="B2B2B2"/>
                </a:solidFill>
                <a:latin typeface="+mj-lt"/>
              </a:rPr>
              <a:t> 2010 Introduction to Machine Learning 2e © The MIT Press (V1.0)</a:t>
            </a:r>
            <a:endParaRPr lang="tr-TR" sz="1200" dirty="0">
              <a:solidFill>
                <a:srgbClr val="B2B2B2"/>
              </a:solidFill>
              <a:latin typeface="+mj-lt"/>
            </a:endParaRPr>
          </a:p>
        </p:txBody>
      </p:sp>
      <p:sp>
        <p:nvSpPr>
          <p:cNvPr id="41990" name="Text Box 10"/>
          <p:cNvSpPr txBox="1">
            <a:spLocks noChangeArrowheads="1"/>
          </p:cNvSpPr>
          <p:nvPr/>
        </p:nvSpPr>
        <p:spPr bwMode="auto">
          <a:xfrm>
            <a:off x="1981201" y="2009775"/>
            <a:ext cx="9681689" cy="40626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How do learning rate and momentum affect training?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6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As learning rate → 1, back-propagation becomes deterministic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Each example determines a set of weights optimal for itself only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As learning rate → 0, probably local minimum trapping → 1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because step size of weight change is so small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Large momentum parameter reduces trapping at small learning rate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but increases likelihood that data outliers with dramatically affect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weight optimization.</a:t>
            </a:r>
            <a:endParaRPr lang="en-US" altLang="en-US" sz="2000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400" dirty="0"/>
          </a:p>
        </p:txBody>
      </p:sp>
      <p:sp>
        <p:nvSpPr>
          <p:cNvPr id="41991" name="Text Box 11"/>
          <p:cNvSpPr txBox="1">
            <a:spLocks noChangeArrowheads="1"/>
          </p:cNvSpPr>
          <p:nvPr/>
        </p:nvSpPr>
        <p:spPr bwMode="auto">
          <a:xfrm>
            <a:off x="5943601" y="1219200"/>
            <a:ext cx="41005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Keep part of previous update</a:t>
            </a:r>
          </a:p>
        </p:txBody>
      </p:sp>
    </p:spTree>
    <p:extLst>
      <p:ext uri="{BB962C8B-B14F-4D97-AF65-F5344CB8AC3E}">
        <p14:creationId xmlns:p14="http://schemas.microsoft.com/office/powerpoint/2010/main" val="27674085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1" y="1897064"/>
            <a:ext cx="2181225" cy="2219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867" name="Picture 8" descr="Per-xor_co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1482726"/>
            <a:ext cx="3024188" cy="2855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868" name="Text Box 5"/>
          <p:cNvSpPr txBox="1">
            <a:spLocks noChangeArrowheads="1"/>
          </p:cNvSpPr>
          <p:nvPr/>
        </p:nvSpPr>
        <p:spPr bwMode="auto">
          <a:xfrm>
            <a:off x="3200400" y="4195763"/>
            <a:ext cx="1538288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data table</a:t>
            </a:r>
          </a:p>
        </p:txBody>
      </p:sp>
      <p:sp>
        <p:nvSpPr>
          <p:cNvPr id="36869" name="Text Box 6"/>
          <p:cNvSpPr txBox="1">
            <a:spLocks noChangeArrowheads="1"/>
          </p:cNvSpPr>
          <p:nvPr/>
        </p:nvSpPr>
        <p:spPr bwMode="auto">
          <a:xfrm>
            <a:off x="6019801" y="4197351"/>
            <a:ext cx="3490913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graphical representation</a:t>
            </a:r>
          </a:p>
        </p:txBody>
      </p:sp>
      <p:sp>
        <p:nvSpPr>
          <p:cNvPr id="36870" name="Text Box 7"/>
          <p:cNvSpPr txBox="1">
            <a:spLocks noChangeArrowheads="1"/>
          </p:cNvSpPr>
          <p:nvPr/>
        </p:nvSpPr>
        <p:spPr bwMode="auto">
          <a:xfrm>
            <a:off x="1997677" y="4972052"/>
            <a:ext cx="7069564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Exact classification by perceptron is not possible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Delayed neural network development for a decade</a:t>
            </a: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817418" y="561976"/>
            <a:ext cx="10307782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rIns="0" bIns="0" anchor="b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Boolean </a:t>
            </a:r>
            <a:r>
              <a:rPr kumimoji="0" lang="en-US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XOR: linearly inseparable </a:t>
            </a:r>
            <a:r>
              <a:rPr lang="en-US" altLang="en-US" sz="2400" kern="0" dirty="0">
                <a:solidFill>
                  <a:srgbClr val="44546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2D</a:t>
            </a:r>
            <a:r>
              <a:rPr kumimoji="0" lang="en-US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binary classification problem</a:t>
            </a:r>
            <a:endParaRPr kumimoji="0" lang="tr-TR" altLang="en-US" sz="3200" b="0" i="0" u="none" strike="noStrike" kern="0" cap="none" spc="0" normalizeH="0" baseline="0" noProof="0" dirty="0">
              <a:ln>
                <a:noFill/>
              </a:ln>
              <a:solidFill>
                <a:srgbClr val="44546A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230570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8" name="TextBox 1"/>
          <p:cNvSpPr txBox="1">
            <a:spLocks noChangeArrowheads="1"/>
          </p:cNvSpPr>
          <p:nvPr/>
        </p:nvSpPr>
        <p:spPr bwMode="auto">
          <a:xfrm>
            <a:off x="928560" y="2311401"/>
            <a:ext cx="10334880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For multivariate linear regression, m</a:t>
            </a:r>
            <a:r>
              <a:rPr kumimoji="0" lang="en-US" alt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uch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easier to find optimum weights by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normal equations than by back propagation.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Use MLP and back propagation for multivariate non-linear regression.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More than one hidden layer is seldom necessary.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What are the weight update rules in this case?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17EC8AD-D510-93BA-3DE9-059D4F29D60E}"/>
              </a:ext>
            </a:extLst>
          </p:cNvPr>
          <p:cNvSpPr txBox="1"/>
          <p:nvPr/>
        </p:nvSpPr>
        <p:spPr>
          <a:xfrm>
            <a:off x="3784600" y="1346200"/>
            <a:ext cx="37449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Back propagation for MLP</a:t>
            </a:r>
          </a:p>
        </p:txBody>
      </p:sp>
    </p:spTree>
    <p:extLst>
      <p:ext uri="{BB962C8B-B14F-4D97-AF65-F5344CB8AC3E}">
        <p14:creationId xmlns:p14="http://schemas.microsoft.com/office/powerpoint/2010/main" val="349499242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Number Placeholder 2"/>
          <p:cNvSpPr txBox="1">
            <a:spLocks noGrp="1"/>
          </p:cNvSpPr>
          <p:nvPr/>
        </p:nvSpPr>
        <p:spPr bwMode="auto">
          <a:xfrm>
            <a:off x="9448800" y="6356351"/>
            <a:ext cx="7620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9CA22570-74FF-4651-90DD-5A19C6434A83}" type="slidenum">
              <a:rPr lang="tr-TR" altLang="en-US" sz="1200">
                <a:solidFill>
                  <a:srgbClr val="000000"/>
                </a:solidFill>
              </a:rPr>
              <a:pPr algn="r" eaLnBrk="1" hangingPunct="1">
                <a:spcBef>
                  <a:spcPct val="0"/>
                </a:spcBef>
                <a:buFontTx/>
                <a:buNone/>
              </a:pPr>
              <a:t>21</a:t>
            </a:fld>
            <a:endParaRPr lang="tr-TR" altLang="en-US" sz="1200">
              <a:solidFill>
                <a:srgbClr val="000000"/>
              </a:solidFill>
            </a:endParaRPr>
          </a:p>
        </p:txBody>
      </p:sp>
      <p:graphicFrame>
        <p:nvGraphicFramePr>
          <p:cNvPr id="52227" name="Object 3"/>
          <p:cNvGraphicFramePr>
            <a:graphicFrameLocks noGrp="1" noChangeAspect="1"/>
          </p:cNvGraphicFramePr>
          <p:nvPr>
            <p:ph sz="half" idx="4294967295"/>
          </p:nvPr>
        </p:nvGraphicFramePr>
        <p:xfrm>
          <a:off x="2262188" y="3511550"/>
          <a:ext cx="2743200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269449" imgH="241195" progId="Equation.3">
                  <p:embed/>
                </p:oleObj>
              </mc:Choice>
              <mc:Fallback>
                <p:oleObj name="Equation" r:id="rId2" imgW="1269449" imgH="241195" progId="Equation.3">
                  <p:embed/>
                  <p:pic>
                    <p:nvPicPr>
                      <p:cNvPr id="52227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62188" y="3511550"/>
                        <a:ext cx="2743200" cy="520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2228" name="Object 4"/>
          <p:cNvGraphicFramePr>
            <a:graphicFrameLocks noGrp="1" noChangeAspect="1"/>
          </p:cNvGraphicFramePr>
          <p:nvPr>
            <p:ph sz="half" idx="4294967295"/>
          </p:nvPr>
        </p:nvGraphicFramePr>
        <p:xfrm>
          <a:off x="2497139" y="1928814"/>
          <a:ext cx="2289175" cy="973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016000" imgH="431800" progId="Equation.3">
                  <p:embed/>
                </p:oleObj>
              </mc:Choice>
              <mc:Fallback>
                <p:oleObj name="Equation" r:id="rId4" imgW="1016000" imgH="431800" progId="Equation.3">
                  <p:embed/>
                  <p:pic>
                    <p:nvPicPr>
                      <p:cNvPr id="52228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97139" y="1928814"/>
                        <a:ext cx="2289175" cy="9731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5760" name="Rectangle 16"/>
          <p:cNvSpPr>
            <a:spLocks noChangeArrowheads="1"/>
          </p:cNvSpPr>
          <p:nvPr/>
        </p:nvSpPr>
        <p:spPr bwMode="auto">
          <a:xfrm>
            <a:off x="8763001" y="3581400"/>
            <a:ext cx="1152525" cy="431800"/>
          </a:xfrm>
          <a:prstGeom prst="rect">
            <a:avLst/>
          </a:prstGeom>
          <a:noFill/>
          <a:ln w="28575">
            <a:solidFill>
              <a:srgbClr val="66FF33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>
              <a:defRPr/>
            </a:pPr>
            <a:endParaRPr lang="tr-TR" sz="3200">
              <a:latin typeface="+mj-lt"/>
            </a:endParaRPr>
          </a:p>
        </p:txBody>
      </p:sp>
      <p:sp>
        <p:nvSpPr>
          <p:cNvPr id="415762" name="Rectangle 18"/>
          <p:cNvSpPr>
            <a:spLocks noChangeArrowheads="1"/>
          </p:cNvSpPr>
          <p:nvPr/>
        </p:nvSpPr>
        <p:spPr bwMode="auto">
          <a:xfrm>
            <a:off x="2854325" y="3565525"/>
            <a:ext cx="1219200" cy="425450"/>
          </a:xfrm>
          <a:prstGeom prst="rect">
            <a:avLst/>
          </a:prstGeom>
          <a:noFill/>
          <a:ln w="28575">
            <a:solidFill>
              <a:srgbClr val="66FF33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>
              <a:defRPr/>
            </a:pPr>
            <a:endParaRPr lang="tr-TR" sz="3200">
              <a:latin typeface="+mj-lt"/>
            </a:endParaRPr>
          </a:p>
        </p:txBody>
      </p:sp>
      <p:sp>
        <p:nvSpPr>
          <p:cNvPr id="415763" name="Line 19"/>
          <p:cNvSpPr>
            <a:spLocks noChangeShapeType="1"/>
          </p:cNvSpPr>
          <p:nvPr/>
        </p:nvSpPr>
        <p:spPr bwMode="auto">
          <a:xfrm flipV="1">
            <a:off x="3200400" y="4114800"/>
            <a:ext cx="0" cy="609600"/>
          </a:xfrm>
          <a:prstGeom prst="line">
            <a:avLst/>
          </a:prstGeom>
          <a:noFill/>
          <a:ln w="9525">
            <a:solidFill>
              <a:srgbClr val="3333FF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tr-TR" sz="3200">
              <a:latin typeface="+mj-lt"/>
            </a:endParaRPr>
          </a:p>
        </p:txBody>
      </p:sp>
      <p:sp>
        <p:nvSpPr>
          <p:cNvPr id="415764" name="Line 20"/>
          <p:cNvSpPr>
            <a:spLocks noChangeShapeType="1"/>
          </p:cNvSpPr>
          <p:nvPr/>
        </p:nvSpPr>
        <p:spPr bwMode="auto">
          <a:xfrm flipV="1">
            <a:off x="3200400" y="2895600"/>
            <a:ext cx="0" cy="609600"/>
          </a:xfrm>
          <a:prstGeom prst="line">
            <a:avLst/>
          </a:prstGeom>
          <a:noFill/>
          <a:ln w="9525">
            <a:solidFill>
              <a:srgbClr val="3333FF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tr-TR" sz="3200">
              <a:latin typeface="+mj-lt"/>
            </a:endParaRPr>
          </a:p>
        </p:txBody>
      </p:sp>
      <p:sp>
        <p:nvSpPr>
          <p:cNvPr id="415765" name="Line 21"/>
          <p:cNvSpPr>
            <a:spLocks noChangeShapeType="1"/>
          </p:cNvSpPr>
          <p:nvPr/>
        </p:nvSpPr>
        <p:spPr bwMode="auto">
          <a:xfrm flipV="1">
            <a:off x="4511676" y="1412875"/>
            <a:ext cx="1439863" cy="503238"/>
          </a:xfrm>
          <a:prstGeom prst="line">
            <a:avLst/>
          </a:prstGeom>
          <a:noFill/>
          <a:ln w="9525">
            <a:solidFill>
              <a:srgbClr val="3333FF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tr-TR" sz="3200">
              <a:latin typeface="+mj-lt"/>
            </a:endParaRPr>
          </a:p>
        </p:txBody>
      </p:sp>
      <p:sp>
        <p:nvSpPr>
          <p:cNvPr id="415766" name="Line 22"/>
          <p:cNvSpPr>
            <a:spLocks noChangeShapeType="1"/>
          </p:cNvSpPr>
          <p:nvPr/>
        </p:nvSpPr>
        <p:spPr bwMode="auto">
          <a:xfrm>
            <a:off x="8543925" y="1484313"/>
            <a:ext cx="0" cy="431800"/>
          </a:xfrm>
          <a:prstGeom prst="line">
            <a:avLst/>
          </a:prstGeom>
          <a:noFill/>
          <a:ln w="9525">
            <a:solidFill>
              <a:srgbClr val="3333FF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tr-TR" sz="3200">
              <a:latin typeface="+mj-lt"/>
            </a:endParaRPr>
          </a:p>
        </p:txBody>
      </p:sp>
      <p:sp>
        <p:nvSpPr>
          <p:cNvPr id="415767" name="Line 23"/>
          <p:cNvSpPr>
            <a:spLocks noChangeShapeType="1"/>
          </p:cNvSpPr>
          <p:nvPr/>
        </p:nvSpPr>
        <p:spPr bwMode="auto">
          <a:xfrm>
            <a:off x="8534400" y="2819401"/>
            <a:ext cx="0" cy="576263"/>
          </a:xfrm>
          <a:prstGeom prst="line">
            <a:avLst/>
          </a:prstGeom>
          <a:noFill/>
          <a:ln w="9525">
            <a:solidFill>
              <a:srgbClr val="3333FF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tr-TR" sz="3200">
              <a:latin typeface="+mj-lt"/>
            </a:endParaRPr>
          </a:p>
        </p:txBody>
      </p:sp>
      <p:sp>
        <p:nvSpPr>
          <p:cNvPr id="415768" name="Text Box 24"/>
          <p:cNvSpPr txBox="1">
            <a:spLocks noChangeArrowheads="1"/>
          </p:cNvSpPr>
          <p:nvPr/>
        </p:nvSpPr>
        <p:spPr bwMode="auto">
          <a:xfrm>
            <a:off x="2163764" y="4267201"/>
            <a:ext cx="9604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tr-TR" i="1" dirty="0">
                <a:solidFill>
                  <a:srgbClr val="3333FF"/>
                </a:solidFill>
                <a:latin typeface="+mj-lt"/>
              </a:rPr>
              <a:t>Forward</a:t>
            </a:r>
          </a:p>
        </p:txBody>
      </p:sp>
      <p:sp>
        <p:nvSpPr>
          <p:cNvPr id="415769" name="Text Box 25"/>
          <p:cNvSpPr txBox="1">
            <a:spLocks noChangeArrowheads="1"/>
          </p:cNvSpPr>
          <p:nvPr/>
        </p:nvSpPr>
        <p:spPr bwMode="auto">
          <a:xfrm>
            <a:off x="8610600" y="1447801"/>
            <a:ext cx="11001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tr-TR" i="1" dirty="0">
                <a:solidFill>
                  <a:srgbClr val="FF0000"/>
                </a:solidFill>
                <a:latin typeface="+mj-lt"/>
              </a:rPr>
              <a:t>Backward</a:t>
            </a:r>
          </a:p>
        </p:txBody>
      </p:sp>
      <p:sp>
        <p:nvSpPr>
          <p:cNvPr id="20" name="Footer Placeholder 3"/>
          <p:cNvSpPr txBox="1">
            <a:spLocks noGrp="1"/>
          </p:cNvSpPr>
          <p:nvPr/>
        </p:nvSpPr>
        <p:spPr>
          <a:xfrm>
            <a:off x="2095501" y="6356351"/>
            <a:ext cx="7072313" cy="365125"/>
          </a:xfrm>
          <a:prstGeom prst="rect">
            <a:avLst/>
          </a:prstGeom>
          <a:noFill/>
        </p:spPr>
        <p:txBody>
          <a:bodyPr lIns="0" tIns="0" rIns="0" bIns="0" anchor="b"/>
          <a:lstStyle/>
          <a:p>
            <a:pPr eaLnBrk="1" hangingPunct="1">
              <a:defRPr/>
            </a:pPr>
            <a:r>
              <a:rPr lang="en-US" sz="1200" dirty="0">
                <a:solidFill>
                  <a:srgbClr val="B2B2B2"/>
                </a:solidFill>
                <a:latin typeface="+mj-lt"/>
              </a:rPr>
              <a:t>Lecture Notes for E </a:t>
            </a:r>
            <a:r>
              <a:rPr lang="en-US" sz="1200" dirty="0" err="1">
                <a:solidFill>
                  <a:srgbClr val="B2B2B2"/>
                </a:solidFill>
                <a:latin typeface="+mj-lt"/>
              </a:rPr>
              <a:t>Alpaydın</a:t>
            </a:r>
            <a:r>
              <a:rPr lang="en-US" sz="1200" dirty="0">
                <a:solidFill>
                  <a:srgbClr val="B2B2B2"/>
                </a:solidFill>
                <a:latin typeface="+mj-lt"/>
              </a:rPr>
              <a:t> 2010 Introduction to Machine Learning 2e © The MIT Press (V1.0)</a:t>
            </a:r>
            <a:endParaRPr lang="tr-TR" sz="1200" dirty="0">
              <a:solidFill>
                <a:srgbClr val="B2B2B2"/>
              </a:solidFill>
              <a:latin typeface="+mj-lt"/>
            </a:endParaRPr>
          </a:p>
        </p:txBody>
      </p:sp>
      <p:graphicFrame>
        <p:nvGraphicFramePr>
          <p:cNvPr id="52239" name="Object 17"/>
          <p:cNvGraphicFramePr>
            <a:graphicFrameLocks noChangeAspect="1"/>
          </p:cNvGraphicFramePr>
          <p:nvPr/>
        </p:nvGraphicFramePr>
        <p:xfrm>
          <a:off x="6248400" y="685800"/>
          <a:ext cx="3240088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2159000" imgH="508000" progId="Equation.3">
                  <p:embed/>
                </p:oleObj>
              </mc:Choice>
              <mc:Fallback>
                <p:oleObj name="Equation" r:id="rId6" imgW="2159000" imgH="508000" progId="Equation.3">
                  <p:embed/>
                  <p:pic>
                    <p:nvPicPr>
                      <p:cNvPr id="52239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48400" y="685800"/>
                        <a:ext cx="3240088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2240" name="Object 18"/>
          <p:cNvGraphicFramePr>
            <a:graphicFrameLocks noChangeAspect="1"/>
          </p:cNvGraphicFramePr>
          <p:nvPr/>
        </p:nvGraphicFramePr>
        <p:xfrm>
          <a:off x="5562601" y="1981201"/>
          <a:ext cx="4810125" cy="828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3073400" imgH="546100" progId="Equation.3">
                  <p:embed/>
                </p:oleObj>
              </mc:Choice>
              <mc:Fallback>
                <p:oleObj name="Equation" r:id="rId8" imgW="3073400" imgH="546100" progId="Equation.3">
                  <p:embed/>
                  <p:pic>
                    <p:nvPicPr>
                      <p:cNvPr id="5224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62601" y="1981201"/>
                        <a:ext cx="4810125" cy="828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2241" name="Text Box 25"/>
          <p:cNvSpPr txBox="1">
            <a:spLocks noChangeArrowheads="1"/>
          </p:cNvSpPr>
          <p:nvPr/>
        </p:nvSpPr>
        <p:spPr bwMode="auto">
          <a:xfrm>
            <a:off x="2479676" y="122239"/>
            <a:ext cx="733901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/>
              <a:t>weight update rules for nonlinear regression</a:t>
            </a:r>
          </a:p>
        </p:txBody>
      </p:sp>
      <p:sp>
        <p:nvSpPr>
          <p:cNvPr id="52242" name="Text Box 23"/>
          <p:cNvSpPr txBox="1">
            <a:spLocks noChangeArrowheads="1"/>
          </p:cNvSpPr>
          <p:nvPr/>
        </p:nvSpPr>
        <p:spPr bwMode="auto">
          <a:xfrm>
            <a:off x="2389189" y="5565776"/>
            <a:ext cx="6950075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Each pass through all training data called “epoch”</a:t>
            </a:r>
          </a:p>
        </p:txBody>
      </p:sp>
      <p:graphicFrame>
        <p:nvGraphicFramePr>
          <p:cNvPr id="52243" name="Object 24"/>
          <p:cNvGraphicFramePr>
            <a:graphicFrameLocks noChangeAspect="1"/>
          </p:cNvGraphicFramePr>
          <p:nvPr/>
        </p:nvGraphicFramePr>
        <p:xfrm>
          <a:off x="5334000" y="3352801"/>
          <a:ext cx="4876800" cy="950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2933700" imgH="571500" progId="Equation.3">
                  <p:embed/>
                </p:oleObj>
              </mc:Choice>
              <mc:Fallback>
                <p:oleObj name="Equation" r:id="rId10" imgW="2933700" imgH="571500" progId="Equation.3">
                  <p:embed/>
                  <p:pic>
                    <p:nvPicPr>
                      <p:cNvPr id="52243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0" y="3352801"/>
                        <a:ext cx="4876800" cy="950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2244" name="Object 25"/>
          <p:cNvGraphicFramePr>
            <a:graphicFrameLocks noChangeAspect="1"/>
          </p:cNvGraphicFramePr>
          <p:nvPr/>
        </p:nvGraphicFramePr>
        <p:xfrm>
          <a:off x="5370514" y="4405314"/>
          <a:ext cx="4040187" cy="966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1905000" imgH="469900" progId="Equation.3">
                  <p:embed/>
                </p:oleObj>
              </mc:Choice>
              <mc:Fallback>
                <p:oleObj name="Equation" r:id="rId12" imgW="1905000" imgH="469900" progId="Equation.3">
                  <p:embed/>
                  <p:pic>
                    <p:nvPicPr>
                      <p:cNvPr id="52244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70514" y="4405314"/>
                        <a:ext cx="4040187" cy="9667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2245" name="TextBox 1"/>
          <p:cNvSpPr txBox="1">
            <a:spLocks noChangeArrowheads="1"/>
          </p:cNvSpPr>
          <p:nvPr/>
        </p:nvSpPr>
        <p:spPr bwMode="auto">
          <a:xfrm>
            <a:off x="2209801" y="4976814"/>
            <a:ext cx="280511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solidFill>
                  <a:srgbClr val="FF0000"/>
                </a:solidFill>
              </a:rPr>
              <a:t>Given a weights </a:t>
            </a:r>
            <a:r>
              <a:rPr lang="en-US" altLang="en-US" sz="1800" b="1" dirty="0">
                <a:solidFill>
                  <a:srgbClr val="FF0000"/>
                </a:solidFill>
              </a:rPr>
              <a:t>w</a:t>
            </a:r>
            <a:r>
              <a:rPr lang="en-US" altLang="en-US" sz="1800" b="1" baseline="-25000" dirty="0">
                <a:solidFill>
                  <a:srgbClr val="FF0000"/>
                </a:solidFill>
              </a:rPr>
              <a:t>h</a:t>
            </a:r>
            <a:r>
              <a:rPr lang="en-US" altLang="en-US" sz="1800" dirty="0">
                <a:solidFill>
                  <a:srgbClr val="FF0000"/>
                </a:solidFill>
              </a:rPr>
              <a:t> and </a:t>
            </a:r>
            <a:r>
              <a:rPr lang="en-US" altLang="en-US" sz="1800" b="1" dirty="0">
                <a:solidFill>
                  <a:srgbClr val="FF0000"/>
                </a:solidFill>
              </a:rPr>
              <a:t>v</a:t>
            </a:r>
          </a:p>
        </p:txBody>
      </p:sp>
      <p:sp>
        <p:nvSpPr>
          <p:cNvPr id="52246" name="TextBox 1"/>
          <p:cNvSpPr txBox="1">
            <a:spLocks noChangeArrowheads="1"/>
          </p:cNvSpPr>
          <p:nvPr/>
        </p:nvSpPr>
        <p:spPr bwMode="auto">
          <a:xfrm>
            <a:off x="457201" y="626272"/>
            <a:ext cx="548640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dirty="0"/>
              <a:t>H nodes in hidden layer. </a:t>
            </a:r>
            <a:r>
              <a:rPr lang="en-US" altLang="en-US" sz="2000" b="1" dirty="0"/>
              <a:t>w</a:t>
            </a:r>
            <a:r>
              <a:rPr lang="en-US" altLang="en-US" sz="2000" b="1" baseline="-25000" dirty="0"/>
              <a:t>h</a:t>
            </a:r>
            <a:r>
              <a:rPr lang="en-US" altLang="en-US" sz="2000" dirty="0"/>
              <a:t> connects input to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dirty="0"/>
              <a:t>node </a:t>
            </a:r>
            <a:r>
              <a:rPr lang="en-US" altLang="en-US" sz="2000" dirty="0" err="1"/>
              <a:t>h.</a:t>
            </a:r>
            <a:r>
              <a:rPr lang="en-US" altLang="en-US" sz="2000" dirty="0"/>
              <a:t> Weight vector </a:t>
            </a:r>
            <a:r>
              <a:rPr lang="en-US" altLang="en-US" sz="2000" b="1" dirty="0"/>
              <a:t>v</a:t>
            </a:r>
            <a:r>
              <a:rPr lang="en-US" altLang="en-US" sz="2000" dirty="0"/>
              <a:t> with H components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dirty="0"/>
              <a:t>connects hidden layer to output.</a:t>
            </a:r>
          </a:p>
        </p:txBody>
      </p:sp>
      <p:sp>
        <p:nvSpPr>
          <p:cNvPr id="52247" name="TextBox 1"/>
          <p:cNvSpPr txBox="1">
            <a:spLocks noChangeArrowheads="1"/>
          </p:cNvSpPr>
          <p:nvPr/>
        </p:nvSpPr>
        <p:spPr bwMode="auto">
          <a:xfrm>
            <a:off x="3227389" y="4592638"/>
            <a:ext cx="41433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1"/>
              <a:t>x</a:t>
            </a:r>
            <a:r>
              <a:rPr lang="en-US" altLang="en-US" sz="2400" baseline="30000"/>
              <a:t>t</a:t>
            </a:r>
          </a:p>
        </p:txBody>
      </p:sp>
    </p:spTree>
    <p:extLst>
      <p:ext uri="{BB962C8B-B14F-4D97-AF65-F5344CB8AC3E}">
        <p14:creationId xmlns:p14="http://schemas.microsoft.com/office/powerpoint/2010/main" val="128307374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Number Placeholder 2"/>
          <p:cNvSpPr txBox="1">
            <a:spLocks noGrp="1"/>
          </p:cNvSpPr>
          <p:nvPr/>
        </p:nvSpPr>
        <p:spPr bwMode="auto">
          <a:xfrm>
            <a:off x="9448800" y="6356351"/>
            <a:ext cx="7620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17A5A913-E8BE-4611-903D-3D6670B6B17B}" type="slidenum">
              <a:rPr lang="tr-TR" altLang="en-US" sz="1200">
                <a:solidFill>
                  <a:srgbClr val="000000"/>
                </a:solidFill>
              </a:rPr>
              <a:pPr algn="r" eaLnBrk="1" hangingPunct="1">
                <a:spcBef>
                  <a:spcPct val="0"/>
                </a:spcBef>
                <a:buFontTx/>
                <a:buNone/>
              </a:pPr>
              <a:t>22</a:t>
            </a:fld>
            <a:endParaRPr lang="tr-TR" altLang="en-US" sz="1200">
              <a:solidFill>
                <a:srgbClr val="000000"/>
              </a:solidFill>
            </a:endParaRPr>
          </a:p>
        </p:txBody>
      </p:sp>
      <p:graphicFrame>
        <p:nvGraphicFramePr>
          <p:cNvPr id="53251" name="Object 3"/>
          <p:cNvGraphicFramePr>
            <a:graphicFrameLocks noGrp="1" noChangeAspect="1"/>
          </p:cNvGraphicFramePr>
          <p:nvPr>
            <p:ph sz="half" idx="4294967295"/>
          </p:nvPr>
        </p:nvGraphicFramePr>
        <p:xfrm>
          <a:off x="2286001" y="3581400"/>
          <a:ext cx="2174875" cy="425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206500" imgH="228600" progId="Equation.3">
                  <p:embed/>
                </p:oleObj>
              </mc:Choice>
              <mc:Fallback>
                <p:oleObj name="Equation" r:id="rId2" imgW="1206500" imgH="228600" progId="Equation.3">
                  <p:embed/>
                  <p:pic>
                    <p:nvPicPr>
                      <p:cNvPr id="53251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1" y="3581400"/>
                        <a:ext cx="2174875" cy="425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3252" name="Object 4"/>
          <p:cNvGraphicFramePr>
            <a:graphicFrameLocks noGrp="1" noChangeAspect="1"/>
          </p:cNvGraphicFramePr>
          <p:nvPr>
            <p:ph sz="half" idx="4294967295"/>
          </p:nvPr>
        </p:nvGraphicFramePr>
        <p:xfrm>
          <a:off x="2497139" y="1928814"/>
          <a:ext cx="2289175" cy="973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016000" imgH="431800" progId="Equation.3">
                  <p:embed/>
                </p:oleObj>
              </mc:Choice>
              <mc:Fallback>
                <p:oleObj name="Equation" r:id="rId4" imgW="1016000" imgH="431800" progId="Equation.3">
                  <p:embed/>
                  <p:pic>
                    <p:nvPicPr>
                      <p:cNvPr id="53252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97139" y="1928814"/>
                        <a:ext cx="2289175" cy="9731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5760" name="Rectangle 16"/>
          <p:cNvSpPr>
            <a:spLocks noChangeArrowheads="1"/>
          </p:cNvSpPr>
          <p:nvPr/>
        </p:nvSpPr>
        <p:spPr bwMode="auto">
          <a:xfrm>
            <a:off x="8763001" y="3581400"/>
            <a:ext cx="1152525" cy="431800"/>
          </a:xfrm>
          <a:prstGeom prst="rect">
            <a:avLst/>
          </a:prstGeom>
          <a:noFill/>
          <a:ln w="28575">
            <a:solidFill>
              <a:srgbClr val="66FF33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>
              <a:defRPr/>
            </a:pPr>
            <a:endParaRPr lang="tr-TR" sz="3200">
              <a:latin typeface="+mj-lt"/>
            </a:endParaRPr>
          </a:p>
        </p:txBody>
      </p:sp>
      <p:sp>
        <p:nvSpPr>
          <p:cNvPr id="415762" name="Rectangle 18"/>
          <p:cNvSpPr>
            <a:spLocks noChangeArrowheads="1"/>
          </p:cNvSpPr>
          <p:nvPr/>
        </p:nvSpPr>
        <p:spPr bwMode="auto">
          <a:xfrm>
            <a:off x="2819401" y="3581400"/>
            <a:ext cx="1000125" cy="431800"/>
          </a:xfrm>
          <a:prstGeom prst="rect">
            <a:avLst/>
          </a:prstGeom>
          <a:noFill/>
          <a:ln w="28575">
            <a:solidFill>
              <a:srgbClr val="66FF33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>
              <a:defRPr/>
            </a:pPr>
            <a:endParaRPr lang="tr-TR" sz="3200">
              <a:latin typeface="+mj-lt"/>
            </a:endParaRPr>
          </a:p>
        </p:txBody>
      </p:sp>
      <p:sp>
        <p:nvSpPr>
          <p:cNvPr id="415763" name="Line 19"/>
          <p:cNvSpPr>
            <a:spLocks noChangeShapeType="1"/>
          </p:cNvSpPr>
          <p:nvPr/>
        </p:nvSpPr>
        <p:spPr bwMode="auto">
          <a:xfrm flipV="1">
            <a:off x="3200400" y="4114800"/>
            <a:ext cx="0" cy="609600"/>
          </a:xfrm>
          <a:prstGeom prst="line">
            <a:avLst/>
          </a:prstGeom>
          <a:noFill/>
          <a:ln w="9525">
            <a:solidFill>
              <a:srgbClr val="3333FF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tr-TR" sz="3200">
              <a:latin typeface="+mj-lt"/>
            </a:endParaRPr>
          </a:p>
        </p:txBody>
      </p:sp>
      <p:sp>
        <p:nvSpPr>
          <p:cNvPr id="415764" name="Line 20"/>
          <p:cNvSpPr>
            <a:spLocks noChangeShapeType="1"/>
          </p:cNvSpPr>
          <p:nvPr/>
        </p:nvSpPr>
        <p:spPr bwMode="auto">
          <a:xfrm flipV="1">
            <a:off x="3200400" y="2895600"/>
            <a:ext cx="0" cy="609600"/>
          </a:xfrm>
          <a:prstGeom prst="line">
            <a:avLst/>
          </a:prstGeom>
          <a:noFill/>
          <a:ln w="9525">
            <a:solidFill>
              <a:srgbClr val="3333FF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tr-TR" sz="3200">
              <a:latin typeface="+mj-lt"/>
            </a:endParaRPr>
          </a:p>
        </p:txBody>
      </p:sp>
      <p:sp>
        <p:nvSpPr>
          <p:cNvPr id="415765" name="Line 21"/>
          <p:cNvSpPr>
            <a:spLocks noChangeShapeType="1"/>
          </p:cNvSpPr>
          <p:nvPr/>
        </p:nvSpPr>
        <p:spPr bwMode="auto">
          <a:xfrm flipV="1">
            <a:off x="4511676" y="1412875"/>
            <a:ext cx="1439863" cy="503238"/>
          </a:xfrm>
          <a:prstGeom prst="line">
            <a:avLst/>
          </a:prstGeom>
          <a:noFill/>
          <a:ln w="9525">
            <a:solidFill>
              <a:srgbClr val="3333FF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tr-TR" sz="3200">
              <a:latin typeface="+mj-lt"/>
            </a:endParaRPr>
          </a:p>
        </p:txBody>
      </p:sp>
      <p:sp>
        <p:nvSpPr>
          <p:cNvPr id="415766" name="Line 22"/>
          <p:cNvSpPr>
            <a:spLocks noChangeShapeType="1"/>
          </p:cNvSpPr>
          <p:nvPr/>
        </p:nvSpPr>
        <p:spPr bwMode="auto">
          <a:xfrm>
            <a:off x="8543925" y="1484313"/>
            <a:ext cx="0" cy="431800"/>
          </a:xfrm>
          <a:prstGeom prst="line">
            <a:avLst/>
          </a:prstGeom>
          <a:noFill/>
          <a:ln w="9525">
            <a:solidFill>
              <a:srgbClr val="3333FF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tr-TR" sz="3200">
              <a:latin typeface="+mj-lt"/>
            </a:endParaRPr>
          </a:p>
        </p:txBody>
      </p:sp>
      <p:sp>
        <p:nvSpPr>
          <p:cNvPr id="415767" name="Line 23"/>
          <p:cNvSpPr>
            <a:spLocks noChangeShapeType="1"/>
          </p:cNvSpPr>
          <p:nvPr/>
        </p:nvSpPr>
        <p:spPr bwMode="auto">
          <a:xfrm>
            <a:off x="8534400" y="2819401"/>
            <a:ext cx="0" cy="576263"/>
          </a:xfrm>
          <a:prstGeom prst="line">
            <a:avLst/>
          </a:prstGeom>
          <a:noFill/>
          <a:ln w="9525">
            <a:solidFill>
              <a:srgbClr val="3333FF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tr-TR" sz="3200">
              <a:latin typeface="+mj-lt"/>
            </a:endParaRPr>
          </a:p>
        </p:txBody>
      </p:sp>
      <p:sp>
        <p:nvSpPr>
          <p:cNvPr id="415768" name="Text Box 24"/>
          <p:cNvSpPr txBox="1">
            <a:spLocks noChangeArrowheads="1"/>
          </p:cNvSpPr>
          <p:nvPr/>
        </p:nvSpPr>
        <p:spPr bwMode="auto">
          <a:xfrm>
            <a:off x="2163764" y="4267201"/>
            <a:ext cx="9604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tr-TR" i="1" dirty="0">
                <a:solidFill>
                  <a:srgbClr val="3333FF"/>
                </a:solidFill>
                <a:latin typeface="+mj-lt"/>
              </a:rPr>
              <a:t>Forward</a:t>
            </a:r>
          </a:p>
        </p:txBody>
      </p:sp>
      <p:sp>
        <p:nvSpPr>
          <p:cNvPr id="415769" name="Text Box 25"/>
          <p:cNvSpPr txBox="1">
            <a:spLocks noChangeArrowheads="1"/>
          </p:cNvSpPr>
          <p:nvPr/>
        </p:nvSpPr>
        <p:spPr bwMode="auto">
          <a:xfrm>
            <a:off x="8610600" y="1447801"/>
            <a:ext cx="11001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tr-TR" i="1" dirty="0">
                <a:solidFill>
                  <a:srgbClr val="FF0000"/>
                </a:solidFill>
                <a:latin typeface="+mj-lt"/>
              </a:rPr>
              <a:t>Backward</a:t>
            </a:r>
          </a:p>
        </p:txBody>
      </p:sp>
      <p:sp>
        <p:nvSpPr>
          <p:cNvPr id="415770" name="Text Box 26"/>
          <p:cNvSpPr txBox="1">
            <a:spLocks noChangeArrowheads="1"/>
          </p:cNvSpPr>
          <p:nvPr/>
        </p:nvSpPr>
        <p:spPr bwMode="auto">
          <a:xfrm>
            <a:off x="3048001" y="4572000"/>
            <a:ext cx="3524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tr-TR" sz="2400" b="1" i="1">
                <a:latin typeface="+mj-lt"/>
              </a:rPr>
              <a:t>x</a:t>
            </a:r>
          </a:p>
        </p:txBody>
      </p:sp>
      <p:sp>
        <p:nvSpPr>
          <p:cNvPr id="20" name="Footer Placeholder 3"/>
          <p:cNvSpPr txBox="1">
            <a:spLocks noGrp="1"/>
          </p:cNvSpPr>
          <p:nvPr/>
        </p:nvSpPr>
        <p:spPr>
          <a:xfrm>
            <a:off x="2095501" y="6356351"/>
            <a:ext cx="7072313" cy="365125"/>
          </a:xfrm>
          <a:prstGeom prst="rect">
            <a:avLst/>
          </a:prstGeom>
          <a:noFill/>
        </p:spPr>
        <p:txBody>
          <a:bodyPr lIns="0" tIns="0" rIns="0" bIns="0" anchor="b"/>
          <a:lstStyle/>
          <a:p>
            <a:pPr eaLnBrk="1" hangingPunct="1">
              <a:defRPr/>
            </a:pPr>
            <a:r>
              <a:rPr lang="en-US" sz="1200" dirty="0">
                <a:solidFill>
                  <a:srgbClr val="B2B2B2"/>
                </a:solidFill>
                <a:latin typeface="+mj-lt"/>
              </a:rPr>
              <a:t>Lecture Notes for E </a:t>
            </a:r>
            <a:r>
              <a:rPr lang="en-US" sz="1200" dirty="0" err="1">
                <a:solidFill>
                  <a:srgbClr val="B2B2B2"/>
                </a:solidFill>
                <a:latin typeface="+mj-lt"/>
              </a:rPr>
              <a:t>Alpaydın</a:t>
            </a:r>
            <a:r>
              <a:rPr lang="en-US" sz="1200" dirty="0">
                <a:solidFill>
                  <a:srgbClr val="B2B2B2"/>
                </a:solidFill>
                <a:latin typeface="+mj-lt"/>
              </a:rPr>
              <a:t> 2010 Introduction to Machine Learning 2e © The MIT Press (V1.0)</a:t>
            </a:r>
            <a:endParaRPr lang="tr-TR" sz="1200" dirty="0">
              <a:solidFill>
                <a:srgbClr val="B2B2B2"/>
              </a:solidFill>
              <a:latin typeface="+mj-lt"/>
            </a:endParaRPr>
          </a:p>
        </p:txBody>
      </p:sp>
      <p:graphicFrame>
        <p:nvGraphicFramePr>
          <p:cNvPr id="53264" name="Object 17"/>
          <p:cNvGraphicFramePr>
            <a:graphicFrameLocks noChangeAspect="1"/>
          </p:cNvGraphicFramePr>
          <p:nvPr/>
        </p:nvGraphicFramePr>
        <p:xfrm>
          <a:off x="6248400" y="685800"/>
          <a:ext cx="3240088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2159000" imgH="508000" progId="Equation.3">
                  <p:embed/>
                </p:oleObj>
              </mc:Choice>
              <mc:Fallback>
                <p:oleObj name="Equation" r:id="rId6" imgW="2159000" imgH="508000" progId="Equation.3">
                  <p:embed/>
                  <p:pic>
                    <p:nvPicPr>
                      <p:cNvPr id="53264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48400" y="685800"/>
                        <a:ext cx="3240088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3265" name="Object 18"/>
          <p:cNvGraphicFramePr>
            <a:graphicFrameLocks noChangeAspect="1"/>
          </p:cNvGraphicFramePr>
          <p:nvPr/>
        </p:nvGraphicFramePr>
        <p:xfrm>
          <a:off x="5562601" y="1981201"/>
          <a:ext cx="4810125" cy="828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3073400" imgH="546100" progId="Equation.3">
                  <p:embed/>
                </p:oleObj>
              </mc:Choice>
              <mc:Fallback>
                <p:oleObj name="Equation" r:id="rId8" imgW="3073400" imgH="546100" progId="Equation.3">
                  <p:embed/>
                  <p:pic>
                    <p:nvPicPr>
                      <p:cNvPr id="53265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62601" y="1981201"/>
                        <a:ext cx="4810125" cy="828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3266" name="Text Box 25"/>
          <p:cNvSpPr txBox="1">
            <a:spLocks noChangeArrowheads="1"/>
          </p:cNvSpPr>
          <p:nvPr/>
        </p:nvSpPr>
        <p:spPr bwMode="auto">
          <a:xfrm>
            <a:off x="2479676" y="122239"/>
            <a:ext cx="733901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/>
              <a:t>weight update rules for nonlinear regression</a:t>
            </a:r>
          </a:p>
        </p:txBody>
      </p:sp>
      <p:sp>
        <p:nvSpPr>
          <p:cNvPr id="53267" name="Text Box 23"/>
          <p:cNvSpPr txBox="1">
            <a:spLocks noChangeArrowheads="1"/>
          </p:cNvSpPr>
          <p:nvPr/>
        </p:nvSpPr>
        <p:spPr bwMode="auto">
          <a:xfrm>
            <a:off x="800100" y="5519808"/>
            <a:ext cx="10985499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/>
              <a:t>Since </a:t>
            </a:r>
            <a:r>
              <a:rPr lang="en-US" altLang="en-US" sz="2000" dirty="0">
                <a:latin typeface="Symbol" panose="05050102010706020507" pitchFamily="18" charset="2"/>
              </a:rPr>
              <a:t>D</a:t>
            </a:r>
            <a:r>
              <a:rPr lang="en-US" altLang="en-US" sz="2000" dirty="0"/>
              <a:t>w</a:t>
            </a:r>
            <a:r>
              <a:rPr lang="en-US" altLang="en-US" sz="2000" baseline="-25000" dirty="0"/>
              <a:t>h</a:t>
            </a:r>
            <a:r>
              <a:rPr lang="en-US" altLang="en-US" sz="2000" b="1" baseline="-25000" dirty="0"/>
              <a:t>j</a:t>
            </a:r>
            <a:r>
              <a:rPr lang="en-US" altLang="en-US" sz="1600" dirty="0"/>
              <a:t>  </a:t>
            </a:r>
            <a:r>
              <a:rPr lang="en-US" altLang="en-US" sz="2000" dirty="0"/>
              <a:t>is proportional </a:t>
            </a:r>
            <a:r>
              <a:rPr lang="en-US" altLang="en-US" sz="2000" dirty="0" err="1"/>
              <a:t>x</a:t>
            </a:r>
            <a:r>
              <a:rPr lang="en-US" altLang="en-US" sz="2000" b="1" baseline="-25000" dirty="0" err="1"/>
              <a:t>j</a:t>
            </a:r>
            <a:r>
              <a:rPr lang="en-US" altLang="en-US" sz="2000" dirty="0"/>
              <a:t>, all attributes should be roughly the same size. Normalization to achieve this may be helpful.</a:t>
            </a:r>
          </a:p>
        </p:txBody>
      </p:sp>
      <p:graphicFrame>
        <p:nvGraphicFramePr>
          <p:cNvPr id="53268" name="Object 24"/>
          <p:cNvGraphicFramePr>
            <a:graphicFrameLocks noChangeAspect="1"/>
          </p:cNvGraphicFramePr>
          <p:nvPr/>
        </p:nvGraphicFramePr>
        <p:xfrm>
          <a:off x="5334000" y="3352801"/>
          <a:ext cx="4876800" cy="950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2933700" imgH="571500" progId="Equation.3">
                  <p:embed/>
                </p:oleObj>
              </mc:Choice>
              <mc:Fallback>
                <p:oleObj name="Equation" r:id="rId10" imgW="2933700" imgH="571500" progId="Equation.3">
                  <p:embed/>
                  <p:pic>
                    <p:nvPicPr>
                      <p:cNvPr id="53268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0" y="3352801"/>
                        <a:ext cx="4876800" cy="950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3269" name="TextBox 1"/>
          <p:cNvSpPr txBox="1">
            <a:spLocks noChangeArrowheads="1"/>
          </p:cNvSpPr>
          <p:nvPr/>
        </p:nvSpPr>
        <p:spPr bwMode="auto">
          <a:xfrm>
            <a:off x="2209801" y="4976814"/>
            <a:ext cx="280511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solidFill>
                  <a:srgbClr val="FF0000"/>
                </a:solidFill>
              </a:rPr>
              <a:t>Given a weights </a:t>
            </a:r>
            <a:r>
              <a:rPr lang="en-US" altLang="en-US" sz="1800" b="1" dirty="0">
                <a:solidFill>
                  <a:srgbClr val="FF0000"/>
                </a:solidFill>
              </a:rPr>
              <a:t>w</a:t>
            </a:r>
            <a:r>
              <a:rPr lang="en-US" altLang="en-US" sz="1800" b="1" baseline="-25000" dirty="0">
                <a:solidFill>
                  <a:srgbClr val="FF0000"/>
                </a:solidFill>
              </a:rPr>
              <a:t>h</a:t>
            </a:r>
            <a:r>
              <a:rPr lang="en-US" altLang="en-US" sz="1800" dirty="0">
                <a:solidFill>
                  <a:srgbClr val="FF0000"/>
                </a:solidFill>
              </a:rPr>
              <a:t> and </a:t>
            </a:r>
            <a:r>
              <a:rPr lang="en-US" altLang="en-US" sz="1800" b="1" dirty="0">
                <a:solidFill>
                  <a:srgbClr val="FF0000"/>
                </a:solidFill>
              </a:rPr>
              <a:t>v</a:t>
            </a:r>
          </a:p>
        </p:txBody>
      </p:sp>
      <p:sp>
        <p:nvSpPr>
          <p:cNvPr id="53270" name="Text Box 23"/>
          <p:cNvSpPr txBox="1">
            <a:spLocks noChangeArrowheads="1"/>
          </p:cNvSpPr>
          <p:nvPr/>
        </p:nvSpPr>
        <p:spPr bwMode="auto">
          <a:xfrm>
            <a:off x="4410075" y="4284664"/>
            <a:ext cx="5962650" cy="70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/>
              <a:t>Calculate changes to </a:t>
            </a:r>
            <a:r>
              <a:rPr lang="en-US" altLang="en-US" sz="2000" b="1" dirty="0"/>
              <a:t>w</a:t>
            </a:r>
            <a:r>
              <a:rPr lang="en-US" altLang="en-US" sz="2000" baseline="-25000" dirty="0"/>
              <a:t>h</a:t>
            </a:r>
            <a:r>
              <a:rPr lang="en-US" altLang="en-US" sz="2000" dirty="0"/>
              <a:t> vectors before changing </a:t>
            </a:r>
            <a:r>
              <a:rPr lang="en-US" altLang="en-US" sz="2000" b="1" dirty="0"/>
              <a:t>v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/>
              <a:t>Learning rates can be different for </a:t>
            </a:r>
            <a:r>
              <a:rPr lang="en-US" altLang="en-US" sz="2000" dirty="0">
                <a:latin typeface="Symbol" panose="05050102010706020507" pitchFamily="18" charset="2"/>
              </a:rPr>
              <a:t>Dw</a:t>
            </a:r>
            <a:r>
              <a:rPr lang="en-US" altLang="en-US" sz="2000" baseline="-25000" dirty="0"/>
              <a:t>hj</a:t>
            </a:r>
            <a:r>
              <a:rPr lang="en-US" altLang="en-US" sz="2000" dirty="0"/>
              <a:t> and </a:t>
            </a:r>
            <a:r>
              <a:rPr lang="en-US" altLang="en-US" sz="2000" dirty="0" err="1">
                <a:latin typeface="Symbol" panose="05050102010706020507" pitchFamily="18" charset="2"/>
              </a:rPr>
              <a:t>D</a:t>
            </a:r>
            <a:r>
              <a:rPr lang="en-US" altLang="en-US" sz="2000" dirty="0" err="1"/>
              <a:t>v</a:t>
            </a:r>
            <a:r>
              <a:rPr lang="en-US" altLang="en-US" sz="2000" baseline="-25000" dirty="0" err="1"/>
              <a:t>h</a:t>
            </a:r>
            <a:endParaRPr lang="en-US" altLang="en-US" sz="2000" dirty="0"/>
          </a:p>
        </p:txBody>
      </p:sp>
    </p:spTree>
    <p:extLst>
      <p:ext uri="{BB962C8B-B14F-4D97-AF65-F5344CB8AC3E}">
        <p14:creationId xmlns:p14="http://schemas.microsoft.com/office/powerpoint/2010/main" val="247361307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Slide Number Placeholder 2"/>
          <p:cNvSpPr txBox="1">
            <a:spLocks noGrp="1"/>
          </p:cNvSpPr>
          <p:nvPr/>
        </p:nvSpPr>
        <p:spPr bwMode="auto">
          <a:xfrm>
            <a:off x="9448800" y="6356351"/>
            <a:ext cx="7620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96C7472-BBDF-41CD-BD72-E4FA1EE956E1}" type="slidenum">
              <a:rPr kumimoji="0" lang="tr-TR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</a:t>
            </a:fld>
            <a:endParaRPr kumimoji="0" lang="tr-TR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graphicFrame>
        <p:nvGraphicFramePr>
          <p:cNvPr id="76803" name="Object 3"/>
          <p:cNvGraphicFramePr>
            <a:graphicFrameLocks noGrp="1" noChangeAspect="1"/>
          </p:cNvGraphicFramePr>
          <p:nvPr>
            <p:ph sz="half" idx="4294967295"/>
          </p:nvPr>
        </p:nvGraphicFramePr>
        <p:xfrm>
          <a:off x="2286001" y="3581400"/>
          <a:ext cx="2174875" cy="425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206500" imgH="228600" progId="Equation.3">
                  <p:embed/>
                </p:oleObj>
              </mc:Choice>
              <mc:Fallback>
                <p:oleObj name="Equation" r:id="rId2" imgW="1206500" imgH="228600" progId="Equation.3">
                  <p:embed/>
                  <p:pic>
                    <p:nvPicPr>
                      <p:cNvPr id="76803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1" y="3581400"/>
                        <a:ext cx="2174875" cy="425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6804" name="Object 4"/>
          <p:cNvGraphicFramePr>
            <a:graphicFrameLocks noGrp="1" noChangeAspect="1"/>
          </p:cNvGraphicFramePr>
          <p:nvPr>
            <p:ph sz="half" idx="4294967295"/>
          </p:nvPr>
        </p:nvGraphicFramePr>
        <p:xfrm>
          <a:off x="2497139" y="1928814"/>
          <a:ext cx="2289175" cy="973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016000" imgH="431800" progId="Equation.3">
                  <p:embed/>
                </p:oleObj>
              </mc:Choice>
              <mc:Fallback>
                <p:oleObj name="Equation" r:id="rId4" imgW="1016000" imgH="431800" progId="Equation.3">
                  <p:embed/>
                  <p:pic>
                    <p:nvPicPr>
                      <p:cNvPr id="76804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97139" y="1928814"/>
                        <a:ext cx="2289175" cy="9731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5760" name="Rectangle 16"/>
          <p:cNvSpPr>
            <a:spLocks noChangeArrowheads="1"/>
          </p:cNvSpPr>
          <p:nvPr/>
        </p:nvSpPr>
        <p:spPr bwMode="auto">
          <a:xfrm>
            <a:off x="8763001" y="3581400"/>
            <a:ext cx="1152525" cy="431800"/>
          </a:xfrm>
          <a:prstGeom prst="rect">
            <a:avLst/>
          </a:prstGeom>
          <a:noFill/>
          <a:ln w="28575">
            <a:solidFill>
              <a:srgbClr val="66FF33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3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415762" name="Rectangle 18"/>
          <p:cNvSpPr>
            <a:spLocks noChangeArrowheads="1"/>
          </p:cNvSpPr>
          <p:nvPr/>
        </p:nvSpPr>
        <p:spPr bwMode="auto">
          <a:xfrm>
            <a:off x="2819401" y="3581400"/>
            <a:ext cx="1000125" cy="431800"/>
          </a:xfrm>
          <a:prstGeom prst="rect">
            <a:avLst/>
          </a:prstGeom>
          <a:noFill/>
          <a:ln w="28575">
            <a:solidFill>
              <a:srgbClr val="66FF33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3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415763" name="Line 19"/>
          <p:cNvSpPr>
            <a:spLocks noChangeShapeType="1"/>
          </p:cNvSpPr>
          <p:nvPr/>
        </p:nvSpPr>
        <p:spPr bwMode="auto">
          <a:xfrm flipV="1">
            <a:off x="3200400" y="4114800"/>
            <a:ext cx="0" cy="609600"/>
          </a:xfrm>
          <a:prstGeom prst="line">
            <a:avLst/>
          </a:prstGeom>
          <a:noFill/>
          <a:ln w="9525">
            <a:solidFill>
              <a:srgbClr val="3333FF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3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415764" name="Line 20"/>
          <p:cNvSpPr>
            <a:spLocks noChangeShapeType="1"/>
          </p:cNvSpPr>
          <p:nvPr/>
        </p:nvSpPr>
        <p:spPr bwMode="auto">
          <a:xfrm flipV="1">
            <a:off x="3200400" y="2895600"/>
            <a:ext cx="0" cy="609600"/>
          </a:xfrm>
          <a:prstGeom prst="line">
            <a:avLst/>
          </a:prstGeom>
          <a:noFill/>
          <a:ln w="9525">
            <a:solidFill>
              <a:srgbClr val="3333FF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3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415765" name="Line 21"/>
          <p:cNvSpPr>
            <a:spLocks noChangeShapeType="1"/>
          </p:cNvSpPr>
          <p:nvPr/>
        </p:nvSpPr>
        <p:spPr bwMode="auto">
          <a:xfrm flipV="1">
            <a:off x="4511676" y="1412875"/>
            <a:ext cx="1439863" cy="503238"/>
          </a:xfrm>
          <a:prstGeom prst="line">
            <a:avLst/>
          </a:prstGeom>
          <a:noFill/>
          <a:ln w="9525">
            <a:solidFill>
              <a:srgbClr val="3333FF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3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415766" name="Line 22"/>
          <p:cNvSpPr>
            <a:spLocks noChangeShapeType="1"/>
          </p:cNvSpPr>
          <p:nvPr/>
        </p:nvSpPr>
        <p:spPr bwMode="auto">
          <a:xfrm>
            <a:off x="8543925" y="1484313"/>
            <a:ext cx="0" cy="431800"/>
          </a:xfrm>
          <a:prstGeom prst="line">
            <a:avLst/>
          </a:prstGeom>
          <a:noFill/>
          <a:ln w="9525">
            <a:solidFill>
              <a:srgbClr val="3333FF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3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415767" name="Line 23"/>
          <p:cNvSpPr>
            <a:spLocks noChangeShapeType="1"/>
          </p:cNvSpPr>
          <p:nvPr/>
        </p:nvSpPr>
        <p:spPr bwMode="auto">
          <a:xfrm>
            <a:off x="8534400" y="2819401"/>
            <a:ext cx="0" cy="576263"/>
          </a:xfrm>
          <a:prstGeom prst="line">
            <a:avLst/>
          </a:prstGeom>
          <a:noFill/>
          <a:ln w="9525">
            <a:solidFill>
              <a:srgbClr val="3333FF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3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415768" name="Text Box 24"/>
          <p:cNvSpPr txBox="1">
            <a:spLocks noChangeArrowheads="1"/>
          </p:cNvSpPr>
          <p:nvPr/>
        </p:nvSpPr>
        <p:spPr bwMode="auto">
          <a:xfrm>
            <a:off x="2163764" y="4267201"/>
            <a:ext cx="9604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800" b="0" i="1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Forward</a:t>
            </a:r>
          </a:p>
        </p:txBody>
      </p:sp>
      <p:sp>
        <p:nvSpPr>
          <p:cNvPr id="415769" name="Text Box 25"/>
          <p:cNvSpPr txBox="1">
            <a:spLocks noChangeArrowheads="1"/>
          </p:cNvSpPr>
          <p:nvPr/>
        </p:nvSpPr>
        <p:spPr bwMode="auto">
          <a:xfrm>
            <a:off x="8610600" y="1447801"/>
            <a:ext cx="11001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800" b="0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Backward</a:t>
            </a:r>
          </a:p>
        </p:txBody>
      </p:sp>
      <p:sp>
        <p:nvSpPr>
          <p:cNvPr id="415770" name="Text Box 26"/>
          <p:cNvSpPr txBox="1">
            <a:spLocks noChangeArrowheads="1"/>
          </p:cNvSpPr>
          <p:nvPr/>
        </p:nvSpPr>
        <p:spPr bwMode="auto">
          <a:xfrm>
            <a:off x="3048001" y="4572000"/>
            <a:ext cx="3524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400" b="1" i="1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x</a:t>
            </a:r>
          </a:p>
        </p:txBody>
      </p:sp>
      <p:sp>
        <p:nvSpPr>
          <p:cNvPr id="20" name="Footer Placeholder 3"/>
          <p:cNvSpPr txBox="1">
            <a:spLocks noGrp="1"/>
          </p:cNvSpPr>
          <p:nvPr/>
        </p:nvSpPr>
        <p:spPr>
          <a:xfrm>
            <a:off x="2095501" y="6356351"/>
            <a:ext cx="7072313" cy="365125"/>
          </a:xfrm>
          <a:prstGeom prst="rect">
            <a:avLst/>
          </a:prstGeom>
          <a:noFill/>
        </p:spPr>
        <p:txBody>
          <a:bodyPr lIns="0" tIns="0" rIns="0" bIns="0" anchor="b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B2B2B2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Lecture Notes for E </a:t>
            </a: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B2B2B2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Alpaydın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B2B2B2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 2010 Introduction to Machine Learning 2e © The MIT Press (V1.0)</a:t>
            </a:r>
            <a:endParaRPr kumimoji="0" lang="tr-TR" sz="1200" b="0" i="0" u="none" strike="noStrike" kern="1200" cap="none" spc="0" normalizeH="0" baseline="0" noProof="0" dirty="0">
              <a:ln>
                <a:noFill/>
              </a:ln>
              <a:solidFill>
                <a:srgbClr val="B2B2B2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graphicFrame>
        <p:nvGraphicFramePr>
          <p:cNvPr id="76816" name="Object 17"/>
          <p:cNvGraphicFramePr>
            <a:graphicFrameLocks noChangeAspect="1"/>
          </p:cNvGraphicFramePr>
          <p:nvPr/>
        </p:nvGraphicFramePr>
        <p:xfrm>
          <a:off x="6248400" y="685800"/>
          <a:ext cx="3240088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2159000" imgH="508000" progId="Equation.3">
                  <p:embed/>
                </p:oleObj>
              </mc:Choice>
              <mc:Fallback>
                <p:oleObj name="Equation" r:id="rId6" imgW="2159000" imgH="508000" progId="Equation.3">
                  <p:embed/>
                  <p:pic>
                    <p:nvPicPr>
                      <p:cNvPr id="76816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48400" y="685800"/>
                        <a:ext cx="3240088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6817" name="Object 18"/>
          <p:cNvGraphicFramePr>
            <a:graphicFrameLocks noChangeAspect="1"/>
          </p:cNvGraphicFramePr>
          <p:nvPr/>
        </p:nvGraphicFramePr>
        <p:xfrm>
          <a:off x="5562601" y="1981201"/>
          <a:ext cx="4810125" cy="828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3073400" imgH="546100" progId="Equation.3">
                  <p:embed/>
                </p:oleObj>
              </mc:Choice>
              <mc:Fallback>
                <p:oleObj name="Equation" r:id="rId8" imgW="3073400" imgH="546100" progId="Equation.3">
                  <p:embed/>
                  <p:pic>
                    <p:nvPicPr>
                      <p:cNvPr id="76817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62601" y="1981201"/>
                        <a:ext cx="4810125" cy="828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6818" name="Text Box 25"/>
          <p:cNvSpPr txBox="1">
            <a:spLocks noChangeArrowheads="1"/>
          </p:cNvSpPr>
          <p:nvPr/>
        </p:nvSpPr>
        <p:spPr bwMode="auto">
          <a:xfrm>
            <a:off x="2479676" y="122238"/>
            <a:ext cx="733901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weight update rules for nonlinear regression</a:t>
            </a:r>
          </a:p>
        </p:txBody>
      </p:sp>
      <p:sp>
        <p:nvSpPr>
          <p:cNvPr id="76819" name="Text Box 23"/>
          <p:cNvSpPr txBox="1">
            <a:spLocks noChangeArrowheads="1"/>
          </p:cNvSpPr>
          <p:nvPr/>
        </p:nvSpPr>
        <p:spPr bwMode="auto">
          <a:xfrm>
            <a:off x="5138738" y="4760913"/>
            <a:ext cx="23622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normalized to [0,1] </a:t>
            </a:r>
          </a:p>
        </p:txBody>
      </p:sp>
      <p:graphicFrame>
        <p:nvGraphicFramePr>
          <p:cNvPr id="76820" name="Object 24"/>
          <p:cNvGraphicFramePr>
            <a:graphicFrameLocks noChangeAspect="1"/>
          </p:cNvGraphicFramePr>
          <p:nvPr/>
        </p:nvGraphicFramePr>
        <p:xfrm>
          <a:off x="5334000" y="3352801"/>
          <a:ext cx="4876800" cy="950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2933700" imgH="571500" progId="Equation.3">
                  <p:embed/>
                </p:oleObj>
              </mc:Choice>
              <mc:Fallback>
                <p:oleObj name="Equation" r:id="rId10" imgW="2933700" imgH="571500" progId="Equation.3">
                  <p:embed/>
                  <p:pic>
                    <p:nvPicPr>
                      <p:cNvPr id="7682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0" y="3352801"/>
                        <a:ext cx="4876800" cy="950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6821" name="TextBox 1"/>
          <p:cNvSpPr txBox="1">
            <a:spLocks noChangeArrowheads="1"/>
          </p:cNvSpPr>
          <p:nvPr/>
        </p:nvSpPr>
        <p:spPr bwMode="auto">
          <a:xfrm>
            <a:off x="2209801" y="4976814"/>
            <a:ext cx="280511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Given a weights </a:t>
            </a:r>
            <a:r>
              <a:rPr kumimoji="0" lang="en-US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w</a:t>
            </a:r>
            <a:r>
              <a:rPr kumimoji="0" lang="en-US" altLang="en-US" sz="1800" b="1" i="0" u="none" strike="noStrike" kern="1200" cap="none" spc="0" normalizeH="0" baseline="-25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h</a:t>
            </a:r>
            <a:r>
              <a: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and </a:t>
            </a:r>
            <a:r>
              <a:rPr kumimoji="0" lang="en-US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v</a:t>
            </a:r>
          </a:p>
        </p:txBody>
      </p:sp>
      <p:graphicFrame>
        <p:nvGraphicFramePr>
          <p:cNvPr id="7682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5564383"/>
              </p:ext>
            </p:extLst>
          </p:nvPr>
        </p:nvGraphicFramePr>
        <p:xfrm>
          <a:off x="7489823" y="4114800"/>
          <a:ext cx="2986325" cy="13217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1066800" imgH="457200" progId="Equation.3">
                  <p:embed/>
                </p:oleObj>
              </mc:Choice>
              <mc:Fallback>
                <p:oleObj name="Equation" r:id="rId12" imgW="1066800" imgH="457200" progId="Equation.3">
                  <p:embed/>
                  <p:pic>
                    <p:nvPicPr>
                      <p:cNvPr id="76824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89823" y="4114800"/>
                        <a:ext cx="2986325" cy="132173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76825" name="Text Box 23"/>
          <p:cNvSpPr txBox="1">
            <a:spLocks noChangeArrowheads="1"/>
          </p:cNvSpPr>
          <p:nvPr/>
        </p:nvSpPr>
        <p:spPr bwMode="auto">
          <a:xfrm>
            <a:off x="4702176" y="5419869"/>
            <a:ext cx="6883744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Other normalization method can be used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Transforms in the hidden layer do not require normalization</a:t>
            </a:r>
          </a:p>
        </p:txBody>
      </p:sp>
    </p:spTree>
    <p:extLst>
      <p:ext uri="{BB962C8B-B14F-4D97-AF65-F5344CB8AC3E}">
        <p14:creationId xmlns:p14="http://schemas.microsoft.com/office/powerpoint/2010/main" val="310239893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6">
            <a:extLst>
              <a:ext uri="{FF2B5EF4-FFF2-40B4-BE49-F238E27FC236}">
                <a16:creationId xmlns:a16="http://schemas.microsoft.com/office/drawing/2014/main" id="{45DDD1F4-17E0-D2A3-641B-B1E9258013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60500" y="2861297"/>
            <a:ext cx="959053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</a:rPr>
              <a:t>Solve XOR classification problem by nonlinear regression on labels.</a:t>
            </a:r>
          </a:p>
        </p:txBody>
      </p:sp>
    </p:spTree>
    <p:extLst>
      <p:ext uri="{BB962C8B-B14F-4D97-AF65-F5344CB8AC3E}">
        <p14:creationId xmlns:p14="http://schemas.microsoft.com/office/powerpoint/2010/main" val="308507525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Box 1"/>
          <p:cNvSpPr txBox="1">
            <a:spLocks noChangeArrowheads="1"/>
          </p:cNvSpPr>
          <p:nvPr/>
        </p:nvSpPr>
        <p:spPr bwMode="auto">
          <a:xfrm>
            <a:off x="1487488" y="831849"/>
            <a:ext cx="8853487" cy="45550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en-US" altLang="en-US" sz="2400" dirty="0">
                <a:solidFill>
                  <a:prstClr val="black"/>
                </a:solidFill>
                <a:cs typeface="Arial" panose="020B0604020202020204" pitchFamily="34" charset="0"/>
              </a:rPr>
              <a:t>Implement “online” training for non-linear regression on the class labels of the XOR dataset.</a:t>
            </a:r>
          </a:p>
          <a:p>
            <a:pPr>
              <a:spcBef>
                <a:spcPct val="0"/>
              </a:spcBef>
              <a:buNone/>
            </a:pPr>
            <a:endParaRPr lang="en-US" altLang="en-US" sz="1600" dirty="0">
              <a:solidFill>
                <a:prstClr val="black"/>
              </a:solidFill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  <a:buNone/>
            </a:pPr>
            <a:r>
              <a:rPr lang="en-US" altLang="en-US" sz="2400" dirty="0">
                <a:solidFill>
                  <a:prstClr val="black"/>
                </a:solidFill>
                <a:cs typeface="Arial" panose="020B0604020202020204" pitchFamily="34" charset="0"/>
              </a:rPr>
              <a:t>Use MLP with one hidden layer that contains 3 nodes, bias, z</a:t>
            </a:r>
            <a:r>
              <a:rPr lang="en-US" altLang="en-US" sz="2400" baseline="-25000" dirty="0">
                <a:solidFill>
                  <a:prstClr val="black"/>
                </a:solidFill>
                <a:cs typeface="Arial" panose="020B0604020202020204" pitchFamily="34" charset="0"/>
              </a:rPr>
              <a:t>1</a:t>
            </a:r>
            <a:r>
              <a:rPr lang="en-US" altLang="en-US" sz="2400" dirty="0">
                <a:solidFill>
                  <a:prstClr val="black"/>
                </a:solidFill>
                <a:cs typeface="Arial" panose="020B0604020202020204" pitchFamily="34" charset="0"/>
              </a:rPr>
              <a:t> and z</a:t>
            </a:r>
            <a:r>
              <a:rPr lang="en-US" altLang="en-US" sz="2400" baseline="-25000" dirty="0">
                <a:solidFill>
                  <a:prstClr val="black"/>
                </a:solidFill>
                <a:cs typeface="Arial" panose="020B0604020202020204" pitchFamily="34" charset="0"/>
              </a:rPr>
              <a:t>2</a:t>
            </a:r>
            <a:r>
              <a:rPr lang="en-US" altLang="en-US" sz="2400" dirty="0">
                <a:solidFill>
                  <a:prstClr val="black"/>
                </a:solidFill>
                <a:cs typeface="Arial" panose="020B0604020202020204" pitchFamily="34" charset="0"/>
              </a:rPr>
              <a:t>. Input layer contains 3 nodes x</a:t>
            </a:r>
            <a:r>
              <a:rPr lang="en-US" altLang="en-US" sz="2400" baseline="-25000" dirty="0">
                <a:solidFill>
                  <a:prstClr val="black"/>
                </a:solidFill>
                <a:cs typeface="Arial" panose="020B0604020202020204" pitchFamily="34" charset="0"/>
              </a:rPr>
              <a:t>0</a:t>
            </a:r>
            <a:r>
              <a:rPr lang="en-US" altLang="en-US" sz="2400" dirty="0">
                <a:solidFill>
                  <a:prstClr val="black"/>
                </a:solidFill>
                <a:cs typeface="Arial" panose="020B0604020202020204" pitchFamily="34" charset="0"/>
              </a:rPr>
              <a:t>=1 plus x</a:t>
            </a:r>
            <a:r>
              <a:rPr lang="en-US" altLang="en-US" sz="2400" baseline="-25000" dirty="0">
                <a:solidFill>
                  <a:prstClr val="black"/>
                </a:solidFill>
                <a:cs typeface="Arial" panose="020B0604020202020204" pitchFamily="34" charset="0"/>
              </a:rPr>
              <a:t>1</a:t>
            </a:r>
            <a:r>
              <a:rPr lang="en-US" altLang="en-US" sz="2400" dirty="0">
                <a:solidFill>
                  <a:prstClr val="black"/>
                </a:solidFill>
                <a:cs typeface="Arial" panose="020B0604020202020204" pitchFamily="34" charset="0"/>
              </a:rPr>
              <a:t> and x</a:t>
            </a:r>
            <a:r>
              <a:rPr lang="en-US" altLang="en-US" sz="2400" baseline="-25000" dirty="0">
                <a:solidFill>
                  <a:prstClr val="black"/>
                </a:solidFill>
                <a:cs typeface="Arial" panose="020B0604020202020204" pitchFamily="34" charset="0"/>
              </a:rPr>
              <a:t>2</a:t>
            </a:r>
            <a:r>
              <a:rPr lang="en-US" altLang="en-US" sz="2400" dirty="0">
                <a:solidFill>
                  <a:prstClr val="black"/>
                </a:solidFill>
                <a:cs typeface="Arial" panose="020B0604020202020204" pitchFamily="34" charset="0"/>
              </a:rPr>
              <a:t> from dataset.</a:t>
            </a:r>
          </a:p>
          <a:p>
            <a:pPr>
              <a:spcBef>
                <a:spcPct val="0"/>
              </a:spcBef>
              <a:buNone/>
            </a:pPr>
            <a:endParaRPr lang="en-US" altLang="en-US" sz="1600" dirty="0">
              <a:solidFill>
                <a:prstClr val="black"/>
              </a:solidFill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  <a:buNone/>
            </a:pPr>
            <a:r>
              <a:rPr lang="en-US" altLang="en-US" sz="2400" dirty="0">
                <a:solidFill>
                  <a:prstClr val="black"/>
                </a:solidFill>
                <a:cs typeface="Arial" panose="020B0604020202020204" pitchFamily="34" charset="0"/>
              </a:rPr>
              <a:t>Transform the hidden nodes by sigmoid(</a:t>
            </a:r>
            <a:r>
              <a:rPr lang="en-US" altLang="en-US" sz="2400" b="1" dirty="0" err="1">
                <a:solidFill>
                  <a:prstClr val="black"/>
                </a:solidFill>
                <a:cs typeface="Arial" panose="020B0604020202020204" pitchFamily="34" charset="0"/>
              </a:rPr>
              <a:t>w</a:t>
            </a:r>
            <a:r>
              <a:rPr lang="en-US" altLang="en-US" sz="2400" baseline="30000" dirty="0" err="1">
                <a:solidFill>
                  <a:prstClr val="black"/>
                </a:solidFill>
                <a:cs typeface="Arial" panose="020B0604020202020204" pitchFamily="34" charset="0"/>
              </a:rPr>
              <a:t>T</a:t>
            </a:r>
            <a:r>
              <a:rPr lang="en-US" altLang="en-US" sz="2400" b="1" dirty="0" err="1">
                <a:solidFill>
                  <a:prstClr val="black"/>
                </a:solidFill>
                <a:cs typeface="Arial" panose="020B0604020202020204" pitchFamily="34" charset="0"/>
              </a:rPr>
              <a:t>x</a:t>
            </a:r>
            <a:r>
              <a:rPr lang="en-US" altLang="en-US" sz="2400" dirty="0">
                <a:solidFill>
                  <a:prstClr val="black"/>
                </a:solidFill>
                <a:cs typeface="Arial" panose="020B0604020202020204" pitchFamily="34" charset="0"/>
              </a:rPr>
              <a:t>)=1/(1+exp(-</a:t>
            </a:r>
            <a:r>
              <a:rPr lang="en-US" altLang="en-US" sz="2400" b="1" dirty="0" err="1">
                <a:solidFill>
                  <a:prstClr val="black"/>
                </a:solidFill>
                <a:cs typeface="Arial" panose="020B0604020202020204" pitchFamily="34" charset="0"/>
              </a:rPr>
              <a:t>w</a:t>
            </a:r>
            <a:r>
              <a:rPr lang="en-US" altLang="en-US" sz="2400" baseline="30000" dirty="0" err="1">
                <a:solidFill>
                  <a:prstClr val="black"/>
                </a:solidFill>
                <a:cs typeface="Arial" panose="020B0604020202020204" pitchFamily="34" charset="0"/>
              </a:rPr>
              <a:t>T</a:t>
            </a:r>
            <a:r>
              <a:rPr lang="en-US" altLang="en-US" sz="2400" b="1" dirty="0" err="1">
                <a:solidFill>
                  <a:prstClr val="black"/>
                </a:solidFill>
                <a:cs typeface="Arial" panose="020B0604020202020204" pitchFamily="34" charset="0"/>
              </a:rPr>
              <a:t>x</a:t>
            </a:r>
            <a:r>
              <a:rPr lang="en-US" altLang="en-US" sz="2400" dirty="0">
                <a:solidFill>
                  <a:prstClr val="black"/>
                </a:solidFill>
                <a:cs typeface="Arial" panose="020B0604020202020204" pitchFamily="34" charset="0"/>
              </a:rPr>
              <a:t>))</a:t>
            </a:r>
          </a:p>
          <a:p>
            <a:pPr>
              <a:spcBef>
                <a:spcPct val="0"/>
              </a:spcBef>
              <a:buNone/>
            </a:pPr>
            <a:endParaRPr lang="en-US" altLang="en-US" sz="1800" dirty="0">
              <a:solidFill>
                <a:prstClr val="black"/>
              </a:solidFill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  <a:buNone/>
            </a:pPr>
            <a:r>
              <a:rPr lang="en-US" altLang="en-US" sz="2400" dirty="0">
                <a:solidFill>
                  <a:prstClr val="black"/>
                </a:solidFill>
                <a:cs typeface="Arial" panose="020B0604020202020204" pitchFamily="34" charset="0"/>
              </a:rPr>
              <a:t>Initial weights for results of feature engineering: </a:t>
            </a:r>
          </a:p>
          <a:p>
            <a:pPr>
              <a:spcBef>
                <a:spcPct val="0"/>
              </a:spcBef>
              <a:buNone/>
            </a:pPr>
            <a:r>
              <a:rPr lang="en-US" altLang="en-US" sz="2400" dirty="0">
                <a:solidFill>
                  <a:prstClr val="black"/>
                </a:solidFill>
                <a:cs typeface="Arial" panose="020B0604020202020204" pitchFamily="34" charset="0"/>
              </a:rPr>
              <a:t>w</a:t>
            </a:r>
            <a:r>
              <a:rPr lang="en-US" altLang="en-US" sz="2400" baseline="-25000" dirty="0">
                <a:solidFill>
                  <a:prstClr val="black"/>
                </a:solidFill>
                <a:cs typeface="Arial" panose="020B0604020202020204" pitchFamily="34" charset="0"/>
              </a:rPr>
              <a:t>1</a:t>
            </a:r>
            <a:r>
              <a:rPr lang="en-US" altLang="en-US" sz="2400" dirty="0">
                <a:solidFill>
                  <a:prstClr val="black"/>
                </a:solidFill>
                <a:cs typeface="Arial" panose="020B0604020202020204" pitchFamily="34" charset="0"/>
              </a:rPr>
              <a:t>=[-0.5,1,-1], w</a:t>
            </a:r>
            <a:r>
              <a:rPr lang="en-US" altLang="en-US" sz="2400" baseline="-25000" dirty="0">
                <a:solidFill>
                  <a:prstClr val="black"/>
                </a:solidFill>
                <a:cs typeface="Arial" panose="020B0604020202020204" pitchFamily="34" charset="0"/>
              </a:rPr>
              <a:t>2</a:t>
            </a:r>
            <a:r>
              <a:rPr lang="en-US" altLang="en-US" sz="2400" dirty="0">
                <a:solidFill>
                  <a:prstClr val="black"/>
                </a:solidFill>
                <a:cs typeface="Arial" panose="020B0604020202020204" pitchFamily="34" charset="0"/>
              </a:rPr>
              <a:t>=[-0.5,-1,1], v=[-0.78,1,1]</a:t>
            </a:r>
          </a:p>
          <a:p>
            <a:pPr>
              <a:spcBef>
                <a:spcPct val="0"/>
              </a:spcBef>
              <a:buNone/>
            </a:pPr>
            <a:endParaRPr lang="en-US" altLang="en-US" sz="2400" dirty="0">
              <a:solidFill>
                <a:prstClr val="black"/>
              </a:solidFill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  <a:buNone/>
            </a:pPr>
            <a:r>
              <a:rPr lang="en-US" altLang="en-US" sz="2400" dirty="0">
                <a:solidFill>
                  <a:prstClr val="black"/>
                </a:solidFill>
                <a:cs typeface="Arial" panose="020B0604020202020204" pitchFamily="34" charset="0"/>
              </a:rPr>
              <a:t>Learning rate=0.001, no momentum parameter</a:t>
            </a:r>
          </a:p>
        </p:txBody>
      </p:sp>
      <p:pic>
        <p:nvPicPr>
          <p:cNvPr id="32771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8963" y="4344988"/>
            <a:ext cx="2132012" cy="2170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772" name="TextBox 3"/>
          <p:cNvSpPr txBox="1">
            <a:spLocks noChangeArrowheads="1"/>
          </p:cNvSpPr>
          <p:nvPr/>
        </p:nvSpPr>
        <p:spPr bwMode="auto">
          <a:xfrm>
            <a:off x="6115051" y="5565776"/>
            <a:ext cx="194627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en-US" altLang="en-US" sz="2400">
                <a:solidFill>
                  <a:prstClr val="black"/>
                </a:solidFill>
                <a:cs typeface="Arial" panose="020B0604020202020204" pitchFamily="34" charset="0"/>
              </a:rPr>
              <a:t>XOR dataset</a:t>
            </a:r>
          </a:p>
        </p:txBody>
      </p:sp>
      <p:sp>
        <p:nvSpPr>
          <p:cNvPr id="2" name="Text Box 6">
            <a:extLst>
              <a:ext uri="{FF2B5EF4-FFF2-40B4-BE49-F238E27FC236}">
                <a16:creationId xmlns:a16="http://schemas.microsoft.com/office/drawing/2014/main" id="{99522AF4-162F-E96A-250E-DB40C28A67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1831" y="280767"/>
            <a:ext cx="441026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en-US" altLang="en-US" sz="2400" dirty="0">
                <a:solidFill>
                  <a:prstClr val="black"/>
                </a:solidFill>
              </a:rPr>
              <a:t>MLP applied to XOR problem</a:t>
            </a:r>
          </a:p>
        </p:txBody>
      </p:sp>
    </p:spTree>
    <p:extLst>
      <p:ext uri="{BB962C8B-B14F-4D97-AF65-F5344CB8AC3E}">
        <p14:creationId xmlns:p14="http://schemas.microsoft.com/office/powerpoint/2010/main" val="15650243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Box 1"/>
          <p:cNvSpPr txBox="1">
            <a:spLocks noChangeArrowheads="1"/>
          </p:cNvSpPr>
          <p:nvPr/>
        </p:nvSpPr>
        <p:spPr bwMode="auto">
          <a:xfrm>
            <a:off x="1596211" y="1351508"/>
            <a:ext cx="8995590" cy="41549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en-US" altLang="en-US" sz="2400" dirty="0">
                <a:solidFill>
                  <a:prstClr val="black"/>
                </a:solidFill>
                <a:cs typeface="Arial" panose="020B0604020202020204" pitchFamily="34" charset="0"/>
              </a:rPr>
              <a:t>Perform 1000 iterations with the example chosen randomly from </a:t>
            </a:r>
          </a:p>
          <a:p>
            <a:pPr>
              <a:spcBef>
                <a:spcPct val="0"/>
              </a:spcBef>
              <a:buNone/>
            </a:pPr>
            <a:r>
              <a:rPr lang="en-US" altLang="en-US" sz="2400" dirty="0">
                <a:solidFill>
                  <a:prstClr val="black"/>
                </a:solidFill>
                <a:cs typeface="Arial" panose="020B0604020202020204" pitchFamily="34" charset="0"/>
              </a:rPr>
              <a:t>the dataset.</a:t>
            </a:r>
          </a:p>
          <a:p>
            <a:pPr>
              <a:spcBef>
                <a:spcPct val="0"/>
              </a:spcBef>
              <a:buNone/>
            </a:pPr>
            <a:endParaRPr lang="en-US" altLang="en-US" sz="1800" dirty="0">
              <a:solidFill>
                <a:prstClr val="black"/>
              </a:solidFill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  <a:buNone/>
            </a:pPr>
            <a:r>
              <a:rPr lang="en-US" altLang="en-US" sz="2400" dirty="0">
                <a:solidFill>
                  <a:prstClr val="black"/>
                </a:solidFill>
                <a:cs typeface="Arial" panose="020B0604020202020204" pitchFamily="34" charset="0"/>
              </a:rPr>
              <a:t>Before each weight update, calculate the sum of squared </a:t>
            </a:r>
          </a:p>
          <a:p>
            <a:pPr>
              <a:spcBef>
                <a:spcPct val="0"/>
              </a:spcBef>
              <a:buNone/>
            </a:pPr>
            <a:r>
              <a:rPr lang="en-US" altLang="en-US" sz="2400" dirty="0">
                <a:solidFill>
                  <a:prstClr val="black"/>
                </a:solidFill>
                <a:cs typeface="Arial" panose="020B0604020202020204" pitchFamily="34" charset="0"/>
              </a:rPr>
              <a:t>residuals and save for </a:t>
            </a:r>
            <a:r>
              <a:rPr lang="en-US" altLang="en-US" sz="2400" dirty="0" err="1">
                <a:solidFill>
                  <a:prstClr val="black"/>
                </a:solidFill>
                <a:cs typeface="Arial" panose="020B0604020202020204" pitchFamily="34" charset="0"/>
              </a:rPr>
              <a:t>semilog</a:t>
            </a:r>
            <a:r>
              <a:rPr lang="en-US" altLang="en-US" sz="2400" dirty="0">
                <a:solidFill>
                  <a:prstClr val="black"/>
                </a:solidFill>
                <a:cs typeface="Arial" panose="020B0604020202020204" pitchFamily="34" charset="0"/>
              </a:rPr>
              <a:t> plot of convergence.</a:t>
            </a:r>
          </a:p>
          <a:p>
            <a:pPr>
              <a:spcBef>
                <a:spcPct val="0"/>
              </a:spcBef>
              <a:buNone/>
            </a:pPr>
            <a:endParaRPr lang="en-US" altLang="en-US" sz="1800" dirty="0">
              <a:solidFill>
                <a:prstClr val="black"/>
              </a:solidFill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  <a:buNone/>
            </a:pPr>
            <a:r>
              <a:rPr lang="en-US" altLang="en-US" sz="2400" dirty="0">
                <a:solidFill>
                  <a:prstClr val="black"/>
                </a:solidFill>
                <a:cs typeface="Arial" panose="020B0604020202020204" pitchFamily="34" charset="0"/>
              </a:rPr>
              <a:t>In addition to convergence plot, report the final weight vectors </a:t>
            </a:r>
          </a:p>
          <a:p>
            <a:pPr>
              <a:spcBef>
                <a:spcPct val="0"/>
              </a:spcBef>
              <a:buNone/>
            </a:pPr>
            <a:r>
              <a:rPr lang="en-US" altLang="en-US" sz="2400" dirty="0">
                <a:solidFill>
                  <a:prstClr val="black"/>
                </a:solidFill>
                <a:cs typeface="Arial" panose="020B0604020202020204" pitchFamily="34" charset="0"/>
              </a:rPr>
              <a:t>and predicted r value for each example in the dataset.</a:t>
            </a:r>
          </a:p>
          <a:p>
            <a:pPr>
              <a:spcBef>
                <a:spcPct val="0"/>
              </a:spcBef>
              <a:buNone/>
            </a:pPr>
            <a:endParaRPr lang="en-US" altLang="en-US" sz="1800" dirty="0">
              <a:solidFill>
                <a:prstClr val="black"/>
              </a:solidFill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  <a:buNone/>
            </a:pPr>
            <a:r>
              <a:rPr lang="en-US" altLang="en-US" sz="2400" dirty="0">
                <a:solidFill>
                  <a:prstClr val="black"/>
                </a:solidFill>
                <a:cs typeface="Arial" panose="020B0604020202020204" pitchFamily="34" charset="0"/>
              </a:rPr>
              <a:t>With the final weights, calculate the values z</a:t>
            </a:r>
            <a:r>
              <a:rPr lang="en-US" altLang="en-US" sz="2400" baseline="-25000" dirty="0">
                <a:solidFill>
                  <a:prstClr val="black"/>
                </a:solidFill>
                <a:cs typeface="Arial" panose="020B0604020202020204" pitchFamily="34" charset="0"/>
              </a:rPr>
              <a:t>1</a:t>
            </a:r>
            <a:r>
              <a:rPr lang="en-US" altLang="en-US" sz="2400" dirty="0">
                <a:solidFill>
                  <a:prstClr val="black"/>
                </a:solidFill>
                <a:cs typeface="Arial" panose="020B0604020202020204" pitchFamily="34" charset="0"/>
              </a:rPr>
              <a:t> and z</a:t>
            </a:r>
            <a:r>
              <a:rPr lang="en-US" altLang="en-US" sz="2400" baseline="-25000" dirty="0">
                <a:solidFill>
                  <a:prstClr val="black"/>
                </a:solidFill>
                <a:cs typeface="Arial" panose="020B0604020202020204" pitchFamily="34" charset="0"/>
              </a:rPr>
              <a:t>2</a:t>
            </a:r>
            <a:r>
              <a:rPr lang="en-US" altLang="en-US" sz="2400" dirty="0">
                <a:solidFill>
                  <a:prstClr val="black"/>
                </a:solidFill>
                <a:cs typeface="Arial" panose="020B0604020202020204" pitchFamily="34" charset="0"/>
              </a:rPr>
              <a:t> for each example in the dataset.</a:t>
            </a:r>
          </a:p>
          <a:p>
            <a:pPr>
              <a:spcBef>
                <a:spcPct val="0"/>
              </a:spcBef>
              <a:buNone/>
            </a:pPr>
            <a:endParaRPr lang="en-US" altLang="en-US" sz="1800" dirty="0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3" name="Text Box 6">
            <a:extLst>
              <a:ext uri="{FF2B5EF4-FFF2-40B4-BE49-F238E27FC236}">
                <a16:creationId xmlns:a16="http://schemas.microsoft.com/office/drawing/2014/main" id="{E2E114A3-F74E-4303-921A-E030B25096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15300" y="600697"/>
            <a:ext cx="55614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en-US" altLang="en-US" sz="2400" dirty="0">
                <a:solidFill>
                  <a:prstClr val="black"/>
                </a:solidFill>
              </a:rPr>
              <a:t>MLP applied to XOR problem continued</a:t>
            </a:r>
          </a:p>
        </p:txBody>
      </p:sp>
    </p:spTree>
    <p:extLst>
      <p:ext uri="{BB962C8B-B14F-4D97-AF65-F5344CB8AC3E}">
        <p14:creationId xmlns:p14="http://schemas.microsoft.com/office/powerpoint/2010/main" val="64579833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1"/>
          <p:cNvSpPr>
            <a:spLocks noChangeArrowheads="1"/>
          </p:cNvSpPr>
          <p:nvPr/>
        </p:nvSpPr>
        <p:spPr bwMode="auto">
          <a:xfrm>
            <a:off x="1854200" y="1955800"/>
            <a:ext cx="8839200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en-US" altLang="en-US" sz="2400" dirty="0">
                <a:solidFill>
                  <a:prstClr val="black"/>
                </a:solidFill>
                <a:cs typeface="Arial" panose="020B0604020202020204" pitchFamily="34" charset="0"/>
              </a:rPr>
              <a:t>Use the values of z</a:t>
            </a:r>
            <a:r>
              <a:rPr lang="en-US" altLang="en-US" sz="2400" baseline="-25000" dirty="0">
                <a:solidFill>
                  <a:prstClr val="black"/>
                </a:solidFill>
                <a:cs typeface="Arial" panose="020B0604020202020204" pitchFamily="34" charset="0"/>
              </a:rPr>
              <a:t>1</a:t>
            </a:r>
            <a:r>
              <a:rPr lang="en-US" altLang="en-US" sz="2400" dirty="0">
                <a:solidFill>
                  <a:prstClr val="black"/>
                </a:solidFill>
                <a:cs typeface="Arial" panose="020B0604020202020204" pitchFamily="34" charset="0"/>
              </a:rPr>
              <a:t> and z</a:t>
            </a:r>
            <a:r>
              <a:rPr lang="en-US" altLang="en-US" sz="2400" baseline="-25000" dirty="0">
                <a:solidFill>
                  <a:prstClr val="black"/>
                </a:solidFill>
                <a:cs typeface="Arial" panose="020B0604020202020204" pitchFamily="34" charset="0"/>
              </a:rPr>
              <a:t>2</a:t>
            </a:r>
            <a:r>
              <a:rPr lang="en-US" altLang="en-US" sz="2400" dirty="0">
                <a:solidFill>
                  <a:prstClr val="black"/>
                </a:solidFill>
                <a:cs typeface="Arial" panose="020B0604020202020204" pitchFamily="34" charset="0"/>
              </a:rPr>
              <a:t> associated with examples (0,0) and </a:t>
            </a:r>
          </a:p>
          <a:p>
            <a:pPr>
              <a:spcBef>
                <a:spcPct val="0"/>
              </a:spcBef>
              <a:buNone/>
            </a:pPr>
            <a:r>
              <a:rPr lang="en-US" altLang="en-US" sz="2400" dirty="0">
                <a:solidFill>
                  <a:prstClr val="black"/>
                </a:solidFill>
                <a:cs typeface="Arial" panose="020B0604020202020204" pitchFamily="34" charset="0"/>
              </a:rPr>
              <a:t>(0,1) and weight vector </a:t>
            </a:r>
            <a:r>
              <a:rPr lang="en-US" altLang="en-US" sz="2400" b="1" dirty="0" err="1">
                <a:solidFill>
                  <a:prstClr val="black"/>
                </a:solidFill>
                <a:cs typeface="Arial" panose="020B0604020202020204" pitchFamily="34" charset="0"/>
              </a:rPr>
              <a:t>w</a:t>
            </a:r>
            <a:r>
              <a:rPr lang="en-US" altLang="en-US" sz="2400" baseline="30000" dirty="0" err="1">
                <a:solidFill>
                  <a:prstClr val="black"/>
                </a:solidFill>
                <a:cs typeface="Arial" panose="020B0604020202020204" pitchFamily="34" charset="0"/>
              </a:rPr>
              <a:t>T</a:t>
            </a:r>
            <a:r>
              <a:rPr lang="en-US" altLang="en-US" sz="2400" dirty="0">
                <a:solidFill>
                  <a:prstClr val="black"/>
                </a:solidFill>
                <a:cs typeface="Arial" panose="020B0604020202020204" pitchFamily="34" charset="0"/>
              </a:rPr>
              <a:t>=[1,1] to calculate the bias of a decision boundary with equal margins for the 2 classes. </a:t>
            </a:r>
          </a:p>
          <a:p>
            <a:pPr>
              <a:spcBef>
                <a:spcPct val="0"/>
              </a:spcBef>
              <a:buNone/>
            </a:pPr>
            <a:endParaRPr lang="en-US" altLang="en-US" sz="2400" dirty="0">
              <a:solidFill>
                <a:prstClr val="black"/>
              </a:solidFill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  <a:buNone/>
            </a:pPr>
            <a:r>
              <a:rPr lang="en-US" altLang="en-US" sz="2400" dirty="0">
                <a:solidFill>
                  <a:prstClr val="black"/>
                </a:solidFill>
                <a:cs typeface="Arial" panose="020B0604020202020204" pitchFamily="34" charset="0"/>
              </a:rPr>
              <a:t>Plot of feature space with the decision boundary and location of features associated with the examples in the dataset.</a:t>
            </a:r>
          </a:p>
        </p:txBody>
      </p:sp>
      <p:sp>
        <p:nvSpPr>
          <p:cNvPr id="4" name="Text Box 6">
            <a:extLst>
              <a:ext uri="{FF2B5EF4-FFF2-40B4-BE49-F238E27FC236}">
                <a16:creationId xmlns:a16="http://schemas.microsoft.com/office/drawing/2014/main" id="{3A4CD613-E154-E9E4-0C03-2434D1575E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15300" y="1189335"/>
            <a:ext cx="55614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en-US" altLang="en-US" sz="2400" dirty="0">
                <a:solidFill>
                  <a:prstClr val="black"/>
                </a:solidFill>
              </a:rPr>
              <a:t>MLP applied to XOR problem continued</a:t>
            </a:r>
          </a:p>
        </p:txBody>
      </p:sp>
    </p:spTree>
    <p:extLst>
      <p:ext uri="{BB962C8B-B14F-4D97-AF65-F5344CB8AC3E}">
        <p14:creationId xmlns:p14="http://schemas.microsoft.com/office/powerpoint/2010/main" val="155425308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Number Placeholder 3"/>
          <p:cNvSpPr txBox="1">
            <a:spLocks noGrp="1"/>
          </p:cNvSpPr>
          <p:nvPr/>
        </p:nvSpPr>
        <p:spPr bwMode="auto">
          <a:xfrm>
            <a:off x="9464675" y="6319839"/>
            <a:ext cx="7620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DE0A9E8-ADD9-4A6D-9059-D75A04B35DF3}" type="slidenum">
              <a:rPr kumimoji="0" lang="tr-TR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28</a:t>
            </a:fld>
            <a:endParaRPr kumimoji="0" lang="tr-TR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Palatino Linotype" panose="02040502050505030304" pitchFamily="18" charset="0"/>
              <a:ea typeface="+mn-ea"/>
              <a:cs typeface="+mn-cs"/>
            </a:endParaRPr>
          </a:p>
        </p:txBody>
      </p:sp>
      <p:pic>
        <p:nvPicPr>
          <p:cNvPr id="57347" name="Picture 9" descr="Mlp-xor_col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0839" y="866775"/>
            <a:ext cx="5616575" cy="523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Footer Placeholder 3"/>
          <p:cNvSpPr txBox="1">
            <a:spLocks noGrp="1"/>
          </p:cNvSpPr>
          <p:nvPr/>
        </p:nvSpPr>
        <p:spPr>
          <a:xfrm>
            <a:off x="2111376" y="6319839"/>
            <a:ext cx="7072313" cy="365125"/>
          </a:xfrm>
          <a:prstGeom prst="rect">
            <a:avLst/>
          </a:prstGeom>
          <a:noFill/>
        </p:spPr>
        <p:txBody>
          <a:bodyPr lIns="0" tIns="0" rIns="0" bIns="0" anchor="b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B2B2B2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Lecture Notes for E </a:t>
            </a: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B2B2B2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Alpaydın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B2B2B2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 2010 Introduction to Machine Learning 2e © The MIT Press (V1.0)</a:t>
            </a:r>
            <a:endParaRPr kumimoji="0" lang="tr-TR" sz="1200" b="0" i="0" u="none" strike="noStrike" kern="1200" cap="none" spc="0" normalizeH="0" baseline="0" noProof="0" dirty="0">
              <a:ln>
                <a:noFill/>
              </a:ln>
              <a:solidFill>
                <a:srgbClr val="B2B2B2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57349" name="Text Box 6"/>
          <p:cNvSpPr txBox="1">
            <a:spLocks noChangeArrowheads="1"/>
          </p:cNvSpPr>
          <p:nvPr/>
        </p:nvSpPr>
        <p:spPr bwMode="auto">
          <a:xfrm>
            <a:off x="2185989" y="271463"/>
            <a:ext cx="804068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Review: Solution of XOR problem by nonlinear regression</a:t>
            </a:r>
          </a:p>
        </p:txBody>
      </p:sp>
      <p:sp>
        <p:nvSpPr>
          <p:cNvPr id="57350" name="Rectangle 9"/>
          <p:cNvSpPr>
            <a:spLocks noChangeArrowheads="1"/>
          </p:cNvSpPr>
          <p:nvPr/>
        </p:nvSpPr>
        <p:spPr bwMode="auto">
          <a:xfrm>
            <a:off x="7297738" y="738188"/>
            <a:ext cx="2590800" cy="55626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7351" name="Rectangle 13"/>
          <p:cNvSpPr>
            <a:spLocks noChangeArrowheads="1"/>
          </p:cNvSpPr>
          <p:nvPr/>
        </p:nvSpPr>
        <p:spPr bwMode="auto">
          <a:xfrm>
            <a:off x="5067300" y="1787525"/>
            <a:ext cx="381000" cy="2286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767388" y="838201"/>
            <a:ext cx="709612" cy="6826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Oval 17"/>
          <p:cNvSpPr/>
          <p:nvPr/>
        </p:nvSpPr>
        <p:spPr>
          <a:xfrm>
            <a:off x="6248400" y="2851151"/>
            <a:ext cx="711200" cy="6826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" name="Oval 18"/>
          <p:cNvSpPr/>
          <p:nvPr/>
        </p:nvSpPr>
        <p:spPr>
          <a:xfrm>
            <a:off x="5029201" y="2851151"/>
            <a:ext cx="709613" cy="6826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7355" name="TextBox 15"/>
          <p:cNvSpPr txBox="1">
            <a:spLocks noChangeArrowheads="1"/>
          </p:cNvSpPr>
          <p:nvPr/>
        </p:nvSpPr>
        <p:spPr bwMode="auto">
          <a:xfrm>
            <a:off x="5181600" y="2968626"/>
            <a:ext cx="3889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S</a:t>
            </a:r>
          </a:p>
        </p:txBody>
      </p:sp>
      <p:sp>
        <p:nvSpPr>
          <p:cNvPr id="57356" name="TextBox 14"/>
          <p:cNvSpPr txBox="1">
            <a:spLocks noChangeArrowheads="1"/>
          </p:cNvSpPr>
          <p:nvPr/>
        </p:nvSpPr>
        <p:spPr bwMode="auto">
          <a:xfrm>
            <a:off x="6400800" y="2968626"/>
            <a:ext cx="3889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S</a:t>
            </a:r>
          </a:p>
        </p:txBody>
      </p:sp>
      <p:sp>
        <p:nvSpPr>
          <p:cNvPr id="57357" name="Rectangle 1"/>
          <p:cNvSpPr>
            <a:spLocks noChangeArrowheads="1"/>
          </p:cNvSpPr>
          <p:nvPr/>
        </p:nvSpPr>
        <p:spPr bwMode="auto">
          <a:xfrm>
            <a:off x="400843" y="1033532"/>
            <a:ext cx="4666457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A possible structure of MLP to solve the XOR problem by back propagation.</a:t>
            </a:r>
          </a:p>
        </p:txBody>
      </p:sp>
      <p:sp>
        <p:nvSpPr>
          <p:cNvPr id="57358" name="Rectangle 13"/>
          <p:cNvSpPr>
            <a:spLocks noChangeArrowheads="1"/>
          </p:cNvSpPr>
          <p:nvPr/>
        </p:nvSpPr>
        <p:spPr bwMode="auto">
          <a:xfrm>
            <a:off x="5911851" y="1843088"/>
            <a:ext cx="180975" cy="4429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7359" name="Rectangle 13"/>
          <p:cNvSpPr>
            <a:spLocks noChangeArrowheads="1"/>
          </p:cNvSpPr>
          <p:nvPr/>
        </p:nvSpPr>
        <p:spPr bwMode="auto">
          <a:xfrm>
            <a:off x="6392863" y="1843088"/>
            <a:ext cx="381000" cy="2286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7360" name="Rectangle 13"/>
          <p:cNvSpPr>
            <a:spLocks noChangeArrowheads="1"/>
          </p:cNvSpPr>
          <p:nvPr/>
        </p:nvSpPr>
        <p:spPr bwMode="auto">
          <a:xfrm>
            <a:off x="4191001" y="3538538"/>
            <a:ext cx="576263" cy="29686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7361" name="Rectangle 13"/>
          <p:cNvSpPr>
            <a:spLocks noChangeArrowheads="1"/>
          </p:cNvSpPr>
          <p:nvPr/>
        </p:nvSpPr>
        <p:spPr bwMode="auto">
          <a:xfrm>
            <a:off x="4837114" y="3505201"/>
            <a:ext cx="344487" cy="2397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7362" name="Rectangle 13"/>
          <p:cNvSpPr>
            <a:spLocks noChangeArrowheads="1"/>
          </p:cNvSpPr>
          <p:nvPr/>
        </p:nvSpPr>
        <p:spPr bwMode="auto">
          <a:xfrm>
            <a:off x="5176839" y="3852863"/>
            <a:ext cx="180975" cy="4429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7363" name="Rectangle 13"/>
          <p:cNvSpPr>
            <a:spLocks noChangeArrowheads="1"/>
          </p:cNvSpPr>
          <p:nvPr/>
        </p:nvSpPr>
        <p:spPr bwMode="auto">
          <a:xfrm>
            <a:off x="5532439" y="3852864"/>
            <a:ext cx="117475" cy="26193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7364" name="Rectangle 13"/>
          <p:cNvSpPr>
            <a:spLocks noChangeArrowheads="1"/>
          </p:cNvSpPr>
          <p:nvPr/>
        </p:nvSpPr>
        <p:spPr bwMode="auto">
          <a:xfrm>
            <a:off x="5949950" y="3494088"/>
            <a:ext cx="344488" cy="2397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7365" name="Rectangle 13"/>
          <p:cNvSpPr>
            <a:spLocks noChangeArrowheads="1"/>
          </p:cNvSpPr>
          <p:nvPr/>
        </p:nvSpPr>
        <p:spPr bwMode="auto">
          <a:xfrm>
            <a:off x="6434138" y="3733800"/>
            <a:ext cx="158750" cy="2619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7366" name="Rectangle 13"/>
          <p:cNvSpPr>
            <a:spLocks noChangeArrowheads="1"/>
          </p:cNvSpPr>
          <p:nvPr/>
        </p:nvSpPr>
        <p:spPr bwMode="auto">
          <a:xfrm>
            <a:off x="6705600" y="3657600"/>
            <a:ext cx="196850" cy="2619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1870430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2" name="Picture 1">
            <a:extLst>
              <a:ext uri="{FF2B5EF4-FFF2-40B4-BE49-F238E27FC236}">
                <a16:creationId xmlns:a16="http://schemas.microsoft.com/office/drawing/2014/main" id="{2BAE51FC-1610-40F7-973A-6E0E07BF55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1" y="665163"/>
            <a:ext cx="7242175" cy="541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63" name="TextBox 2">
            <a:extLst>
              <a:ext uri="{FF2B5EF4-FFF2-40B4-BE49-F238E27FC236}">
                <a16:creationId xmlns:a16="http://schemas.microsoft.com/office/drawing/2014/main" id="{69285267-EC03-4012-A04F-F2D8CB350E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57926" y="5613401"/>
            <a:ext cx="12811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400">
                <a:solidFill>
                  <a:srgbClr val="000000"/>
                </a:solidFill>
                <a:cs typeface="Arial" panose="020B0604020202020204" pitchFamily="34" charset="0"/>
              </a:rPr>
              <a:t>iteration</a:t>
            </a:r>
          </a:p>
        </p:txBody>
      </p:sp>
      <p:sp>
        <p:nvSpPr>
          <p:cNvPr id="40964" name="TextBox 3">
            <a:extLst>
              <a:ext uri="{FF2B5EF4-FFF2-40B4-BE49-F238E27FC236}">
                <a16:creationId xmlns:a16="http://schemas.microsoft.com/office/drawing/2014/main" id="{F7AA62A2-6BCF-48D3-AC0F-E26AD38712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1" y="3138488"/>
            <a:ext cx="178276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400">
                <a:solidFill>
                  <a:srgbClr val="000000"/>
                </a:solidFill>
                <a:cs typeface="Arial" panose="020B0604020202020204" pitchFamily="34" charset="0"/>
              </a:rPr>
              <a:t>Log</a:t>
            </a:r>
            <a:r>
              <a:rPr lang="en-US" altLang="en-US" sz="2400" baseline="-25000">
                <a:solidFill>
                  <a:srgbClr val="000000"/>
                </a:solidFill>
                <a:cs typeface="Arial" panose="020B0604020202020204" pitchFamily="34" charset="0"/>
              </a:rPr>
              <a:t>10</a:t>
            </a:r>
            <a:r>
              <a:rPr lang="en-US" altLang="en-US" sz="2400">
                <a:solidFill>
                  <a:srgbClr val="000000"/>
                </a:solidFill>
                <a:cs typeface="Arial" panose="020B0604020202020204" pitchFamily="34" charset="0"/>
              </a:rPr>
              <a:t>(error)</a:t>
            </a:r>
          </a:p>
        </p:txBody>
      </p:sp>
      <p:sp>
        <p:nvSpPr>
          <p:cNvPr id="40965" name="TextBox 5">
            <a:extLst>
              <a:ext uri="{FF2B5EF4-FFF2-40B4-BE49-F238E27FC236}">
                <a16:creationId xmlns:a16="http://schemas.microsoft.com/office/drawing/2014/main" id="{E14151E9-0534-4E07-BC00-515337DCF8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52963" y="533401"/>
            <a:ext cx="44894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400">
                <a:solidFill>
                  <a:srgbClr val="000000"/>
                </a:solidFill>
                <a:cs typeface="Arial" panose="020B0604020202020204" pitchFamily="34" charset="0"/>
              </a:rPr>
              <a:t>Error=sum of squared residuals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1" y="1897064"/>
            <a:ext cx="2181225" cy="2219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867" name="Picture 8" descr="Per-xor_co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1482726"/>
            <a:ext cx="3024188" cy="2855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868" name="Text Box 5"/>
          <p:cNvSpPr txBox="1">
            <a:spLocks noChangeArrowheads="1"/>
          </p:cNvSpPr>
          <p:nvPr/>
        </p:nvSpPr>
        <p:spPr bwMode="auto">
          <a:xfrm>
            <a:off x="3200400" y="4195763"/>
            <a:ext cx="1538288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data table</a:t>
            </a:r>
          </a:p>
        </p:txBody>
      </p:sp>
      <p:sp>
        <p:nvSpPr>
          <p:cNvPr id="36869" name="Text Box 6"/>
          <p:cNvSpPr txBox="1">
            <a:spLocks noChangeArrowheads="1"/>
          </p:cNvSpPr>
          <p:nvPr/>
        </p:nvSpPr>
        <p:spPr bwMode="auto">
          <a:xfrm>
            <a:off x="6019801" y="4197351"/>
            <a:ext cx="3490913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graphical representation</a:t>
            </a:r>
          </a:p>
        </p:txBody>
      </p:sp>
      <p:sp>
        <p:nvSpPr>
          <p:cNvPr id="36870" name="Text Box 7"/>
          <p:cNvSpPr txBox="1">
            <a:spLocks noChangeArrowheads="1"/>
          </p:cNvSpPr>
          <p:nvPr/>
        </p:nvSpPr>
        <p:spPr bwMode="auto">
          <a:xfrm>
            <a:off x="1019777" y="4978404"/>
            <a:ext cx="1044832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A solution to the XOR problem by “feature engineering” was well known.</a:t>
            </a: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817418" y="561976"/>
            <a:ext cx="10307782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rIns="0" bIns="0" anchor="b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r>
              <a:rPr lang="tr-TR" altLang="en-US" sz="2400" kern="0" dirty="0">
                <a:latin typeface="Arial" panose="020B0604020202020204" pitchFamily="34" charset="0"/>
                <a:cs typeface="Arial" panose="020B0604020202020204" pitchFamily="34" charset="0"/>
              </a:rPr>
              <a:t>Boolean </a:t>
            </a:r>
            <a:r>
              <a:rPr lang="en-US" altLang="en-US" sz="2400" kern="0" dirty="0">
                <a:latin typeface="Arial" panose="020B0604020202020204" pitchFamily="34" charset="0"/>
                <a:cs typeface="Arial" panose="020B0604020202020204" pitchFamily="34" charset="0"/>
              </a:rPr>
              <a:t>XOR: linearly inseparable 2Dbinary classification problem</a:t>
            </a:r>
            <a:endParaRPr lang="tr-TR" altLang="en-US" sz="32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523169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1">
            <a:extLst>
              <a:ext uri="{FF2B5EF4-FFF2-40B4-BE49-F238E27FC236}">
                <a16:creationId xmlns:a16="http://schemas.microsoft.com/office/drawing/2014/main" id="{9B771C60-EA1A-4694-B610-923E1BBEB3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0" y="417513"/>
            <a:ext cx="32004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1800">
                <a:solidFill>
                  <a:srgbClr val="000000"/>
                </a:solidFill>
              </a:rPr>
              <a:t>         v            w</a:t>
            </a:r>
            <a:r>
              <a:rPr lang="en-US" altLang="en-US" sz="1800" baseline="-25000">
                <a:solidFill>
                  <a:srgbClr val="000000"/>
                </a:solidFill>
              </a:rPr>
              <a:t>1</a:t>
            </a:r>
            <a:r>
              <a:rPr lang="en-US" altLang="en-US" sz="1800">
                <a:solidFill>
                  <a:srgbClr val="000000"/>
                </a:solidFill>
              </a:rPr>
              <a:t>           w</a:t>
            </a:r>
            <a:r>
              <a:rPr lang="en-US" altLang="en-US" sz="1800" baseline="-25000">
                <a:solidFill>
                  <a:srgbClr val="000000"/>
                </a:solidFill>
              </a:rPr>
              <a:t>2</a:t>
            </a:r>
            <a:r>
              <a:rPr lang="en-US" altLang="en-US" sz="1800">
                <a:solidFill>
                  <a:srgbClr val="000000"/>
                </a:solidFill>
              </a:rPr>
              <a:t>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1800">
                <a:solidFill>
                  <a:srgbClr val="000000"/>
                </a:solidFill>
              </a:rPr>
              <a:t>   23.8265    0.3721    0.3654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1800">
                <a:solidFill>
                  <a:srgbClr val="000000"/>
                </a:solidFill>
              </a:rPr>
              <a:t>  -20.0829    1.0139   -1.0137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1800">
                <a:solidFill>
                  <a:srgbClr val="000000"/>
                </a:solidFill>
              </a:rPr>
              <a:t>  -20.0828   -1.0098    1.0105</a:t>
            </a:r>
          </a:p>
        </p:txBody>
      </p:sp>
      <p:sp>
        <p:nvSpPr>
          <p:cNvPr id="41987" name="Rectangle 2">
            <a:extLst>
              <a:ext uri="{FF2B5EF4-FFF2-40B4-BE49-F238E27FC236}">
                <a16:creationId xmlns:a16="http://schemas.microsoft.com/office/drawing/2014/main" id="{BBFB3932-E67D-48D3-A824-D4713A16D2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0647" y="2074472"/>
            <a:ext cx="3306871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1800" dirty="0">
                <a:solidFill>
                  <a:srgbClr val="000000"/>
                </a:solidFill>
              </a:rPr>
              <a:t>r       z1           z2            y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1800" dirty="0">
                <a:solidFill>
                  <a:srgbClr val="000000"/>
                </a:solidFill>
              </a:rPr>
              <a:t>0   0.5919    0.5902   0.0868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1800" dirty="0">
              <a:solidFill>
                <a:srgbClr val="000000"/>
              </a:solidFill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1800" dirty="0">
                <a:solidFill>
                  <a:srgbClr val="000000"/>
                </a:solidFill>
              </a:rPr>
              <a:t>1  0.3456    0.7982    0.8570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1800" dirty="0">
              <a:solidFill>
                <a:srgbClr val="000000"/>
              </a:solidFill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1800" dirty="0">
                <a:solidFill>
                  <a:srgbClr val="000000"/>
                </a:solidFill>
              </a:rPr>
              <a:t>1   0.7998    0.3432    0.8723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1800" dirty="0">
              <a:solidFill>
                <a:srgbClr val="000000"/>
              </a:solidFill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1800" dirty="0">
                <a:solidFill>
                  <a:srgbClr val="000000"/>
                </a:solidFill>
              </a:rPr>
              <a:t>0   0.5926    0.5893    0.0911</a:t>
            </a:r>
          </a:p>
        </p:txBody>
      </p:sp>
      <p:sp>
        <p:nvSpPr>
          <p:cNvPr id="41988" name="Rectangle 3">
            <a:extLst>
              <a:ext uri="{FF2B5EF4-FFF2-40B4-BE49-F238E27FC236}">
                <a16:creationId xmlns:a16="http://schemas.microsoft.com/office/drawing/2014/main" id="{32C5EDF8-6883-48B2-89A4-0441CD2D16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64932" y="4839506"/>
            <a:ext cx="289053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1800" dirty="0">
                <a:solidFill>
                  <a:srgbClr val="000000"/>
                </a:solidFill>
              </a:rPr>
              <a:t>       b              margins     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1800" dirty="0">
                <a:solidFill>
                  <a:srgbClr val="000000"/>
                </a:solidFill>
              </a:rPr>
              <a:t>-1.1629    0.0136    0.0136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5F4AC4A-0E37-889E-3273-868F24160DD6}"/>
              </a:ext>
            </a:extLst>
          </p:cNvPr>
          <p:cNvSpPr txBox="1"/>
          <p:nvPr/>
        </p:nvSpPr>
        <p:spPr>
          <a:xfrm>
            <a:off x="7390357" y="2828835"/>
            <a:ext cx="443421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Bin structure default bin=0, y&gt;0.5 bin=1</a:t>
            </a:r>
          </a:p>
          <a:p>
            <a:r>
              <a:rPr lang="en-US" dirty="0"/>
              <a:t>solves XOR classification problem with zero in-sample error.</a:t>
            </a:r>
          </a:p>
          <a:p>
            <a:r>
              <a:rPr lang="en-US" dirty="0"/>
              <a:t>Margins slightly less than result with ANN feature engineering (margins 0.0141)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10" name="Picture 4">
            <a:extLst>
              <a:ext uri="{FF2B5EF4-FFF2-40B4-BE49-F238E27FC236}">
                <a16:creationId xmlns:a16="http://schemas.microsoft.com/office/drawing/2014/main" id="{FCB640CD-6D08-4810-85FD-6DF21DD897C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1" y="791570"/>
            <a:ext cx="7162800" cy="537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011" name="TextBox 7">
            <a:extLst>
              <a:ext uri="{FF2B5EF4-FFF2-40B4-BE49-F238E27FC236}">
                <a16:creationId xmlns:a16="http://schemas.microsoft.com/office/drawing/2014/main" id="{82610778-1538-47FE-B752-9658929873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53306" y="357761"/>
            <a:ext cx="764106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MLP feature space decision boundary for XOR dataset</a:t>
            </a:r>
          </a:p>
        </p:txBody>
      </p:sp>
      <p:sp>
        <p:nvSpPr>
          <p:cNvPr id="43012" name="TextBox 8">
            <a:extLst>
              <a:ext uri="{FF2B5EF4-FFF2-40B4-BE49-F238E27FC236}">
                <a16:creationId xmlns:a16="http://schemas.microsoft.com/office/drawing/2014/main" id="{F278506F-8CA3-4BC4-B869-EF97884772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75364" y="5943601"/>
            <a:ext cx="4984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800">
                <a:solidFill>
                  <a:srgbClr val="000000"/>
                </a:solidFill>
                <a:cs typeface="Arial" panose="020B0604020202020204" pitchFamily="34" charset="0"/>
              </a:rPr>
              <a:t>z</a:t>
            </a:r>
            <a:r>
              <a:rPr lang="en-US" altLang="en-US" sz="2800" baseline="-25000">
                <a:solidFill>
                  <a:srgbClr val="000000"/>
                </a:solidFill>
                <a:cs typeface="Arial" panose="020B0604020202020204" pitchFamily="34" charset="0"/>
              </a:rPr>
              <a:t>1</a:t>
            </a:r>
          </a:p>
        </p:txBody>
      </p:sp>
      <p:sp>
        <p:nvSpPr>
          <p:cNvPr id="43013" name="TextBox 9">
            <a:extLst>
              <a:ext uri="{FF2B5EF4-FFF2-40B4-BE49-F238E27FC236}">
                <a16:creationId xmlns:a16="http://schemas.microsoft.com/office/drawing/2014/main" id="{C982C89F-7B74-463C-B967-E9C30A9142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3200" y="3352801"/>
            <a:ext cx="49688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800">
                <a:solidFill>
                  <a:srgbClr val="000000"/>
                </a:solidFill>
                <a:cs typeface="Arial" panose="020B0604020202020204" pitchFamily="34" charset="0"/>
              </a:rPr>
              <a:t>z</a:t>
            </a:r>
            <a:r>
              <a:rPr lang="en-US" altLang="en-US" sz="2800" baseline="-25000">
                <a:solidFill>
                  <a:srgbClr val="000000"/>
                </a:solidFill>
                <a:cs typeface="Arial" panose="020B0604020202020204" pitchFamily="34" charset="0"/>
              </a:rPr>
              <a:t>2</a:t>
            </a:r>
          </a:p>
        </p:txBody>
      </p:sp>
      <p:sp>
        <p:nvSpPr>
          <p:cNvPr id="2" name="Rectangle 3">
            <a:extLst>
              <a:ext uri="{FF2B5EF4-FFF2-40B4-BE49-F238E27FC236}">
                <a16:creationId xmlns:a16="http://schemas.microsoft.com/office/drawing/2014/main" id="{34FF5820-FF42-594E-5127-37DABCE8F5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63982" y="5853908"/>
            <a:ext cx="196720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1800" dirty="0">
                <a:solidFill>
                  <a:srgbClr val="000000"/>
                </a:solidFill>
              </a:rPr>
              <a:t>      margins     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1800" dirty="0">
                <a:solidFill>
                  <a:srgbClr val="000000"/>
                </a:solidFill>
              </a:rPr>
              <a:t> 0.0136    0.0136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686C991-6AF1-C3EA-4563-22E419487949}"/>
              </a:ext>
            </a:extLst>
          </p:cNvPr>
          <p:cNvSpPr txBox="1"/>
          <p:nvPr/>
        </p:nvSpPr>
        <p:spPr>
          <a:xfrm>
            <a:off x="3517900" y="3060700"/>
            <a:ext cx="64717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Weka implementation of MLP for classification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26058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35000" y="1123369"/>
            <a:ext cx="11176000" cy="42891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75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HW9 Weka implementation of MLP for classification</a:t>
            </a:r>
          </a:p>
          <a:p>
            <a:pPr marL="0" marR="0" lvl="0" indent="0" algn="l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750"/>
              </a:spcAft>
              <a:buClrTx/>
              <a:buSzTx/>
              <a:buFontTx/>
              <a:buNone/>
              <a:tabLst/>
              <a:defRPr/>
            </a:pP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You might have to download MLP from package manager under Setup and Tools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75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Use Weka’s MLP and glass_data_HW11.csv to develop a classifier for beer-bottle glass.  Use default settings.  Hand in a copy Weka’s summary output with that includes accuracy and confusion matrix.</a:t>
            </a:r>
          </a:p>
          <a:p>
            <a:pPr marL="0" marR="0" lvl="0" indent="0" algn="l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75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75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Transform the column-specific confusion matrix from HW4, classification by linear regression, to a row-specific confusion matrix and compare Weka’s MLP result. 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Compare overall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accuracy of classification in HW4 with Weka’s MLP result.</a:t>
            </a:r>
          </a:p>
        </p:txBody>
      </p:sp>
    </p:spTree>
    <p:extLst>
      <p:ext uri="{BB962C8B-B14F-4D97-AF65-F5344CB8AC3E}">
        <p14:creationId xmlns:p14="http://schemas.microsoft.com/office/powerpoint/2010/main" val="166694966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1730" name="Group 2"/>
          <p:cNvGraphicFramePr>
            <a:graphicFrameLocks noGrp="1"/>
          </p:cNvGraphicFramePr>
          <p:nvPr/>
        </p:nvGraphicFramePr>
        <p:xfrm>
          <a:off x="1522413" y="1033464"/>
          <a:ext cx="8915400" cy="1006476"/>
        </p:xfrm>
        <a:graphic>
          <a:graphicData uri="http://schemas.openxmlformats.org/drawingml/2006/table">
            <a:tbl>
              <a:tblPr/>
              <a:tblGrid>
                <a:gridCol w="8096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096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096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096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0962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0962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0962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80962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33549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</a:t>
                      </a:r>
                      <a:endParaRPr kumimoji="0" lang="en-US" alt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49" marB="45749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1.521</a:t>
                      </a: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49" marB="45749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13.64</a:t>
                      </a: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49" marB="45749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4.49</a:t>
                      </a: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49" marB="45749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1.1</a:t>
                      </a: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49" marB="45749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71.78</a:t>
                      </a: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49" marB="45749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0.06</a:t>
                      </a: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49" marB="45749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8.75</a:t>
                      </a: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49" marB="45749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49" marB="45749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49" marB="45749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</a:t>
                      </a: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49" marB="45749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549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</a:t>
                      </a: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49" marB="45749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1.517</a:t>
                      </a: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49" marB="45749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13.89</a:t>
                      </a: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49" marB="45749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3.6</a:t>
                      </a: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49" marB="45749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1.36</a:t>
                      </a:r>
                      <a:endParaRPr kumimoji="0" lang="en-US" alt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49" marB="45749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72.73</a:t>
                      </a: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49" marB="45749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0.48</a:t>
                      </a: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49" marB="45749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7.83</a:t>
                      </a: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49" marB="45749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49" marB="45749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49" marB="45749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</a:t>
                      </a: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49" marB="45749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549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</a:t>
                      </a: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49" marB="45749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1.516</a:t>
                      </a: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49" marB="45749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13.53</a:t>
                      </a: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49" marB="45749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3.55</a:t>
                      </a: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49" marB="45749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1.54</a:t>
                      </a: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49" marB="45749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72.99</a:t>
                      </a: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49" marB="45749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0.39</a:t>
                      </a: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49" marB="45749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7.78</a:t>
                      </a: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49" marB="45749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49" marB="45749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49" marB="45749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</a:t>
                      </a:r>
                      <a:endParaRPr kumimoji="0" lang="en-US" alt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49" marB="45749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60452" name="Text Box 40"/>
          <p:cNvSpPr txBox="1">
            <a:spLocks noChangeArrowheads="1"/>
          </p:cNvSpPr>
          <p:nvPr/>
        </p:nvSpPr>
        <p:spPr bwMode="auto">
          <a:xfrm>
            <a:off x="3276601" y="381001"/>
            <a:ext cx="5641801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Assignment </a:t>
            </a:r>
            <a:r>
              <a:rPr lang="en-US" altLang="en-US" sz="2800" dirty="0">
                <a:solidFill>
                  <a:prstClr val="black"/>
                </a:solidFill>
              </a:rPr>
              <a:t>9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using WEKA’s  </a:t>
            </a:r>
            <a:r>
              <a:rPr lang="en-US" altLang="en-US" sz="2800" dirty="0">
                <a:solidFill>
                  <a:prstClr val="black"/>
                </a:solidFill>
              </a:rPr>
              <a:t>MLP</a:t>
            </a:r>
            <a:endParaRPr kumimoji="0" lang="en-US" alt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0453" name="Text Box 41"/>
          <p:cNvSpPr txBox="1">
            <a:spLocks noChangeArrowheads="1"/>
          </p:cNvSpPr>
          <p:nvPr/>
        </p:nvSpPr>
        <p:spPr bwMode="auto">
          <a:xfrm>
            <a:off x="2117726" y="2020888"/>
            <a:ext cx="3508781" cy="415498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1. Sample index  	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2. RI: refractive index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3. Na: Sodium</a:t>
            </a:r>
            <a:endParaRPr kumimoji="0" lang="pl-PL" altLang="en-US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4. Mg: Magnesium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5. Al: Aluminum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6. Si: Silicon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7. K: Potassium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8. Ca: Calcium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9. Ba: Barium</a:t>
            </a:r>
            <a:endParaRPr kumimoji="0" lang="en-US" altLang="en-US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10. Fe: Iron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11. Type of bottle (class)</a:t>
            </a:r>
          </a:p>
        </p:txBody>
      </p:sp>
      <p:sp>
        <p:nvSpPr>
          <p:cNvPr id="60454" name="Text Box 42"/>
          <p:cNvSpPr txBox="1">
            <a:spLocks noChangeArrowheads="1"/>
          </p:cNvSpPr>
          <p:nvPr/>
        </p:nvSpPr>
        <p:spPr bwMode="auto">
          <a:xfrm>
            <a:off x="5581650" y="2401888"/>
            <a:ext cx="4154488" cy="830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WEKA requires class names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to be alpha-numeric</a:t>
            </a:r>
          </a:p>
        </p:txBody>
      </p:sp>
      <p:sp>
        <p:nvSpPr>
          <p:cNvPr id="60455" name="Text Box 43"/>
          <p:cNvSpPr txBox="1">
            <a:spLocks noChangeArrowheads="1"/>
          </p:cNvSpPr>
          <p:nvPr/>
        </p:nvSpPr>
        <p:spPr bwMode="auto">
          <a:xfrm>
            <a:off x="5581650" y="3352801"/>
            <a:ext cx="3717684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AB=Anheuser-Busch, Inc.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2400" dirty="0">
                <a:solidFill>
                  <a:prstClr val="black"/>
                </a:solidFill>
              </a:rPr>
              <a:t>M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=Miller Brewing Co.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2400" dirty="0">
                <a:solidFill>
                  <a:prstClr val="black"/>
                </a:solidFill>
              </a:rPr>
              <a:t>PR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=Plank Road Brewery</a:t>
            </a:r>
          </a:p>
        </p:txBody>
      </p:sp>
    </p:spTree>
    <p:extLst>
      <p:ext uri="{BB962C8B-B14F-4D97-AF65-F5344CB8AC3E}">
        <p14:creationId xmlns:p14="http://schemas.microsoft.com/office/powerpoint/2010/main" val="107864011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466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2325" y="352425"/>
            <a:ext cx="5467350" cy="6153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1280550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562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8861" b="57860"/>
          <a:stretch>
            <a:fillRect/>
          </a:stretch>
        </p:blipFill>
        <p:spPr bwMode="auto">
          <a:xfrm>
            <a:off x="2590800" y="533401"/>
            <a:ext cx="5410200" cy="27971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6563" name="Text Box 9"/>
          <p:cNvSpPr txBox="1">
            <a:spLocks noChangeArrowheads="1"/>
          </p:cNvSpPr>
          <p:nvPr/>
        </p:nvSpPr>
        <p:spPr bwMode="auto">
          <a:xfrm>
            <a:off x="5943600" y="2209800"/>
            <a:ext cx="40830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Click on bar for more options</a:t>
            </a:r>
          </a:p>
        </p:txBody>
      </p:sp>
    </p:spTree>
    <p:extLst>
      <p:ext uri="{BB962C8B-B14F-4D97-AF65-F5344CB8AC3E}">
        <p14:creationId xmlns:p14="http://schemas.microsoft.com/office/powerpoint/2010/main" val="50552135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Text Box 4"/>
          <p:cNvSpPr txBox="1">
            <a:spLocks noChangeArrowheads="1"/>
          </p:cNvSpPr>
          <p:nvPr/>
        </p:nvSpPr>
        <p:spPr bwMode="auto">
          <a:xfrm>
            <a:off x="7242175" y="381001"/>
            <a:ext cx="253365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Weka MLP’s GUI</a:t>
            </a:r>
          </a:p>
        </p:txBody>
      </p:sp>
      <p:pic>
        <p:nvPicPr>
          <p:cNvPr id="6553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152401"/>
            <a:ext cx="4764088" cy="64420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5540" name="Text Box 6"/>
          <p:cNvSpPr txBox="1">
            <a:spLocks noChangeArrowheads="1"/>
          </p:cNvSpPr>
          <p:nvPr/>
        </p:nvSpPr>
        <p:spPr bwMode="auto">
          <a:xfrm>
            <a:off x="6705600" y="990601"/>
            <a:ext cx="3606800" cy="3387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GUI = true gives visual of network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hidden layers means number of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hidden nodes in 1 hidden layer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Filters: nominal</a:t>
            </a: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→0/1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normalize attributes and classes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Reset: allows resetting learning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rate and momentum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Validation threshold ?</a:t>
            </a:r>
          </a:p>
        </p:txBody>
      </p:sp>
    </p:spTree>
    <p:extLst>
      <p:ext uri="{BB962C8B-B14F-4D97-AF65-F5344CB8AC3E}">
        <p14:creationId xmlns:p14="http://schemas.microsoft.com/office/powerpoint/2010/main" val="355080594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extBox 1">
            <a:extLst>
              <a:ext uri="{FF2B5EF4-FFF2-40B4-BE49-F238E27FC236}">
                <a16:creationId xmlns:a16="http://schemas.microsoft.com/office/drawing/2014/main" id="{E2662313-DFF1-4CF8-A14A-6AD4D5A0F8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25701" y="279339"/>
            <a:ext cx="715029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Weka’s MLP for glass classification problem (default settings)</a:t>
            </a:r>
            <a:endParaRPr kumimoji="0" lang="en-US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pic>
        <p:nvPicPr>
          <p:cNvPr id="55299" name="Picture 1">
            <a:extLst>
              <a:ext uri="{FF2B5EF4-FFF2-40B4-BE49-F238E27FC236}">
                <a16:creationId xmlns:a16="http://schemas.microsoft.com/office/drawing/2014/main" id="{F1D53437-518A-4E72-88A6-C4A82974656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836613"/>
            <a:ext cx="5334000" cy="431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5300" name="TextBox 3">
            <a:extLst>
              <a:ext uri="{FF2B5EF4-FFF2-40B4-BE49-F238E27FC236}">
                <a16:creationId xmlns:a16="http://schemas.microsoft.com/office/drawing/2014/main" id="{DBDA7B11-EA2A-4B88-9617-8267FA7719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3200" y="5310189"/>
            <a:ext cx="1158240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9 predictors, 6 feature nodes, and 3 output nodes. Including bias nodes, network has 10x6+7x3 = 81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adjustable weights. Training set has 174 examples. ~ 2 examples per adjustable parameter. Less than ideal.</a:t>
            </a:r>
          </a:p>
        </p:txBody>
      </p:sp>
    </p:spTree>
    <p:extLst>
      <p:ext uri="{BB962C8B-B14F-4D97-AF65-F5344CB8AC3E}">
        <p14:creationId xmlns:p14="http://schemas.microsoft.com/office/powerpoint/2010/main" val="23912950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ext Box 2"/>
          <p:cNvSpPr txBox="1">
            <a:spLocks noChangeArrowheads="1"/>
          </p:cNvSpPr>
          <p:nvPr/>
        </p:nvSpPr>
        <p:spPr bwMode="auto">
          <a:xfrm>
            <a:off x="2498725" y="56991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7891" name="Text Box 3"/>
          <p:cNvSpPr txBox="1">
            <a:spLocks noChangeArrowheads="1"/>
          </p:cNvSpPr>
          <p:nvPr/>
        </p:nvSpPr>
        <p:spPr bwMode="auto">
          <a:xfrm>
            <a:off x="3657600" y="152401"/>
            <a:ext cx="571342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XOR problem in Gaussian feature space</a:t>
            </a:r>
          </a:p>
        </p:txBody>
      </p:sp>
      <p:pic>
        <p:nvPicPr>
          <p:cNvPr id="37892" name="Picture 5" descr="XOR in feature spac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8725" y="2943225"/>
            <a:ext cx="4483100" cy="339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893" name="Text Box 8"/>
          <p:cNvSpPr txBox="1">
            <a:spLocks noChangeArrowheads="1"/>
          </p:cNvSpPr>
          <p:nvPr/>
        </p:nvSpPr>
        <p:spPr bwMode="auto">
          <a:xfrm>
            <a:off x="4900613" y="3467905"/>
            <a:ext cx="70866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/>
              <a:t>This transformation puts examples (0,1) and (1,0) at the same point in feature space, which allows linear separability. </a:t>
            </a:r>
          </a:p>
        </p:txBody>
      </p:sp>
      <p:sp>
        <p:nvSpPr>
          <p:cNvPr id="37894" name="Text Box 4"/>
          <p:cNvSpPr txBox="1">
            <a:spLocks noChangeArrowheads="1"/>
          </p:cNvSpPr>
          <p:nvPr/>
        </p:nvSpPr>
        <p:spPr bwMode="auto">
          <a:xfrm>
            <a:off x="5105400" y="812800"/>
            <a:ext cx="4800600" cy="2370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Symbol" panose="05050102010706020507" pitchFamily="18" charset="2"/>
              </a:rPr>
              <a:t>f</a:t>
            </a:r>
            <a:r>
              <a:rPr lang="en-US" altLang="en-US" sz="2400" b="1" baseline="-25000" dirty="0"/>
              <a:t>1</a:t>
            </a:r>
            <a:r>
              <a:rPr lang="en-US" altLang="en-US" sz="2400" dirty="0"/>
              <a:t> = exp(-|</a:t>
            </a:r>
            <a:r>
              <a:rPr lang="en-US" altLang="en-US" sz="2400" b="1" dirty="0"/>
              <a:t>X</a:t>
            </a:r>
            <a:r>
              <a:rPr lang="en-US" altLang="en-US" sz="2400" dirty="0"/>
              <a:t> – [1,1]|</a:t>
            </a:r>
            <a:r>
              <a:rPr lang="en-US" altLang="en-US" sz="2400" b="1" baseline="30000" dirty="0"/>
              <a:t>2</a:t>
            </a:r>
            <a:r>
              <a:rPr lang="en-US" altLang="en-US" sz="2400" dirty="0"/>
              <a:t>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Symbol" panose="05050102010706020507" pitchFamily="18" charset="2"/>
              </a:rPr>
              <a:t>f</a:t>
            </a:r>
            <a:r>
              <a:rPr lang="en-US" altLang="en-US" sz="2400" b="1" baseline="-25000" dirty="0"/>
              <a:t>2</a:t>
            </a:r>
            <a:r>
              <a:rPr lang="en-US" altLang="en-US" sz="2400" dirty="0"/>
              <a:t> = exp(-|</a:t>
            </a:r>
            <a:r>
              <a:rPr lang="en-US" altLang="en-US" sz="2400" b="1" dirty="0"/>
              <a:t>X</a:t>
            </a:r>
            <a:r>
              <a:rPr lang="en-US" altLang="en-US" sz="2400" dirty="0"/>
              <a:t> – [0,0]|</a:t>
            </a:r>
            <a:r>
              <a:rPr lang="en-US" altLang="en-US" sz="2400" b="1" baseline="30000" dirty="0"/>
              <a:t>2</a:t>
            </a:r>
            <a:r>
              <a:rPr lang="en-US" altLang="en-US" sz="2400" dirty="0"/>
              <a:t>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b="1" dirty="0"/>
              <a:t>X</a:t>
            </a:r>
            <a:r>
              <a:rPr lang="en-US" altLang="en-US" sz="2000" dirty="0"/>
              <a:t>		</a:t>
            </a:r>
            <a:r>
              <a:rPr lang="en-US" altLang="en-US" sz="2000" dirty="0">
                <a:latin typeface="Symbol" panose="05050102010706020507" pitchFamily="18" charset="2"/>
              </a:rPr>
              <a:t>f</a:t>
            </a:r>
            <a:r>
              <a:rPr lang="en-US" altLang="en-US" sz="2000" b="1" baseline="-25000" dirty="0"/>
              <a:t>1</a:t>
            </a:r>
            <a:r>
              <a:rPr lang="en-US" altLang="en-US" sz="2000" dirty="0"/>
              <a:t>		</a:t>
            </a:r>
            <a:r>
              <a:rPr lang="en-US" altLang="en-US" sz="2000" dirty="0">
                <a:latin typeface="Symbol" panose="05050102010706020507" pitchFamily="18" charset="2"/>
              </a:rPr>
              <a:t>f</a:t>
            </a:r>
            <a:r>
              <a:rPr lang="en-US" altLang="en-US" sz="2000" b="1" baseline="-25000" dirty="0"/>
              <a:t>2</a:t>
            </a:r>
            <a:endParaRPr lang="en-US" altLang="en-US" sz="2000" b="1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/>
              <a:t>(1,1)		1		0.1353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/>
              <a:t>(0,1)		0.3678		0.3678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/>
              <a:t>(0,0)		0.1353		1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/>
              <a:t>(1,0)		0.3678		0.3678</a:t>
            </a:r>
          </a:p>
        </p:txBody>
      </p:sp>
      <p:pic>
        <p:nvPicPr>
          <p:cNvPr id="37895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1" y="654051"/>
            <a:ext cx="1793875" cy="1825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896" name="Text Box 5"/>
          <p:cNvSpPr txBox="1">
            <a:spLocks noChangeArrowheads="1"/>
          </p:cNvSpPr>
          <p:nvPr/>
        </p:nvSpPr>
        <p:spPr bwMode="auto">
          <a:xfrm>
            <a:off x="3149601" y="2479675"/>
            <a:ext cx="1196975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XOR data</a:t>
            </a:r>
          </a:p>
        </p:txBody>
      </p:sp>
      <p:sp>
        <p:nvSpPr>
          <p:cNvPr id="37897" name="Text Box 5"/>
          <p:cNvSpPr txBox="1">
            <a:spLocks noChangeArrowheads="1"/>
          </p:cNvSpPr>
          <p:nvPr/>
        </p:nvSpPr>
        <p:spPr bwMode="auto">
          <a:xfrm>
            <a:off x="3441701" y="4532313"/>
            <a:ext cx="523875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r=1</a:t>
            </a:r>
          </a:p>
        </p:txBody>
      </p:sp>
      <p:sp>
        <p:nvSpPr>
          <p:cNvPr id="37898" name="Text Box 5"/>
          <p:cNvSpPr txBox="1">
            <a:spLocks noChangeArrowheads="1"/>
          </p:cNvSpPr>
          <p:nvPr/>
        </p:nvSpPr>
        <p:spPr bwMode="auto">
          <a:xfrm>
            <a:off x="4084638" y="3505200"/>
            <a:ext cx="525462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r=0</a:t>
            </a:r>
          </a:p>
        </p:txBody>
      </p:sp>
    </p:spTree>
    <p:extLst>
      <p:ext uri="{BB962C8B-B14F-4D97-AF65-F5344CB8AC3E}">
        <p14:creationId xmlns:p14="http://schemas.microsoft.com/office/powerpoint/2010/main" val="3887831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Number Placeholder 3"/>
          <p:cNvSpPr txBox="1">
            <a:spLocks noGrp="1"/>
          </p:cNvSpPr>
          <p:nvPr/>
        </p:nvSpPr>
        <p:spPr bwMode="auto">
          <a:xfrm>
            <a:off x="9464675" y="6319839"/>
            <a:ext cx="7620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EC536905-F4B5-4398-84DA-5DAD0959A433}" type="slidenum">
              <a:rPr lang="tr-TR" altLang="en-US" sz="1200">
                <a:solidFill>
                  <a:srgbClr val="000000"/>
                </a:solidFill>
                <a:latin typeface="Palatino Linotype" panose="02040502050505030304" pitchFamily="18" charset="0"/>
              </a:rPr>
              <a:pPr algn="r" eaLnBrk="1" hangingPunct="1">
                <a:spcBef>
                  <a:spcPct val="0"/>
                </a:spcBef>
                <a:buFontTx/>
                <a:buNone/>
              </a:pPr>
              <a:t>5</a:t>
            </a:fld>
            <a:endParaRPr lang="tr-TR" altLang="en-US" sz="1200">
              <a:solidFill>
                <a:srgbClr val="000000"/>
              </a:solidFill>
              <a:latin typeface="Palatino Linotype" panose="02040502050505030304" pitchFamily="18" charset="0"/>
            </a:endParaRPr>
          </a:p>
        </p:txBody>
      </p:sp>
      <p:pic>
        <p:nvPicPr>
          <p:cNvPr id="38915" name="Picture 9" descr="Mlp-xor_col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7985" y="935038"/>
            <a:ext cx="5616575" cy="523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916" name="Text Box 6"/>
          <p:cNvSpPr txBox="1">
            <a:spLocks noChangeArrowheads="1"/>
          </p:cNvSpPr>
          <p:nvPr/>
        </p:nvSpPr>
        <p:spPr bwMode="auto">
          <a:xfrm>
            <a:off x="1346200" y="240159"/>
            <a:ext cx="9474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Solution using the tools of neural networks for “feature engineering”.</a:t>
            </a:r>
          </a:p>
        </p:txBody>
      </p:sp>
      <p:sp>
        <p:nvSpPr>
          <p:cNvPr id="38917" name="Rectangle 9"/>
          <p:cNvSpPr>
            <a:spLocks noChangeArrowheads="1"/>
          </p:cNvSpPr>
          <p:nvPr/>
        </p:nvSpPr>
        <p:spPr bwMode="auto">
          <a:xfrm>
            <a:off x="7302500" y="752475"/>
            <a:ext cx="2590800" cy="51879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dirty="0"/>
          </a:p>
        </p:txBody>
      </p:sp>
      <p:sp>
        <p:nvSpPr>
          <p:cNvPr id="38918" name="Rectangle 13"/>
          <p:cNvSpPr>
            <a:spLocks noChangeArrowheads="1"/>
          </p:cNvSpPr>
          <p:nvPr/>
        </p:nvSpPr>
        <p:spPr bwMode="auto">
          <a:xfrm>
            <a:off x="5148263" y="1828800"/>
            <a:ext cx="381000" cy="2286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8919" name="Text Box 14"/>
          <p:cNvSpPr txBox="1">
            <a:spLocks noChangeArrowheads="1"/>
          </p:cNvSpPr>
          <p:nvPr/>
        </p:nvSpPr>
        <p:spPr bwMode="auto">
          <a:xfrm>
            <a:off x="4714875" y="1776413"/>
            <a:ext cx="704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-0.78</a:t>
            </a:r>
          </a:p>
        </p:txBody>
      </p:sp>
      <p:sp>
        <p:nvSpPr>
          <p:cNvPr id="38920" name="TextBox 6"/>
          <p:cNvSpPr txBox="1">
            <a:spLocks noChangeArrowheads="1"/>
          </p:cNvSpPr>
          <p:nvPr/>
        </p:nvSpPr>
        <p:spPr bwMode="auto">
          <a:xfrm>
            <a:off x="7037388" y="3757465"/>
            <a:ext cx="3262432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/>
              <a:t>Find 2 weight vectors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/>
              <a:t>connecting input to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/>
              <a:t>hidden layer that define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/>
              <a:t>linearly separable features.</a:t>
            </a:r>
          </a:p>
        </p:txBody>
      </p:sp>
      <p:sp>
        <p:nvSpPr>
          <p:cNvPr id="8" name="Oval 7"/>
          <p:cNvSpPr/>
          <p:nvPr/>
        </p:nvSpPr>
        <p:spPr>
          <a:xfrm>
            <a:off x="5767388" y="838201"/>
            <a:ext cx="709612" cy="6826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38922" name="TextBox 16"/>
          <p:cNvSpPr txBox="1">
            <a:spLocks noChangeArrowheads="1"/>
          </p:cNvSpPr>
          <p:nvPr/>
        </p:nvSpPr>
        <p:spPr bwMode="auto">
          <a:xfrm>
            <a:off x="5905500" y="935038"/>
            <a:ext cx="38893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S</a:t>
            </a:r>
          </a:p>
        </p:txBody>
      </p:sp>
      <p:sp>
        <p:nvSpPr>
          <p:cNvPr id="18" name="Oval 17"/>
          <p:cNvSpPr/>
          <p:nvPr/>
        </p:nvSpPr>
        <p:spPr>
          <a:xfrm>
            <a:off x="6326188" y="2851151"/>
            <a:ext cx="711200" cy="6826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5100638" y="2851151"/>
            <a:ext cx="709612" cy="6826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38925" name="TextBox 15"/>
          <p:cNvSpPr txBox="1">
            <a:spLocks noChangeArrowheads="1"/>
          </p:cNvSpPr>
          <p:nvPr/>
        </p:nvSpPr>
        <p:spPr bwMode="auto">
          <a:xfrm>
            <a:off x="5260975" y="2968626"/>
            <a:ext cx="3889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S</a:t>
            </a:r>
          </a:p>
        </p:txBody>
      </p:sp>
      <p:sp>
        <p:nvSpPr>
          <p:cNvPr id="38926" name="TextBox 14"/>
          <p:cNvSpPr txBox="1">
            <a:spLocks noChangeArrowheads="1"/>
          </p:cNvSpPr>
          <p:nvPr/>
        </p:nvSpPr>
        <p:spPr bwMode="auto">
          <a:xfrm>
            <a:off x="6494464" y="2968626"/>
            <a:ext cx="38893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94B9582-3205-2D8D-5F02-84FF6FFE8E18}"/>
              </a:ext>
            </a:extLst>
          </p:cNvPr>
          <p:cNvSpPr txBox="1"/>
          <p:nvPr/>
        </p:nvSpPr>
        <p:spPr>
          <a:xfrm>
            <a:off x="7080024" y="1266728"/>
            <a:ext cx="3273653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Find 1 weight vector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connecting hidden layer to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output that defines a linear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discriminant separating the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kumimoji="0" lang="en-US" alt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eatures</a:t>
            </a: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58E0D0B-5EC7-29B2-7761-C4C508CC0D50}"/>
              </a:ext>
            </a:extLst>
          </p:cNvPr>
          <p:cNvSpPr txBox="1"/>
          <p:nvPr/>
        </p:nvSpPr>
        <p:spPr>
          <a:xfrm>
            <a:off x="1519786" y="944106"/>
            <a:ext cx="306958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S denotes transformation of the input to a node by the sigmoid function.</a:t>
            </a:r>
          </a:p>
        </p:txBody>
      </p:sp>
    </p:spTree>
    <p:extLst>
      <p:ext uri="{BB962C8B-B14F-4D97-AF65-F5344CB8AC3E}">
        <p14:creationId xmlns:p14="http://schemas.microsoft.com/office/powerpoint/2010/main" val="30289381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8" name="Picture 8" descr="Per-xor_co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3429001"/>
            <a:ext cx="3024188" cy="2855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9939" name="Text Box 4"/>
          <p:cNvSpPr txBox="1">
            <a:spLocks noChangeArrowheads="1"/>
          </p:cNvSpPr>
          <p:nvPr/>
        </p:nvSpPr>
        <p:spPr bwMode="auto">
          <a:xfrm>
            <a:off x="812800" y="635000"/>
            <a:ext cx="110236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Consider hidden units </a:t>
            </a:r>
            <a:r>
              <a:rPr lang="en-US" altLang="en-US" sz="2400" dirty="0" err="1"/>
              <a:t>z</a:t>
            </a:r>
            <a:r>
              <a:rPr lang="en-US" altLang="en-US" sz="2400" b="1" baseline="-25000" dirty="0" err="1"/>
              <a:t>h</a:t>
            </a:r>
            <a:r>
              <a:rPr lang="en-US" altLang="en-US" sz="2400" dirty="0"/>
              <a:t> as features. Choose weight vectors w</a:t>
            </a:r>
            <a:r>
              <a:rPr lang="en-US" altLang="en-US" sz="2400" b="1" baseline="-25000" dirty="0"/>
              <a:t>h</a:t>
            </a:r>
            <a:r>
              <a:rPr lang="en-US" altLang="en-US" sz="2400" dirty="0"/>
              <a:t> (with bias component) so that in feature space (0,0) and (1,1) are close to the same point.</a:t>
            </a:r>
          </a:p>
        </p:txBody>
      </p:sp>
      <p:graphicFrame>
        <p:nvGraphicFramePr>
          <p:cNvPr id="39940" name="Object 8"/>
          <p:cNvGraphicFramePr>
            <a:graphicFrameLocks noChangeAspect="1"/>
          </p:cNvGraphicFramePr>
          <p:nvPr/>
        </p:nvGraphicFramePr>
        <p:xfrm>
          <a:off x="3124200" y="1981200"/>
          <a:ext cx="6019800" cy="1155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3568700" imgH="685800" progId="Equation.3">
                  <p:embed/>
                </p:oleObj>
              </mc:Choice>
              <mc:Fallback>
                <p:oleObj name="Equation" r:id="rId3" imgW="3568700" imgH="685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1981200"/>
                        <a:ext cx="6019800" cy="1155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9941" name="Group 18"/>
          <p:cNvGrpSpPr>
            <a:grpSpLocks/>
          </p:cNvGrpSpPr>
          <p:nvPr/>
        </p:nvGrpSpPr>
        <p:grpSpPr bwMode="auto">
          <a:xfrm>
            <a:off x="5943600" y="3352801"/>
            <a:ext cx="3200400" cy="2759075"/>
            <a:chOff x="480" y="2256"/>
            <a:chExt cx="2016" cy="1738"/>
          </a:xfrm>
        </p:grpSpPr>
        <p:sp>
          <p:nvSpPr>
            <p:cNvPr id="39944" name="Line 9"/>
            <p:cNvSpPr>
              <a:spLocks noChangeShapeType="1"/>
            </p:cNvSpPr>
            <p:nvPr/>
          </p:nvSpPr>
          <p:spPr bwMode="auto">
            <a:xfrm>
              <a:off x="864" y="3792"/>
              <a:ext cx="163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945" name="Line 10"/>
            <p:cNvSpPr>
              <a:spLocks noChangeShapeType="1"/>
            </p:cNvSpPr>
            <p:nvPr/>
          </p:nvSpPr>
          <p:spPr bwMode="auto">
            <a:xfrm rot="-5400000">
              <a:off x="96" y="3024"/>
              <a:ext cx="153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946" name="Oval 12"/>
            <p:cNvSpPr>
              <a:spLocks noChangeArrowheads="1"/>
            </p:cNvSpPr>
            <p:nvPr/>
          </p:nvSpPr>
          <p:spPr bwMode="auto">
            <a:xfrm>
              <a:off x="768" y="2544"/>
              <a:ext cx="192" cy="192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9947" name="Oval 13"/>
            <p:cNvSpPr>
              <a:spLocks noChangeArrowheads="1"/>
            </p:cNvSpPr>
            <p:nvPr/>
          </p:nvSpPr>
          <p:spPr bwMode="auto">
            <a:xfrm>
              <a:off x="1824" y="3696"/>
              <a:ext cx="192" cy="192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9948" name="Oval 14"/>
            <p:cNvSpPr>
              <a:spLocks noChangeArrowheads="1"/>
            </p:cNvSpPr>
            <p:nvPr/>
          </p:nvSpPr>
          <p:spPr bwMode="auto">
            <a:xfrm>
              <a:off x="720" y="3648"/>
              <a:ext cx="288" cy="288"/>
            </a:xfrm>
            <a:prstGeom prst="ellipse">
              <a:avLst/>
            </a:prstGeom>
            <a:solidFill>
              <a:srgbClr val="0066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9949" name="Oval 11"/>
            <p:cNvSpPr>
              <a:spLocks noChangeArrowheads="1"/>
            </p:cNvSpPr>
            <p:nvPr/>
          </p:nvSpPr>
          <p:spPr bwMode="auto">
            <a:xfrm>
              <a:off x="768" y="3696"/>
              <a:ext cx="192" cy="192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66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9950" name="Text Box 16"/>
            <p:cNvSpPr txBox="1">
              <a:spLocks noChangeArrowheads="1"/>
            </p:cNvSpPr>
            <p:nvPr/>
          </p:nvSpPr>
          <p:spPr bwMode="auto">
            <a:xfrm>
              <a:off x="480" y="2304"/>
              <a:ext cx="298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000" i="1"/>
                <a:t>z</a:t>
              </a:r>
              <a:r>
                <a:rPr lang="en-US" altLang="en-US" sz="2000" b="1" i="1" baseline="-25000"/>
                <a:t>2</a:t>
              </a:r>
            </a:p>
          </p:txBody>
        </p:sp>
        <p:sp>
          <p:nvSpPr>
            <p:cNvPr id="39951" name="Text Box 17"/>
            <p:cNvSpPr txBox="1">
              <a:spLocks noChangeArrowheads="1"/>
            </p:cNvSpPr>
            <p:nvPr/>
          </p:nvSpPr>
          <p:spPr bwMode="auto">
            <a:xfrm>
              <a:off x="2160" y="3744"/>
              <a:ext cx="298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000" i="1"/>
                <a:t>z</a:t>
              </a:r>
              <a:r>
                <a:rPr lang="en-US" altLang="en-US" sz="2000" b="1" i="1" baseline="-25000"/>
                <a:t>1</a:t>
              </a:r>
            </a:p>
          </p:txBody>
        </p:sp>
      </p:grpSp>
      <p:sp>
        <p:nvSpPr>
          <p:cNvPr id="39942" name="Text Box 19"/>
          <p:cNvSpPr txBox="1">
            <a:spLocks noChangeArrowheads="1"/>
          </p:cNvSpPr>
          <p:nvPr/>
        </p:nvSpPr>
        <p:spPr bwMode="auto">
          <a:xfrm>
            <a:off x="2879725" y="4760913"/>
            <a:ext cx="16827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attribute space</a:t>
            </a:r>
          </a:p>
        </p:txBody>
      </p:sp>
      <p:sp>
        <p:nvSpPr>
          <p:cNvPr id="39943" name="Text Box 20"/>
          <p:cNvSpPr txBox="1">
            <a:spLocks noChangeArrowheads="1"/>
          </p:cNvSpPr>
          <p:nvPr/>
        </p:nvSpPr>
        <p:spPr bwMode="auto">
          <a:xfrm>
            <a:off x="6858000" y="4572000"/>
            <a:ext cx="2133600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ideal feature space</a:t>
            </a:r>
          </a:p>
        </p:txBody>
      </p:sp>
    </p:spTree>
    <p:extLst>
      <p:ext uri="{BB962C8B-B14F-4D97-AF65-F5344CB8AC3E}">
        <p14:creationId xmlns:p14="http://schemas.microsoft.com/office/powerpoint/2010/main" val="33020711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ext Box 4"/>
          <p:cNvSpPr txBox="1">
            <a:spLocks noChangeArrowheads="1"/>
          </p:cNvSpPr>
          <p:nvPr/>
        </p:nvSpPr>
        <p:spPr bwMode="auto">
          <a:xfrm>
            <a:off x="3657601" y="304801"/>
            <a:ext cx="5285421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/>
              <a:t>Ideal data table in feature space</a:t>
            </a:r>
          </a:p>
        </p:txBody>
      </p:sp>
      <p:sp>
        <p:nvSpPr>
          <p:cNvPr id="40963" name="Text Box 10"/>
          <p:cNvSpPr txBox="1">
            <a:spLocks noChangeArrowheads="1"/>
          </p:cNvSpPr>
          <p:nvPr/>
        </p:nvSpPr>
        <p:spPr bwMode="auto">
          <a:xfrm>
            <a:off x="6629400" y="1060450"/>
            <a:ext cx="2382838" cy="193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r	z1	z2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0	~0	~0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1	~0	~1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1	~1	~0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0	~0	~0</a:t>
            </a:r>
          </a:p>
        </p:txBody>
      </p:sp>
      <p:sp>
        <p:nvSpPr>
          <p:cNvPr id="40964" name="Rectangle 8"/>
          <p:cNvSpPr>
            <a:spLocks noChangeArrowheads="1"/>
          </p:cNvSpPr>
          <p:nvPr/>
        </p:nvSpPr>
        <p:spPr bwMode="auto">
          <a:xfrm>
            <a:off x="2743200" y="4670425"/>
            <a:ext cx="3525838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/>
              <a:t>If w</a:t>
            </a:r>
            <a:r>
              <a:rPr lang="en-US" altLang="en-US" sz="2800" b="1" baseline="-25000" dirty="0"/>
              <a:t>h</a:t>
            </a:r>
            <a:r>
              <a:rPr lang="en-US" altLang="en-US" sz="2800" b="1" baseline="30000" dirty="0"/>
              <a:t>T</a:t>
            </a:r>
            <a:r>
              <a:rPr lang="en-US" altLang="en-US" sz="2800" dirty="0"/>
              <a:t>x &lt;&lt; 0 </a:t>
            </a:r>
            <a:r>
              <a:rPr lang="en-US" altLang="en-US" sz="2800" dirty="0">
                <a:cs typeface="Arial" panose="020B0604020202020204" pitchFamily="34" charset="0"/>
              </a:rPr>
              <a:t>→ </a:t>
            </a:r>
            <a:r>
              <a:rPr lang="en-US" altLang="en-US" sz="2800" dirty="0" err="1">
                <a:cs typeface="Arial" panose="020B0604020202020204" pitchFamily="34" charset="0"/>
              </a:rPr>
              <a:t>z</a:t>
            </a:r>
            <a:r>
              <a:rPr lang="en-US" altLang="en-US" sz="2800" b="1" baseline="-25000" dirty="0" err="1">
                <a:cs typeface="Arial" panose="020B0604020202020204" pitchFamily="34" charset="0"/>
              </a:rPr>
              <a:t>h</a:t>
            </a:r>
            <a:r>
              <a:rPr lang="en-US" altLang="en-US" sz="2800" dirty="0">
                <a:cs typeface="Arial" panose="020B0604020202020204" pitchFamily="34" charset="0"/>
              </a:rPr>
              <a:t> ~ 0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/>
              <a:t>If w</a:t>
            </a:r>
            <a:r>
              <a:rPr lang="en-US" altLang="en-US" sz="2800" b="1" baseline="-25000" dirty="0"/>
              <a:t>h</a:t>
            </a:r>
            <a:r>
              <a:rPr lang="en-US" altLang="en-US" sz="2800" b="1" baseline="30000" dirty="0"/>
              <a:t>T</a:t>
            </a:r>
            <a:r>
              <a:rPr lang="en-US" altLang="en-US" sz="2800" dirty="0"/>
              <a:t>x &gt;&gt; 0 → </a:t>
            </a:r>
            <a:r>
              <a:rPr lang="en-US" altLang="en-US" sz="2800" dirty="0" err="1"/>
              <a:t>z</a:t>
            </a:r>
            <a:r>
              <a:rPr lang="en-US" altLang="en-US" sz="2800" b="1" baseline="-25000" dirty="0" err="1"/>
              <a:t>h</a:t>
            </a:r>
            <a:r>
              <a:rPr lang="en-US" altLang="en-US" sz="2800" dirty="0"/>
              <a:t> ~ 1</a:t>
            </a:r>
          </a:p>
        </p:txBody>
      </p:sp>
      <p:graphicFrame>
        <p:nvGraphicFramePr>
          <p:cNvPr id="40965" name="Object 9"/>
          <p:cNvGraphicFramePr>
            <a:graphicFrameLocks noChangeAspect="1"/>
          </p:cNvGraphicFramePr>
          <p:nvPr/>
        </p:nvGraphicFramePr>
        <p:xfrm>
          <a:off x="2895600" y="3276600"/>
          <a:ext cx="6019800" cy="1155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3568700" imgH="685800" progId="Equation.3">
                  <p:embed/>
                </p:oleObj>
              </mc:Choice>
              <mc:Fallback>
                <p:oleObj name="Equation" r:id="rId2" imgW="3568700" imgH="685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3276600"/>
                        <a:ext cx="6019800" cy="1155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0966" name="Group 18"/>
          <p:cNvGrpSpPr>
            <a:grpSpLocks/>
          </p:cNvGrpSpPr>
          <p:nvPr/>
        </p:nvGrpSpPr>
        <p:grpSpPr bwMode="auto">
          <a:xfrm>
            <a:off x="3233738" y="866775"/>
            <a:ext cx="2919412" cy="2465758"/>
            <a:chOff x="480" y="2256"/>
            <a:chExt cx="2016" cy="1776"/>
          </a:xfrm>
        </p:grpSpPr>
        <p:sp>
          <p:nvSpPr>
            <p:cNvPr id="40967" name="Line 9"/>
            <p:cNvSpPr>
              <a:spLocks noChangeShapeType="1"/>
            </p:cNvSpPr>
            <p:nvPr/>
          </p:nvSpPr>
          <p:spPr bwMode="auto">
            <a:xfrm>
              <a:off x="864" y="3792"/>
              <a:ext cx="163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68" name="Line 10"/>
            <p:cNvSpPr>
              <a:spLocks noChangeShapeType="1"/>
            </p:cNvSpPr>
            <p:nvPr/>
          </p:nvSpPr>
          <p:spPr bwMode="auto">
            <a:xfrm rot="-5400000">
              <a:off x="96" y="3024"/>
              <a:ext cx="153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69" name="Oval 12"/>
            <p:cNvSpPr>
              <a:spLocks noChangeArrowheads="1"/>
            </p:cNvSpPr>
            <p:nvPr/>
          </p:nvSpPr>
          <p:spPr bwMode="auto">
            <a:xfrm>
              <a:off x="768" y="2544"/>
              <a:ext cx="192" cy="192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40970" name="Oval 13"/>
            <p:cNvSpPr>
              <a:spLocks noChangeArrowheads="1"/>
            </p:cNvSpPr>
            <p:nvPr/>
          </p:nvSpPr>
          <p:spPr bwMode="auto">
            <a:xfrm>
              <a:off x="1824" y="3696"/>
              <a:ext cx="192" cy="192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40971" name="Oval 14"/>
            <p:cNvSpPr>
              <a:spLocks noChangeArrowheads="1"/>
            </p:cNvSpPr>
            <p:nvPr/>
          </p:nvSpPr>
          <p:spPr bwMode="auto">
            <a:xfrm>
              <a:off x="720" y="3648"/>
              <a:ext cx="288" cy="288"/>
            </a:xfrm>
            <a:prstGeom prst="ellipse">
              <a:avLst/>
            </a:prstGeom>
            <a:solidFill>
              <a:srgbClr val="0066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40972" name="Oval 11"/>
            <p:cNvSpPr>
              <a:spLocks noChangeArrowheads="1"/>
            </p:cNvSpPr>
            <p:nvPr/>
          </p:nvSpPr>
          <p:spPr bwMode="auto">
            <a:xfrm>
              <a:off x="768" y="3696"/>
              <a:ext cx="192" cy="192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66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40973" name="Text Box 16"/>
            <p:cNvSpPr txBox="1">
              <a:spLocks noChangeArrowheads="1"/>
            </p:cNvSpPr>
            <p:nvPr/>
          </p:nvSpPr>
          <p:spPr bwMode="auto">
            <a:xfrm>
              <a:off x="480" y="2304"/>
              <a:ext cx="29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000" i="1"/>
                <a:t>z</a:t>
              </a:r>
              <a:r>
                <a:rPr lang="en-US" altLang="en-US" sz="2000" b="1" i="1" baseline="-25000"/>
                <a:t>2</a:t>
              </a:r>
            </a:p>
          </p:txBody>
        </p:sp>
        <p:sp>
          <p:nvSpPr>
            <p:cNvPr id="40974" name="Text Box 17"/>
            <p:cNvSpPr txBox="1">
              <a:spLocks noChangeArrowheads="1"/>
            </p:cNvSpPr>
            <p:nvPr/>
          </p:nvSpPr>
          <p:spPr bwMode="auto">
            <a:xfrm>
              <a:off x="2160" y="3744"/>
              <a:ext cx="29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000" i="1"/>
                <a:t>z</a:t>
              </a:r>
              <a:r>
                <a:rPr lang="en-US" altLang="en-US" sz="2000" b="1" i="1" baseline="-25000"/>
                <a:t>1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2538914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ext Box 10"/>
          <p:cNvSpPr txBox="1">
            <a:spLocks noChangeArrowheads="1"/>
          </p:cNvSpPr>
          <p:nvPr/>
        </p:nvSpPr>
        <p:spPr bwMode="auto">
          <a:xfrm>
            <a:off x="2285999" y="1841500"/>
            <a:ext cx="6829425" cy="193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x1	x2	z1	constraints on </a:t>
            </a:r>
            <a:r>
              <a:rPr lang="en-US" altLang="en-US" sz="2400" b="1" dirty="0"/>
              <a:t>w</a:t>
            </a:r>
            <a:r>
              <a:rPr lang="en-US" altLang="en-US" sz="2400" b="1" baseline="-25000" dirty="0"/>
              <a:t>1</a:t>
            </a:r>
            <a:r>
              <a:rPr lang="en-US" altLang="en-US" sz="2400" dirty="0"/>
              <a:t>	choice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0	0	~0	w0 &lt;0			w0=-0.5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0	1	~0	w2 + w0 &lt;0		w2= -1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1	0	~1	w1 + w0 &gt;0		w1= 1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1	1	~0	w1 + w2 + w0&lt;0</a:t>
            </a:r>
          </a:p>
        </p:txBody>
      </p:sp>
      <p:sp>
        <p:nvSpPr>
          <p:cNvPr id="41987" name="Text Box 5"/>
          <p:cNvSpPr txBox="1">
            <a:spLocks noChangeArrowheads="1"/>
          </p:cNvSpPr>
          <p:nvPr/>
        </p:nvSpPr>
        <p:spPr bwMode="auto">
          <a:xfrm>
            <a:off x="2133601" y="479426"/>
            <a:ext cx="8303876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/>
              <a:t>Find weights vectors for linearly separable features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/>
              <a:t>w</a:t>
            </a:r>
            <a:r>
              <a:rPr lang="en-US" altLang="en-US" sz="2800" baseline="-25000" dirty="0"/>
              <a:t>h</a:t>
            </a:r>
            <a:r>
              <a:rPr lang="en-US" altLang="en-US" sz="2800" baseline="30000" dirty="0"/>
              <a:t>T</a:t>
            </a:r>
            <a:r>
              <a:rPr lang="en-US" altLang="en-US" sz="2800" dirty="0"/>
              <a:t>x = w</a:t>
            </a:r>
            <a:r>
              <a:rPr lang="en-US" altLang="en-US" sz="2800" baseline="-25000" dirty="0"/>
              <a:t>1</a:t>
            </a:r>
            <a:r>
              <a:rPr lang="en-US" altLang="en-US" sz="2800" dirty="0"/>
              <a:t>x</a:t>
            </a:r>
            <a:r>
              <a:rPr lang="en-US" altLang="en-US" sz="2800" baseline="-25000" dirty="0"/>
              <a:t>1</a:t>
            </a:r>
            <a:r>
              <a:rPr lang="en-US" altLang="en-US" sz="2800" dirty="0"/>
              <a:t> + w</a:t>
            </a:r>
            <a:r>
              <a:rPr lang="en-US" altLang="en-US" sz="2800" baseline="-25000" dirty="0"/>
              <a:t>2</a:t>
            </a:r>
            <a:r>
              <a:rPr lang="en-US" altLang="en-US" sz="2800" dirty="0"/>
              <a:t>x</a:t>
            </a:r>
            <a:r>
              <a:rPr lang="en-US" altLang="en-US" sz="2800" baseline="-25000" dirty="0"/>
              <a:t>2</a:t>
            </a:r>
            <a:r>
              <a:rPr lang="en-US" altLang="en-US" sz="2800" dirty="0"/>
              <a:t> +w</a:t>
            </a:r>
            <a:r>
              <a:rPr lang="en-US" altLang="en-US" sz="2800" baseline="-25000" dirty="0"/>
              <a:t>0</a:t>
            </a:r>
          </a:p>
        </p:txBody>
      </p:sp>
      <p:sp>
        <p:nvSpPr>
          <p:cNvPr id="41988" name="Text Box 10"/>
          <p:cNvSpPr txBox="1">
            <a:spLocks noChangeArrowheads="1"/>
          </p:cNvSpPr>
          <p:nvPr/>
        </p:nvSpPr>
        <p:spPr bwMode="auto">
          <a:xfrm>
            <a:off x="2286000" y="4254500"/>
            <a:ext cx="6829425" cy="193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x1	x2	z2	constraints on </a:t>
            </a:r>
            <a:r>
              <a:rPr lang="en-US" altLang="en-US" sz="2400" b="1" dirty="0"/>
              <a:t>w</a:t>
            </a:r>
            <a:r>
              <a:rPr lang="en-US" altLang="en-US" sz="2400" b="1" baseline="-25000" dirty="0"/>
              <a:t>2 </a:t>
            </a:r>
            <a:r>
              <a:rPr lang="en-US" altLang="en-US" sz="2400" dirty="0"/>
              <a:t>	choice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0	0	~0	w0 &lt;0			w0=-0.5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0	1	~1	w2 + w0 &gt;0		w2= 1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1	0	~0	w1 + w0 &lt;0		w1= -1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1	1	~0	w1 + w2 + w0&lt;0</a:t>
            </a:r>
          </a:p>
        </p:txBody>
      </p:sp>
    </p:spTree>
    <p:extLst>
      <p:ext uri="{BB962C8B-B14F-4D97-AF65-F5344CB8AC3E}">
        <p14:creationId xmlns:p14="http://schemas.microsoft.com/office/powerpoint/2010/main" val="20040724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ext Box 2"/>
          <p:cNvSpPr txBox="1">
            <a:spLocks noChangeArrowheads="1"/>
          </p:cNvSpPr>
          <p:nvPr/>
        </p:nvSpPr>
        <p:spPr bwMode="auto">
          <a:xfrm>
            <a:off x="2209800" y="381000"/>
            <a:ext cx="347345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/>
              <a:t>Transformation of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/>
              <a:t>input by hidden layer</a:t>
            </a:r>
          </a:p>
        </p:txBody>
      </p:sp>
      <p:sp>
        <p:nvSpPr>
          <p:cNvPr id="43011" name="Text Box 10"/>
          <p:cNvSpPr txBox="1">
            <a:spLocks noChangeArrowheads="1"/>
          </p:cNvSpPr>
          <p:nvPr/>
        </p:nvSpPr>
        <p:spPr bwMode="auto">
          <a:xfrm>
            <a:off x="3276601" y="1447800"/>
            <a:ext cx="5895975" cy="193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x1	x2	arg1	z1	arg2	z2	r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0	0	-0.5	0.38	-0.5	0.38	0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0	1	-1.5	0.18	 0.5	0.62	1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1	0	 0.5	0.62	-1.5	0.18	1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1	1	-0.5	0.38	-0.5	0.38	0</a:t>
            </a:r>
          </a:p>
        </p:txBody>
      </p:sp>
      <p:sp>
        <p:nvSpPr>
          <p:cNvPr id="43012" name="Rectangle 6"/>
          <p:cNvSpPr>
            <a:spLocks noChangeArrowheads="1"/>
          </p:cNvSpPr>
          <p:nvPr/>
        </p:nvSpPr>
        <p:spPr bwMode="auto">
          <a:xfrm>
            <a:off x="5953126" y="381000"/>
            <a:ext cx="4125913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/>
              <a:t>z1 = sigmoid(x1-x2-0.5)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/>
              <a:t>z2 = sigmoid(-x1+x2-0.5)</a:t>
            </a:r>
          </a:p>
        </p:txBody>
      </p:sp>
      <p:grpSp>
        <p:nvGrpSpPr>
          <p:cNvPr id="43013" name="Group 17"/>
          <p:cNvGrpSpPr>
            <a:grpSpLocks/>
          </p:cNvGrpSpPr>
          <p:nvPr/>
        </p:nvGrpSpPr>
        <p:grpSpPr bwMode="auto">
          <a:xfrm>
            <a:off x="355600" y="3717925"/>
            <a:ext cx="3200400" cy="2759075"/>
            <a:chOff x="1536" y="2496"/>
            <a:chExt cx="2016" cy="1738"/>
          </a:xfrm>
        </p:grpSpPr>
        <p:sp>
          <p:nvSpPr>
            <p:cNvPr id="43015" name="Line 8"/>
            <p:cNvSpPr>
              <a:spLocks noChangeShapeType="1"/>
            </p:cNvSpPr>
            <p:nvPr/>
          </p:nvSpPr>
          <p:spPr bwMode="auto">
            <a:xfrm>
              <a:off x="1920" y="4032"/>
              <a:ext cx="163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16" name="Line 9"/>
            <p:cNvSpPr>
              <a:spLocks noChangeShapeType="1"/>
            </p:cNvSpPr>
            <p:nvPr/>
          </p:nvSpPr>
          <p:spPr bwMode="auto">
            <a:xfrm rot="-5400000">
              <a:off x="1152" y="3264"/>
              <a:ext cx="153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17" name="Oval 10"/>
            <p:cNvSpPr>
              <a:spLocks noChangeArrowheads="1"/>
            </p:cNvSpPr>
            <p:nvPr/>
          </p:nvSpPr>
          <p:spPr bwMode="auto">
            <a:xfrm>
              <a:off x="2016" y="2928"/>
              <a:ext cx="192" cy="192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43018" name="Oval 11"/>
            <p:cNvSpPr>
              <a:spLocks noChangeArrowheads="1"/>
            </p:cNvSpPr>
            <p:nvPr/>
          </p:nvSpPr>
          <p:spPr bwMode="auto">
            <a:xfrm>
              <a:off x="2880" y="3744"/>
              <a:ext cx="192" cy="192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43019" name="Oval 12"/>
            <p:cNvSpPr>
              <a:spLocks noChangeArrowheads="1"/>
            </p:cNvSpPr>
            <p:nvPr/>
          </p:nvSpPr>
          <p:spPr bwMode="auto">
            <a:xfrm>
              <a:off x="2112" y="3552"/>
              <a:ext cx="288" cy="288"/>
            </a:xfrm>
            <a:prstGeom prst="ellipse">
              <a:avLst/>
            </a:prstGeom>
            <a:solidFill>
              <a:srgbClr val="0066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43020" name="Oval 13"/>
            <p:cNvSpPr>
              <a:spLocks noChangeArrowheads="1"/>
            </p:cNvSpPr>
            <p:nvPr/>
          </p:nvSpPr>
          <p:spPr bwMode="auto">
            <a:xfrm>
              <a:off x="2160" y="3600"/>
              <a:ext cx="192" cy="192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66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43021" name="Text Box 14"/>
            <p:cNvSpPr txBox="1">
              <a:spLocks noChangeArrowheads="1"/>
            </p:cNvSpPr>
            <p:nvPr/>
          </p:nvSpPr>
          <p:spPr bwMode="auto">
            <a:xfrm>
              <a:off x="1536" y="2544"/>
              <a:ext cx="298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000" i="1"/>
                <a:t>z</a:t>
              </a:r>
              <a:r>
                <a:rPr lang="en-US" altLang="en-US" sz="2000" b="1" i="1" baseline="-25000"/>
                <a:t>2</a:t>
              </a:r>
            </a:p>
          </p:txBody>
        </p:sp>
        <p:sp>
          <p:nvSpPr>
            <p:cNvPr id="43022" name="Text Box 15"/>
            <p:cNvSpPr txBox="1">
              <a:spLocks noChangeArrowheads="1"/>
            </p:cNvSpPr>
            <p:nvPr/>
          </p:nvSpPr>
          <p:spPr bwMode="auto">
            <a:xfrm>
              <a:off x="3216" y="3984"/>
              <a:ext cx="298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000" i="1"/>
                <a:t>z</a:t>
              </a:r>
              <a:r>
                <a:rPr lang="en-US" altLang="en-US" sz="2000" b="1" i="1" baseline="-25000"/>
                <a:t>1</a:t>
              </a:r>
            </a:p>
          </p:txBody>
        </p:sp>
        <p:sp>
          <p:nvSpPr>
            <p:cNvPr id="43023" name="Line 16"/>
            <p:cNvSpPr>
              <a:spLocks noChangeShapeType="1"/>
            </p:cNvSpPr>
            <p:nvPr/>
          </p:nvSpPr>
          <p:spPr bwMode="auto">
            <a:xfrm>
              <a:off x="1776" y="2928"/>
              <a:ext cx="1200" cy="12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3014" name="Text Box 30"/>
          <p:cNvSpPr txBox="1">
            <a:spLocks noChangeArrowheads="1"/>
          </p:cNvSpPr>
          <p:nvPr/>
        </p:nvSpPr>
        <p:spPr bwMode="auto">
          <a:xfrm>
            <a:off x="2540004" y="3506788"/>
            <a:ext cx="8686796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By construction, ANN features are linearly separable.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If w=[1,1]</a:t>
            </a:r>
            <a:r>
              <a:rPr lang="en-US" altLang="en-US" sz="2400" baseline="30000" dirty="0"/>
              <a:t>T</a:t>
            </a:r>
            <a:r>
              <a:rPr lang="en-US" altLang="en-US" sz="2400" dirty="0"/>
              <a:t> bias for equal margins = -0.78.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Margins are not as wide as Gaussian features.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Gaussian = 0.141, ANN = 0.0141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Is the XOR data correctly classified by this </a:t>
            </a:r>
            <a:r>
              <a:rPr lang="en-US" altLang="en-US" sz="2400" b="1" dirty="0"/>
              <a:t>w</a:t>
            </a:r>
            <a:r>
              <a:rPr lang="en-US" altLang="en-US" sz="2400" dirty="0"/>
              <a:t> and bias?</a:t>
            </a:r>
          </a:p>
        </p:txBody>
      </p:sp>
    </p:spTree>
    <p:extLst>
      <p:ext uri="{BB962C8B-B14F-4D97-AF65-F5344CB8AC3E}">
        <p14:creationId xmlns:p14="http://schemas.microsoft.com/office/powerpoint/2010/main" val="34830299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998</TotalTime>
  <Words>2182</Words>
  <Application>Microsoft Office PowerPoint</Application>
  <PresentationFormat>Widescreen</PresentationFormat>
  <Paragraphs>334</Paragraphs>
  <Slides>38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4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48" baseType="lpstr">
      <vt:lpstr>Arial</vt:lpstr>
      <vt:lpstr>Calibri</vt:lpstr>
      <vt:lpstr>Calibri Light</vt:lpstr>
      <vt:lpstr>Palatino Linotype</vt:lpstr>
      <vt:lpstr>Symbol</vt:lpstr>
      <vt:lpstr>Office Theme</vt:lpstr>
      <vt:lpstr>1_Office Theme</vt:lpstr>
      <vt:lpstr>Default Design</vt:lpstr>
      <vt:lpstr>1_Default Design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Approaches to Training</vt:lpstr>
      <vt:lpstr>PowerPoint Presentation</vt:lpstr>
      <vt:lpstr>PowerPoint Presentation</vt:lpstr>
      <vt:lpstr>Momentum parameter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 H. Miller</dc:creator>
  <cp:lastModifiedBy>Miller, John H</cp:lastModifiedBy>
  <cp:revision>25</cp:revision>
  <dcterms:created xsi:type="dcterms:W3CDTF">2018-11-13T20:48:27Z</dcterms:created>
  <dcterms:modified xsi:type="dcterms:W3CDTF">2023-12-29T20:41:26Z</dcterms:modified>
</cp:coreProperties>
</file>