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4"/>
  </p:notesMasterIdLst>
  <p:sldIdLst>
    <p:sldId id="613" r:id="rId3"/>
    <p:sldId id="601" r:id="rId4"/>
    <p:sldId id="608" r:id="rId5"/>
    <p:sldId id="576" r:id="rId6"/>
    <p:sldId id="577" r:id="rId7"/>
    <p:sldId id="582" r:id="rId8"/>
    <p:sldId id="583" r:id="rId9"/>
    <p:sldId id="609" r:id="rId10"/>
    <p:sldId id="610" r:id="rId11"/>
    <p:sldId id="611" r:id="rId12"/>
    <p:sldId id="612" r:id="rId13"/>
    <p:sldId id="626" r:id="rId14"/>
    <p:sldId id="653" r:id="rId15"/>
    <p:sldId id="659" r:id="rId16"/>
    <p:sldId id="604" r:id="rId17"/>
    <p:sldId id="475" r:id="rId18"/>
    <p:sldId id="476" r:id="rId19"/>
    <p:sldId id="628" r:id="rId20"/>
    <p:sldId id="654" r:id="rId21"/>
    <p:sldId id="607" r:id="rId22"/>
    <p:sldId id="589" r:id="rId23"/>
    <p:sldId id="585" r:id="rId24"/>
    <p:sldId id="586" r:id="rId25"/>
    <p:sldId id="587" r:id="rId26"/>
    <p:sldId id="588" r:id="rId27"/>
    <p:sldId id="606" r:id="rId28"/>
    <p:sldId id="656" r:id="rId29"/>
    <p:sldId id="590" r:id="rId30"/>
    <p:sldId id="660" r:id="rId31"/>
    <p:sldId id="661" r:id="rId32"/>
    <p:sldId id="647" r:id="rId33"/>
    <p:sldId id="617" r:id="rId34"/>
    <p:sldId id="581" r:id="rId35"/>
    <p:sldId id="596" r:id="rId36"/>
    <p:sldId id="624" r:id="rId37"/>
    <p:sldId id="603" r:id="rId38"/>
    <p:sldId id="615" r:id="rId39"/>
    <p:sldId id="321" r:id="rId40"/>
    <p:sldId id="630" r:id="rId41"/>
    <p:sldId id="631" r:id="rId42"/>
    <p:sldId id="632" r:id="rId43"/>
    <p:sldId id="633" r:id="rId44"/>
    <p:sldId id="634" r:id="rId45"/>
    <p:sldId id="635" r:id="rId46"/>
    <p:sldId id="636" r:id="rId47"/>
    <p:sldId id="637" r:id="rId48"/>
    <p:sldId id="638" r:id="rId49"/>
    <p:sldId id="639" r:id="rId50"/>
    <p:sldId id="658" r:id="rId51"/>
    <p:sldId id="657" r:id="rId52"/>
    <p:sldId id="650" r:id="rId53"/>
    <p:sldId id="648" r:id="rId54"/>
    <p:sldId id="651" r:id="rId55"/>
    <p:sldId id="652" r:id="rId56"/>
    <p:sldId id="640" r:id="rId57"/>
    <p:sldId id="641" r:id="rId58"/>
    <p:sldId id="642" r:id="rId59"/>
    <p:sldId id="643" r:id="rId60"/>
    <p:sldId id="644" r:id="rId61"/>
    <p:sldId id="645" r:id="rId62"/>
    <p:sldId id="646" r:id="rId6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 autoAdjust="0"/>
    <p:restoredTop sz="94563" autoAdjust="0"/>
  </p:normalViewPr>
  <p:slideViewPr>
    <p:cSldViewPr>
      <p:cViewPr varScale="1">
        <p:scale>
          <a:sx n="93" d="100"/>
          <a:sy n="93" d="100"/>
        </p:scale>
        <p:origin x="3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56"/>
    </p:cViewPr>
  </p:sorterViewPr>
  <p:notesViewPr>
    <p:cSldViewPr>
      <p:cViewPr varScale="1">
        <p:scale>
          <a:sx n="81" d="100"/>
          <a:sy n="81" d="100"/>
        </p:scale>
        <p:origin x="-199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5DAFBA02-56AC-4B85-8781-10A4F5A1C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289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C3EB9-EB26-47FB-AE88-15FDA2AC5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46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B1426-6498-4223-BFC3-0F155D0DD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10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28E18-54C9-42EC-8C71-B4D9D8DA4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998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D604D-BCBE-4919-9D59-21D77EE89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450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90BDA-8913-C413-3259-24333F346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55247-B224-4FE5-A817-845FC8C91FF8}" type="datetimeFigureOut">
              <a:rPr lang="en-US"/>
              <a:pPr>
                <a:defRPr/>
              </a:pPr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898BA-FBC2-9FBB-FA0C-F10242EB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2244C-5C62-455F-9F8C-14C4B251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CAA6B-FB55-49D6-81E4-73A15EBD7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25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03FF6-264C-45C5-7040-412B953E6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08720-F641-4F37-9F54-E347D6785306}" type="datetimeFigureOut">
              <a:rPr lang="en-US"/>
              <a:pPr>
                <a:defRPr/>
              </a:pPr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ED8CC-48EE-2DE7-50EC-04DB58490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F1E1A-80DA-5603-E3A8-5F07FCF75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3521-1B76-43CB-B68D-C41AB9FE9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20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98DE2-EAFA-8A58-8C33-71FA5AB9E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F704-AC56-4367-9417-7AC462933B97}" type="datetimeFigureOut">
              <a:rPr lang="en-US"/>
              <a:pPr>
                <a:defRPr/>
              </a:pPr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85284-A07E-927E-83A3-48B14747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4C191-006C-7448-8DCB-D2B77C89D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495BA-333C-4B72-950B-D7DFF0B89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31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648B89-894C-9143-4741-B51A93E5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986B5-E923-4D74-A007-8034D6DD1D0F}" type="datetimeFigureOut">
              <a:rPr lang="en-US"/>
              <a:pPr>
                <a:defRPr/>
              </a:pPr>
              <a:t>12/28/2023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2C85BF-B5F5-14E9-C537-21CBF06F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219327-812E-5A85-5A8A-C5E956A5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F5F90-9C0B-434F-BD04-478F4D498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65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7866078-60D6-2EA9-1EFB-7F421731F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73CBC-3ABC-445A-A76F-54D41CC428D4}" type="datetimeFigureOut">
              <a:rPr lang="en-US"/>
              <a:pPr>
                <a:defRPr/>
              </a:pPr>
              <a:t>12/28/2023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15824D3-0B07-95A8-BDC0-9BCC600C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043AC9-5B94-7026-0196-DAA39C72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86A84-7FE8-4D96-BD8B-BF954E7C3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08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4397B52-A0B0-A875-B417-D49D36560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B2E11-9DB6-4AC2-B7D3-EDBD0FB1548B}" type="datetimeFigureOut">
              <a:rPr lang="en-US"/>
              <a:pPr>
                <a:defRPr/>
              </a:pPr>
              <a:t>12/28/2023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04A8B96-106B-AE08-D719-6D033C948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F6ED55-699E-16CE-F10B-5C7D4A08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E8D91-31A9-4389-AC76-DE03FF999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62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6A19A4B-F15A-60D4-6C5E-27281DB10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365D9-F5D0-4150-BC73-A543F7EAEF30}" type="datetimeFigureOut">
              <a:rPr lang="en-US"/>
              <a:pPr>
                <a:defRPr/>
              </a:pPr>
              <a:t>12/28/2023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1BDCD03-9FFB-56FB-3469-FC043266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CDE400-8819-777E-B8D5-FD5BA74E8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0D0F1-ED52-46CD-BCAC-D1F412A35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2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C9C1F-1309-4D08-B210-72F6920C01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653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CD3691-6BCC-1561-4BCA-AF17C82F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0A048-F51D-4395-BE4F-22AEFED62755}" type="datetimeFigureOut">
              <a:rPr lang="en-US"/>
              <a:pPr>
                <a:defRPr/>
              </a:pPr>
              <a:t>12/28/2023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7815A6-1B7D-C6C6-1F8D-5227BD26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6C5DC7-97E2-1391-7792-C871210D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14F3E-BB3C-4840-825F-939BC67CF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8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594B52-B06E-FF0E-41EE-D1A2BBE71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F5084-94E7-46F0-BA66-76CADA0BE1A1}" type="datetimeFigureOut">
              <a:rPr lang="en-US"/>
              <a:pPr>
                <a:defRPr/>
              </a:pPr>
              <a:t>12/28/2023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D8169D-9436-EA53-1799-8F9FF9D8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E36027-C9AC-C45D-2D56-6B4C14B61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BE9C5-F55E-4480-A310-AB649A405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07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149F4-CB99-7C4B-9CAB-2CC96E285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8BEF5-4886-4B76-B277-BEFB0C90D3A9}" type="datetimeFigureOut">
              <a:rPr lang="en-US"/>
              <a:pPr>
                <a:defRPr/>
              </a:pPr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5B2D4-B0B7-E259-27AB-F19F11F1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C28FD-C2CF-951E-5475-8DE4D965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F18C6-984D-4B5E-BA5D-2D8C94ABF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1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763C6-ED8A-0B85-848F-C4354305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FC111-942A-4752-99ED-E7C2637676DE}" type="datetimeFigureOut">
              <a:rPr lang="en-US"/>
              <a:pPr>
                <a:defRPr/>
              </a:pPr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310C9-60D7-92E5-4885-779692FA7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B1B7F-FC35-6A52-D727-3981E3DA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7C637-B473-40D6-B6DB-2FFD457BC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4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C1C27-2BBC-4391-ACF2-7B7A4A71E5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27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531FE-5F93-415D-AA37-611FAC817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64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BD2B2-8C14-4F10-BF98-024EF2BC7F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92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CA6F4-83BE-4398-AA09-695DCED24D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48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3ECD-18B9-4408-80C1-808123EC76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33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62B92-F8C4-4B51-BB18-DD627F0126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28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62F3B-20A1-4433-BF2C-72C9D61C7F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29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4EE1A57-3CBD-4C14-AB42-8C0701CA2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43365309-A7B8-32BA-AD07-8D102DFC7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2E09D968-9781-77CA-FE06-A12A4A3D4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F757B-0312-E92A-7026-6760EF764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DDCD21-8FE8-46C9-AEA1-858CC5916543}" type="datetimeFigureOut">
              <a:rPr lang="en-US"/>
              <a:pPr>
                <a:defRPr/>
              </a:pPr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1F402-DF1B-ACEE-BB48-44A3B0453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CB311-528F-797F-40E8-33B45692D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74F0BA-F529-4D8C-A118-B31E137BC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4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0.png"/><Relationship Id="rId4" Type="http://schemas.openxmlformats.org/officeDocument/2006/relationships/image" Target="../media/image2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524000"/>
            <a:ext cx="61638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Pattern recognition</a:t>
            </a:r>
          </a:p>
          <a:p>
            <a:endParaRPr lang="en-US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Linear discriminants as decision boundaries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Margins</a:t>
            </a:r>
            <a:endParaRPr lang="en-US" sz="2400" dirty="0"/>
          </a:p>
          <a:p>
            <a:r>
              <a:rPr lang="en-US" sz="2400" dirty="0"/>
              <a:t>Perceptron Learning Algorithm (PLA)</a:t>
            </a:r>
          </a:p>
          <a:p>
            <a:r>
              <a:rPr lang="en-US" sz="2400" dirty="0"/>
              <a:t>Least Mean Square Algorithm</a:t>
            </a:r>
          </a:p>
        </p:txBody>
      </p:sp>
    </p:spTree>
    <p:extLst>
      <p:ext uri="{BB962C8B-B14F-4D97-AF65-F5344CB8AC3E}">
        <p14:creationId xmlns:p14="http://schemas.microsoft.com/office/powerpoint/2010/main" val="362116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2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7F7A112-0828-4D31-945C-4028114B1541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6" name="Footer Placeholder 3"/>
          <p:cNvSpPr txBox="1">
            <a:spLocks noGrp="1"/>
          </p:cNvSpPr>
          <p:nvPr/>
        </p:nvSpPr>
        <p:spPr>
          <a:xfrm>
            <a:off x="571500" y="6356350"/>
            <a:ext cx="7072313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sz="1200" dirty="0" err="1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sz="1200" dirty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sz="1200" dirty="0">
              <a:solidFill>
                <a:srgbClr val="B2B2B2"/>
              </a:solidFill>
              <a:latin typeface="+mj-lt"/>
            </a:endParaRPr>
          </a:p>
        </p:txBody>
      </p:sp>
      <p:pic>
        <p:nvPicPr>
          <p:cNvPr id="13316" name="Picture 16" descr="fig10_1_page2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43338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7"/>
          <p:cNvSpPr txBox="1">
            <a:spLocks noChangeArrowheads="1"/>
          </p:cNvSpPr>
          <p:nvPr/>
        </p:nvSpPr>
        <p:spPr bwMode="auto">
          <a:xfrm>
            <a:off x="4572000" y="1371600"/>
            <a:ext cx="43275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g(</a:t>
            </a:r>
            <a:r>
              <a:rPr lang="en-US" altLang="en-US" sz="2800" b="1" dirty="0"/>
              <a:t>x</a:t>
            </a:r>
            <a:r>
              <a:rPr lang="en-US" altLang="en-US" sz="2800" b="1" baseline="-25000" dirty="0"/>
              <a:t>p</a:t>
            </a:r>
            <a:r>
              <a:rPr lang="en-US" altLang="en-US" sz="2800" dirty="0"/>
              <a:t>) = 0 = g(</a:t>
            </a:r>
            <a:r>
              <a:rPr lang="en-US" altLang="en-US" sz="2800" b="1" dirty="0"/>
              <a:t>x</a:t>
            </a:r>
            <a:r>
              <a:rPr lang="en-US" altLang="en-US" sz="2800" dirty="0"/>
              <a:t> - </a:t>
            </a:r>
            <a:r>
              <a:rPr lang="en-US" altLang="en-US" sz="2800" i="1" dirty="0"/>
              <a:t>d</a:t>
            </a:r>
            <a:r>
              <a:rPr lang="en-US" altLang="en-US" sz="2800" dirty="0"/>
              <a:t> </a:t>
            </a:r>
            <a:r>
              <a:rPr lang="en-US" altLang="en-US" sz="2800" b="1" dirty="0"/>
              <a:t>w</a:t>
            </a:r>
            <a:r>
              <a:rPr lang="en-US" altLang="en-US" sz="2800" dirty="0"/>
              <a:t>/||</a:t>
            </a:r>
            <a:r>
              <a:rPr lang="en-US" altLang="en-US" sz="2800" b="1" dirty="0"/>
              <a:t>w</a:t>
            </a:r>
            <a:r>
              <a:rPr lang="en-US" altLang="en-US" sz="2800" dirty="0"/>
              <a:t>||)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0 = </a:t>
            </a:r>
            <a:r>
              <a:rPr lang="en-US" altLang="en-US" sz="2800" b="1" dirty="0" err="1"/>
              <a:t>w</a:t>
            </a:r>
            <a:r>
              <a:rPr lang="en-US" altLang="en-US" sz="2800" baseline="30000" dirty="0" err="1"/>
              <a:t>T</a:t>
            </a:r>
            <a:r>
              <a:rPr lang="en-US" altLang="en-US" sz="2800" dirty="0"/>
              <a:t>(</a:t>
            </a:r>
            <a:r>
              <a:rPr lang="en-US" altLang="en-US" sz="2800" b="1" dirty="0"/>
              <a:t>x</a:t>
            </a:r>
            <a:r>
              <a:rPr lang="en-US" altLang="en-US" sz="2800" dirty="0"/>
              <a:t> – </a:t>
            </a:r>
            <a:r>
              <a:rPr lang="en-US" altLang="en-US" sz="2800" i="1" dirty="0"/>
              <a:t>d</a:t>
            </a:r>
            <a:r>
              <a:rPr lang="en-US" altLang="en-US" sz="2800" dirty="0"/>
              <a:t> </a:t>
            </a:r>
            <a:r>
              <a:rPr lang="en-US" altLang="en-US" sz="2800" b="1" dirty="0"/>
              <a:t>w</a:t>
            </a:r>
            <a:r>
              <a:rPr lang="en-US" altLang="en-US" sz="2800" dirty="0"/>
              <a:t>/||</a:t>
            </a:r>
            <a:r>
              <a:rPr lang="en-US" altLang="en-US" sz="2800" b="1" dirty="0"/>
              <a:t>w</a:t>
            </a:r>
            <a:r>
              <a:rPr lang="en-US" altLang="en-US" sz="2800" dirty="0"/>
              <a:t>||) + w</a:t>
            </a:r>
            <a:r>
              <a:rPr lang="en-US" altLang="en-US" sz="2800" b="1" baseline="-25000" dirty="0"/>
              <a:t>0</a:t>
            </a:r>
            <a:endParaRPr lang="en-US" altLang="en-US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0 = </a:t>
            </a:r>
            <a:r>
              <a:rPr lang="en-US" altLang="en-US" sz="2800" b="1" dirty="0"/>
              <a:t>w</a:t>
            </a:r>
            <a:r>
              <a:rPr lang="en-US" altLang="en-US" sz="2800" baseline="30000" dirty="0"/>
              <a:t>T</a:t>
            </a:r>
            <a:r>
              <a:rPr lang="en-US" altLang="en-US" sz="2800" b="1" dirty="0"/>
              <a:t>x</a:t>
            </a:r>
            <a:r>
              <a:rPr lang="en-US" altLang="en-US" sz="2800" dirty="0"/>
              <a:t> + w</a:t>
            </a:r>
            <a:r>
              <a:rPr lang="en-US" altLang="en-US" sz="2800" b="1" baseline="-25000" dirty="0"/>
              <a:t>0</a:t>
            </a:r>
            <a:r>
              <a:rPr lang="en-US" altLang="en-US" sz="2800" dirty="0"/>
              <a:t> – </a:t>
            </a:r>
            <a:r>
              <a:rPr lang="en-US" altLang="en-US" sz="2800" i="1" dirty="0"/>
              <a:t>d </a:t>
            </a:r>
            <a:r>
              <a:rPr lang="en-US" altLang="en-US" sz="2800" dirty="0"/>
              <a:t>||</a:t>
            </a:r>
            <a:r>
              <a:rPr lang="en-US" altLang="en-US" sz="2800" b="1" dirty="0"/>
              <a:t>w</a:t>
            </a:r>
            <a:r>
              <a:rPr lang="en-US" altLang="en-US" sz="2800" dirty="0"/>
              <a:t>||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/>
              <a:t>d</a:t>
            </a:r>
            <a:r>
              <a:rPr lang="en-US" altLang="en-US" sz="2800" dirty="0"/>
              <a:t> = |</a:t>
            </a:r>
            <a:r>
              <a:rPr lang="en-US" altLang="en-US" sz="2800" b="1" dirty="0"/>
              <a:t>w</a:t>
            </a:r>
            <a:r>
              <a:rPr lang="en-US" altLang="en-US" sz="2800" baseline="30000" dirty="0"/>
              <a:t>T</a:t>
            </a:r>
            <a:r>
              <a:rPr lang="en-US" altLang="en-US" sz="2800" b="1" dirty="0"/>
              <a:t>x</a:t>
            </a:r>
            <a:r>
              <a:rPr lang="en-US" altLang="en-US" sz="2800" dirty="0"/>
              <a:t> + w</a:t>
            </a:r>
            <a:r>
              <a:rPr lang="en-US" altLang="en-US" sz="2800" b="1" baseline="-25000" dirty="0"/>
              <a:t>0</a:t>
            </a:r>
            <a:r>
              <a:rPr lang="en-US" altLang="en-US" sz="2800" dirty="0"/>
              <a:t>|/||</a:t>
            </a:r>
            <a:r>
              <a:rPr lang="en-US" altLang="en-US" sz="2800" b="1" dirty="0"/>
              <a:t>w</a:t>
            </a:r>
            <a:r>
              <a:rPr lang="en-US" altLang="en-US" sz="2800" dirty="0"/>
              <a:t>||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err="1"/>
              <a:t>d</a:t>
            </a:r>
            <a:r>
              <a:rPr lang="en-US" altLang="en-US" sz="2800" b="1" i="1" baseline="30000" dirty="0" err="1"/>
              <a:t>t</a:t>
            </a:r>
            <a:r>
              <a:rPr lang="en-US" altLang="en-US" sz="2800" dirty="0"/>
              <a:t> = |g(</a:t>
            </a:r>
            <a:r>
              <a:rPr lang="en-US" altLang="en-US" sz="2800" b="1" dirty="0" err="1"/>
              <a:t>x</a:t>
            </a:r>
            <a:r>
              <a:rPr lang="en-US" altLang="en-US" sz="2800" i="1" baseline="30000" dirty="0" err="1"/>
              <a:t>t</a:t>
            </a:r>
            <a:r>
              <a:rPr lang="en-US" altLang="en-US" sz="2800" dirty="0"/>
              <a:t>)|/||</a:t>
            </a:r>
            <a:r>
              <a:rPr lang="en-US" altLang="en-US" sz="2800" b="1" dirty="0"/>
              <a:t>w</a:t>
            </a:r>
            <a:r>
              <a:rPr lang="en-US" altLang="en-US" sz="2800" dirty="0"/>
              <a:t>||</a:t>
            </a:r>
          </a:p>
        </p:txBody>
      </p:sp>
      <p:sp>
        <p:nvSpPr>
          <p:cNvPr id="13318" name="Text Box 19"/>
          <p:cNvSpPr txBox="1">
            <a:spLocks noChangeArrowheads="1"/>
          </p:cNvSpPr>
          <p:nvPr/>
        </p:nvSpPr>
        <p:spPr bwMode="auto">
          <a:xfrm>
            <a:off x="1447800" y="2681288"/>
            <a:ext cx="74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r</a:t>
            </a:r>
            <a:r>
              <a:rPr lang="en-US" altLang="en-US" sz="1800" baseline="30000" dirty="0"/>
              <a:t>t </a:t>
            </a:r>
            <a:r>
              <a:rPr lang="en-US" altLang="en-US" sz="1800" dirty="0"/>
              <a:t>= -1</a:t>
            </a:r>
          </a:p>
        </p:txBody>
      </p:sp>
      <p:sp>
        <p:nvSpPr>
          <p:cNvPr id="13319" name="Text Box 20"/>
          <p:cNvSpPr txBox="1">
            <a:spLocks noChangeArrowheads="1"/>
          </p:cNvSpPr>
          <p:nvPr/>
        </p:nvSpPr>
        <p:spPr bwMode="auto">
          <a:xfrm>
            <a:off x="3822700" y="2533650"/>
            <a:ext cx="669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r</a:t>
            </a:r>
            <a:r>
              <a:rPr lang="en-US" altLang="en-US" sz="1800" baseline="30000" dirty="0"/>
              <a:t>t </a:t>
            </a:r>
            <a:r>
              <a:rPr lang="en-US" altLang="en-US" sz="1800" dirty="0"/>
              <a:t>= 1</a:t>
            </a:r>
          </a:p>
        </p:txBody>
      </p:sp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499096" y="361950"/>
            <a:ext cx="79870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Distance of x</a:t>
            </a:r>
            <a:r>
              <a:rPr lang="en-US" altLang="en-US" sz="2800" baseline="30000" dirty="0"/>
              <a:t>t</a:t>
            </a:r>
            <a:r>
              <a:rPr lang="en-US" altLang="en-US" sz="2800" dirty="0"/>
              <a:t> from hyperplane </a:t>
            </a:r>
            <a:r>
              <a:rPr lang="en-US" altLang="en-US" sz="2800" b="1" dirty="0"/>
              <a:t>w</a:t>
            </a:r>
            <a:r>
              <a:rPr lang="en-US" altLang="en-US" sz="2800" baseline="30000" dirty="0"/>
              <a:t>T</a:t>
            </a:r>
            <a:r>
              <a:rPr lang="en-US" altLang="en-US" sz="2800" b="1" dirty="0"/>
              <a:t>x</a:t>
            </a:r>
            <a:r>
              <a:rPr lang="en-US" altLang="en-US" sz="2800" dirty="0"/>
              <a:t>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For at any point </a:t>
            </a:r>
            <a:r>
              <a:rPr lang="en-US" altLang="en-US" sz="2800" b="1" dirty="0"/>
              <a:t>x</a:t>
            </a:r>
            <a:r>
              <a:rPr lang="en-US" altLang="en-US" sz="2800" b="1" baseline="-25000" dirty="0"/>
              <a:t>p</a:t>
            </a:r>
            <a:r>
              <a:rPr lang="en-US" altLang="en-US" sz="2800" baseline="-25000" dirty="0"/>
              <a:t> </a:t>
            </a:r>
            <a:r>
              <a:rPr lang="en-US" altLang="en-US" sz="2800" dirty="0"/>
              <a:t>on decision boundary,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g(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)=0</a:t>
            </a:r>
            <a:endParaRPr lang="en-US" alt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867353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4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0123A62-C5F2-46E6-9082-9045393BEAF3}" type="slidenum">
              <a:rPr lang="tr-TR" altLang="en-US" sz="1200">
                <a:solidFill>
                  <a:srgbClr val="045C75"/>
                </a:solidFill>
                <a:latin typeface="Palatino Linotype" panose="0204050205050503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tr-TR" altLang="en-US" sz="1200">
              <a:solidFill>
                <a:srgbClr val="045C75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8676" name="Picture 9" descr="Per2-and_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933" y="2824852"/>
            <a:ext cx="6489358" cy="326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 txBox="1">
            <a:spLocks noGrp="1"/>
          </p:cNvSpPr>
          <p:nvPr/>
        </p:nvSpPr>
        <p:spPr>
          <a:xfrm>
            <a:off x="571500" y="6356350"/>
            <a:ext cx="7072313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eaLnBrk="1" hangingPunct="1">
              <a:defRPr/>
            </a:pPr>
            <a:r>
              <a:rPr lang="en-US" sz="1200" dirty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sz="1200" dirty="0" err="1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sz="1200" dirty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sz="1200" dirty="0">
              <a:solidFill>
                <a:srgbClr val="B2B2B2"/>
              </a:solidFill>
              <a:latin typeface="+mj-lt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-776288" y="59563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Palatino Linotype" panose="020405020505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670" y="878281"/>
            <a:ext cx="7903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are the margins of this decision boundary?</a:t>
            </a:r>
          </a:p>
        </p:txBody>
      </p:sp>
      <p:sp>
        <p:nvSpPr>
          <p:cNvPr id="9" name="Rectangle 8"/>
          <p:cNvSpPr/>
          <p:nvPr/>
        </p:nvSpPr>
        <p:spPr>
          <a:xfrm>
            <a:off x="2231933" y="3065664"/>
            <a:ext cx="3018512" cy="2890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1179" y="1386052"/>
            <a:ext cx="4047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recall w</a:t>
            </a:r>
            <a:r>
              <a:rPr lang="en-US" sz="2400" baseline="30000" dirty="0"/>
              <a:t>T</a:t>
            </a:r>
            <a:r>
              <a:rPr lang="en-US" sz="2400" dirty="0"/>
              <a:t>= [1,1] and b = -1.5 </a:t>
            </a:r>
          </a:p>
          <a:p>
            <a:r>
              <a:rPr lang="en-US" sz="2400" dirty="0"/>
              <a:t>||</a:t>
            </a:r>
            <a:r>
              <a:rPr lang="en-US" sz="2400" b="1" dirty="0"/>
              <a:t>w</a:t>
            </a:r>
            <a:r>
              <a:rPr lang="en-US" sz="2400" dirty="0"/>
              <a:t>|| = </a:t>
            </a:r>
            <a:r>
              <a:rPr lang="en-US" sz="2400" dirty="0" err="1"/>
              <a:t>sqrt</a:t>
            </a:r>
            <a:r>
              <a:rPr lang="en-US" sz="2400" dirty="0"/>
              <a:t>(1+1) = 1.414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1178" y="4510982"/>
                <a:ext cx="4491266" cy="9827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g((1,1))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- 1.5 = 0.5</a:t>
                </a:r>
              </a:p>
              <a:p>
                <a:r>
                  <a:rPr lang="en-US" sz="2400" dirty="0"/>
                  <a:t>margin = 0.5/1.414 = 0.3536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78" y="4510982"/>
                <a:ext cx="4491266" cy="982770"/>
              </a:xfrm>
              <a:prstGeom prst="rect">
                <a:avLst/>
              </a:prstGeom>
              <a:blipFill rotWithShape="0">
                <a:blip r:embed="rId3"/>
                <a:stretch>
                  <a:fillRect l="-4212" b="-18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98091" y="4119308"/>
            <a:ext cx="2348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For red pattern</a:t>
            </a:r>
            <a:r>
              <a:rPr lang="en-US" dirty="0"/>
              <a:t>,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500" y="2308641"/>
            <a:ext cx="79732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For blue pattern, either (0,1) or (1,0) is the closest point</a:t>
            </a:r>
          </a:p>
          <a:p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1670" y="2723094"/>
                <a:ext cx="4491266" cy="1014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g((0,1))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- 1.5 = -0.5</a:t>
                </a:r>
              </a:p>
              <a:p>
                <a:r>
                  <a:rPr lang="en-US" sz="2400" dirty="0"/>
                  <a:t>margin = 0.5/1.414 = 0.3536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70" y="2723094"/>
                <a:ext cx="4491266" cy="1014637"/>
              </a:xfrm>
              <a:prstGeom prst="rect">
                <a:avLst/>
              </a:prstGeom>
              <a:blipFill rotWithShape="0">
                <a:blip r:embed="rId4"/>
                <a:stretch>
                  <a:fillRect l="-4071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593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7FF087-958C-40A0-AD01-69448763729E}"/>
              </a:ext>
            </a:extLst>
          </p:cNvPr>
          <p:cNvSpPr txBox="1"/>
          <p:nvPr/>
        </p:nvSpPr>
        <p:spPr>
          <a:xfrm>
            <a:off x="460400" y="1647885"/>
            <a:ext cx="84582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en-US" altLang="en-US" sz="24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|g(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0" i="1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)|/||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|| = distance of example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from decision boundary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Let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 examples from member and non-member classes, respectively, closest to the decision boundary.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g(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=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b &gt; 0  |g(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)| = g(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g(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=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b &lt; 0  |g(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)| = -g(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 equal margins,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en-US" altLang="en-US" sz="24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en-US" altLang="en-US" sz="24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which means g(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= -g(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	  note: ||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|| cancels on both sides of the equation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b =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b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Solve for b = -(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)/2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Plot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b =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Calculate margins by (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b)/||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|| distance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from the decision boundary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EB2BB1-9DB1-4B10-B006-EABD8C65EEF5}"/>
              </a:ext>
            </a:extLst>
          </p:cNvPr>
          <p:cNvSpPr txBox="1"/>
          <p:nvPr/>
        </p:nvSpPr>
        <p:spPr>
          <a:xfrm>
            <a:off x="577900" y="270301"/>
            <a:ext cx="822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Summary: Given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how do I find a decision boundary with equal margins for both patterns and calculate the margins.</a:t>
            </a:r>
          </a:p>
        </p:txBody>
      </p:sp>
    </p:spTree>
    <p:extLst>
      <p:ext uri="{BB962C8B-B14F-4D97-AF65-F5344CB8AC3E}">
        <p14:creationId xmlns:p14="http://schemas.microsoft.com/office/powerpoint/2010/main" val="2130381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4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23A62-C5F2-46E6-9082-9045393BEAF3}" type="slidenum">
              <a:rPr kumimoji="0" lang="tr-T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alt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28676" name="Picture 9" descr="Per2-and_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358" y="2819400"/>
            <a:ext cx="6489358" cy="326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-776288" y="59563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3358" y="3065664"/>
            <a:ext cx="3047087" cy="2890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10628A24-ACF5-4C37-806F-E1F3747CC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978429"/>
            <a:ext cx="8610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Choose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=[1,1]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[1,1]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and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[0,1]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then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2,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1, b = -(2+1)/2 = -1.5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Equation of the decision boundary,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b = 0, is x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x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1.5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Margin = (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b)/||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|| = (2-1.5)/1.414 = 0.3536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6A1F96-DC1A-4272-A8CB-CB988CFEAA0C}"/>
              </a:ext>
            </a:extLst>
          </p:cNvPr>
          <p:cNvSpPr txBox="1"/>
          <p:nvPr/>
        </p:nvSpPr>
        <p:spPr>
          <a:xfrm>
            <a:off x="2203358" y="211513"/>
            <a:ext cx="4498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Example: Boolean AND dataset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B9391007-B5C7-451E-AE4F-DD29D5ADC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77420"/>
            <a:ext cx="2133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682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E978A829-6FA7-ED28-8E65-C2108AE2D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4" y="76200"/>
            <a:ext cx="7265336" cy="66382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1B5E74-B68D-3044-CE3A-50F6404995CD}"/>
              </a:ext>
            </a:extLst>
          </p:cNvPr>
          <p:cNvSpPr txBox="1"/>
          <p:nvPr/>
        </p:nvSpPr>
        <p:spPr>
          <a:xfrm>
            <a:off x="2514600" y="2510925"/>
            <a:ext cx="5588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Script to use function “</a:t>
            </a:r>
            <a:r>
              <a:rPr lang="en-US" dirty="0" err="1"/>
              <a:t>bias_equal_margins</a:t>
            </a:r>
            <a:r>
              <a:rPr lang="en-US" dirty="0"/>
              <a:t>” to find a linear decision boundary with equal margins, given w, x</a:t>
            </a:r>
            <a:r>
              <a:rPr lang="en-US" baseline="30000" dirty="0"/>
              <a:t>+</a:t>
            </a:r>
            <a:r>
              <a:rPr lang="en-US" dirty="0"/>
              <a:t> and x</a:t>
            </a:r>
            <a:r>
              <a:rPr lang="en-US" baseline="30000" dirty="0"/>
              <a:t>0</a:t>
            </a:r>
            <a:r>
              <a:rPr lang="en-US" dirty="0"/>
              <a:t>. dot is a MATLAB built-in for dot product.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417499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39974"/>
            <a:ext cx="21145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533400" y="3124200"/>
            <a:ext cx="1709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Logical OR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562600" y="2398713"/>
            <a:ext cx="2514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p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	0	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	1	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	0	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	1	1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01" name="TextBox 2"/>
          <p:cNvSpPr txBox="1">
            <a:spLocks noChangeArrowheads="1"/>
          </p:cNvSpPr>
          <p:nvPr/>
        </p:nvSpPr>
        <p:spPr bwMode="auto">
          <a:xfrm>
            <a:off x="1651970" y="304800"/>
            <a:ext cx="407034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Assignment 7</a:t>
            </a:r>
            <a:r>
              <a:rPr lang="en-US" altLang="en-US" sz="1800" dirty="0">
                <a:solidFill>
                  <a:srgbClr val="000000"/>
                </a:solidFill>
              </a:rPr>
              <a:t>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tr-T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Boolean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 dataset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Chose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=[1,1]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Find the bias that gives equal margins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Calculate margins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Members have label = 1</a:t>
            </a:r>
          </a:p>
        </p:txBody>
      </p:sp>
    </p:spTree>
    <p:extLst>
      <p:ext uri="{BB962C8B-B14F-4D97-AF65-F5344CB8AC3E}">
        <p14:creationId xmlns:p14="http://schemas.microsoft.com/office/powerpoint/2010/main" val="3290559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80" y="1765547"/>
            <a:ext cx="2016920" cy="205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8" descr="Per-xor_c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08511"/>
            <a:ext cx="2438400" cy="230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2057400" y="3959096"/>
            <a:ext cx="153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data table</a:t>
            </a: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4351991" y="3959096"/>
            <a:ext cx="34916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graphical representation</a:t>
            </a: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914400" y="4648200"/>
            <a:ext cx="75632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line can separate the classes with zero error.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Solution: transform to linearly separable feature space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95400" y="847860"/>
            <a:ext cx="7467599" cy="81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Boolean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XOR: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Linearly inseparable pattern</a:t>
            </a:r>
            <a:endParaRPr kumimoji="0" lang="tr-TR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87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874044" y="128468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579791" y="863932"/>
            <a:ext cx="45143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XOR in Gaussian feature space</a:t>
            </a:r>
          </a:p>
        </p:txBody>
      </p:sp>
      <p:pic>
        <p:nvPicPr>
          <p:cNvPr id="378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7680"/>
            <a:ext cx="1853804" cy="188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 Box 5"/>
          <p:cNvSpPr txBox="1">
            <a:spLocks noChangeArrowheads="1"/>
          </p:cNvSpPr>
          <p:nvPr/>
        </p:nvSpPr>
        <p:spPr bwMode="auto">
          <a:xfrm>
            <a:off x="1334744" y="411037"/>
            <a:ext cx="94448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XOR data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4800" y="2856800"/>
            <a:ext cx="4648200" cy="3578469"/>
            <a:chOff x="1835944" y="3002434"/>
            <a:chExt cx="3362325" cy="2543175"/>
          </a:xfrm>
        </p:grpSpPr>
        <p:pic>
          <p:nvPicPr>
            <p:cNvPr id="37892" name="Picture 5" descr="XOR in feature spac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944" y="3002434"/>
              <a:ext cx="3362325" cy="254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7" name="Text Box 5"/>
            <p:cNvSpPr txBox="1">
              <a:spLocks noChangeArrowheads="1"/>
            </p:cNvSpPr>
            <p:nvPr/>
          </p:nvSpPr>
          <p:spPr bwMode="auto">
            <a:xfrm>
              <a:off x="2581276" y="4256485"/>
              <a:ext cx="439544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r=1</a:t>
              </a:r>
            </a:p>
          </p:txBody>
        </p:sp>
        <p:sp>
          <p:nvSpPr>
            <p:cNvPr id="37898" name="Text Box 5"/>
            <p:cNvSpPr txBox="1">
              <a:spLocks noChangeArrowheads="1"/>
            </p:cNvSpPr>
            <p:nvPr/>
          </p:nvSpPr>
          <p:spPr bwMode="auto">
            <a:xfrm>
              <a:off x="3063479" y="3486150"/>
              <a:ext cx="439544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r=0</a:t>
              </a:r>
            </a:p>
          </p:txBody>
        </p:sp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06C987C5-AAF9-4DE8-8E1D-59170DD40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7887" y="3636191"/>
              <a:ext cx="494200" cy="213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g(</a:t>
              </a: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f</a:t>
              </a: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)&gt;0</a:t>
              </a:r>
            </a:p>
          </p:txBody>
        </p:sp>
        <p:sp>
          <p:nvSpPr>
            <p:cNvPr id="16" name="Text Box 5">
              <a:extLst>
                <a:ext uri="{FF2B5EF4-FFF2-40B4-BE49-F238E27FC236}">
                  <a16:creationId xmlns:a16="http://schemas.microsoft.com/office/drawing/2014/main" id="{328B07DE-B9A9-43C8-BC1F-3399AC894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7733" y="4441898"/>
              <a:ext cx="494200" cy="213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g(</a:t>
              </a: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f</a:t>
              </a: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)&lt;0</a:t>
              </a:r>
            </a:p>
          </p:txBody>
        </p:sp>
      </p:grp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4146260" y="1434726"/>
            <a:ext cx="3380367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f</a:t>
            </a:r>
            <a:r>
              <a:rPr kumimoji="0" lang="en-US" alt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(-|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[1,1]|</a:t>
            </a:r>
            <a:r>
              <a:rPr kumimoji="0" lang="en-US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f</a:t>
            </a:r>
            <a:r>
              <a:rPr kumimoji="0" lang="en-US" alt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(-|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[0,0]|</a:t>
            </a:r>
            <a:r>
              <a:rPr kumimoji="0" lang="en-US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f</a:t>
            </a:r>
            <a:r>
              <a:rPr kumimoji="0" lang="en-US" altLang="en-US" sz="15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f</a:t>
            </a:r>
            <a:r>
              <a:rPr kumimoji="0" lang="en-US" altLang="en-US" sz="15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	</a:t>
            </a: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(1,1)	1	0.1353	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(0,1)	0.3678	0.3678	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(0,0)	0.1353	1	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(1,0)	0.3678	0.3678	1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3D9730A3-514E-4F59-BB00-4AE176867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6940" y="3421030"/>
            <a:ext cx="56122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Note that examples with r=1 lie of the side of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decision boundary were g(</a:t>
            </a:r>
            <a:r>
              <a:rPr kumimoji="0" lang="en-US" alt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f</a:t>
            </a:r>
            <a:r>
              <a:rPr kumimoji="0" lang="en-US" alt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)&lt;0.  </a:t>
            </a:r>
            <a:r>
              <a:rPr lang="en-US" altLang="en-US" sz="1800" dirty="0">
                <a:solidFill>
                  <a:srgbClr val="000000"/>
                </a:solidFill>
              </a:rPr>
              <a:t>T</a:t>
            </a:r>
            <a:r>
              <a:rPr kumimoji="0" lang="en-US" alt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calculate b and margins, </a:t>
            </a:r>
            <a:r>
              <a:rPr lang="en-US" altLang="en-US" sz="1800" dirty="0">
                <a:solidFill>
                  <a:srgbClr val="000000"/>
                </a:solidFill>
              </a:rPr>
              <a:t>treat </a:t>
            </a:r>
            <a:r>
              <a:rPr kumimoji="0" lang="en-US" alt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examples with r=0</a:t>
            </a:r>
            <a:r>
              <a:rPr lang="en-US" altLang="en-US" sz="1800" dirty="0">
                <a:solidFill>
                  <a:srgbClr val="000000"/>
                </a:solidFill>
              </a:rPr>
              <a:t> as “</a:t>
            </a:r>
            <a:r>
              <a:rPr kumimoji="0" lang="en-US" altLang="en-US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members”.</a:t>
            </a:r>
          </a:p>
        </p:txBody>
      </p:sp>
    </p:spTree>
    <p:extLst>
      <p:ext uri="{BB962C8B-B14F-4D97-AF65-F5344CB8AC3E}">
        <p14:creationId xmlns:p14="http://schemas.microsoft.com/office/powerpoint/2010/main" val="1826673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874044" y="128468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575964" y="3316413"/>
            <a:ext cx="45143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XOR in Gaussian feature space</a:t>
            </a:r>
          </a:p>
        </p:txBody>
      </p:sp>
      <p:pic>
        <p:nvPicPr>
          <p:cNvPr id="378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7680"/>
            <a:ext cx="1853804" cy="188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 Box 5"/>
          <p:cNvSpPr txBox="1">
            <a:spLocks noChangeArrowheads="1"/>
          </p:cNvSpPr>
          <p:nvPr/>
        </p:nvSpPr>
        <p:spPr bwMode="auto">
          <a:xfrm>
            <a:off x="1334744" y="411037"/>
            <a:ext cx="94448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XOR data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4142968" y="3963778"/>
            <a:ext cx="3380367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f</a:t>
            </a:r>
            <a:r>
              <a:rPr kumimoji="0" lang="en-US" alt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(-|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[1,1]|</a:t>
            </a:r>
            <a:r>
              <a:rPr kumimoji="0" lang="en-US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f</a:t>
            </a:r>
            <a:r>
              <a:rPr kumimoji="0" lang="en-US" alt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(-|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[0,0]|</a:t>
            </a:r>
            <a:r>
              <a:rPr kumimoji="0" lang="en-US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f</a:t>
            </a:r>
            <a:r>
              <a:rPr kumimoji="0" lang="en-US" altLang="en-US" sz="15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f</a:t>
            </a:r>
            <a:r>
              <a:rPr kumimoji="0" lang="en-US" altLang="en-US" sz="15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	</a:t>
            </a: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(1,1)	1	0.1353	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(0,1)	0.3678	0.3678	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(0,0)	0.1353	1	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(1,0)	0.3678	0.3678	1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3D9730A3-514E-4F59-BB00-4AE176867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219" y="815379"/>
            <a:ext cx="612558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Assignment 9b: feature space </a:t>
            </a:r>
            <a:r>
              <a:rPr kumimoji="0" lang="tr-T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Boolean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Chose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=[1,1]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Find the bias that gives a decision boundary with equal margins.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Calculate margins.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61B443-3BE5-D9E5-AED3-115879AC77A3}"/>
              </a:ext>
            </a:extLst>
          </p:cNvPr>
          <p:cNvGrpSpPr/>
          <p:nvPr/>
        </p:nvGrpSpPr>
        <p:grpSpPr>
          <a:xfrm>
            <a:off x="197644" y="3243857"/>
            <a:ext cx="3352800" cy="2472869"/>
            <a:chOff x="1835944" y="3002434"/>
            <a:chExt cx="3362325" cy="2543175"/>
          </a:xfrm>
        </p:grpSpPr>
        <p:pic>
          <p:nvPicPr>
            <p:cNvPr id="4" name="Picture 5" descr="XOR in feature space">
              <a:extLst>
                <a:ext uri="{FF2B5EF4-FFF2-40B4-BE49-F238E27FC236}">
                  <a16:creationId xmlns:a16="http://schemas.microsoft.com/office/drawing/2014/main" id="{30FF8326-84C9-EFB8-8683-82B15212EE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944" y="3002434"/>
              <a:ext cx="3362325" cy="254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FA9F0EFA-0483-6363-46C4-A4FBB1BA4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1276" y="4256485"/>
              <a:ext cx="439544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r=1</a:t>
              </a:r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F292B95B-22FA-3E25-1350-BF1B43F091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3479" y="3486150"/>
              <a:ext cx="439544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r=0</a:t>
              </a:r>
            </a:p>
          </p:txBody>
        </p:sp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CFAF80D0-D7A9-CC4D-330E-DFC5A551D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7887" y="3636191"/>
              <a:ext cx="494200" cy="213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g(</a:t>
              </a: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f</a:t>
              </a: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)&gt;0</a:t>
              </a:r>
            </a:p>
          </p:txBody>
        </p:sp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4981DC0A-776D-3421-A3C1-949EE3A43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7733" y="4441898"/>
              <a:ext cx="494200" cy="213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g(</a:t>
              </a: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f</a:t>
              </a:r>
              <a:r>
                <a:rPr kumimoji="0" lang="en-US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)&lt;0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8365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6844D9DA-2FC4-4E18-9164-66472167E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598003"/>
            <a:ext cx="52187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Perceptron Learning Algorithm (PLA)</a:t>
            </a:r>
          </a:p>
        </p:txBody>
      </p:sp>
    </p:spTree>
    <p:extLst>
      <p:ext uri="{BB962C8B-B14F-4D97-AF65-F5344CB8AC3E}">
        <p14:creationId xmlns:p14="http://schemas.microsoft.com/office/powerpoint/2010/main" val="199484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1715776" y="404167"/>
            <a:ext cx="5510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Decision Boundaries in Attribute Space</a:t>
            </a:r>
            <a:endParaRPr lang="en-US" altLang="en-US" sz="2100" dirty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337164" y="981076"/>
            <a:ext cx="8267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Optimize weights so that </a:t>
            </a:r>
            <a:r>
              <a:rPr lang="en-US" altLang="en-US" sz="2400" b="1" dirty="0">
                <a:cs typeface="Arial" panose="020B0604020202020204" pitchFamily="34" charset="0"/>
              </a:rPr>
              <a:t>w</a:t>
            </a:r>
            <a:r>
              <a:rPr lang="en-US" altLang="en-US" sz="2400" baseline="30000" dirty="0">
                <a:cs typeface="Arial" panose="020B0604020202020204" pitchFamily="34" charset="0"/>
              </a:rPr>
              <a:t>T</a:t>
            </a:r>
            <a:r>
              <a:rPr lang="en-US" altLang="en-US" sz="2400" b="1" dirty="0">
                <a:cs typeface="Arial" panose="020B0604020202020204" pitchFamily="34" charset="0"/>
              </a:rPr>
              <a:t>x</a:t>
            </a:r>
            <a:r>
              <a:rPr lang="en-US" altLang="en-US" sz="2400" dirty="0">
                <a:cs typeface="Arial" panose="020B0604020202020204" pitchFamily="34" charset="0"/>
              </a:rPr>
              <a:t> = 0 is a decision boundary in attribute space.  Regions where </a:t>
            </a:r>
            <a:r>
              <a:rPr lang="en-US" altLang="en-US" sz="2400" b="1" dirty="0">
                <a:cs typeface="Arial" panose="020B0604020202020204" pitchFamily="34" charset="0"/>
              </a:rPr>
              <a:t>w</a:t>
            </a:r>
            <a:r>
              <a:rPr lang="en-US" altLang="en-US" sz="2400" baseline="30000" dirty="0">
                <a:cs typeface="Arial" panose="020B0604020202020204" pitchFamily="34" charset="0"/>
              </a:rPr>
              <a:t>T</a:t>
            </a:r>
            <a:r>
              <a:rPr lang="en-US" altLang="en-US" sz="2400" b="1" dirty="0">
                <a:cs typeface="Arial" panose="020B0604020202020204" pitchFamily="34" charset="0"/>
              </a:rPr>
              <a:t>x</a:t>
            </a:r>
            <a:r>
              <a:rPr lang="en-US" altLang="en-US" sz="2400" dirty="0">
                <a:cs typeface="Arial" panose="020B0604020202020204" pitchFamily="34" charset="0"/>
              </a:rPr>
              <a:t> &gt; 0 are usually associated with examples from the positive class (members). Regions where </a:t>
            </a:r>
            <a:r>
              <a:rPr lang="en-US" altLang="en-US" sz="2400" b="1" dirty="0">
                <a:cs typeface="Arial" panose="020B0604020202020204" pitchFamily="34" charset="0"/>
              </a:rPr>
              <a:t>w</a:t>
            </a:r>
            <a:r>
              <a:rPr lang="en-US" altLang="en-US" sz="2400" baseline="30000" dirty="0">
                <a:cs typeface="Arial" panose="020B0604020202020204" pitchFamily="34" charset="0"/>
              </a:rPr>
              <a:t>T</a:t>
            </a:r>
            <a:r>
              <a:rPr lang="en-US" altLang="en-US" sz="2400" b="1" dirty="0">
                <a:cs typeface="Arial" panose="020B0604020202020204" pitchFamily="34" charset="0"/>
              </a:rPr>
              <a:t>x</a:t>
            </a:r>
            <a:r>
              <a:rPr lang="en-US" altLang="en-US" sz="2400" dirty="0">
                <a:cs typeface="Arial" panose="020B0604020202020204" pitchFamily="34" charset="0"/>
              </a:rPr>
              <a:t> &lt; 0 are associated with examples of non-members. One dimensional case:</a:t>
            </a: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609600" y="3035313"/>
            <a:ext cx="3124200" cy="3441688"/>
            <a:chOff x="7896226" y="2607657"/>
            <a:chExt cx="2428154" cy="2621569"/>
          </a:xfrm>
        </p:grpSpPr>
        <p:sp>
          <p:nvSpPr>
            <p:cNvPr id="9" name="Line 19"/>
            <p:cNvSpPr>
              <a:spLocks noChangeShapeType="1"/>
            </p:cNvSpPr>
            <p:nvPr/>
          </p:nvSpPr>
          <p:spPr bwMode="auto">
            <a:xfrm>
              <a:off x="8617644" y="4005940"/>
              <a:ext cx="1438536" cy="1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 sz="2400">
                <a:latin typeface="+mj-lt"/>
              </a:endParaRPr>
            </a:p>
          </p:txBody>
        </p:sp>
        <p:sp>
          <p:nvSpPr>
            <p:cNvPr id="10" name="Line 29"/>
            <p:cNvSpPr>
              <a:spLocks noChangeShapeType="1"/>
            </p:cNvSpPr>
            <p:nvPr/>
          </p:nvSpPr>
          <p:spPr bwMode="auto">
            <a:xfrm flipV="1">
              <a:off x="9336195" y="2636263"/>
              <a:ext cx="0" cy="2592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 sz="2400">
                <a:latin typeface="+mj-lt"/>
              </a:endParaRPr>
            </a:p>
          </p:txBody>
        </p:sp>
        <p:sp>
          <p:nvSpPr>
            <p:cNvPr id="11" name="Line 30"/>
            <p:cNvSpPr>
              <a:spLocks noChangeShapeType="1"/>
            </p:cNvSpPr>
            <p:nvPr/>
          </p:nvSpPr>
          <p:spPr bwMode="auto">
            <a:xfrm flipV="1">
              <a:off x="8472787" y="2780970"/>
              <a:ext cx="1224834" cy="172976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 sz="2400">
                <a:latin typeface="+mj-lt"/>
              </a:endParaRPr>
            </a:p>
          </p:txBody>
        </p:sp>
        <p:sp>
          <p:nvSpPr>
            <p:cNvPr id="12" name="Line 38"/>
            <p:cNvSpPr>
              <a:spLocks noChangeShapeType="1"/>
            </p:cNvSpPr>
            <p:nvPr/>
          </p:nvSpPr>
          <p:spPr bwMode="auto">
            <a:xfrm>
              <a:off x="8897320" y="4000891"/>
              <a:ext cx="1008265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 sz="2400">
                <a:latin typeface="+mj-lt"/>
              </a:endParaRPr>
            </a:p>
          </p:txBody>
        </p:sp>
        <p:sp>
          <p:nvSpPr>
            <p:cNvPr id="13" name="Line 39"/>
            <p:cNvSpPr>
              <a:spLocks noChangeShapeType="1"/>
            </p:cNvSpPr>
            <p:nvPr/>
          </p:nvSpPr>
          <p:spPr bwMode="auto">
            <a:xfrm>
              <a:off x="7896226" y="4005940"/>
              <a:ext cx="93655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 sz="2400">
                <a:latin typeface="+mj-lt"/>
              </a:endParaRPr>
            </a:p>
          </p:txBody>
        </p:sp>
        <p:sp>
          <p:nvSpPr>
            <p:cNvPr id="14" name="Text Box 40"/>
            <p:cNvSpPr txBox="1">
              <a:spLocks noChangeArrowheads="1"/>
            </p:cNvSpPr>
            <p:nvPr/>
          </p:nvSpPr>
          <p:spPr bwMode="auto">
            <a:xfrm>
              <a:off x="9668937" y="2607657"/>
              <a:ext cx="166896" cy="358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endParaRPr lang="tr-TR" sz="2400" baseline="-25000" dirty="0">
                <a:latin typeface="+mj-lt"/>
              </a:endParaRPr>
            </a:p>
          </p:txBody>
        </p:sp>
        <p:grpSp>
          <p:nvGrpSpPr>
            <p:cNvPr id="24588" name="Group 58"/>
            <p:cNvGrpSpPr>
              <a:grpSpLocks/>
            </p:cNvGrpSpPr>
            <p:nvPr/>
          </p:nvGrpSpPr>
          <p:grpSpPr bwMode="auto">
            <a:xfrm>
              <a:off x="9401176" y="3933826"/>
              <a:ext cx="144463" cy="142875"/>
              <a:chOff x="4150" y="3748"/>
              <a:chExt cx="91" cy="90"/>
            </a:xfrm>
          </p:grpSpPr>
          <p:sp>
            <p:nvSpPr>
              <p:cNvPr id="24611" name="Line 56"/>
              <p:cNvSpPr>
                <a:spLocks noChangeShapeType="1"/>
              </p:cNvSpPr>
              <p:nvPr/>
            </p:nvSpPr>
            <p:spPr bwMode="auto">
              <a:xfrm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2" name="Line 57"/>
              <p:cNvSpPr>
                <a:spLocks noChangeShapeType="1"/>
              </p:cNvSpPr>
              <p:nvPr/>
            </p:nvSpPr>
            <p:spPr bwMode="auto">
              <a:xfrm flipH="1"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89" name="Group 59"/>
            <p:cNvGrpSpPr>
              <a:grpSpLocks/>
            </p:cNvGrpSpPr>
            <p:nvPr/>
          </p:nvGrpSpPr>
          <p:grpSpPr bwMode="auto">
            <a:xfrm>
              <a:off x="8975726" y="3933826"/>
              <a:ext cx="144463" cy="142875"/>
              <a:chOff x="4150" y="3748"/>
              <a:chExt cx="91" cy="90"/>
            </a:xfrm>
          </p:grpSpPr>
          <p:sp>
            <p:nvSpPr>
              <p:cNvPr id="24609" name="Line 60"/>
              <p:cNvSpPr>
                <a:spLocks noChangeShapeType="1"/>
              </p:cNvSpPr>
              <p:nvPr/>
            </p:nvSpPr>
            <p:spPr bwMode="auto">
              <a:xfrm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0" name="Line 61"/>
              <p:cNvSpPr>
                <a:spLocks noChangeShapeType="1"/>
              </p:cNvSpPr>
              <p:nvPr/>
            </p:nvSpPr>
            <p:spPr bwMode="auto">
              <a:xfrm flipH="1"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90" name="Group 62"/>
            <p:cNvGrpSpPr>
              <a:grpSpLocks/>
            </p:cNvGrpSpPr>
            <p:nvPr/>
          </p:nvGrpSpPr>
          <p:grpSpPr bwMode="auto">
            <a:xfrm>
              <a:off x="9191626" y="3933826"/>
              <a:ext cx="144463" cy="142875"/>
              <a:chOff x="4150" y="3748"/>
              <a:chExt cx="91" cy="90"/>
            </a:xfrm>
          </p:grpSpPr>
          <p:sp>
            <p:nvSpPr>
              <p:cNvPr id="24607" name="Line 63"/>
              <p:cNvSpPr>
                <a:spLocks noChangeShapeType="1"/>
              </p:cNvSpPr>
              <p:nvPr/>
            </p:nvSpPr>
            <p:spPr bwMode="auto">
              <a:xfrm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8" name="Line 64"/>
              <p:cNvSpPr>
                <a:spLocks noChangeShapeType="1"/>
              </p:cNvSpPr>
              <p:nvPr/>
            </p:nvSpPr>
            <p:spPr bwMode="auto">
              <a:xfrm flipH="1"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91" name="Group 65"/>
            <p:cNvGrpSpPr>
              <a:grpSpLocks/>
            </p:cNvGrpSpPr>
            <p:nvPr/>
          </p:nvGrpSpPr>
          <p:grpSpPr bwMode="auto">
            <a:xfrm>
              <a:off x="9296401" y="3933826"/>
              <a:ext cx="144463" cy="142875"/>
              <a:chOff x="4150" y="3748"/>
              <a:chExt cx="91" cy="90"/>
            </a:xfrm>
          </p:grpSpPr>
          <p:sp>
            <p:nvSpPr>
              <p:cNvPr id="24605" name="Line 66"/>
              <p:cNvSpPr>
                <a:spLocks noChangeShapeType="1"/>
              </p:cNvSpPr>
              <p:nvPr/>
            </p:nvSpPr>
            <p:spPr bwMode="auto">
              <a:xfrm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6" name="Line 67"/>
              <p:cNvSpPr>
                <a:spLocks noChangeShapeType="1"/>
              </p:cNvSpPr>
              <p:nvPr/>
            </p:nvSpPr>
            <p:spPr bwMode="auto">
              <a:xfrm flipH="1"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92" name="Group 68"/>
            <p:cNvGrpSpPr>
              <a:grpSpLocks/>
            </p:cNvGrpSpPr>
            <p:nvPr/>
          </p:nvGrpSpPr>
          <p:grpSpPr bwMode="auto">
            <a:xfrm>
              <a:off x="8474076" y="3933826"/>
              <a:ext cx="144463" cy="142875"/>
              <a:chOff x="4150" y="3748"/>
              <a:chExt cx="91" cy="90"/>
            </a:xfrm>
          </p:grpSpPr>
          <p:sp>
            <p:nvSpPr>
              <p:cNvPr id="24603" name="Line 69"/>
              <p:cNvSpPr>
                <a:spLocks noChangeShapeType="1"/>
              </p:cNvSpPr>
              <p:nvPr/>
            </p:nvSpPr>
            <p:spPr bwMode="auto">
              <a:xfrm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Line 70"/>
              <p:cNvSpPr>
                <a:spLocks noChangeShapeType="1"/>
              </p:cNvSpPr>
              <p:nvPr/>
            </p:nvSpPr>
            <p:spPr bwMode="auto">
              <a:xfrm flipH="1"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93" name="Group 71"/>
            <p:cNvGrpSpPr>
              <a:grpSpLocks/>
            </p:cNvGrpSpPr>
            <p:nvPr/>
          </p:nvGrpSpPr>
          <p:grpSpPr bwMode="auto">
            <a:xfrm>
              <a:off x="8040688" y="3933826"/>
              <a:ext cx="144462" cy="142875"/>
              <a:chOff x="4150" y="3748"/>
              <a:chExt cx="91" cy="90"/>
            </a:xfrm>
          </p:grpSpPr>
          <p:sp>
            <p:nvSpPr>
              <p:cNvPr id="24601" name="Line 72"/>
              <p:cNvSpPr>
                <a:spLocks noChangeShapeType="1"/>
              </p:cNvSpPr>
              <p:nvPr/>
            </p:nvSpPr>
            <p:spPr bwMode="auto">
              <a:xfrm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2" name="Line 73"/>
              <p:cNvSpPr>
                <a:spLocks noChangeShapeType="1"/>
              </p:cNvSpPr>
              <p:nvPr/>
            </p:nvSpPr>
            <p:spPr bwMode="auto">
              <a:xfrm flipH="1"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94" name="Group 74"/>
            <p:cNvGrpSpPr>
              <a:grpSpLocks/>
            </p:cNvGrpSpPr>
            <p:nvPr/>
          </p:nvGrpSpPr>
          <p:grpSpPr bwMode="auto">
            <a:xfrm>
              <a:off x="8256588" y="3933826"/>
              <a:ext cx="144462" cy="142875"/>
              <a:chOff x="4150" y="3748"/>
              <a:chExt cx="91" cy="90"/>
            </a:xfrm>
          </p:grpSpPr>
          <p:sp>
            <p:nvSpPr>
              <p:cNvPr id="24599" name="Line 75"/>
              <p:cNvSpPr>
                <a:spLocks noChangeShapeType="1"/>
              </p:cNvSpPr>
              <p:nvPr/>
            </p:nvSpPr>
            <p:spPr bwMode="auto">
              <a:xfrm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Line 76"/>
              <p:cNvSpPr>
                <a:spLocks noChangeShapeType="1"/>
              </p:cNvSpPr>
              <p:nvPr/>
            </p:nvSpPr>
            <p:spPr bwMode="auto">
              <a:xfrm flipH="1"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95" name="Group 77"/>
            <p:cNvGrpSpPr>
              <a:grpSpLocks/>
            </p:cNvGrpSpPr>
            <p:nvPr/>
          </p:nvGrpSpPr>
          <p:grpSpPr bwMode="auto">
            <a:xfrm>
              <a:off x="8401051" y="3933826"/>
              <a:ext cx="144463" cy="142875"/>
              <a:chOff x="4150" y="3748"/>
              <a:chExt cx="91" cy="90"/>
            </a:xfrm>
          </p:grpSpPr>
          <p:sp>
            <p:nvSpPr>
              <p:cNvPr id="24597" name="Line 78"/>
              <p:cNvSpPr>
                <a:spLocks noChangeShapeType="1"/>
              </p:cNvSpPr>
              <p:nvPr/>
            </p:nvSpPr>
            <p:spPr bwMode="auto">
              <a:xfrm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Line 79"/>
              <p:cNvSpPr>
                <a:spLocks noChangeShapeType="1"/>
              </p:cNvSpPr>
              <p:nvPr/>
            </p:nvSpPr>
            <p:spPr bwMode="auto">
              <a:xfrm flipH="1"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Text Box 42"/>
            <p:cNvSpPr txBox="1">
              <a:spLocks noChangeArrowheads="1"/>
            </p:cNvSpPr>
            <p:nvPr/>
          </p:nvSpPr>
          <p:spPr bwMode="auto">
            <a:xfrm>
              <a:off x="10053311" y="3753542"/>
              <a:ext cx="271069" cy="39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tr-TR" i="1" dirty="0">
                  <a:latin typeface="+mj-lt"/>
                </a:rPr>
                <a:t>x</a:t>
              </a:r>
            </a:p>
          </p:txBody>
        </p:sp>
      </p:grpSp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3885302" y="3457092"/>
            <a:ext cx="495389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Decision boundary,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  <a:r>
              <a:rPr kumimoji="0" lang="en-US" altLang="en-US" sz="2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0</a:t>
            </a:r>
            <a:r>
              <a:rPr lang="en-US" altLang="en-US" sz="2400" dirty="0">
                <a:cs typeface="Arial" panose="020B0604020202020204" pitchFamily="34" charset="0"/>
              </a:rPr>
              <a:t>  in 1D attribute space is a point.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These patterns are called “linearly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separable” because the decision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boundary defined by </a:t>
            </a:r>
            <a:r>
              <a:rPr lang="en-US" altLang="en-US" sz="2400" b="1" dirty="0" err="1">
                <a:cs typeface="Arial" panose="020B0604020202020204" pitchFamily="34" charset="0"/>
              </a:rPr>
              <a:t>w</a:t>
            </a:r>
            <a:r>
              <a:rPr lang="en-US" altLang="en-US" sz="2400" baseline="30000" dirty="0" err="1">
                <a:cs typeface="Arial" panose="020B0604020202020204" pitchFamily="34" charset="0"/>
              </a:rPr>
              <a:t>T</a:t>
            </a:r>
            <a:r>
              <a:rPr lang="en-US" altLang="en-US" sz="2400" b="1" dirty="0" err="1">
                <a:cs typeface="Arial" panose="020B0604020202020204" pitchFamily="34" charset="0"/>
              </a:rPr>
              <a:t>x</a:t>
            </a:r>
            <a:r>
              <a:rPr lang="en-US" altLang="en-US" sz="2400" dirty="0">
                <a:cs typeface="Arial" panose="020B0604020202020204" pitchFamily="34" charset="0"/>
              </a:rPr>
              <a:t> =0 allows separation of training examples with zero in-sample error.</a:t>
            </a:r>
          </a:p>
        </p:txBody>
      </p:sp>
      <p:sp>
        <p:nvSpPr>
          <p:cNvPr id="2" name="Rectangle 1"/>
          <p:cNvSpPr/>
          <p:nvPr/>
        </p:nvSpPr>
        <p:spPr>
          <a:xfrm>
            <a:off x="2937768" y="3008114"/>
            <a:ext cx="4081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i="1" dirty="0">
                <a:latin typeface="+mj-lt"/>
              </a:rPr>
              <a:t>y=</a:t>
            </a:r>
            <a:r>
              <a:rPr lang="en-US" sz="2000" b="1" dirty="0">
                <a:latin typeface="+mj-lt"/>
              </a:rPr>
              <a:t>w</a:t>
            </a:r>
            <a:r>
              <a:rPr lang="en-US" sz="2000" i="1" baseline="30000" dirty="0">
                <a:latin typeface="+mj-lt"/>
              </a:rPr>
              <a:t>T</a:t>
            </a:r>
            <a:r>
              <a:rPr lang="en-US" sz="2000" b="1" dirty="0">
                <a:latin typeface="+mj-lt"/>
              </a:rPr>
              <a:t>x</a:t>
            </a:r>
            <a:r>
              <a:rPr lang="en-US" sz="2000" i="1" dirty="0">
                <a:latin typeface="+mj-lt"/>
              </a:rPr>
              <a:t>=w</a:t>
            </a:r>
            <a:r>
              <a:rPr lang="en-US" sz="2000" i="1" baseline="-25000" dirty="0">
                <a:latin typeface="+mj-lt"/>
              </a:rPr>
              <a:t>1</a:t>
            </a:r>
            <a:r>
              <a:rPr lang="en-US" sz="2000" i="1" dirty="0">
                <a:latin typeface="+mj-lt"/>
              </a:rPr>
              <a:t>x+</a:t>
            </a:r>
            <a:r>
              <a:rPr lang="tr-TR" sz="2000" i="1" dirty="0">
                <a:latin typeface="+mj-lt"/>
              </a:rPr>
              <a:t>w</a:t>
            </a:r>
            <a:r>
              <a:rPr lang="tr-TR" sz="2000" baseline="-25000" dirty="0">
                <a:latin typeface="+mj-lt"/>
              </a:rPr>
              <a:t>0</a:t>
            </a:r>
            <a:r>
              <a:rPr lang="en-US" sz="2000" dirty="0">
                <a:latin typeface="+mj-lt"/>
              </a:rPr>
              <a:t> linear discriminate</a:t>
            </a:r>
            <a:r>
              <a:rPr lang="en-US" sz="2000" baseline="-25000" dirty="0">
                <a:latin typeface="+mj-lt"/>
              </a:rPr>
              <a:t> </a:t>
            </a:r>
            <a:endParaRPr lang="tr-TR" sz="2000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6778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1" y="15240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pattern is an arrangement of points plotted according to the </a:t>
            </a:r>
          </a:p>
          <a:p>
            <a:r>
              <a:rPr lang="en-US" sz="2400" dirty="0"/>
              <a:t>value of attributes and labeled by the class from which the </a:t>
            </a:r>
          </a:p>
          <a:p>
            <a:r>
              <a:rPr lang="en-US" sz="2400" dirty="0"/>
              <a:t>examples were drawn. The coordinate system of these plots </a:t>
            </a:r>
          </a:p>
          <a:p>
            <a:r>
              <a:rPr lang="en-US" sz="2400" dirty="0"/>
              <a:t>is called “attribute space”</a:t>
            </a:r>
          </a:p>
          <a:p>
            <a:endParaRPr lang="en-US" sz="2400" dirty="0"/>
          </a:p>
          <a:p>
            <a:r>
              <a:rPr lang="en-US" sz="2400" dirty="0"/>
              <a:t>The perceptron leaning algorithm is a method to find a boundary in attribute space that separates data by class. If the data are linearly separable, Rosenblatt proved that the algorithm converges to solution with zero in-sample error.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05000" y="609600"/>
            <a:ext cx="52187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Perceptron Learning Algorithm (PLA)</a:t>
            </a:r>
          </a:p>
        </p:txBody>
      </p:sp>
    </p:spTree>
    <p:extLst>
      <p:ext uri="{BB962C8B-B14F-4D97-AF65-F5344CB8AC3E}">
        <p14:creationId xmlns:p14="http://schemas.microsoft.com/office/powerpoint/2010/main" val="4068927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43717"/>
            <a:ext cx="8133333" cy="4733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" y="4572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 in 2D attribute space:</a:t>
            </a:r>
          </a:p>
          <a:p>
            <a:r>
              <a:rPr lang="en-US" sz="2000" dirty="0"/>
              <a:t>A decision boundary with b=0 goes though the origin. Use the PLA to find such a decision boundary that separates the classes with zero error using the hard limit to predict class.</a:t>
            </a:r>
          </a:p>
        </p:txBody>
      </p:sp>
    </p:spTree>
    <p:extLst>
      <p:ext uri="{BB962C8B-B14F-4D97-AF65-F5344CB8AC3E}">
        <p14:creationId xmlns:p14="http://schemas.microsoft.com/office/powerpoint/2010/main" val="2525412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0" y="685800"/>
            <a:ext cx="8007309" cy="5133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56" y="5819476"/>
            <a:ext cx="8533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Misclassified: t</a:t>
            </a:r>
            <a:r>
              <a:rPr lang="en-US" sz="2400" baseline="-25000" dirty="0"/>
              <a:t>1</a:t>
            </a:r>
            <a:r>
              <a:rPr lang="en-US" sz="2400" dirty="0"/>
              <a:t>=1, a=0  Black dot should be in shaded region</a:t>
            </a:r>
          </a:p>
          <a:p>
            <a:r>
              <a:rPr lang="en-US" sz="2400" dirty="0"/>
              <a:t>Example 3 is also misclassified.</a:t>
            </a:r>
          </a:p>
        </p:txBody>
      </p:sp>
    </p:spTree>
    <p:extLst>
      <p:ext uri="{BB962C8B-B14F-4D97-AF65-F5344CB8AC3E}">
        <p14:creationId xmlns:p14="http://schemas.microsoft.com/office/powerpoint/2010/main" val="933215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8838814" cy="39526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4800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With new weight vector, only example 2 is misclassified. Modify weight vector based on this misclassification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4400" y="38862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14636" y="2971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31341" y="225742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4095492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8419048" cy="3619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6482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new weight vector, examples 1 and 2 are correctly classified but now </a:t>
            </a:r>
          </a:p>
          <a:p>
            <a:r>
              <a:rPr lang="en-US" sz="2000" dirty="0"/>
              <a:t>example 3 is misclassified. Modify weight vector based on this misclassification.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295400"/>
            <a:ext cx="5596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Note: sign change in weight update rule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0" y="227839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0" y="390325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6329" y="290615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-p</a:t>
            </a:r>
          </a:p>
        </p:txBody>
      </p:sp>
    </p:spTree>
    <p:extLst>
      <p:ext uri="{BB962C8B-B14F-4D97-AF65-F5344CB8AC3E}">
        <p14:creationId xmlns:p14="http://schemas.microsoft.com/office/powerpoint/2010/main" val="1975608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85" y="1219200"/>
            <a:ext cx="8694944" cy="4272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062" y="609600"/>
            <a:ext cx="8489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Again t=0 and a=1 implies a minus sign in weight update rule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5491892"/>
            <a:ext cx="7694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Note how close example 3 is to the decision boundary. </a:t>
            </a:r>
          </a:p>
          <a:p>
            <a:r>
              <a:rPr lang="en-US" sz="2400" dirty="0"/>
              <a:t>This result will not generalize well.</a:t>
            </a:r>
          </a:p>
        </p:txBody>
      </p:sp>
    </p:spTree>
    <p:extLst>
      <p:ext uri="{BB962C8B-B14F-4D97-AF65-F5344CB8AC3E}">
        <p14:creationId xmlns:p14="http://schemas.microsoft.com/office/powerpoint/2010/main" val="4073866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8325" y="4419600"/>
                <a:ext cx="7688996" cy="9827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g(p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3, 0.2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-0.2</a:t>
                </a:r>
              </a:p>
              <a:p>
                <a:r>
                  <a:rPr lang="en-US" sz="2400" dirty="0"/>
                  <a:t>Margin non-member class = 0.2/3.0067 = 0.0665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25" y="4419600"/>
                <a:ext cx="7688996" cy="982770"/>
              </a:xfrm>
              <a:prstGeom prst="rect">
                <a:avLst/>
              </a:prstGeom>
              <a:blipFill>
                <a:blip r:embed="rId2"/>
                <a:stretch>
                  <a:fillRect l="-2458" b="-18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7234" y="357063"/>
            <a:ext cx="8461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Calculate class margins (remember b=0)</a:t>
            </a:r>
          </a:p>
          <a:p>
            <a:r>
              <a:rPr lang="en-US" sz="2800" dirty="0"/>
              <a:t>p</a:t>
            </a:r>
            <a:r>
              <a:rPr lang="en-US" sz="2800" baseline="-25000" dirty="0"/>
              <a:t>1</a:t>
            </a:r>
            <a:r>
              <a:rPr lang="en-US" sz="2800" dirty="0"/>
              <a:t> and p</a:t>
            </a:r>
            <a:r>
              <a:rPr lang="en-US" sz="2800" baseline="-25000" dirty="0"/>
              <a:t>3</a:t>
            </a:r>
            <a:r>
              <a:rPr lang="en-US" sz="2800" dirty="0"/>
              <a:t> are data in separate classes closest to the decision boundary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564626" y="1989964"/>
            <a:ext cx="40543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w</a:t>
            </a:r>
            <a:r>
              <a:rPr lang="en-US" sz="2400" baseline="30000" dirty="0"/>
              <a:t>T</a:t>
            </a:r>
            <a:r>
              <a:rPr lang="en-US" sz="2400" dirty="0"/>
              <a:t>=[3, 0.2]</a:t>
            </a:r>
          </a:p>
          <a:p>
            <a:r>
              <a:rPr lang="en-US" sz="2400" dirty="0"/>
              <a:t>||</a:t>
            </a:r>
            <a:r>
              <a:rPr lang="en-US" sz="2400" b="1" dirty="0"/>
              <a:t>w</a:t>
            </a:r>
            <a:r>
              <a:rPr lang="en-US" sz="2400" dirty="0"/>
              <a:t>|| = </a:t>
            </a:r>
            <a:r>
              <a:rPr lang="en-US" sz="2400" dirty="0" err="1"/>
              <a:t>sqrt</a:t>
            </a:r>
            <a:r>
              <a:rPr lang="en-US" sz="2400" dirty="0"/>
              <a:t>(9+0.04) = 3.0067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716" y="3089857"/>
                <a:ext cx="6040898" cy="9827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g(p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3, 0.2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3.4</a:t>
                </a:r>
              </a:p>
              <a:p>
                <a:r>
                  <a:rPr lang="en-US" sz="2400" dirty="0"/>
                  <a:t>Margin positive class = 3.4/3.0067 = 1.1308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16" y="3089857"/>
                <a:ext cx="6040898" cy="982770"/>
              </a:xfrm>
              <a:prstGeom prst="rect">
                <a:avLst/>
              </a:prstGeom>
              <a:blipFill>
                <a:blip r:embed="rId3"/>
                <a:stretch>
                  <a:fillRect l="-3027" r="-908" b="-18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024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85" y="1219200"/>
            <a:ext cx="8694944" cy="4272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062" y="609600"/>
            <a:ext cx="8489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Again t=0 and a=1 implies a minus sign in weight update rule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9095" y="5823049"/>
            <a:ext cx="7475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Margins: positive class = 1.13, negative class = 0.067</a:t>
            </a:r>
          </a:p>
        </p:txBody>
      </p:sp>
    </p:spTree>
    <p:extLst>
      <p:ext uri="{BB962C8B-B14F-4D97-AF65-F5344CB8AC3E}">
        <p14:creationId xmlns:p14="http://schemas.microsoft.com/office/powerpoint/2010/main" val="914043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Summary of Perceptron Leaning Algorithm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Binomial labels t={0,1}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= Perceptron output using hard limit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a = 1 if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a = 0 if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&lt; 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= Error = t-a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Update weights after testing each example in training set.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Stop when all examples are correctly classified, or number misclassified does not change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67200"/>
            <a:ext cx="8678800" cy="207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97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A6839A33-10F5-29C1-4494-E73B23178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0042"/>
            <a:ext cx="7772400" cy="59747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78AD18-3645-61D3-AC16-3C47D9C7D88E}"/>
              </a:ext>
            </a:extLst>
          </p:cNvPr>
          <p:cNvSpPr txBox="1"/>
          <p:nvPr/>
        </p:nvSpPr>
        <p:spPr>
          <a:xfrm>
            <a:off x="2795911" y="2838121"/>
            <a:ext cx="6095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MATLAB function to perform a cycle of the PLA</a:t>
            </a:r>
          </a:p>
          <a:p>
            <a:endParaRPr lang="en-US" dirty="0"/>
          </a:p>
          <a:p>
            <a:r>
              <a:rPr lang="en-US" dirty="0"/>
              <a:t>Write a script to use this function to implement the PLA to find a decision boundary that separates 2 points in different classes and calculates the margins.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156AAE-C2CA-E553-F104-3A32907B6658}"/>
              </a:ext>
            </a:extLst>
          </p:cNvPr>
          <p:cNvSpPr/>
          <p:nvPr/>
        </p:nvSpPr>
        <p:spPr>
          <a:xfrm>
            <a:off x="5638800" y="681748"/>
            <a:ext cx="304800" cy="340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AB0F57-92FE-063E-2C93-BA48A3F10D5A}"/>
              </a:ext>
            </a:extLst>
          </p:cNvPr>
          <p:cNvSpPr/>
          <p:nvPr/>
        </p:nvSpPr>
        <p:spPr>
          <a:xfrm>
            <a:off x="5638800" y="816894"/>
            <a:ext cx="381000" cy="340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79610F-3240-B229-B63A-B040BABD3E5C}"/>
              </a:ext>
            </a:extLst>
          </p:cNvPr>
          <p:cNvSpPr/>
          <p:nvPr/>
        </p:nvSpPr>
        <p:spPr>
          <a:xfrm>
            <a:off x="4532614" y="1022686"/>
            <a:ext cx="304800" cy="357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08C903-C29F-B381-F190-1DE15AC079DF}"/>
              </a:ext>
            </a:extLst>
          </p:cNvPr>
          <p:cNvSpPr txBox="1"/>
          <p:nvPr/>
        </p:nvSpPr>
        <p:spPr>
          <a:xfrm>
            <a:off x="5648986" y="74339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514BBF-D2D4-7914-4A06-B6E5B8BA3B32}"/>
              </a:ext>
            </a:extLst>
          </p:cNvPr>
          <p:cNvSpPr txBox="1"/>
          <p:nvPr/>
        </p:nvSpPr>
        <p:spPr>
          <a:xfrm>
            <a:off x="4490089" y="102268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71305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575985" y="395531"/>
            <a:ext cx="79920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In addition to zero in-sample error, we want wide margins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to ensure low out-of-sample error. Margin of a class is distance between decision boundary and nearest datapoint in that class. </a:t>
            </a:r>
            <a:endParaRPr lang="en-US" altLang="en-US" sz="2100" dirty="0">
              <a:cs typeface="Arial" panose="020B0604020202020204" pitchFamily="34" charset="0"/>
            </a:endParaRPr>
          </a:p>
        </p:txBody>
      </p:sp>
      <p:pic>
        <p:nvPicPr>
          <p:cNvPr id="38" name="Picture 9" descr="Per2-and_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11" y="2209800"/>
            <a:ext cx="7618413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6250" y="2606872"/>
            <a:ext cx="3657600" cy="3260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1009650" y="2209800"/>
            <a:ext cx="3124200" cy="3441688"/>
            <a:chOff x="7896226" y="2607657"/>
            <a:chExt cx="2428154" cy="2621569"/>
          </a:xfrm>
        </p:grpSpPr>
        <p:sp>
          <p:nvSpPr>
            <p:cNvPr id="9" name="Line 19"/>
            <p:cNvSpPr>
              <a:spLocks noChangeShapeType="1"/>
            </p:cNvSpPr>
            <p:nvPr/>
          </p:nvSpPr>
          <p:spPr bwMode="auto">
            <a:xfrm>
              <a:off x="8617644" y="4005940"/>
              <a:ext cx="1438536" cy="1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 sz="2400">
                <a:latin typeface="+mj-lt"/>
              </a:endParaRPr>
            </a:p>
          </p:txBody>
        </p:sp>
        <p:sp>
          <p:nvSpPr>
            <p:cNvPr id="10" name="Line 29"/>
            <p:cNvSpPr>
              <a:spLocks noChangeShapeType="1"/>
            </p:cNvSpPr>
            <p:nvPr/>
          </p:nvSpPr>
          <p:spPr bwMode="auto">
            <a:xfrm flipV="1">
              <a:off x="9336195" y="2636263"/>
              <a:ext cx="0" cy="2592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 sz="2400">
                <a:latin typeface="+mj-lt"/>
              </a:endParaRPr>
            </a:p>
          </p:txBody>
        </p:sp>
        <p:sp>
          <p:nvSpPr>
            <p:cNvPr id="11" name="Line 30"/>
            <p:cNvSpPr>
              <a:spLocks noChangeShapeType="1"/>
            </p:cNvSpPr>
            <p:nvPr/>
          </p:nvSpPr>
          <p:spPr bwMode="auto">
            <a:xfrm flipV="1">
              <a:off x="8472787" y="2780970"/>
              <a:ext cx="1224834" cy="172976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 sz="2400">
                <a:latin typeface="+mj-lt"/>
              </a:endParaRPr>
            </a:p>
          </p:txBody>
        </p:sp>
        <p:sp>
          <p:nvSpPr>
            <p:cNvPr id="12" name="Line 38"/>
            <p:cNvSpPr>
              <a:spLocks noChangeShapeType="1"/>
            </p:cNvSpPr>
            <p:nvPr/>
          </p:nvSpPr>
          <p:spPr bwMode="auto">
            <a:xfrm>
              <a:off x="8897320" y="4000891"/>
              <a:ext cx="1008265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 sz="2400">
                <a:latin typeface="+mj-lt"/>
              </a:endParaRPr>
            </a:p>
          </p:txBody>
        </p:sp>
        <p:sp>
          <p:nvSpPr>
            <p:cNvPr id="13" name="Line 39"/>
            <p:cNvSpPr>
              <a:spLocks noChangeShapeType="1"/>
            </p:cNvSpPr>
            <p:nvPr/>
          </p:nvSpPr>
          <p:spPr bwMode="auto">
            <a:xfrm>
              <a:off x="7896226" y="4005940"/>
              <a:ext cx="93655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 sz="2400">
                <a:latin typeface="+mj-lt"/>
              </a:endParaRPr>
            </a:p>
          </p:txBody>
        </p:sp>
        <p:sp>
          <p:nvSpPr>
            <p:cNvPr id="14" name="Text Box 40"/>
            <p:cNvSpPr txBox="1">
              <a:spLocks noChangeArrowheads="1"/>
            </p:cNvSpPr>
            <p:nvPr/>
          </p:nvSpPr>
          <p:spPr bwMode="auto">
            <a:xfrm>
              <a:off x="9668937" y="2607657"/>
              <a:ext cx="166896" cy="358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endParaRPr lang="tr-TR" sz="2400" baseline="-25000" dirty="0">
                <a:latin typeface="+mj-lt"/>
              </a:endParaRPr>
            </a:p>
          </p:txBody>
        </p:sp>
        <p:grpSp>
          <p:nvGrpSpPr>
            <p:cNvPr id="24588" name="Group 58"/>
            <p:cNvGrpSpPr>
              <a:grpSpLocks/>
            </p:cNvGrpSpPr>
            <p:nvPr/>
          </p:nvGrpSpPr>
          <p:grpSpPr bwMode="auto">
            <a:xfrm>
              <a:off x="9401176" y="3933826"/>
              <a:ext cx="144463" cy="142875"/>
              <a:chOff x="4150" y="3748"/>
              <a:chExt cx="91" cy="90"/>
            </a:xfrm>
          </p:grpSpPr>
          <p:sp>
            <p:nvSpPr>
              <p:cNvPr id="24611" name="Line 56"/>
              <p:cNvSpPr>
                <a:spLocks noChangeShapeType="1"/>
              </p:cNvSpPr>
              <p:nvPr/>
            </p:nvSpPr>
            <p:spPr bwMode="auto">
              <a:xfrm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2" name="Line 57"/>
              <p:cNvSpPr>
                <a:spLocks noChangeShapeType="1"/>
              </p:cNvSpPr>
              <p:nvPr/>
            </p:nvSpPr>
            <p:spPr bwMode="auto">
              <a:xfrm flipH="1"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89" name="Group 59"/>
            <p:cNvGrpSpPr>
              <a:grpSpLocks/>
            </p:cNvGrpSpPr>
            <p:nvPr/>
          </p:nvGrpSpPr>
          <p:grpSpPr bwMode="auto">
            <a:xfrm>
              <a:off x="8975726" y="3933826"/>
              <a:ext cx="144463" cy="142875"/>
              <a:chOff x="4150" y="3748"/>
              <a:chExt cx="91" cy="90"/>
            </a:xfrm>
          </p:grpSpPr>
          <p:sp>
            <p:nvSpPr>
              <p:cNvPr id="24609" name="Line 60"/>
              <p:cNvSpPr>
                <a:spLocks noChangeShapeType="1"/>
              </p:cNvSpPr>
              <p:nvPr/>
            </p:nvSpPr>
            <p:spPr bwMode="auto">
              <a:xfrm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0" name="Line 61"/>
              <p:cNvSpPr>
                <a:spLocks noChangeShapeType="1"/>
              </p:cNvSpPr>
              <p:nvPr/>
            </p:nvSpPr>
            <p:spPr bwMode="auto">
              <a:xfrm flipH="1"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90" name="Group 62"/>
            <p:cNvGrpSpPr>
              <a:grpSpLocks/>
            </p:cNvGrpSpPr>
            <p:nvPr/>
          </p:nvGrpSpPr>
          <p:grpSpPr bwMode="auto">
            <a:xfrm>
              <a:off x="9191626" y="3933826"/>
              <a:ext cx="144463" cy="142875"/>
              <a:chOff x="4150" y="3748"/>
              <a:chExt cx="91" cy="90"/>
            </a:xfrm>
          </p:grpSpPr>
          <p:sp>
            <p:nvSpPr>
              <p:cNvPr id="24607" name="Line 63"/>
              <p:cNvSpPr>
                <a:spLocks noChangeShapeType="1"/>
              </p:cNvSpPr>
              <p:nvPr/>
            </p:nvSpPr>
            <p:spPr bwMode="auto">
              <a:xfrm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8" name="Line 64"/>
              <p:cNvSpPr>
                <a:spLocks noChangeShapeType="1"/>
              </p:cNvSpPr>
              <p:nvPr/>
            </p:nvSpPr>
            <p:spPr bwMode="auto">
              <a:xfrm flipH="1"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91" name="Group 65"/>
            <p:cNvGrpSpPr>
              <a:grpSpLocks/>
            </p:cNvGrpSpPr>
            <p:nvPr/>
          </p:nvGrpSpPr>
          <p:grpSpPr bwMode="auto">
            <a:xfrm>
              <a:off x="9296401" y="3933826"/>
              <a:ext cx="144463" cy="142875"/>
              <a:chOff x="4150" y="3748"/>
              <a:chExt cx="91" cy="90"/>
            </a:xfrm>
          </p:grpSpPr>
          <p:sp>
            <p:nvSpPr>
              <p:cNvPr id="24605" name="Line 66"/>
              <p:cNvSpPr>
                <a:spLocks noChangeShapeType="1"/>
              </p:cNvSpPr>
              <p:nvPr/>
            </p:nvSpPr>
            <p:spPr bwMode="auto">
              <a:xfrm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6" name="Line 67"/>
              <p:cNvSpPr>
                <a:spLocks noChangeShapeType="1"/>
              </p:cNvSpPr>
              <p:nvPr/>
            </p:nvSpPr>
            <p:spPr bwMode="auto">
              <a:xfrm flipH="1"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92" name="Group 68"/>
            <p:cNvGrpSpPr>
              <a:grpSpLocks/>
            </p:cNvGrpSpPr>
            <p:nvPr/>
          </p:nvGrpSpPr>
          <p:grpSpPr bwMode="auto">
            <a:xfrm>
              <a:off x="8474076" y="3933826"/>
              <a:ext cx="144463" cy="142875"/>
              <a:chOff x="4150" y="3748"/>
              <a:chExt cx="91" cy="90"/>
            </a:xfrm>
          </p:grpSpPr>
          <p:sp>
            <p:nvSpPr>
              <p:cNvPr id="24603" name="Line 69"/>
              <p:cNvSpPr>
                <a:spLocks noChangeShapeType="1"/>
              </p:cNvSpPr>
              <p:nvPr/>
            </p:nvSpPr>
            <p:spPr bwMode="auto">
              <a:xfrm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Line 70"/>
              <p:cNvSpPr>
                <a:spLocks noChangeShapeType="1"/>
              </p:cNvSpPr>
              <p:nvPr/>
            </p:nvSpPr>
            <p:spPr bwMode="auto">
              <a:xfrm flipH="1"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93" name="Group 71"/>
            <p:cNvGrpSpPr>
              <a:grpSpLocks/>
            </p:cNvGrpSpPr>
            <p:nvPr/>
          </p:nvGrpSpPr>
          <p:grpSpPr bwMode="auto">
            <a:xfrm>
              <a:off x="8040688" y="3933826"/>
              <a:ext cx="144462" cy="142875"/>
              <a:chOff x="4150" y="3748"/>
              <a:chExt cx="91" cy="90"/>
            </a:xfrm>
          </p:grpSpPr>
          <p:sp>
            <p:nvSpPr>
              <p:cNvPr id="24601" name="Line 72"/>
              <p:cNvSpPr>
                <a:spLocks noChangeShapeType="1"/>
              </p:cNvSpPr>
              <p:nvPr/>
            </p:nvSpPr>
            <p:spPr bwMode="auto">
              <a:xfrm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2" name="Line 73"/>
              <p:cNvSpPr>
                <a:spLocks noChangeShapeType="1"/>
              </p:cNvSpPr>
              <p:nvPr/>
            </p:nvSpPr>
            <p:spPr bwMode="auto">
              <a:xfrm flipH="1"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94" name="Group 74"/>
            <p:cNvGrpSpPr>
              <a:grpSpLocks/>
            </p:cNvGrpSpPr>
            <p:nvPr/>
          </p:nvGrpSpPr>
          <p:grpSpPr bwMode="auto">
            <a:xfrm>
              <a:off x="8256588" y="3933826"/>
              <a:ext cx="144462" cy="142875"/>
              <a:chOff x="4150" y="3748"/>
              <a:chExt cx="91" cy="90"/>
            </a:xfrm>
          </p:grpSpPr>
          <p:sp>
            <p:nvSpPr>
              <p:cNvPr id="24599" name="Line 75"/>
              <p:cNvSpPr>
                <a:spLocks noChangeShapeType="1"/>
              </p:cNvSpPr>
              <p:nvPr/>
            </p:nvSpPr>
            <p:spPr bwMode="auto">
              <a:xfrm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Line 76"/>
              <p:cNvSpPr>
                <a:spLocks noChangeShapeType="1"/>
              </p:cNvSpPr>
              <p:nvPr/>
            </p:nvSpPr>
            <p:spPr bwMode="auto">
              <a:xfrm flipH="1"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95" name="Group 77"/>
            <p:cNvGrpSpPr>
              <a:grpSpLocks/>
            </p:cNvGrpSpPr>
            <p:nvPr/>
          </p:nvGrpSpPr>
          <p:grpSpPr bwMode="auto">
            <a:xfrm>
              <a:off x="8401051" y="3933826"/>
              <a:ext cx="144463" cy="142875"/>
              <a:chOff x="4150" y="3748"/>
              <a:chExt cx="91" cy="90"/>
            </a:xfrm>
          </p:grpSpPr>
          <p:sp>
            <p:nvSpPr>
              <p:cNvPr id="24597" name="Line 78"/>
              <p:cNvSpPr>
                <a:spLocks noChangeShapeType="1"/>
              </p:cNvSpPr>
              <p:nvPr/>
            </p:nvSpPr>
            <p:spPr bwMode="auto">
              <a:xfrm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Line 79"/>
              <p:cNvSpPr>
                <a:spLocks noChangeShapeType="1"/>
              </p:cNvSpPr>
              <p:nvPr/>
            </p:nvSpPr>
            <p:spPr bwMode="auto">
              <a:xfrm flipH="1">
                <a:off x="4150" y="3748"/>
                <a:ext cx="91" cy="9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Text Box 42"/>
            <p:cNvSpPr txBox="1">
              <a:spLocks noChangeArrowheads="1"/>
            </p:cNvSpPr>
            <p:nvPr/>
          </p:nvSpPr>
          <p:spPr bwMode="auto">
            <a:xfrm>
              <a:off x="10053311" y="3753542"/>
              <a:ext cx="271069" cy="39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tr-TR" i="1" dirty="0">
                  <a:latin typeface="+mj-lt"/>
                </a:rPr>
                <a:t>x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81314" y="3031465"/>
            <a:ext cx="1895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i="1" dirty="0">
                <a:latin typeface="+mj-lt"/>
              </a:rPr>
              <a:t>y=</a:t>
            </a:r>
            <a:r>
              <a:rPr lang="en-US" sz="2000" b="1" dirty="0">
                <a:latin typeface="+mj-lt"/>
              </a:rPr>
              <a:t>w</a:t>
            </a:r>
            <a:r>
              <a:rPr lang="en-US" sz="2000" i="1" baseline="30000" dirty="0">
                <a:latin typeface="+mj-lt"/>
              </a:rPr>
              <a:t>T</a:t>
            </a:r>
            <a:r>
              <a:rPr lang="en-US" sz="2000" b="1" dirty="0">
                <a:latin typeface="+mj-lt"/>
              </a:rPr>
              <a:t>x</a:t>
            </a:r>
            <a:r>
              <a:rPr lang="en-US" sz="2000" i="1" dirty="0">
                <a:latin typeface="+mj-lt"/>
              </a:rPr>
              <a:t>=w</a:t>
            </a:r>
            <a:r>
              <a:rPr lang="en-US" sz="2000" i="1" baseline="-25000" dirty="0">
                <a:latin typeface="+mj-lt"/>
              </a:rPr>
              <a:t>1</a:t>
            </a:r>
            <a:r>
              <a:rPr lang="en-US" sz="2000" i="1" dirty="0">
                <a:latin typeface="+mj-lt"/>
              </a:rPr>
              <a:t>x+</a:t>
            </a:r>
            <a:r>
              <a:rPr lang="tr-TR" sz="2000" i="1" dirty="0">
                <a:latin typeface="+mj-lt"/>
              </a:rPr>
              <a:t>w</a:t>
            </a:r>
            <a:r>
              <a:rPr lang="tr-TR" sz="2000" baseline="-25000" dirty="0">
                <a:latin typeface="+mj-lt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76768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D019B86B-400B-054B-7CFA-5067D6473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7037"/>
            <a:ext cx="6248399" cy="66882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4E495E-8453-6D0D-CE22-0FF3041C1447}"/>
              </a:ext>
            </a:extLst>
          </p:cNvPr>
          <p:cNvSpPr txBox="1"/>
          <p:nvPr/>
        </p:nvSpPr>
        <p:spPr>
          <a:xfrm>
            <a:off x="3048001" y="4343400"/>
            <a:ext cx="609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2 updates of the PLA, bnew2 and wnew2 define a decision boundary that separates the 2 points. Verify that </a:t>
            </a:r>
            <a:r>
              <a:rPr lang="en-US" dirty="0" err="1"/>
              <a:t>update_PLA</a:t>
            </a:r>
            <a:r>
              <a:rPr lang="en-US" dirty="0"/>
              <a:t> does not change the bias for weight vector.</a:t>
            </a:r>
          </a:p>
        </p:txBody>
      </p:sp>
    </p:spTree>
    <p:extLst>
      <p:ext uri="{BB962C8B-B14F-4D97-AF65-F5344CB8AC3E}">
        <p14:creationId xmlns:p14="http://schemas.microsoft.com/office/powerpoint/2010/main" val="5454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428625" y="1066800"/>
            <a:ext cx="8305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Assignment 8: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Use PLA with </a:t>
            </a:r>
            <a:r>
              <a:rPr lang="en-US" altLang="en-US" sz="1800" b="1" dirty="0"/>
              <a:t>specified initial weights and bias </a:t>
            </a:r>
            <a:r>
              <a:rPr lang="en-US" altLang="en-US" sz="1800" dirty="0"/>
              <a:t>to find a weight vector and bias that separates the 2 points below in 3D attribute space</a:t>
            </a:r>
            <a:r>
              <a:rPr lang="en-US" altLang="en-US" sz="1800" b="1" dirty="0"/>
              <a:t>.  </a:t>
            </a:r>
            <a:r>
              <a:rPr lang="en-US" altLang="en-US" sz="1800" dirty="0"/>
              <a:t>Assume the output of the perceptron is </a:t>
            </a:r>
            <a:r>
              <a:rPr lang="en-US" altLang="en-US" sz="1800" dirty="0" err="1"/>
              <a:t>hardlim</a:t>
            </a:r>
            <a:r>
              <a:rPr lang="en-US" altLang="en-US" sz="1800" dirty="0"/>
              <a:t>(</a:t>
            </a:r>
            <a:r>
              <a:rPr lang="en-US" altLang="en-US" sz="1800" b="1" dirty="0" err="1"/>
              <a:t>w</a:t>
            </a:r>
            <a:r>
              <a:rPr lang="en-US" altLang="en-US" sz="1800" baseline="30000" dirty="0" err="1"/>
              <a:t>T</a:t>
            </a:r>
            <a:r>
              <a:rPr lang="en-US" altLang="en-US" sz="1800" b="1" dirty="0" err="1"/>
              <a:t>p</a:t>
            </a:r>
            <a:r>
              <a:rPr lang="en-US" altLang="en-US" sz="1800" dirty="0" err="1"/>
              <a:t>+b</a:t>
            </a:r>
            <a:r>
              <a:rPr lang="en-US" altLang="en-US" sz="1800" dirty="0"/>
              <a:t>). Verify that PLA has converged. Report the resulting weight vector, </a:t>
            </a:r>
            <a:r>
              <a:rPr lang="en-US" altLang="en-US" sz="1800"/>
              <a:t>bias. Calculate </a:t>
            </a:r>
            <a:r>
              <a:rPr lang="en-US" altLang="en-US" sz="1800" dirty="0"/>
              <a:t>the distances of the points from the decision boundary. Show all steps of the calculations.</a:t>
            </a:r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7434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52578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285617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077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Alternate form of PLA</a:t>
            </a:r>
          </a:p>
          <a:p>
            <a:pPr algn="ctr"/>
            <a:endParaRPr lang="en-US" sz="2400" dirty="0"/>
          </a:p>
          <a:p>
            <a:r>
              <a:rPr lang="en-US" sz="2400" b="1" dirty="0"/>
              <a:t>w</a:t>
            </a:r>
            <a:r>
              <a:rPr lang="en-US" sz="2400" baseline="30000" dirty="0"/>
              <a:t>T </a:t>
            </a:r>
            <a:r>
              <a:rPr lang="en-US" sz="2400" dirty="0"/>
              <a:t>= [</a:t>
            </a:r>
            <a:r>
              <a:rPr lang="en-US" sz="2400" i="1" dirty="0"/>
              <a:t>b</a:t>
            </a:r>
            <a:r>
              <a:rPr lang="en-US" sz="2400" dirty="0"/>
              <a:t>, w</a:t>
            </a:r>
            <a:r>
              <a:rPr lang="en-US" sz="2400" baseline="-25000" dirty="0"/>
              <a:t>1</a:t>
            </a:r>
            <a:r>
              <a:rPr lang="en-US" sz="2400" dirty="0"/>
              <a:t>, …w</a:t>
            </a:r>
            <a:r>
              <a:rPr lang="en-US" sz="2400" baseline="-25000" dirty="0"/>
              <a:t>d</a:t>
            </a:r>
            <a:r>
              <a:rPr lang="en-US" sz="2400" dirty="0"/>
              <a:t>] bias included in weight vector</a:t>
            </a:r>
          </a:p>
          <a:p>
            <a:endParaRPr lang="en-US" sz="2400" dirty="0"/>
          </a:p>
          <a:p>
            <a:r>
              <a:rPr lang="en-US" sz="2400" dirty="0"/>
              <a:t>(</a:t>
            </a:r>
            <a:r>
              <a:rPr lang="en-US" sz="2400" b="1" dirty="0"/>
              <a:t>x</a:t>
            </a:r>
            <a:r>
              <a:rPr lang="en-US" sz="2400" baseline="30000" dirty="0"/>
              <a:t>t</a:t>
            </a:r>
            <a:r>
              <a:rPr lang="en-US" sz="2400" dirty="0"/>
              <a:t>)</a:t>
            </a:r>
            <a:r>
              <a:rPr lang="en-US" sz="2400" baseline="30000" dirty="0"/>
              <a:t>T </a:t>
            </a:r>
            <a:r>
              <a:rPr lang="en-US" sz="2400" dirty="0"/>
              <a:t>= [1, x</a:t>
            </a:r>
            <a:r>
              <a:rPr lang="en-US" sz="2400" baseline="-25000" dirty="0"/>
              <a:t>1</a:t>
            </a:r>
            <a:r>
              <a:rPr lang="en-US" sz="2400" dirty="0"/>
              <a:t>, …</a:t>
            </a:r>
            <a:r>
              <a:rPr lang="en-US" sz="2400" dirty="0" err="1"/>
              <a:t>x</a:t>
            </a:r>
            <a:r>
              <a:rPr lang="en-US" sz="2400" baseline="-25000" dirty="0" err="1"/>
              <a:t>d</a:t>
            </a:r>
            <a:r>
              <a:rPr lang="en-US" sz="2400" dirty="0"/>
              <a:t>] bias node in attribute vector</a:t>
            </a:r>
          </a:p>
          <a:p>
            <a:endParaRPr lang="en-US" sz="2400" dirty="0"/>
          </a:p>
          <a:p>
            <a:r>
              <a:rPr lang="en-US" sz="2400" dirty="0"/>
              <a:t>r</a:t>
            </a:r>
            <a:r>
              <a:rPr lang="en-US" sz="2400" baseline="30000" dirty="0"/>
              <a:t>t </a:t>
            </a:r>
            <a:r>
              <a:rPr lang="en-US" sz="2400" dirty="0"/>
              <a:t>= (-1,1) bipolar class labels</a:t>
            </a:r>
          </a:p>
          <a:p>
            <a:endParaRPr lang="en-US" sz="2400" dirty="0"/>
          </a:p>
          <a:p>
            <a:r>
              <a:rPr lang="en-US" sz="2400" dirty="0"/>
              <a:t>y</a:t>
            </a:r>
            <a:r>
              <a:rPr lang="en-US" sz="2400" baseline="30000" dirty="0"/>
              <a:t>t </a:t>
            </a:r>
            <a:r>
              <a:rPr lang="en-US" sz="2400" dirty="0"/>
              <a:t>= sign(</a:t>
            </a:r>
            <a:r>
              <a:rPr lang="en-US" sz="2400" b="1" dirty="0"/>
              <a:t>w</a:t>
            </a:r>
            <a:r>
              <a:rPr lang="en-US" sz="2400" baseline="30000" dirty="0"/>
              <a:t>T</a:t>
            </a:r>
            <a:r>
              <a:rPr lang="en-US" sz="2400" b="1" dirty="0"/>
              <a:t>x</a:t>
            </a:r>
            <a:r>
              <a:rPr lang="en-US" sz="2400" dirty="0"/>
              <a:t>) = 1 if </a:t>
            </a:r>
            <a:r>
              <a:rPr lang="en-US" sz="2400" b="1" dirty="0"/>
              <a:t>w</a:t>
            </a:r>
            <a:r>
              <a:rPr lang="en-US" sz="2400" baseline="30000" dirty="0"/>
              <a:t>T</a:t>
            </a:r>
            <a:r>
              <a:rPr lang="en-US" sz="2400" b="1" dirty="0"/>
              <a:t>x </a:t>
            </a:r>
            <a:r>
              <a:rPr lang="en-US" sz="2400" u="sng" dirty="0"/>
              <a:t>&gt;</a:t>
            </a:r>
            <a:r>
              <a:rPr lang="en-US" sz="2400" dirty="0"/>
              <a:t> 0</a:t>
            </a:r>
          </a:p>
          <a:p>
            <a:r>
              <a:rPr lang="en-US" sz="2400" dirty="0"/>
              <a:t>		 = -1if </a:t>
            </a:r>
            <a:r>
              <a:rPr lang="en-US" sz="2400" b="1" dirty="0"/>
              <a:t>w</a:t>
            </a:r>
            <a:r>
              <a:rPr lang="en-US" sz="2400" baseline="30000" dirty="0"/>
              <a:t>T</a:t>
            </a:r>
            <a:r>
              <a:rPr lang="en-US" sz="2400" b="1" dirty="0"/>
              <a:t>x </a:t>
            </a:r>
            <a:r>
              <a:rPr lang="en-US" sz="2400" dirty="0"/>
              <a:t>&lt; 0</a:t>
            </a:r>
          </a:p>
          <a:p>
            <a:r>
              <a:rPr lang="en-US" sz="2400" b="1" dirty="0" err="1"/>
              <a:t>w</a:t>
            </a:r>
            <a:r>
              <a:rPr lang="en-US" sz="2400" baseline="-25000" dirty="0" err="1"/>
              <a:t>new</a:t>
            </a:r>
            <a:r>
              <a:rPr lang="en-US" sz="2400" dirty="0"/>
              <a:t> = </a:t>
            </a:r>
            <a:r>
              <a:rPr lang="en-US" sz="2400" b="1" dirty="0"/>
              <a:t>w</a:t>
            </a:r>
            <a:r>
              <a:rPr lang="en-US" sz="2400" baseline="-25000" dirty="0"/>
              <a:t>old</a:t>
            </a:r>
            <a:r>
              <a:rPr lang="en-US" sz="2400" dirty="0"/>
              <a:t> + y</a:t>
            </a:r>
            <a:r>
              <a:rPr lang="en-US" sz="2400" baseline="30000" dirty="0"/>
              <a:t>t </a:t>
            </a:r>
            <a:r>
              <a:rPr lang="en-US" sz="2400" b="1" dirty="0"/>
              <a:t>x</a:t>
            </a:r>
            <a:r>
              <a:rPr lang="en-US" sz="2400" baseline="30000" dirty="0"/>
              <a:t>t 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Verify that this is the same rule as in Hagan et al notation</a:t>
            </a:r>
          </a:p>
          <a:p>
            <a:r>
              <a:rPr lang="en-US" sz="2400" dirty="0"/>
              <a:t>Erroneous positive assignment, y</a:t>
            </a:r>
            <a:r>
              <a:rPr lang="en-US" sz="2400" baseline="30000" dirty="0"/>
              <a:t>t</a:t>
            </a:r>
            <a:r>
              <a:rPr lang="en-US" sz="2400" dirty="0"/>
              <a:t> = 1</a:t>
            </a:r>
          </a:p>
          <a:p>
            <a:r>
              <a:rPr lang="en-US" sz="2400" dirty="0"/>
              <a:t>Erroneous negative assignment, y</a:t>
            </a:r>
            <a:r>
              <a:rPr lang="en-US" sz="2400" baseline="30000" dirty="0"/>
              <a:t>t</a:t>
            </a:r>
            <a:r>
              <a:rPr lang="en-US" sz="2400" dirty="0"/>
              <a:t> = -1 </a:t>
            </a:r>
          </a:p>
        </p:txBody>
      </p:sp>
    </p:spTree>
    <p:extLst>
      <p:ext uri="{BB962C8B-B14F-4D97-AF65-F5344CB8AC3E}">
        <p14:creationId xmlns:p14="http://schemas.microsoft.com/office/powerpoint/2010/main" val="514571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1676400" y="228600"/>
            <a:ext cx="53870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Pseudo code for PLA in alternate form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044" y="838200"/>
            <a:ext cx="88605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Start with a randomly chosen of weight vector (w</a:t>
            </a:r>
            <a:r>
              <a:rPr lang="en-US" sz="2000" baseline="-25000" dirty="0"/>
              <a:t>0</a:t>
            </a:r>
            <a:r>
              <a:rPr lang="en-US" sz="2000" dirty="0"/>
              <a:t> = initial bias).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Compare sign(</a:t>
            </a:r>
            <a:r>
              <a:rPr lang="en-US" sz="2000" b="1" dirty="0"/>
              <a:t>w</a:t>
            </a:r>
            <a:r>
              <a:rPr lang="en-US" sz="2000" baseline="30000" dirty="0"/>
              <a:t>T</a:t>
            </a:r>
            <a:r>
              <a:rPr lang="en-US" sz="2000" b="1" dirty="0"/>
              <a:t>x)</a:t>
            </a:r>
            <a:r>
              <a:rPr lang="en-US" sz="2000" dirty="0"/>
              <a:t> to label of each attribute vector in training set.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If different, store y</a:t>
            </a:r>
            <a:r>
              <a:rPr lang="en-US" sz="2000" baseline="30000" dirty="0"/>
              <a:t>t </a:t>
            </a:r>
            <a:r>
              <a:rPr lang="en-US" sz="2000" dirty="0"/>
              <a:t>and</a:t>
            </a:r>
            <a:r>
              <a:rPr lang="en-US" sz="2000" baseline="30000" dirty="0"/>
              <a:t> </a:t>
            </a:r>
            <a:r>
              <a:rPr lang="en-US" sz="2000" b="1" dirty="0"/>
              <a:t>x</a:t>
            </a:r>
            <a:r>
              <a:rPr lang="en-US" sz="2000" baseline="30000" dirty="0"/>
              <a:t>t </a:t>
            </a:r>
            <a:r>
              <a:rPr lang="en-US" sz="2000" dirty="0"/>
              <a:t>in a file of misclassified examples.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Randomly choose a misclassified example (</a:t>
            </a:r>
            <a:r>
              <a:rPr lang="en-US" sz="2000" b="1" dirty="0" err="1"/>
              <a:t>x</a:t>
            </a:r>
            <a:r>
              <a:rPr lang="en-US" sz="2000" baseline="30000" dirty="0" err="1"/>
              <a:t>k</a:t>
            </a:r>
            <a:r>
              <a:rPr lang="en-US" sz="2000" dirty="0"/>
              <a:t>, y</a:t>
            </a:r>
            <a:r>
              <a:rPr lang="en-US" sz="2000" baseline="30000" dirty="0"/>
              <a:t>k</a:t>
            </a:r>
            <a:r>
              <a:rPr lang="en-US" sz="2000" dirty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Update weight vector by </a:t>
            </a:r>
            <a:r>
              <a:rPr lang="en-US" sz="2000" b="1" dirty="0" err="1"/>
              <a:t>w</a:t>
            </a:r>
            <a:r>
              <a:rPr lang="en-US" sz="2000" baseline="-25000" dirty="0" err="1"/>
              <a:t>new</a:t>
            </a:r>
            <a:r>
              <a:rPr lang="en-US" sz="2000" dirty="0"/>
              <a:t> = </a:t>
            </a:r>
            <a:r>
              <a:rPr lang="en-US" sz="2000" b="1" dirty="0"/>
              <a:t>w</a:t>
            </a:r>
            <a:r>
              <a:rPr lang="en-US" sz="2000" baseline="-25000" dirty="0"/>
              <a:t>old</a:t>
            </a:r>
            <a:r>
              <a:rPr lang="en-US" sz="2000" dirty="0"/>
              <a:t> + y</a:t>
            </a:r>
            <a:r>
              <a:rPr lang="en-US" sz="2000" baseline="30000" dirty="0"/>
              <a:t>k</a:t>
            </a:r>
            <a:r>
              <a:rPr lang="en-US" sz="2000" b="1" dirty="0"/>
              <a:t>x</a:t>
            </a:r>
            <a:r>
              <a:rPr lang="en-US" sz="2000" baseline="30000" dirty="0"/>
              <a:t>k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r>
              <a:rPr lang="en-US" sz="2000" dirty="0"/>
              <a:t>Repeat 2-5 with the new weight vector.</a:t>
            </a:r>
          </a:p>
          <a:p>
            <a:endParaRPr lang="en-US" sz="2000" dirty="0"/>
          </a:p>
          <a:p>
            <a:r>
              <a:rPr lang="en-US" sz="2000" dirty="0"/>
              <a:t>Monitor the number of misclassified examples.</a:t>
            </a:r>
          </a:p>
          <a:p>
            <a:endParaRPr lang="en-US" sz="2000" dirty="0"/>
          </a:p>
          <a:p>
            <a:r>
              <a:rPr lang="en-US" sz="2000" dirty="0"/>
              <a:t>If data is linearly separable, stop when no misclassified examples.</a:t>
            </a:r>
          </a:p>
          <a:p>
            <a:endParaRPr lang="en-US" sz="2000" dirty="0"/>
          </a:p>
          <a:p>
            <a:r>
              <a:rPr lang="en-US" sz="2000" dirty="0"/>
              <a:t>If data is not linearly separable, when you stop at max iterations, </a:t>
            </a:r>
            <a:r>
              <a:rPr lang="en-US" sz="2000" b="1" dirty="0" err="1"/>
              <a:t>w</a:t>
            </a:r>
            <a:r>
              <a:rPr lang="en-US" sz="2000" baseline="-25000" dirty="0" err="1"/>
              <a:t>new</a:t>
            </a:r>
            <a:r>
              <a:rPr lang="en-US" sz="2000" dirty="0"/>
              <a:t> may not be the best choice for the smallest number of misclassified examples.</a:t>
            </a:r>
          </a:p>
          <a:p>
            <a:r>
              <a:rPr lang="en-US" sz="2000" dirty="0"/>
              <a:t>  </a:t>
            </a:r>
          </a:p>
          <a:p>
            <a:r>
              <a:rPr lang="en-US" sz="2000" dirty="0"/>
              <a:t>To avoid this problem, use the pocket algorithm (next slide).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3773" y="228600"/>
            <a:ext cx="4977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Pseudo code for “pocket” algorithm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838200"/>
            <a:ext cx="624241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Set </a:t>
            </a:r>
            <a:r>
              <a:rPr lang="en-US" sz="2400" b="1" dirty="0"/>
              <a:t>w</a:t>
            </a:r>
            <a:r>
              <a:rPr lang="en-US" sz="2400" baseline="-25000" dirty="0"/>
              <a:t>best</a:t>
            </a:r>
            <a:r>
              <a:rPr lang="en-US" sz="2400" dirty="0"/>
              <a:t> to initial weight vector of PLA</a:t>
            </a:r>
          </a:p>
          <a:p>
            <a:r>
              <a:rPr lang="en-US" sz="2400" dirty="0"/>
              <a:t>Store misclassified examples</a:t>
            </a:r>
          </a:p>
          <a:p>
            <a:r>
              <a:rPr lang="en-US" sz="2400" dirty="0"/>
              <a:t>E</a:t>
            </a:r>
            <a:r>
              <a:rPr lang="en-US" sz="2400" baseline="-25000" dirty="0"/>
              <a:t>best</a:t>
            </a:r>
            <a:r>
              <a:rPr lang="en-US" sz="2400" dirty="0"/>
              <a:t>=number misclassified</a:t>
            </a:r>
          </a:p>
          <a:p>
            <a:r>
              <a:rPr lang="en-US" sz="2400" dirty="0"/>
              <a:t>If E</a:t>
            </a:r>
            <a:r>
              <a:rPr lang="en-US" sz="2400" baseline="-25000" dirty="0"/>
              <a:t>best</a:t>
            </a:r>
            <a:r>
              <a:rPr lang="en-US" sz="2400" dirty="0"/>
              <a:t>=0 return</a:t>
            </a:r>
          </a:p>
          <a:p>
            <a:r>
              <a:rPr lang="en-US" sz="2400" dirty="0"/>
              <a:t>For k=1 to max iterations</a:t>
            </a:r>
          </a:p>
          <a:p>
            <a:r>
              <a:rPr lang="en-US" sz="2400" dirty="0"/>
              <a:t>	find </a:t>
            </a:r>
            <a:r>
              <a:rPr lang="en-US" sz="2400" b="1" dirty="0" err="1"/>
              <a:t>w</a:t>
            </a:r>
            <a:r>
              <a:rPr lang="en-US" sz="2400" baseline="-25000" dirty="0" err="1"/>
              <a:t>new</a:t>
            </a:r>
            <a:r>
              <a:rPr lang="en-US" sz="2400" dirty="0"/>
              <a:t> by PLA</a:t>
            </a:r>
          </a:p>
          <a:p>
            <a:r>
              <a:rPr lang="en-US" sz="2400" dirty="0"/>
              <a:t>	find misclassified examples </a:t>
            </a:r>
          </a:p>
          <a:p>
            <a:r>
              <a:rPr lang="en-US" sz="2400" dirty="0"/>
              <a:t>	E</a:t>
            </a:r>
            <a:r>
              <a:rPr lang="en-US" sz="2400" baseline="-25000" dirty="0"/>
              <a:t>new</a:t>
            </a:r>
            <a:r>
              <a:rPr lang="en-US" sz="2400" dirty="0"/>
              <a:t>=number misclassified</a:t>
            </a:r>
          </a:p>
          <a:p>
            <a:r>
              <a:rPr lang="en-US" sz="2400" dirty="0"/>
              <a:t>	if E</a:t>
            </a:r>
            <a:r>
              <a:rPr lang="en-US" sz="2400" baseline="-25000" dirty="0"/>
              <a:t>new</a:t>
            </a:r>
            <a:r>
              <a:rPr lang="en-US" sz="2400" dirty="0"/>
              <a:t>&lt;E</a:t>
            </a:r>
            <a:r>
              <a:rPr lang="en-US" sz="2400" baseline="-25000" dirty="0"/>
              <a:t>best</a:t>
            </a:r>
            <a:r>
              <a:rPr lang="en-US" sz="2400" dirty="0"/>
              <a:t> </a:t>
            </a:r>
            <a:r>
              <a:rPr lang="en-US" sz="2400" b="1" dirty="0"/>
              <a:t>w</a:t>
            </a:r>
            <a:r>
              <a:rPr lang="en-US" sz="2400" baseline="-25000" dirty="0"/>
              <a:t>best</a:t>
            </a:r>
            <a:r>
              <a:rPr lang="en-US" sz="2400" dirty="0"/>
              <a:t>=</a:t>
            </a:r>
            <a:r>
              <a:rPr lang="en-US" sz="2400" b="1" dirty="0"/>
              <a:t>w</a:t>
            </a:r>
            <a:r>
              <a:rPr lang="en-US" sz="2400" baseline="-25000" dirty="0"/>
              <a:t>new</a:t>
            </a:r>
            <a:r>
              <a:rPr lang="en-US" sz="2400" dirty="0"/>
              <a:t> and E</a:t>
            </a:r>
            <a:r>
              <a:rPr lang="en-US" sz="2400" baseline="-25000" dirty="0"/>
              <a:t>best</a:t>
            </a:r>
            <a:r>
              <a:rPr lang="en-US" sz="2400" dirty="0"/>
              <a:t>=E</a:t>
            </a:r>
            <a:r>
              <a:rPr lang="en-US" sz="2400" baseline="-25000" dirty="0"/>
              <a:t>new</a:t>
            </a:r>
          </a:p>
          <a:p>
            <a:r>
              <a:rPr lang="en-US" sz="2400" dirty="0"/>
              <a:t>	if E</a:t>
            </a:r>
            <a:r>
              <a:rPr lang="en-US" sz="2400" baseline="-25000" dirty="0"/>
              <a:t>best</a:t>
            </a:r>
            <a:r>
              <a:rPr lang="en-US" sz="2400" dirty="0"/>
              <a:t>=0 return</a:t>
            </a:r>
          </a:p>
          <a:p>
            <a:r>
              <a:rPr lang="en-US" sz="2400" dirty="0"/>
              <a:t>end</a:t>
            </a:r>
          </a:p>
          <a:p>
            <a:r>
              <a:rPr lang="en-US" sz="2400" dirty="0"/>
              <a:t>Output E</a:t>
            </a:r>
            <a:r>
              <a:rPr lang="en-US" sz="2400" baseline="-25000" dirty="0"/>
              <a:t>best</a:t>
            </a:r>
            <a:r>
              <a:rPr lang="en-US" sz="2400" dirty="0"/>
              <a:t> and </a:t>
            </a:r>
            <a:r>
              <a:rPr lang="en-US" sz="2400" b="1" dirty="0"/>
              <a:t>w</a:t>
            </a:r>
            <a:r>
              <a:rPr lang="en-US" sz="2400" baseline="-25000" dirty="0"/>
              <a:t>best</a:t>
            </a:r>
          </a:p>
        </p:txBody>
      </p:sp>
    </p:spTree>
    <p:extLst>
      <p:ext uri="{BB962C8B-B14F-4D97-AF65-F5344CB8AC3E}">
        <p14:creationId xmlns:p14="http://schemas.microsoft.com/office/powerpoint/2010/main" val="557914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457200" y="407441"/>
            <a:ext cx="79560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Application of pocket algorithm to digit recognition,1 vs 5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is not efficient.</a:t>
            </a: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1056481" y="1469433"/>
            <a:ext cx="7031038" cy="3786188"/>
            <a:chOff x="845216" y="1811439"/>
            <a:chExt cx="7032067" cy="3785869"/>
          </a:xfrm>
        </p:grpSpPr>
        <p:pic>
          <p:nvPicPr>
            <p:cNvPr id="4096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5326" y="1811439"/>
              <a:ext cx="6631957" cy="3403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6" name="TextBox 5"/>
            <p:cNvSpPr txBox="1">
              <a:spLocks noChangeArrowheads="1"/>
            </p:cNvSpPr>
            <p:nvPr/>
          </p:nvSpPr>
          <p:spPr bwMode="auto">
            <a:xfrm>
              <a:off x="4077779" y="5197198"/>
              <a:ext cx="10852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intensity</a:t>
              </a:r>
            </a:p>
          </p:txBody>
        </p:sp>
        <p:sp>
          <p:nvSpPr>
            <p:cNvPr id="40967" name="TextBox 6"/>
            <p:cNvSpPr txBox="1">
              <a:spLocks noChangeArrowheads="1"/>
            </p:cNvSpPr>
            <p:nvPr/>
          </p:nvSpPr>
          <p:spPr bwMode="auto">
            <a:xfrm rot="-5400000">
              <a:off x="431898" y="3308918"/>
              <a:ext cx="12267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symmetry</a:t>
              </a:r>
            </a:p>
          </p:txBody>
        </p:sp>
      </p:grpSp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78260" y="5276642"/>
            <a:ext cx="91123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Patterns are nearly linearly separable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Algorithm sends most of its time searching for misclassifications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You will solve this problem by radial basis function neural network</a:t>
            </a:r>
          </a:p>
        </p:txBody>
      </p:sp>
    </p:spTree>
    <p:extLst>
      <p:ext uri="{BB962C8B-B14F-4D97-AF65-F5344CB8AC3E}">
        <p14:creationId xmlns:p14="http://schemas.microsoft.com/office/powerpoint/2010/main" val="499309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2286000"/>
            <a:ext cx="4242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Least Mean Square Algorithm</a:t>
            </a:r>
          </a:p>
        </p:txBody>
      </p:sp>
    </p:spTree>
    <p:extLst>
      <p:ext uri="{BB962C8B-B14F-4D97-AF65-F5344CB8AC3E}">
        <p14:creationId xmlns:p14="http://schemas.microsoft.com/office/powerpoint/2010/main" val="483891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6858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Digital Control Theory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differential equations to model dynamics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Train for expected patterns of system behavior.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Periodically extract information from system.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Classify the information obtained based on training.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Control based on classification results.	</a:t>
            </a:r>
          </a:p>
        </p:txBody>
      </p:sp>
    </p:spTree>
    <p:extLst>
      <p:ext uri="{BB962C8B-B14F-4D97-AF65-F5344CB8AC3E}">
        <p14:creationId xmlns:p14="http://schemas.microsoft.com/office/powerpoint/2010/main" val="3698358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>
            <a:extLst>
              <a:ext uri="{FF2B5EF4-FFF2-40B4-BE49-F238E27FC236}">
                <a16:creationId xmlns:a16="http://schemas.microsoft.com/office/drawing/2014/main" id="{00E586AE-1BC5-48EA-9CAE-74C7E22BE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39763"/>
            <a:ext cx="7972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1962 Professor Bernard Widrow (Stanford) proposes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Adaptive Linear Element (Adaline) trained by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Least Mean Square algorithm for process control.</a:t>
            </a:r>
          </a:p>
        </p:txBody>
      </p:sp>
      <p:pic>
        <p:nvPicPr>
          <p:cNvPr id="36867" name="Picture 1">
            <a:extLst>
              <a:ext uri="{FF2B5EF4-FFF2-40B4-BE49-F238E27FC236}">
                <a16:creationId xmlns:a16="http://schemas.microsoft.com/office/drawing/2014/main" id="{582694F3-B76A-4DD9-880F-FEB8AA664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36838"/>
            <a:ext cx="2600325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2">
            <a:extLst>
              <a:ext uri="{FF2B5EF4-FFF2-40B4-BE49-F238E27FC236}">
                <a16:creationId xmlns:a16="http://schemas.microsoft.com/office/drawing/2014/main" id="{59E8C852-1662-4AA3-A396-04B22C13C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410200"/>
            <a:ext cx="4002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Dynamic input from sensors</a:t>
            </a:r>
          </a:p>
        </p:txBody>
      </p:sp>
      <p:sp>
        <p:nvSpPr>
          <p:cNvPr id="36869" name="TextBox 5">
            <a:extLst>
              <a:ext uri="{FF2B5EF4-FFF2-40B4-BE49-F238E27FC236}">
                <a16:creationId xmlns:a16="http://schemas.microsoft.com/office/drawing/2014/main" id="{9E55E3CF-F4BF-4A8C-A27C-9E266C8EA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463" y="2174875"/>
            <a:ext cx="4838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Dynamic output to control process</a:t>
            </a:r>
          </a:p>
        </p:txBody>
      </p:sp>
    </p:spTree>
    <p:extLst>
      <p:ext uri="{BB962C8B-B14F-4D97-AF65-F5344CB8AC3E}">
        <p14:creationId xmlns:p14="http://schemas.microsoft.com/office/powerpoint/2010/main" val="3895238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7"/>
          <p:cNvGrpSpPr>
            <a:grpSpLocks/>
          </p:cNvGrpSpPr>
          <p:nvPr/>
        </p:nvGrpSpPr>
        <p:grpSpPr bwMode="auto">
          <a:xfrm>
            <a:off x="2590800" y="2209800"/>
            <a:ext cx="6016625" cy="3709988"/>
            <a:chOff x="1235085" y="2081380"/>
            <a:chExt cx="6016988" cy="3709820"/>
          </a:xfrm>
        </p:grpSpPr>
        <p:pic>
          <p:nvPicPr>
            <p:cNvPr id="16389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5" y="2081380"/>
              <a:ext cx="6016988" cy="3709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lowchart: Alternate Process 3"/>
            <p:cNvSpPr/>
            <p:nvPr/>
          </p:nvSpPr>
          <p:spPr>
            <a:xfrm>
              <a:off x="4724621" y="2081380"/>
              <a:ext cx="1371683" cy="661958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</a:t>
              </a:r>
            </a:p>
          </p:txBody>
        </p:sp>
        <p:sp>
          <p:nvSpPr>
            <p:cNvPr id="16391" name="TextBox 5"/>
            <p:cNvSpPr txBox="1">
              <a:spLocks noChangeArrowheads="1"/>
            </p:cNvSpPr>
            <p:nvPr/>
          </p:nvSpPr>
          <p:spPr bwMode="auto">
            <a:xfrm>
              <a:off x="4903490" y="2212235"/>
              <a:ext cx="10134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 err="1"/>
                <a:t>adaline</a:t>
              </a:r>
              <a:endParaRPr lang="en-US" altLang="en-US" sz="2000" dirty="0"/>
            </a:p>
          </p:txBody>
        </p:sp>
      </p:grp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1295400" y="323345"/>
            <a:ext cx="71449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LMS applied to sorting apples from oranges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45137" y="1156831"/>
                <a:ext cx="2154466" cy="10034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1" dirty="0"/>
                  <a:t>p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𝑠h𝑎𝑝𝑒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𝑡𝑒𝑥𝑡𝑢𝑟𝑒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𝑤𝑒𝑖𝑔h𝑡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137" y="1156831"/>
                <a:ext cx="2154466" cy="1003480"/>
              </a:xfrm>
              <a:prstGeom prst="rect">
                <a:avLst/>
              </a:prstGeom>
              <a:blipFill>
                <a:blip r:embed="rId3"/>
                <a:stretch>
                  <a:fillRect l="-8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2041" y="4104024"/>
            <a:ext cx="6926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Sensors measure shape, texture, and weight.</a:t>
            </a:r>
          </a:p>
          <a:p>
            <a:r>
              <a:rPr lang="en-US" sz="2400" dirty="0"/>
              <a:t>Adaline classifies data as orange or apple.</a:t>
            </a:r>
            <a:endParaRPr lang="en-US" dirty="0"/>
          </a:p>
          <a:p>
            <a:r>
              <a:rPr lang="en-US" sz="2400" dirty="0"/>
              <a:t>Sorter uses output to adjust path to collection bin.</a:t>
            </a:r>
          </a:p>
        </p:txBody>
      </p:sp>
    </p:spTree>
    <p:extLst>
      <p:ext uri="{BB962C8B-B14F-4D97-AF65-F5344CB8AC3E}">
        <p14:creationId xmlns:p14="http://schemas.microsoft.com/office/powerpoint/2010/main" val="315938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9041" y="471005"/>
            <a:ext cx="7940040" cy="410428"/>
          </a:xfrm>
        </p:spPr>
        <p:txBody>
          <a:bodyPr lIns="0" rIns="0" bIns="0" anchor="b"/>
          <a:lstStyle/>
          <a:p>
            <a:pPr algn="l" eaLnBrk="1" hangingPunct="1"/>
            <a:r>
              <a:rPr lang="en-US" altLang="en-US" sz="2400" dirty="0"/>
              <a:t>In 2D attribute space, decision boundary is the line </a:t>
            </a:r>
            <a:r>
              <a:rPr lang="en-US" altLang="en-US" sz="2400" b="1" dirty="0"/>
              <a:t>w</a:t>
            </a:r>
            <a:r>
              <a:rPr lang="en-US" altLang="en-US" sz="2400" baseline="30000" dirty="0"/>
              <a:t>T</a:t>
            </a:r>
            <a:r>
              <a:rPr lang="en-US" altLang="en-US" sz="2400" b="1" dirty="0"/>
              <a:t>x</a:t>
            </a:r>
            <a:r>
              <a:rPr lang="en-US" altLang="en-US" sz="2400" dirty="0"/>
              <a:t>=0.</a:t>
            </a:r>
            <a:endParaRPr lang="tr-TR" altLang="en-US" sz="2400" dirty="0"/>
          </a:p>
        </p:txBody>
      </p:sp>
      <p:sp>
        <p:nvSpPr>
          <p:cNvPr id="25603" name="Slide Number Placeholder 4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37057FD-195C-4A62-A56A-852C559EB06B}" type="slidenum">
              <a:rPr lang="tr-TR" altLang="en-US" sz="1200">
                <a:solidFill>
                  <a:srgbClr val="045C75"/>
                </a:solidFill>
                <a:latin typeface="Palatino Linotype" panose="0204050205050503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tr-TR" altLang="en-US" sz="1200">
              <a:solidFill>
                <a:srgbClr val="045C75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5604" name="Picture 9" descr="Per2-and_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2705640"/>
            <a:ext cx="6774122" cy="340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 txBox="1">
            <a:spLocks noGrp="1"/>
          </p:cNvSpPr>
          <p:nvPr/>
        </p:nvSpPr>
        <p:spPr>
          <a:xfrm>
            <a:off x="571500" y="6356350"/>
            <a:ext cx="7072313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eaLnBrk="1" hangingPunct="1">
              <a:defRPr/>
            </a:pPr>
            <a:r>
              <a:rPr lang="en-US" sz="1200" dirty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sz="1200" dirty="0" err="1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sz="1200" dirty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sz="1200" dirty="0">
              <a:solidFill>
                <a:srgbClr val="B2B2B2"/>
              </a:solidFill>
              <a:latin typeface="+mj-lt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-776288" y="59563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Palatino Linotype" panose="02040502050505030304" pitchFamily="18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65760" y="1172396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The decision boundary shown has equal margins for both classes.  How do I find such a boundary?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1269" y="2779846"/>
            <a:ext cx="3251476" cy="3260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72" y="3295686"/>
            <a:ext cx="2133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028158" y="2895600"/>
            <a:ext cx="1961314" cy="35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altLang="en-US" sz="2400" kern="0" dirty="0"/>
              <a:t>Boolean AND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" y="727633"/>
            <a:ext cx="8372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 apply LMS, we need e = t - a to be a continuous variable.</a:t>
            </a:r>
          </a:p>
          <a:p>
            <a:r>
              <a:rPr lang="en-US" sz="2400" dirty="0"/>
              <a:t>Hence, output = a = </a:t>
            </a:r>
            <a:r>
              <a:rPr lang="en-US" sz="2400" b="1" dirty="0"/>
              <a:t>w</a:t>
            </a:r>
            <a:r>
              <a:rPr lang="en-US" sz="2400" baseline="30000" dirty="0"/>
              <a:t>T</a:t>
            </a:r>
            <a:r>
              <a:rPr lang="en-US" sz="2400" b="1" dirty="0"/>
              <a:t>p</a:t>
            </a:r>
            <a:r>
              <a:rPr lang="en-US" sz="2400" dirty="0"/>
              <a:t> + b = </a:t>
            </a:r>
            <a:r>
              <a:rPr lang="en-US" sz="2400" b="1" dirty="0"/>
              <a:t>w</a:t>
            </a:r>
            <a:r>
              <a:rPr lang="en-US" sz="2400" baseline="30000" dirty="0"/>
              <a:t>T</a:t>
            </a:r>
            <a:r>
              <a:rPr lang="en-US" sz="2400" b="1" dirty="0"/>
              <a:t>p </a:t>
            </a:r>
            <a:r>
              <a:rPr lang="en-US" sz="2400" dirty="0"/>
              <a:t>if b =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602" y="4055208"/>
            <a:ext cx="8512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 </a:t>
            </a:r>
            <a:r>
              <a:rPr lang="en-US" sz="2400" b="1" dirty="0"/>
              <a:t>p</a:t>
            </a:r>
            <a:r>
              <a:rPr lang="en-US" sz="2400" dirty="0"/>
              <a:t> from sensors will be classified by which prototype vector it is closest to. Error e = t-a = t-</a:t>
            </a:r>
            <a:r>
              <a:rPr lang="en-US" sz="2400" b="1" dirty="0"/>
              <a:t>w</a:t>
            </a:r>
            <a:r>
              <a:rPr lang="en-US" sz="2400" baseline="30000" dirty="0"/>
              <a:t>T</a:t>
            </a:r>
            <a:r>
              <a:rPr lang="en-US" sz="2400" b="1" dirty="0"/>
              <a:t>p </a:t>
            </a:r>
            <a:r>
              <a:rPr lang="en-US" sz="2400" dirty="0"/>
              <a:t>if b=0,</a:t>
            </a:r>
            <a:r>
              <a:rPr lang="en-US" sz="2400" b="1" dirty="0"/>
              <a:t> </a:t>
            </a:r>
            <a:r>
              <a:rPr lang="en-US" sz="2400" dirty="0"/>
              <a:t>where t is the label on the class the sensor data was assigned to, and </a:t>
            </a:r>
            <a:r>
              <a:rPr lang="en-US" sz="2400" b="1" dirty="0"/>
              <a:t>w</a:t>
            </a:r>
            <a:r>
              <a:rPr lang="en-US" sz="2400" dirty="0"/>
              <a:t> is the optimized weight vector of the </a:t>
            </a:r>
            <a:r>
              <a:rPr lang="en-US" sz="2400" dirty="0" err="1"/>
              <a:t>adaline</a:t>
            </a:r>
            <a:r>
              <a:rPr lang="en-US" sz="2400" dirty="0"/>
              <a:t>.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42900" y="1981200"/>
            <a:ext cx="37449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Prototype input for orange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Target t</a:t>
            </a:r>
            <a:r>
              <a:rPr lang="en-US" altLang="en-US" sz="2400" baseline="-25000" dirty="0"/>
              <a:t>O</a:t>
            </a:r>
            <a:r>
              <a:rPr lang="en-US" altLang="en-US" sz="2400" dirty="0"/>
              <a:t> = -1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Prototype input for apple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Target t</a:t>
            </a:r>
            <a:r>
              <a:rPr lang="en-US" altLang="en-US" sz="2400" baseline="-25000" dirty="0"/>
              <a:t>A</a:t>
            </a:r>
            <a:r>
              <a:rPr lang="en-US" altLang="en-US" sz="2400" dirty="0"/>
              <a:t>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87836" y="1744887"/>
                <a:ext cx="2154466" cy="957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1" dirty="0"/>
                  <a:t>p</a:t>
                </a:r>
                <a:r>
                  <a:rPr lang="en-US" sz="2400" b="1" baseline="-25000" dirty="0"/>
                  <a:t>O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836" y="1744887"/>
                <a:ext cx="2154466" cy="957891"/>
              </a:xfrm>
              <a:prstGeom prst="rect">
                <a:avLst/>
              </a:prstGeom>
              <a:blipFill>
                <a:blip r:embed="rId2"/>
                <a:stretch>
                  <a:fillRect l="-8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86200" y="2832539"/>
                <a:ext cx="2154466" cy="957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1" dirty="0"/>
                  <a:t>p</a:t>
                </a:r>
                <a:r>
                  <a:rPr lang="en-US" sz="2400" b="1" baseline="-25000" dirty="0"/>
                  <a:t>A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832539"/>
                <a:ext cx="2154466" cy="957891"/>
              </a:xfrm>
              <a:prstGeom prst="rect">
                <a:avLst/>
              </a:prstGeom>
              <a:blipFill>
                <a:blip r:embed="rId3"/>
                <a:stretch>
                  <a:fillRect l="-8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365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7"/>
          <p:cNvGrpSpPr>
            <a:grpSpLocks/>
          </p:cNvGrpSpPr>
          <p:nvPr/>
        </p:nvGrpSpPr>
        <p:grpSpPr bwMode="auto">
          <a:xfrm>
            <a:off x="2661941" y="2351889"/>
            <a:ext cx="6016625" cy="3709988"/>
            <a:chOff x="1235085" y="2081380"/>
            <a:chExt cx="6016988" cy="3709820"/>
          </a:xfrm>
        </p:grpSpPr>
        <p:pic>
          <p:nvPicPr>
            <p:cNvPr id="16389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5" y="2081380"/>
              <a:ext cx="6016988" cy="3709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lowchart: Alternate Process 3"/>
            <p:cNvSpPr/>
            <p:nvPr/>
          </p:nvSpPr>
          <p:spPr>
            <a:xfrm>
              <a:off x="4724621" y="2081380"/>
              <a:ext cx="1371683" cy="661958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</a:t>
              </a:r>
            </a:p>
          </p:txBody>
        </p:sp>
        <p:sp>
          <p:nvSpPr>
            <p:cNvPr id="16391" name="TextBox 5"/>
            <p:cNvSpPr txBox="1">
              <a:spLocks noChangeArrowheads="1"/>
            </p:cNvSpPr>
            <p:nvPr/>
          </p:nvSpPr>
          <p:spPr bwMode="auto">
            <a:xfrm>
              <a:off x="4903490" y="2212235"/>
              <a:ext cx="10134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 err="1"/>
                <a:t>adaline</a:t>
              </a:r>
              <a:endParaRPr lang="en-US" altLang="en-US" sz="2000" dirty="0"/>
            </a:p>
          </p:txBody>
        </p:sp>
      </p:grp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3505200" y="219300"/>
            <a:ext cx="550182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What class does </a:t>
            </a:r>
            <a:r>
              <a:rPr lang="en-US" altLang="en-US" sz="2800" b="1" dirty="0"/>
              <a:t>p</a:t>
            </a:r>
            <a:r>
              <a:rPr lang="en-US" altLang="en-US" sz="2800" dirty="0"/>
              <a:t> belong to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what is the error in assignment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to that class?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" y="392469"/>
                <a:ext cx="2859089" cy="10034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1" dirty="0"/>
                  <a:t>p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𝑠h𝑎𝑝𝑒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𝑡𝑒𝑥𝑡𝑢𝑟𝑒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𝑤𝑒𝑖𝑔h𝑡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92469"/>
                <a:ext cx="2859089" cy="1003480"/>
              </a:xfrm>
              <a:prstGeom prst="rect">
                <a:avLst/>
              </a:prstGeom>
              <a:blipFill rotWithShape="0">
                <a:blip r:embed="rId3"/>
                <a:stretch>
                  <a:fillRect l="-6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2000" y="4206883"/>
                <a:ext cx="4050227" cy="17129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If optimum </a:t>
                </a:r>
                <a:r>
                  <a:rPr lang="en-US" sz="2400" b="1" dirty="0"/>
                  <a:t>w</a:t>
                </a:r>
                <a:r>
                  <a:rPr lang="en-US" sz="2400" baseline="30000" dirty="0"/>
                  <a:t>T</a:t>
                </a:r>
                <a:r>
                  <a:rPr lang="en-US" sz="2400" dirty="0"/>
                  <a:t> = [0,1,0], then</a:t>
                </a:r>
              </a:p>
              <a:p>
                <a:r>
                  <a:rPr lang="en-US" sz="2400" dirty="0"/>
                  <a:t>a = </a:t>
                </a:r>
                <a:r>
                  <a:rPr lang="en-US" sz="2400" b="1" dirty="0"/>
                  <a:t>w</a:t>
                </a:r>
                <a:r>
                  <a:rPr lang="en-US" sz="2400" baseline="30000" dirty="0"/>
                  <a:t>T</a:t>
                </a:r>
                <a:r>
                  <a:rPr lang="en-US" sz="2400" b="1" dirty="0"/>
                  <a:t>p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0, 1, 0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= </a:t>
                </a:r>
                <a:r>
                  <a:rPr lang="en-US" sz="2400" i="1" dirty="0"/>
                  <a:t>-</a:t>
                </a:r>
                <a:r>
                  <a:rPr lang="en-US" sz="2400" dirty="0"/>
                  <a:t>1</a:t>
                </a:r>
              </a:p>
              <a:p>
                <a:r>
                  <a:rPr lang="en-US" sz="2400" dirty="0"/>
                  <a:t>e = t</a:t>
                </a:r>
                <a:r>
                  <a:rPr lang="en-US" sz="2400" baseline="-25000" dirty="0"/>
                  <a:t>O</a:t>
                </a:r>
                <a:r>
                  <a:rPr lang="en-US" sz="2400" dirty="0"/>
                  <a:t> – a =0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206883"/>
                <a:ext cx="4050227" cy="1712905"/>
              </a:xfrm>
              <a:prstGeom prst="rect">
                <a:avLst/>
              </a:prstGeom>
              <a:blipFill>
                <a:blip r:embed="rId4"/>
                <a:stretch>
                  <a:fillRect l="-4518" t="-4982" b="-10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5434" y="1777020"/>
                <a:ext cx="2859089" cy="957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1" dirty="0"/>
                  <a:t>p-p</a:t>
                </a:r>
                <a:r>
                  <a:rPr lang="en-US" sz="2400" baseline="-25000" dirty="0"/>
                  <a:t>O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34" y="1777020"/>
                <a:ext cx="2859089" cy="957891"/>
              </a:xfrm>
              <a:prstGeom prst="rect">
                <a:avLst/>
              </a:prstGeom>
              <a:blipFill rotWithShape="0">
                <a:blip r:embed="rId5"/>
                <a:stretch>
                  <a:fillRect l="-6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00250" y="1784902"/>
                <a:ext cx="1597820" cy="957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1" dirty="0"/>
                  <a:t>p-p</a:t>
                </a:r>
                <a:r>
                  <a:rPr lang="en-US" sz="2400" baseline="-25000" dirty="0"/>
                  <a:t>A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250" y="1784902"/>
                <a:ext cx="1597820" cy="957891"/>
              </a:xfrm>
              <a:prstGeom prst="rect">
                <a:avLst/>
              </a:prstGeom>
              <a:blipFill rotWithShape="0">
                <a:blip r:embed="rId6"/>
                <a:stretch>
                  <a:fillRect l="-1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33049" y="1682704"/>
            <a:ext cx="3659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Classify </a:t>
            </a:r>
            <a:r>
              <a:rPr lang="en-US" sz="2400" b="1" dirty="0"/>
              <a:t>p</a:t>
            </a:r>
            <a:r>
              <a:rPr lang="en-US" sz="2400" dirty="0"/>
              <a:t> as orange data</a:t>
            </a:r>
          </a:p>
        </p:txBody>
      </p:sp>
    </p:spTree>
    <p:extLst>
      <p:ext uri="{BB962C8B-B14F-4D97-AF65-F5344CB8AC3E}">
        <p14:creationId xmlns:p14="http://schemas.microsoft.com/office/powerpoint/2010/main" val="2340007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92792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LMS formalism</a:t>
            </a:r>
          </a:p>
          <a:p>
            <a:pPr algn="ctr"/>
            <a:endParaRPr lang="en-US" sz="2400" dirty="0"/>
          </a:p>
          <a:p>
            <a:r>
              <a:rPr lang="en-US" sz="2400" dirty="0"/>
              <a:t>Consider data from sensors as a population.</a:t>
            </a:r>
          </a:p>
          <a:p>
            <a:r>
              <a:rPr lang="en-US" sz="2400" dirty="0"/>
              <a:t>For a given </a:t>
            </a:r>
            <a:r>
              <a:rPr lang="en-US" sz="2400" b="1" dirty="0"/>
              <a:t>w</a:t>
            </a:r>
            <a:r>
              <a:rPr lang="en-US" sz="2400" dirty="0"/>
              <a:t>, t and e are population variables.</a:t>
            </a:r>
          </a:p>
          <a:p>
            <a:r>
              <a:rPr lang="en-US" sz="2400" dirty="0"/>
              <a:t>We want the </a:t>
            </a:r>
            <a:r>
              <a:rPr lang="en-US" sz="2400" b="1" dirty="0"/>
              <a:t>w*</a:t>
            </a:r>
            <a:r>
              <a:rPr lang="en-US" sz="2400" dirty="0"/>
              <a:t> for which expectation of e</a:t>
            </a:r>
            <a:r>
              <a:rPr lang="en-US" sz="2400" baseline="30000" dirty="0"/>
              <a:t>2</a:t>
            </a:r>
            <a:r>
              <a:rPr lang="en-US" sz="2400" dirty="0"/>
              <a:t> is minimum.</a:t>
            </a:r>
          </a:p>
          <a:p>
            <a:endParaRPr lang="en-US" sz="2400" dirty="0"/>
          </a:p>
          <a:p>
            <a:r>
              <a:rPr lang="en-US" sz="2400" dirty="0"/>
              <a:t>F(</a:t>
            </a:r>
            <a:r>
              <a:rPr lang="en-US" sz="2400" b="1" dirty="0"/>
              <a:t>w</a:t>
            </a:r>
            <a:r>
              <a:rPr lang="en-US" sz="2400" dirty="0"/>
              <a:t>)=E[e</a:t>
            </a:r>
            <a:r>
              <a:rPr lang="en-US" sz="2400" baseline="30000" dirty="0"/>
              <a:t>2</a:t>
            </a:r>
            <a:r>
              <a:rPr lang="en-US" sz="2400" dirty="0"/>
              <a:t>]=E[(t-a)</a:t>
            </a:r>
            <a:r>
              <a:rPr lang="en-US" sz="2400" baseline="30000" dirty="0"/>
              <a:t>2</a:t>
            </a:r>
            <a:r>
              <a:rPr lang="en-US" sz="2400" dirty="0"/>
              <a:t>]=E[(t-</a:t>
            </a:r>
            <a:r>
              <a:rPr lang="en-US" sz="2400" b="1" dirty="0" err="1"/>
              <a:t>w</a:t>
            </a:r>
            <a:r>
              <a:rPr lang="en-US" sz="2400" baseline="30000" dirty="0" err="1"/>
              <a:t>T</a:t>
            </a:r>
            <a:r>
              <a:rPr lang="en-US" sz="2400" b="1" dirty="0" err="1"/>
              <a:t>p</a:t>
            </a:r>
            <a:r>
              <a:rPr lang="en-US" sz="2400" b="1" dirty="0"/>
              <a:t>)</a:t>
            </a:r>
            <a:r>
              <a:rPr lang="en-US" sz="2400" baseline="30000" dirty="0"/>
              <a:t>2]=</a:t>
            </a:r>
            <a:r>
              <a:rPr lang="en-US" sz="2400" dirty="0"/>
              <a:t>E[(t</a:t>
            </a:r>
            <a:r>
              <a:rPr lang="en-US" sz="2400" baseline="30000" dirty="0"/>
              <a:t>2</a:t>
            </a:r>
            <a:r>
              <a:rPr lang="en-US" sz="2400" dirty="0"/>
              <a:t>-2</a:t>
            </a:r>
            <a:r>
              <a:rPr lang="en-US" sz="2400" b="1" dirty="0"/>
              <a:t>w</a:t>
            </a:r>
            <a:r>
              <a:rPr lang="en-US" sz="2400" baseline="30000" dirty="0"/>
              <a:t>T</a:t>
            </a:r>
            <a:r>
              <a:rPr lang="en-US" sz="2400" dirty="0"/>
              <a:t>E[</a:t>
            </a:r>
            <a:r>
              <a:rPr lang="en-US" sz="2400" dirty="0" err="1"/>
              <a:t>t</a:t>
            </a:r>
            <a:r>
              <a:rPr lang="en-US" sz="2400" b="1" dirty="0" err="1"/>
              <a:t>p</a:t>
            </a:r>
            <a:r>
              <a:rPr lang="en-US" sz="2400" dirty="0"/>
              <a:t>]+</a:t>
            </a:r>
            <a:r>
              <a:rPr lang="en-US" sz="2400" b="1" dirty="0" err="1"/>
              <a:t>w</a:t>
            </a:r>
            <a:r>
              <a:rPr lang="en-US" sz="2400" baseline="30000" dirty="0" err="1"/>
              <a:t>T</a:t>
            </a:r>
            <a:r>
              <a:rPr lang="en-US" sz="2400" dirty="0" err="1"/>
              <a:t>E</a:t>
            </a:r>
            <a:r>
              <a:rPr lang="en-US" sz="2400" dirty="0"/>
              <a:t>[</a:t>
            </a:r>
            <a:r>
              <a:rPr lang="en-US" sz="2400" b="1" dirty="0" err="1"/>
              <a:t>pp</a:t>
            </a:r>
            <a:r>
              <a:rPr lang="en-US" sz="2400" baseline="30000" dirty="0" err="1"/>
              <a:t>T</a:t>
            </a:r>
            <a:r>
              <a:rPr lang="en-US" sz="2400" dirty="0"/>
              <a:t>]</a:t>
            </a:r>
            <a:r>
              <a:rPr lang="en-US" sz="2400" b="1" dirty="0"/>
              <a:t>w</a:t>
            </a:r>
            <a:r>
              <a:rPr lang="en-US" sz="2400" dirty="0"/>
              <a:t>)]</a:t>
            </a:r>
          </a:p>
          <a:p>
            <a:r>
              <a:rPr lang="en-US" sz="2400" dirty="0"/>
              <a:t>F(</a:t>
            </a:r>
            <a:r>
              <a:rPr lang="en-US" sz="2400" b="1" dirty="0"/>
              <a:t>w</a:t>
            </a:r>
            <a:r>
              <a:rPr lang="en-US" sz="2400" dirty="0"/>
              <a:t>) = c – 2</a:t>
            </a:r>
            <a:r>
              <a:rPr lang="en-US" sz="2400" b="1" dirty="0"/>
              <a:t>w</a:t>
            </a:r>
            <a:r>
              <a:rPr lang="en-US" sz="2400" baseline="30000" dirty="0"/>
              <a:t>T</a:t>
            </a:r>
            <a:r>
              <a:rPr lang="en-US" sz="2400" b="1" dirty="0"/>
              <a:t>h</a:t>
            </a:r>
            <a:r>
              <a:rPr lang="en-US" sz="2400" dirty="0"/>
              <a:t> + </a:t>
            </a:r>
            <a:r>
              <a:rPr lang="en-US" sz="2400" b="1" dirty="0"/>
              <a:t>w</a:t>
            </a:r>
            <a:r>
              <a:rPr lang="en-US" sz="2400" baseline="30000" dirty="0"/>
              <a:t>T</a:t>
            </a:r>
            <a:r>
              <a:rPr lang="en-US" sz="2400" b="1" dirty="0"/>
              <a:t>Rw</a:t>
            </a:r>
            <a:r>
              <a:rPr lang="en-US" sz="2400" dirty="0"/>
              <a:t>, where c=E[t</a:t>
            </a:r>
            <a:r>
              <a:rPr lang="en-US" sz="2400" baseline="30000" dirty="0"/>
              <a:t>2</a:t>
            </a:r>
            <a:r>
              <a:rPr lang="en-US" sz="2400" dirty="0"/>
              <a:t>], </a:t>
            </a:r>
            <a:r>
              <a:rPr lang="en-US" sz="2400" b="1" dirty="0"/>
              <a:t>h</a:t>
            </a:r>
            <a:r>
              <a:rPr lang="en-US" sz="2400" dirty="0"/>
              <a:t>=E[</a:t>
            </a:r>
            <a:r>
              <a:rPr lang="en-US" sz="2400" dirty="0" err="1"/>
              <a:t>t</a:t>
            </a:r>
            <a:r>
              <a:rPr lang="en-US" sz="2400" b="1" dirty="0" err="1"/>
              <a:t>p</a:t>
            </a:r>
            <a:r>
              <a:rPr lang="en-US" sz="2400" dirty="0"/>
              <a:t>], and </a:t>
            </a:r>
            <a:r>
              <a:rPr lang="en-US" sz="2400" b="1" dirty="0"/>
              <a:t>R</a:t>
            </a:r>
            <a:r>
              <a:rPr lang="en-US" sz="2400" dirty="0"/>
              <a:t>=E[</a:t>
            </a:r>
            <a:r>
              <a:rPr lang="en-US" sz="2400" b="1" dirty="0"/>
              <a:t>pp</a:t>
            </a:r>
            <a:r>
              <a:rPr lang="en-US" sz="2400" baseline="30000" dirty="0"/>
              <a:t>T</a:t>
            </a:r>
            <a:r>
              <a:rPr lang="en-US" sz="2400" dirty="0"/>
              <a:t>]</a:t>
            </a:r>
          </a:p>
          <a:p>
            <a:r>
              <a:rPr lang="en-US" sz="2400" dirty="0"/>
              <a:t>gradient(F(</a:t>
            </a:r>
            <a:r>
              <a:rPr lang="en-US" sz="2400" b="1" dirty="0"/>
              <a:t>w</a:t>
            </a:r>
            <a:r>
              <a:rPr lang="en-US" sz="2400" dirty="0"/>
              <a:t>)) = -2</a:t>
            </a:r>
            <a:r>
              <a:rPr lang="en-US" sz="2400" b="1" dirty="0"/>
              <a:t>h</a:t>
            </a:r>
            <a:r>
              <a:rPr lang="en-US" sz="2400" dirty="0"/>
              <a:t> + 2</a:t>
            </a:r>
            <a:r>
              <a:rPr lang="en-US" sz="2400" b="1" dirty="0"/>
              <a:t>Rw</a:t>
            </a:r>
            <a:r>
              <a:rPr lang="en-US" sz="2400" dirty="0"/>
              <a:t>* = 0 -&gt; </a:t>
            </a:r>
            <a:r>
              <a:rPr lang="en-US" sz="2400" b="1" dirty="0"/>
              <a:t>w* </a:t>
            </a:r>
            <a:r>
              <a:rPr lang="en-US" sz="2400" dirty="0"/>
              <a:t>= </a:t>
            </a:r>
            <a:r>
              <a:rPr lang="en-US" sz="2400" b="1" dirty="0"/>
              <a:t>R</a:t>
            </a:r>
            <a:r>
              <a:rPr lang="en-US" sz="2400" baseline="30000" dirty="0"/>
              <a:t>-1</a:t>
            </a:r>
            <a:r>
              <a:rPr lang="en-US" sz="2400" b="1" dirty="0"/>
              <a:t>h</a:t>
            </a:r>
          </a:p>
          <a:p>
            <a:endParaRPr lang="en-US" sz="2400" b="1" dirty="0"/>
          </a:p>
          <a:p>
            <a:r>
              <a:rPr lang="en-US" sz="2400" b="1" dirty="0"/>
              <a:t>R </a:t>
            </a:r>
            <a:r>
              <a:rPr lang="en-US" sz="2400" dirty="0"/>
              <a:t>is a covariance matrix, which is real and symmetric; hence </a:t>
            </a:r>
          </a:p>
          <a:p>
            <a:r>
              <a:rPr lang="en-US" sz="2400" dirty="0"/>
              <a:t>eigenvalues are real.</a:t>
            </a:r>
          </a:p>
          <a:p>
            <a:r>
              <a:rPr lang="en-US" sz="2400" dirty="0"/>
              <a:t>If all eigenvalues are non-negative then, the search for </a:t>
            </a:r>
            <a:r>
              <a:rPr lang="en-US" sz="2400" b="1" dirty="0"/>
              <a:t>w* </a:t>
            </a:r>
            <a:r>
              <a:rPr lang="en-US" sz="2400" dirty="0"/>
              <a:t>has </a:t>
            </a:r>
          </a:p>
          <a:p>
            <a:r>
              <a:rPr lang="en-US" sz="2400" dirty="0"/>
              <a:t>a global minimum.</a:t>
            </a:r>
          </a:p>
          <a:p>
            <a:endParaRPr lang="en-US" sz="2400" dirty="0"/>
          </a:p>
          <a:p>
            <a:r>
              <a:rPr lang="en-US" sz="2400" dirty="0"/>
              <a:t>Rather than estimate </a:t>
            </a:r>
            <a:r>
              <a:rPr lang="en-US" sz="2400" b="1" dirty="0"/>
              <a:t>R</a:t>
            </a:r>
            <a:r>
              <a:rPr lang="en-US" sz="2400" dirty="0"/>
              <a:t> by a sample, we perform a gradient </a:t>
            </a:r>
          </a:p>
          <a:p>
            <a:r>
              <a:rPr lang="en-US" sz="2400" dirty="0"/>
              <a:t>search for </a:t>
            </a:r>
            <a:r>
              <a:rPr lang="en-US" sz="2400" b="1" dirty="0"/>
              <a:t>w* </a:t>
            </a:r>
          </a:p>
        </p:txBody>
      </p:sp>
    </p:spTree>
    <p:extLst>
      <p:ext uri="{BB962C8B-B14F-4D97-AF65-F5344CB8AC3E}">
        <p14:creationId xmlns:p14="http://schemas.microsoft.com/office/powerpoint/2010/main" val="2204852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632491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Gradient search for </a:t>
            </a:r>
            <a:r>
              <a:rPr lang="en-US" sz="2400" b="1" dirty="0"/>
              <a:t>w*</a:t>
            </a:r>
          </a:p>
          <a:p>
            <a:pPr algn="ctr"/>
            <a:endParaRPr lang="en-US" b="1" dirty="0"/>
          </a:p>
          <a:p>
            <a:r>
              <a:rPr lang="en-US" sz="2400" dirty="0"/>
              <a:t>Approximate F(</a:t>
            </a:r>
            <a:r>
              <a:rPr lang="en-US" sz="2400" b="1" dirty="0"/>
              <a:t>w</a:t>
            </a:r>
            <a:r>
              <a:rPr lang="en-US" sz="2400" dirty="0"/>
              <a:t>)=E[e</a:t>
            </a:r>
            <a:r>
              <a:rPr lang="en-US" sz="2400" baseline="30000" dirty="0"/>
              <a:t>2</a:t>
            </a:r>
            <a:r>
              <a:rPr lang="en-US" sz="2400" dirty="0"/>
              <a:t>] by e</a:t>
            </a:r>
            <a:r>
              <a:rPr lang="en-US" sz="2400" baseline="-25000" dirty="0"/>
              <a:t>k</a:t>
            </a:r>
            <a:r>
              <a:rPr lang="en-US" sz="2400" baseline="30000" dirty="0"/>
              <a:t>2</a:t>
            </a:r>
            <a:r>
              <a:rPr lang="en-US" sz="2400" dirty="0"/>
              <a:t>, square of error on k</a:t>
            </a:r>
            <a:r>
              <a:rPr lang="en-US" sz="2400" baseline="30000" dirty="0"/>
              <a:t>th</a:t>
            </a:r>
            <a:r>
              <a:rPr lang="en-US" sz="2400" dirty="0"/>
              <a:t> iteration </a:t>
            </a:r>
          </a:p>
          <a:p>
            <a:r>
              <a:rPr lang="en-US" sz="2400" dirty="0"/>
              <a:t>of the search.</a:t>
            </a:r>
          </a:p>
          <a:p>
            <a:endParaRPr lang="en-US" dirty="0"/>
          </a:p>
          <a:p>
            <a:r>
              <a:rPr lang="en-US" sz="2400" dirty="0"/>
              <a:t>e</a:t>
            </a:r>
            <a:r>
              <a:rPr lang="en-US" sz="2400" baseline="-25000" dirty="0"/>
              <a:t>k</a:t>
            </a:r>
            <a:r>
              <a:rPr lang="en-US" sz="2400" baseline="30000" dirty="0"/>
              <a:t>2</a:t>
            </a:r>
            <a:r>
              <a:rPr lang="en-US" sz="2400" dirty="0"/>
              <a:t>(</a:t>
            </a:r>
            <a:r>
              <a:rPr lang="en-US" sz="2400" b="1" dirty="0"/>
              <a:t>w</a:t>
            </a:r>
            <a:r>
              <a:rPr lang="en-US" sz="2400" dirty="0"/>
              <a:t>) = (</a:t>
            </a:r>
            <a:r>
              <a:rPr lang="en-US" sz="2400" dirty="0" err="1"/>
              <a:t>t</a:t>
            </a:r>
            <a:r>
              <a:rPr lang="en-US" sz="2400" baseline="-25000" dirty="0" err="1"/>
              <a:t>k</a:t>
            </a:r>
            <a:r>
              <a:rPr lang="en-US" sz="2400" dirty="0" err="1"/>
              <a:t>-</a:t>
            </a:r>
            <a:r>
              <a:rPr lang="en-US" sz="2400" b="1" dirty="0" err="1"/>
              <a:t>w</a:t>
            </a:r>
            <a:r>
              <a:rPr lang="en-US" sz="2400" baseline="30000" dirty="0" err="1"/>
              <a:t>T</a:t>
            </a:r>
            <a:r>
              <a:rPr lang="en-US" sz="2400" b="1" dirty="0" err="1"/>
              <a:t>p</a:t>
            </a:r>
            <a:r>
              <a:rPr lang="en-US" sz="2400" baseline="-25000" dirty="0" err="1"/>
              <a:t>k</a:t>
            </a:r>
            <a:r>
              <a:rPr lang="en-US" sz="2400" dirty="0"/>
              <a:t>)</a:t>
            </a:r>
            <a:r>
              <a:rPr lang="en-US" sz="2400" baseline="30000" dirty="0"/>
              <a:t>2	</a:t>
            </a:r>
            <a:r>
              <a:rPr lang="en-US" sz="2400" dirty="0"/>
              <a:t>gradient(e</a:t>
            </a:r>
            <a:r>
              <a:rPr lang="en-US" sz="2400" baseline="-25000" dirty="0"/>
              <a:t>k</a:t>
            </a:r>
            <a:r>
              <a:rPr lang="en-US" sz="2400" baseline="30000" dirty="0"/>
              <a:t>2</a:t>
            </a:r>
            <a:r>
              <a:rPr lang="en-US" sz="2400" dirty="0"/>
              <a:t>(</a:t>
            </a:r>
            <a:r>
              <a:rPr lang="en-US" sz="2400" b="1" dirty="0"/>
              <a:t>w</a:t>
            </a:r>
            <a:r>
              <a:rPr lang="en-US" sz="2400" dirty="0"/>
              <a:t>)) = -2e</a:t>
            </a:r>
            <a:r>
              <a:rPr lang="en-US" sz="2400" baseline="-25000" dirty="0"/>
              <a:t>k</a:t>
            </a:r>
            <a:r>
              <a:rPr lang="en-US" sz="2400" b="1" dirty="0"/>
              <a:t>p</a:t>
            </a:r>
            <a:r>
              <a:rPr lang="en-US" sz="2400" baseline="-25000" dirty="0"/>
              <a:t>k</a:t>
            </a:r>
          </a:p>
          <a:p>
            <a:endParaRPr lang="en-US" sz="2400" baseline="-25000" dirty="0"/>
          </a:p>
          <a:p>
            <a:r>
              <a:rPr lang="en-US" sz="2400" dirty="0"/>
              <a:t>Choose a gradient-decent step size </a:t>
            </a:r>
            <a:r>
              <a:rPr lang="en-US" sz="2400" b="1" dirty="0">
                <a:latin typeface="Symbol" panose="05050102010706020507" pitchFamily="18" charset="2"/>
              </a:rPr>
              <a:t>a </a:t>
            </a:r>
          </a:p>
          <a:p>
            <a:r>
              <a:rPr lang="en-US" sz="2400" b="1" dirty="0">
                <a:latin typeface="+mn-lt"/>
              </a:rPr>
              <a:t>w</a:t>
            </a:r>
            <a:r>
              <a:rPr lang="en-US" sz="2400" baseline="-25000" dirty="0">
                <a:latin typeface="+mn-lt"/>
              </a:rPr>
              <a:t>k+1</a:t>
            </a:r>
            <a:r>
              <a:rPr lang="en-US" sz="2400" dirty="0">
                <a:latin typeface="+mn-lt"/>
              </a:rPr>
              <a:t> = </a:t>
            </a:r>
            <a:r>
              <a:rPr lang="en-US" sz="2400" b="1" dirty="0">
                <a:latin typeface="+mn-lt"/>
              </a:rPr>
              <a:t>w</a:t>
            </a:r>
            <a:r>
              <a:rPr lang="en-US" sz="2400" baseline="-25000" dirty="0">
                <a:latin typeface="+mn-lt"/>
              </a:rPr>
              <a:t>k</a:t>
            </a:r>
            <a:r>
              <a:rPr lang="en-US" sz="2400" dirty="0">
                <a:latin typeface="+mn-lt"/>
              </a:rPr>
              <a:t> – </a:t>
            </a:r>
            <a:r>
              <a:rPr lang="en-US" sz="2400" dirty="0">
                <a:latin typeface="Symbol" panose="05050102010706020507" pitchFamily="18" charset="2"/>
              </a:rPr>
              <a:t>a </a:t>
            </a:r>
            <a:r>
              <a:rPr lang="en-US" sz="2400" dirty="0"/>
              <a:t>gradient(e</a:t>
            </a:r>
            <a:r>
              <a:rPr lang="en-US" sz="2400" baseline="-25000" dirty="0"/>
              <a:t>k</a:t>
            </a:r>
            <a:r>
              <a:rPr lang="en-US" sz="2400" baseline="30000" dirty="0"/>
              <a:t>2</a:t>
            </a:r>
            <a:r>
              <a:rPr lang="en-US" sz="2400" dirty="0"/>
              <a:t>(</a:t>
            </a:r>
            <a:r>
              <a:rPr lang="en-US" sz="2400" b="1" dirty="0"/>
              <a:t>w</a:t>
            </a:r>
            <a:r>
              <a:rPr lang="en-US" sz="2400" dirty="0"/>
              <a:t>))	</a:t>
            </a:r>
            <a:r>
              <a:rPr lang="en-US" sz="2400" b="1" dirty="0"/>
              <a:t>w</a:t>
            </a:r>
            <a:r>
              <a:rPr lang="en-US" sz="2400" baseline="-25000" dirty="0"/>
              <a:t>k+1</a:t>
            </a:r>
            <a:r>
              <a:rPr lang="en-US" sz="2400" dirty="0"/>
              <a:t> = </a:t>
            </a:r>
            <a:r>
              <a:rPr lang="en-US" sz="2400" b="1" dirty="0"/>
              <a:t>w</a:t>
            </a:r>
            <a:r>
              <a:rPr lang="en-US" sz="2400" baseline="-25000" dirty="0"/>
              <a:t>k</a:t>
            </a:r>
            <a:r>
              <a:rPr lang="en-US" sz="2400" dirty="0"/>
              <a:t> + 2</a:t>
            </a:r>
            <a:r>
              <a:rPr lang="en-US" sz="2400" dirty="0">
                <a:latin typeface="Symbol" panose="05050102010706020507" pitchFamily="18" charset="2"/>
              </a:rPr>
              <a:t>a</a:t>
            </a:r>
            <a:r>
              <a:rPr lang="en-US" sz="2400" dirty="0"/>
              <a:t>e</a:t>
            </a:r>
            <a:r>
              <a:rPr lang="en-US" sz="2400" baseline="-25000" dirty="0"/>
              <a:t>k</a:t>
            </a:r>
            <a:r>
              <a:rPr lang="en-US" sz="2400" b="1" dirty="0"/>
              <a:t>p</a:t>
            </a:r>
            <a:r>
              <a:rPr lang="en-US" sz="2400" baseline="-25000" dirty="0"/>
              <a:t>k</a:t>
            </a:r>
            <a:endParaRPr lang="en-US" sz="2400" b="1" dirty="0">
              <a:latin typeface="Symbol" panose="05050102010706020507" pitchFamily="18" charset="2"/>
            </a:endParaRPr>
          </a:p>
          <a:p>
            <a:endParaRPr lang="en-US" dirty="0"/>
          </a:p>
          <a:p>
            <a:r>
              <a:rPr lang="en-US" sz="2400" dirty="0"/>
              <a:t>Step size 0.2 is reasonable.</a:t>
            </a:r>
          </a:p>
          <a:p>
            <a:endParaRPr lang="en-US" dirty="0"/>
          </a:p>
          <a:p>
            <a:r>
              <a:rPr lang="en-US" sz="2400" dirty="0"/>
              <a:t>Initial weight vector = </a:t>
            </a:r>
            <a:r>
              <a:rPr lang="en-US" sz="2400" b="1" dirty="0"/>
              <a:t>w</a:t>
            </a:r>
            <a:r>
              <a:rPr lang="en-US" sz="2400" b="1" baseline="-25000" dirty="0"/>
              <a:t>i</a:t>
            </a:r>
            <a:r>
              <a:rPr lang="en-US" sz="2400" baseline="30000" dirty="0"/>
              <a:t>T</a:t>
            </a:r>
            <a:r>
              <a:rPr lang="en-US" sz="2400" dirty="0"/>
              <a:t>=[0,0,0].</a:t>
            </a:r>
          </a:p>
          <a:p>
            <a:endParaRPr lang="en-US" dirty="0"/>
          </a:p>
          <a:p>
            <a:r>
              <a:rPr lang="en-US" sz="2400" dirty="0"/>
              <a:t>Alternate between prototype vectors for orange and apple.</a:t>
            </a:r>
          </a:p>
          <a:p>
            <a:endParaRPr lang="en-US" dirty="0"/>
          </a:p>
          <a:p>
            <a:r>
              <a:rPr lang="en-US" sz="2400" dirty="0"/>
              <a:t>a = </a:t>
            </a:r>
            <a:r>
              <a:rPr lang="en-US" sz="2400" b="1" dirty="0"/>
              <a:t>w</a:t>
            </a:r>
            <a:r>
              <a:rPr lang="en-US" sz="2400" baseline="30000" dirty="0"/>
              <a:t>T</a:t>
            </a:r>
            <a:r>
              <a:rPr lang="en-US" sz="2400" b="1" dirty="0"/>
              <a:t>p</a:t>
            </a:r>
            <a:r>
              <a:rPr lang="en-US" sz="2400" dirty="0"/>
              <a:t>, e = t-a, </a:t>
            </a:r>
            <a:r>
              <a:rPr lang="en-US" sz="2400" dirty="0" err="1"/>
              <a:t>t</a:t>
            </a:r>
            <a:r>
              <a:rPr lang="en-US" sz="2400" baseline="-25000" dirty="0" err="1"/>
              <a:t>O</a:t>
            </a:r>
            <a:r>
              <a:rPr lang="en-US" sz="2400" dirty="0"/>
              <a:t>= -1, t</a:t>
            </a:r>
            <a:r>
              <a:rPr lang="en-US" sz="2400" baseline="-25000" dirty="0"/>
              <a:t>A </a:t>
            </a:r>
            <a:r>
              <a:rPr lang="en-US" sz="2400" dirty="0"/>
              <a:t>= 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527505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57201"/>
            <a:ext cx="7736982" cy="597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307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304800"/>
            <a:ext cx="6404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Present apple prototype vector with target =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2" y="990600"/>
            <a:ext cx="859520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35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63057"/>
            <a:ext cx="6628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Present orange prototype again with target = -1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9" y="1143000"/>
            <a:ext cx="7620000" cy="13774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8" y="2648265"/>
            <a:ext cx="8508090" cy="394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256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991244" y="372475"/>
            <a:ext cx="60468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LMS decision boundary and margins</a:t>
            </a:r>
          </a:p>
        </p:txBody>
      </p:sp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3033301" y="1370516"/>
            <a:ext cx="25474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Prototype orange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Prototype apple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1773" y="1677149"/>
                <a:ext cx="2154466" cy="10034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1" dirty="0"/>
                  <a:t>p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𝑠h𝑎𝑝𝑒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𝑡𝑒𝑥𝑡𝑢𝑟𝑒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𝑤𝑒𝑖𝑔h𝑡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73" y="1677149"/>
                <a:ext cx="2154466" cy="1003480"/>
              </a:xfrm>
              <a:prstGeom prst="rect">
                <a:avLst/>
              </a:prstGeom>
              <a:blipFill rotWithShape="0">
                <a:blip r:embed="rId2"/>
                <a:stretch>
                  <a:fillRect l="-8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10890" y="1084613"/>
                <a:ext cx="2154466" cy="957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1" dirty="0"/>
                  <a:t>p</a:t>
                </a:r>
                <a:r>
                  <a:rPr lang="en-US" sz="2400" b="1" baseline="-25000" dirty="0"/>
                  <a:t>O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890" y="1084613"/>
                <a:ext cx="2154466" cy="957891"/>
              </a:xfrm>
              <a:prstGeom prst="rect">
                <a:avLst/>
              </a:prstGeom>
              <a:blipFill rotWithShape="0">
                <a:blip r:embed="rId3"/>
                <a:stretch>
                  <a:fillRect l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86400" y="2201683"/>
                <a:ext cx="2154466" cy="957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1" dirty="0"/>
                  <a:t>p</a:t>
                </a:r>
                <a:r>
                  <a:rPr lang="en-US" sz="2400" b="1" baseline="-25000" dirty="0"/>
                  <a:t>A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201683"/>
                <a:ext cx="2154466" cy="957891"/>
              </a:xfrm>
              <a:prstGeom prst="rect">
                <a:avLst/>
              </a:prstGeom>
              <a:blipFill rotWithShape="0">
                <a:blip r:embed="rId4"/>
                <a:stretch>
                  <a:fillRect l="-8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28600" y="3283201"/>
            <a:ext cx="7049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Decision boundary defined by </a:t>
            </a:r>
            <a:r>
              <a:rPr lang="en-US" sz="2400" b="1" dirty="0"/>
              <a:t>w</a:t>
            </a:r>
            <a:r>
              <a:rPr lang="en-US" sz="2400" baseline="30000" dirty="0"/>
              <a:t>T</a:t>
            </a:r>
            <a:r>
              <a:rPr lang="en-US" sz="2400" dirty="0"/>
              <a:t> = [0,1,0] and b=0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36273" y="4057124"/>
                <a:ext cx="3288227" cy="957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0, 1, 0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b="0" i="1" baseline="-250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b="0" i="1" baseline="-250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+ 0 = </a:t>
                </a:r>
                <a:r>
                  <a:rPr lang="en-US" sz="2400" i="1" dirty="0"/>
                  <a:t>p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= 0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273" y="4057124"/>
                <a:ext cx="3288227" cy="957891"/>
              </a:xfrm>
              <a:prstGeom prst="rect">
                <a:avLst/>
              </a:prstGeom>
              <a:blipFill>
                <a:blip r:embed="rId5"/>
                <a:stretch>
                  <a:fillRect r="-2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88185" y="5346323"/>
            <a:ext cx="5290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Decision boundary is the </a:t>
            </a:r>
            <a:r>
              <a:rPr lang="en-US" sz="2400" i="1" dirty="0"/>
              <a:t>p</a:t>
            </a:r>
            <a:r>
              <a:rPr lang="en-US" sz="2400" baseline="-25000" dirty="0"/>
              <a:t>2</a:t>
            </a:r>
            <a:r>
              <a:rPr lang="en-US" sz="2400" dirty="0"/>
              <a:t> = 0 plane</a:t>
            </a:r>
          </a:p>
        </p:txBody>
      </p:sp>
    </p:spTree>
    <p:extLst>
      <p:ext uri="{BB962C8B-B14F-4D97-AF65-F5344CB8AC3E}">
        <p14:creationId xmlns:p14="http://schemas.microsoft.com/office/powerpoint/2010/main" val="23896063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028475"/>
            <a:ext cx="39624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457200"/>
            <a:ext cx="900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are the margins on the orange and apple prototype points?</a:t>
            </a:r>
          </a:p>
        </p:txBody>
      </p:sp>
      <p:sp>
        <p:nvSpPr>
          <p:cNvPr id="4" name="Rectangle 3"/>
          <p:cNvSpPr/>
          <p:nvPr/>
        </p:nvSpPr>
        <p:spPr>
          <a:xfrm>
            <a:off x="568907" y="1229684"/>
            <a:ext cx="4241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w</a:t>
            </a:r>
            <a:r>
              <a:rPr lang="en-US" sz="2400" baseline="30000" dirty="0"/>
              <a:t>T</a:t>
            </a:r>
            <a:r>
              <a:rPr lang="en-US" sz="2400" dirty="0"/>
              <a:t>=[0, 1, 0], ||</a:t>
            </a:r>
            <a:r>
              <a:rPr lang="en-US" sz="2400" b="1" dirty="0"/>
              <a:t>w</a:t>
            </a:r>
            <a:r>
              <a:rPr lang="en-US" sz="2400" dirty="0"/>
              <a:t>|| = </a:t>
            </a:r>
            <a:r>
              <a:rPr lang="en-US" sz="2400" dirty="0" err="1"/>
              <a:t>sqrt</a:t>
            </a:r>
            <a:r>
              <a:rPr lang="en-US" sz="2400" dirty="0"/>
              <a:t>(1) = 1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2781" y="1816199"/>
                <a:ext cx="6040898" cy="3023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g(p</a:t>
                </a:r>
                <a:r>
                  <a:rPr lang="en-US" sz="2400" baseline="-25000" dirty="0"/>
                  <a:t>O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0,1,0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-1</a:t>
                </a:r>
              </a:p>
              <a:p>
                <a:r>
                  <a:rPr lang="en-US" sz="2400" dirty="0"/>
                  <a:t>Margin orange class = 1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g(p</a:t>
                </a:r>
                <a:r>
                  <a:rPr lang="en-US" sz="2400" baseline="-25000" dirty="0"/>
                  <a:t>A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0,1,0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1</a:t>
                </a:r>
              </a:p>
              <a:p>
                <a:r>
                  <a:rPr lang="en-US" sz="2400" dirty="0"/>
                  <a:t>Margin apple class =1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81" y="1816199"/>
                <a:ext cx="6040898" cy="3023776"/>
              </a:xfrm>
              <a:prstGeom prst="rect">
                <a:avLst/>
              </a:prstGeom>
              <a:blipFill rotWithShape="0">
                <a:blip r:embed="rId3"/>
                <a:stretch>
                  <a:fillRect l="-3027" b="-5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6852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01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79185" y="449619"/>
            <a:ext cx="85337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The notation used in </a:t>
            </a:r>
            <a:r>
              <a:rPr lang="en-US" altLang="en-US" sz="2400" dirty="0"/>
              <a:t>Neural Network Design by Hagan et 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/>
              <a:t>has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explicit bias, weight matrix W, and attribute vector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</a:p>
        </p:txBody>
      </p:sp>
      <p:pic>
        <p:nvPicPr>
          <p:cNvPr id="2662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8481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57375"/>
            <a:ext cx="2627313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5089262" y="1395710"/>
            <a:ext cx="2811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d=2 attribute space</a:t>
            </a:r>
          </a:p>
        </p:txBody>
      </p:sp>
      <p:sp>
        <p:nvSpPr>
          <p:cNvPr id="26630" name="TextBox 4"/>
          <p:cNvSpPr txBox="1">
            <a:spLocks noChangeArrowheads="1"/>
          </p:cNvSpPr>
          <p:nvPr/>
        </p:nvSpPr>
        <p:spPr bwMode="auto">
          <a:xfrm>
            <a:off x="304800" y="5002213"/>
            <a:ext cx="8763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For any point </a:t>
            </a:r>
            <a:r>
              <a:rPr lang="en-US" altLang="en-US" sz="2000" b="1" dirty="0"/>
              <a:t>p</a:t>
            </a:r>
            <a:r>
              <a:rPr lang="en-US" altLang="en-US" sz="2000" dirty="0"/>
              <a:t> on the decision boundary, </a:t>
            </a:r>
            <a:r>
              <a:rPr lang="en-US" altLang="en-US" sz="2000" b="1" dirty="0" err="1"/>
              <a:t>w</a:t>
            </a:r>
            <a:r>
              <a:rPr lang="en-US" altLang="en-US" sz="2000" baseline="30000" dirty="0" err="1"/>
              <a:t>T</a:t>
            </a:r>
            <a:r>
              <a:rPr lang="en-US" altLang="en-US" sz="2000" b="1" dirty="0" err="1"/>
              <a:t>p</a:t>
            </a:r>
            <a:r>
              <a:rPr lang="en-US" altLang="en-US" sz="2000" dirty="0" err="1"/>
              <a:t>+</a:t>
            </a:r>
            <a:r>
              <a:rPr lang="en-US" altLang="en-US" sz="2000" i="1" dirty="0" err="1"/>
              <a:t>b</a:t>
            </a:r>
            <a:r>
              <a:rPr lang="en-US" altLang="en-US" sz="2000" dirty="0"/>
              <a:t>=0; hence, </a:t>
            </a:r>
            <a:r>
              <a:rPr lang="en-US" altLang="en-US" sz="2000" b="1" dirty="0"/>
              <a:t>w</a:t>
            </a:r>
            <a:r>
              <a:rPr lang="en-US" altLang="en-US" sz="2000" baseline="30000" dirty="0"/>
              <a:t>T</a:t>
            </a:r>
            <a:r>
              <a:rPr lang="en-US" altLang="en-US" sz="2000" b="1" dirty="0"/>
              <a:t>p</a:t>
            </a:r>
            <a:r>
              <a:rPr lang="en-US" altLang="en-US" sz="2000" dirty="0"/>
              <a:t>=-</a:t>
            </a:r>
            <a:r>
              <a:rPr lang="en-US" altLang="en-US" sz="2000" i="1" dirty="0"/>
              <a:t>b</a:t>
            </a:r>
            <a:r>
              <a:rPr lang="en-US" altLang="en-US" sz="2000" dirty="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the component of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the direction of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w.</a:t>
            </a:r>
            <a:r>
              <a:rPr lang="en-US" altLang="en-US" sz="20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For dot product to be the same for any </a:t>
            </a:r>
            <a:r>
              <a:rPr lang="en-US" altLang="en-US" sz="2000" b="1" dirty="0"/>
              <a:t>p </a:t>
            </a:r>
            <a:r>
              <a:rPr lang="en-US" altLang="en-US" sz="2000" dirty="0"/>
              <a:t>on the decision boundary </a:t>
            </a:r>
            <a:r>
              <a:rPr lang="en-US" altLang="en-US" sz="2000" b="1" dirty="0"/>
              <a:t>w</a:t>
            </a:r>
            <a:r>
              <a:rPr lang="en-US" altLang="en-US" sz="2000" dirty="0"/>
              <a:t> must be perpendicular to it. </a:t>
            </a:r>
            <a:endParaRPr lang="en-US" altLang="en-US" sz="2000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59E6C1D-6C80-14DE-9AFF-B5597B2DBE20}"/>
              </a:ext>
            </a:extLst>
          </p:cNvPr>
          <p:cNvSpPr txBox="1"/>
          <p:nvPr/>
        </p:nvSpPr>
        <p:spPr>
          <a:xfrm>
            <a:off x="457200" y="1676400"/>
            <a:ext cx="7924800" cy="3749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Assignment 11: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one cycle in LMS with b=0.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Initial weight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= [0.5,-1, -0.5]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Use prototype vector for apple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= [1,1,-1]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with t = 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Use a step size of 0.2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Carry out the first cycle of Least Mean Square search for optimum weight vector by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lphaLcParenBoth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Calculating perceptron output, a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(b)  Calculating the error in perceptron output, 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(c)  Calculating the new weight vector,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59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5B8B9F-BEAD-43EF-BD08-215BDE70851E}"/>
              </a:ext>
            </a:extLst>
          </p:cNvPr>
          <p:cNvSpPr txBox="1"/>
          <p:nvPr/>
        </p:nvSpPr>
        <p:spPr>
          <a:xfrm>
            <a:off x="119499" y="797510"/>
            <a:ext cx="8930650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Hopfield neural-network pattern classifier: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Used to classify patterns defined by values of discrete variables.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Method of choice for large datasets due to efficiency.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Records are N-dimensional vectors with components =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that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specify presence or absence of specific values of discrete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variables.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Example of discrete variable: type of amino acid (values 1-20)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Classes: motifs defined by the type of amino acid at specified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points in the protein sequence</a:t>
            </a:r>
          </a:p>
        </p:txBody>
      </p:sp>
    </p:spTree>
    <p:extLst>
      <p:ext uri="{BB962C8B-B14F-4D97-AF65-F5344CB8AC3E}">
        <p14:creationId xmlns:p14="http://schemas.microsoft.com/office/powerpoint/2010/main" val="18410621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5F149C-8840-436F-9410-D50EFBF66FA1}"/>
              </a:ext>
            </a:extLst>
          </p:cNvPr>
          <p:cNvSpPr txBox="1"/>
          <p:nvPr/>
        </p:nvSpPr>
        <p:spPr>
          <a:xfrm>
            <a:off x="1063668" y="228600"/>
            <a:ext cx="7016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Hopfield neural network (aka associative memory)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2607ACB-DB3C-4CA9-A4B7-8D03436F7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7162800" cy="4180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83E9F7-783E-4626-8CBD-53A749A7D42E}"/>
              </a:ext>
            </a:extLst>
          </p:cNvPr>
          <p:cNvSpPr txBox="1"/>
          <p:nvPr/>
        </p:nvSpPr>
        <p:spPr>
          <a:xfrm>
            <a:off x="1093634" y="5256156"/>
            <a:ext cx="7422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Output from each node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fed back to all other nodes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 weight w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ij</a:t>
            </a:r>
          </a:p>
        </p:txBody>
      </p:sp>
    </p:spTree>
    <p:extLst>
      <p:ext uri="{BB962C8B-B14F-4D97-AF65-F5344CB8AC3E}">
        <p14:creationId xmlns:p14="http://schemas.microsoft.com/office/powerpoint/2010/main" val="41394473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7997C3-53CD-4ED3-9E59-4CE37EE24320}"/>
              </a:ext>
            </a:extLst>
          </p:cNvPr>
          <p:cNvSpPr txBox="1"/>
          <p:nvPr/>
        </p:nvSpPr>
        <p:spPr>
          <a:xfrm>
            <a:off x="457200" y="228600"/>
            <a:ext cx="8382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Weights: w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=sum over records of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=0 if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=j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Initialize output: y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(t=0)=x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where x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is i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component of unknown pattern to be classified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Iterate: y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(t+1)=H[sum over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of w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(t)], where H[sum]=1 if sum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 and H[sum]=-1 if sum&lt;0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Converged outputs are the components of the record in the dataset most like the unknown pattern.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Assign the unknown to the class that contains that record.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E11B169-D799-4753-B936-813A0ACDB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4038600"/>
            <a:ext cx="5395719" cy="277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801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860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046" y="457198"/>
            <a:ext cx="7494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Application of perceptron classifier to set-point control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918863"/>
            <a:ext cx="4830850" cy="4154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181600"/>
            <a:ext cx="8220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Philon (250 B.C&gt;.) designs system to maintain fuel level in </a:t>
            </a:r>
          </a:p>
          <a:p>
            <a:r>
              <a:rPr lang="en-US" sz="2400" dirty="0"/>
              <a:t>oil-burning lamp.</a:t>
            </a:r>
          </a:p>
        </p:txBody>
      </p:sp>
    </p:spTree>
    <p:extLst>
      <p:ext uri="{BB962C8B-B14F-4D97-AF65-F5344CB8AC3E}">
        <p14:creationId xmlns:p14="http://schemas.microsoft.com/office/powerpoint/2010/main" val="33161183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71" y="2100428"/>
            <a:ext cx="6342857" cy="2657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71" y="2100428"/>
            <a:ext cx="6342857" cy="2657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6278">
            <a:off x="1459063" y="1821982"/>
            <a:ext cx="6219429" cy="26054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777927"/>
            <a:ext cx="8124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1962 Professor </a:t>
            </a:r>
            <a:r>
              <a:rPr lang="en-US" sz="2400" dirty="0" err="1"/>
              <a:t>Widrow</a:t>
            </a:r>
            <a:r>
              <a:rPr lang="en-US" sz="2400" dirty="0"/>
              <a:t> performs experiments at Stanford </a:t>
            </a:r>
          </a:p>
          <a:p>
            <a:r>
              <a:rPr lang="en-US" sz="2400" dirty="0"/>
              <a:t>to test </a:t>
            </a:r>
            <a:r>
              <a:rPr lang="en-US" sz="2400" dirty="0" err="1"/>
              <a:t>adiline</a:t>
            </a:r>
            <a:r>
              <a:rPr lang="en-US" sz="2400" dirty="0"/>
              <a:t> performance at pole balancing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763973"/>
            <a:ext cx="85327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2D version: Cart on track moves in x direction only.</a:t>
            </a:r>
          </a:p>
          <a:p>
            <a:r>
              <a:rPr lang="en-US" sz="2400" dirty="0"/>
              <a:t>Pool attached to cart by hinge joint. Moves in </a:t>
            </a:r>
            <a:r>
              <a:rPr lang="en-US" sz="2400" dirty="0" err="1"/>
              <a:t>xy</a:t>
            </a:r>
            <a:r>
              <a:rPr lang="en-US" sz="2400" dirty="0"/>
              <a:t> plane only.</a:t>
            </a:r>
          </a:p>
          <a:p>
            <a:r>
              <a:rPr lang="en-US" sz="2400" dirty="0"/>
              <a:t>Sensors measure cart position and velocity, deviation of pole </a:t>
            </a:r>
          </a:p>
          <a:p>
            <a:r>
              <a:rPr lang="en-US" sz="2400" dirty="0"/>
              <a:t>from vertical and angular velocity.</a:t>
            </a:r>
          </a:p>
        </p:txBody>
      </p:sp>
    </p:spTree>
    <p:extLst>
      <p:ext uri="{BB962C8B-B14F-4D97-AF65-F5344CB8AC3E}">
        <p14:creationId xmlns:p14="http://schemas.microsoft.com/office/powerpoint/2010/main" val="5888702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95600"/>
            <a:ext cx="3564885" cy="3728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2476" y="246251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a(t)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024" y="466327"/>
            <a:ext cx="8997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Need training data to determine the best linear combination </a:t>
            </a:r>
          </a:p>
          <a:p>
            <a:r>
              <a:rPr lang="en-US" sz="2400" dirty="0"/>
              <a:t>of input data to predict the acceleration applied to the cart that </a:t>
            </a:r>
          </a:p>
          <a:p>
            <a:r>
              <a:rPr lang="en-US" sz="2400" dirty="0"/>
              <a:t>will both balance pole and keep the cart at the center of the track</a:t>
            </a:r>
          </a:p>
        </p:txBody>
      </p:sp>
    </p:spTree>
    <p:extLst>
      <p:ext uri="{BB962C8B-B14F-4D97-AF65-F5344CB8AC3E}">
        <p14:creationId xmlns:p14="http://schemas.microsoft.com/office/powerpoint/2010/main" val="40223306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683" y="457200"/>
            <a:ext cx="885691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1987 </a:t>
            </a:r>
            <a:r>
              <a:rPr lang="en-US" sz="2400" dirty="0" err="1"/>
              <a:t>Widrow</a:t>
            </a:r>
            <a:r>
              <a:rPr lang="en-US" sz="2400" dirty="0"/>
              <a:t> and graduate student revisit </a:t>
            </a:r>
            <a:r>
              <a:rPr lang="en-US" sz="2400" dirty="0" err="1"/>
              <a:t>adiline</a:t>
            </a:r>
            <a:r>
              <a:rPr lang="en-US" sz="2400" dirty="0"/>
              <a:t> training for </a:t>
            </a:r>
          </a:p>
          <a:p>
            <a:r>
              <a:rPr lang="en-US" sz="2400" dirty="0"/>
              <a:t>pole balancing. Obtain images of pole at 13 different angles </a:t>
            </a:r>
          </a:p>
          <a:p>
            <a:r>
              <a:rPr lang="en-US" sz="2400" dirty="0"/>
              <a:t>for each of 5 cart positions (far left, near left, center, near right </a:t>
            </a:r>
          </a:p>
          <a:p>
            <a:r>
              <a:rPr lang="en-US" sz="2400" dirty="0"/>
              <a:t>and far right).</a:t>
            </a:r>
          </a:p>
          <a:p>
            <a:endParaRPr lang="en-US" sz="2400" dirty="0"/>
          </a:p>
          <a:p>
            <a:r>
              <a:rPr lang="en-US" sz="2400" dirty="0"/>
              <a:t>All possible pairs of images (65</a:t>
            </a:r>
            <a:r>
              <a:rPr lang="en-US" sz="2400" baseline="30000" dirty="0"/>
              <a:t>2</a:t>
            </a:r>
            <a:r>
              <a:rPr lang="en-US" sz="2400" dirty="0"/>
              <a:t> = 4225) were used to develop </a:t>
            </a:r>
          </a:p>
          <a:p>
            <a:r>
              <a:rPr lang="en-US" sz="2400" dirty="0"/>
              <a:t>a human-computer interface in which a trainer responded </a:t>
            </a:r>
          </a:p>
          <a:p>
            <a:r>
              <a:rPr lang="en-US" sz="2400" dirty="0"/>
              <a:t>with </a:t>
            </a:r>
            <a:r>
              <a:rPr lang="en-US" sz="2400" u="sng" dirty="0"/>
              <a:t>+</a:t>
            </a:r>
            <a:r>
              <a:rPr lang="en-US" sz="2400" dirty="0"/>
              <a:t>1 to pairs of images showing previous and current states </a:t>
            </a:r>
          </a:p>
          <a:p>
            <a:r>
              <a:rPr lang="en-US" sz="2400" dirty="0"/>
              <a:t>of the system. (+1, -1)  indicated the trainer’s opinion that force </a:t>
            </a:r>
          </a:p>
          <a:p>
            <a:r>
              <a:rPr lang="en-US" sz="2400" dirty="0"/>
              <a:t>should be applied (right, left) to maintain pole vertical and cart </a:t>
            </a:r>
          </a:p>
          <a:p>
            <a:r>
              <a:rPr lang="en-US" sz="2400" dirty="0"/>
              <a:t>near center.</a:t>
            </a:r>
          </a:p>
        </p:txBody>
      </p:sp>
    </p:spTree>
    <p:extLst>
      <p:ext uri="{BB962C8B-B14F-4D97-AF65-F5344CB8AC3E}">
        <p14:creationId xmlns:p14="http://schemas.microsoft.com/office/powerpoint/2010/main" val="1688918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2097901"/>
            <a:ext cx="5715000" cy="4511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200" y="198120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+</a:t>
            </a:r>
            <a:r>
              <a:rPr lang="en-US" sz="2800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524" y="537855"/>
            <a:ext cx="8674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4225 human-labeled pairs of images became a training set of attribute vectors </a:t>
            </a:r>
          </a:p>
          <a:p>
            <a:r>
              <a:rPr lang="en-US" dirty="0"/>
              <a:t>(each with 111 components) for supervised learning by the </a:t>
            </a:r>
            <a:r>
              <a:rPr lang="en-US" dirty="0" err="1"/>
              <a:t>adiline</a:t>
            </a:r>
            <a:r>
              <a:rPr lang="en-US" dirty="0"/>
              <a:t>. </a:t>
            </a:r>
          </a:p>
          <a:p>
            <a:r>
              <a:rPr lang="en-US" dirty="0"/>
              <a:t>Output was a = sign(</a:t>
            </a:r>
            <a:r>
              <a:rPr lang="en-US" b="1" dirty="0"/>
              <a:t>w</a:t>
            </a:r>
            <a:r>
              <a:rPr lang="en-US" baseline="30000" dirty="0"/>
              <a:t>T</a:t>
            </a:r>
            <a:r>
              <a:rPr lang="en-US" b="1" dirty="0"/>
              <a:t>p</a:t>
            </a:r>
            <a:r>
              <a:rPr lang="en-US" dirty="0"/>
              <a:t>+b) and target was human judgement of direction of force.</a:t>
            </a:r>
          </a:p>
        </p:txBody>
      </p:sp>
    </p:spTree>
    <p:extLst>
      <p:ext uri="{BB962C8B-B14F-4D97-AF65-F5344CB8AC3E}">
        <p14:creationId xmlns:p14="http://schemas.microsoft.com/office/powerpoint/2010/main" val="309999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6824"/>
            <a:ext cx="5535613" cy="2457450"/>
          </a:xfrm>
        </p:spPr>
        <p:txBody>
          <a:bodyPr lIns="0" rIns="0" bIns="0" anchor="b"/>
          <a:lstStyle/>
          <a:p>
            <a:pPr algn="l" eaLnBrk="1" hangingPunct="1"/>
            <a:r>
              <a:rPr lang="en-US" altLang="en-US" sz="2400" dirty="0">
                <a:latin typeface="+mn-lt"/>
              </a:rPr>
              <a:t>To get a decision boundary like the one shown, weight vector without a bias component, must point toward point (1,1). For example, </a:t>
            </a:r>
            <a:r>
              <a:rPr lang="en-US" altLang="en-US" sz="2400" b="1" dirty="0">
                <a:latin typeface="+mn-lt"/>
              </a:rPr>
              <a:t>w</a:t>
            </a:r>
            <a:r>
              <a:rPr lang="en-US" altLang="en-US" sz="2400" baseline="30000" dirty="0">
                <a:latin typeface="+mn-lt"/>
              </a:rPr>
              <a:t>T</a:t>
            </a:r>
            <a:r>
              <a:rPr lang="en-US" altLang="en-US" sz="2400" dirty="0">
                <a:latin typeface="+mn-lt"/>
              </a:rPr>
              <a:t> = [1,1].  To find the bias, b, choose any point </a:t>
            </a:r>
            <a:r>
              <a:rPr lang="en-US" altLang="en-US" sz="2400" b="1" dirty="0">
                <a:latin typeface="+mn-lt"/>
              </a:rPr>
              <a:t>p</a:t>
            </a:r>
            <a:r>
              <a:rPr lang="en-US" altLang="en-US" sz="2400" dirty="0">
                <a:latin typeface="+mn-lt"/>
              </a:rPr>
              <a:t> on the boundary and solve </a:t>
            </a:r>
            <a:r>
              <a:rPr lang="en-US" altLang="en-US" sz="2400" b="1" dirty="0">
                <a:latin typeface="+mn-lt"/>
              </a:rPr>
              <a:t>w</a:t>
            </a:r>
            <a:r>
              <a:rPr lang="en-US" altLang="en-US" sz="2400" baseline="30000" dirty="0">
                <a:latin typeface="+mn-lt"/>
              </a:rPr>
              <a:t>T</a:t>
            </a:r>
            <a:r>
              <a:rPr lang="en-US" altLang="en-US" sz="2400" b="1" dirty="0">
                <a:latin typeface="+mn-lt"/>
              </a:rPr>
              <a:t>p </a:t>
            </a:r>
            <a:r>
              <a:rPr lang="en-US" altLang="en-US" sz="2400" dirty="0">
                <a:latin typeface="+mn-lt"/>
              </a:rPr>
              <a:t>+</a:t>
            </a:r>
            <a:r>
              <a:rPr lang="en-US" altLang="en-US" sz="2400" b="1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b = 0.</a:t>
            </a:r>
            <a:endParaRPr lang="tr-TR" altLang="en-US" sz="2400" dirty="0">
              <a:latin typeface="+mn-lt"/>
            </a:endParaRPr>
          </a:p>
        </p:txBody>
      </p:sp>
      <p:sp>
        <p:nvSpPr>
          <p:cNvPr id="27651" name="Slide Number Placeholder 4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B639FB6-9367-4F19-B107-6E528207DC73}" type="slidenum">
              <a:rPr lang="tr-TR" altLang="en-US" sz="1200">
                <a:solidFill>
                  <a:srgbClr val="045C75"/>
                </a:solidFill>
                <a:latin typeface="Palatino Linotype" panose="0204050205050503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tr-TR" altLang="en-US" sz="1200">
              <a:solidFill>
                <a:srgbClr val="045C75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7652" name="Picture 9" descr="Per2-and_c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33" y="3352997"/>
            <a:ext cx="5715001" cy="287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434" y="710664"/>
            <a:ext cx="2133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 txBox="1">
            <a:spLocks noGrp="1"/>
          </p:cNvSpPr>
          <p:nvPr/>
        </p:nvSpPr>
        <p:spPr>
          <a:xfrm>
            <a:off x="571500" y="6356350"/>
            <a:ext cx="7072313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eaLnBrk="1" hangingPunct="1">
              <a:defRPr/>
            </a:pPr>
            <a:r>
              <a:rPr lang="en-US" sz="1200" dirty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sz="1200" dirty="0" err="1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sz="1200" dirty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sz="1200" dirty="0">
              <a:solidFill>
                <a:srgbClr val="B2B2B2"/>
              </a:solidFill>
              <a:latin typeface="+mj-lt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-776288" y="59563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19868"/>
            <a:ext cx="6477000" cy="53776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990600"/>
            <a:ext cx="62792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Training results</a:t>
            </a:r>
          </a:p>
          <a:p>
            <a:r>
              <a:rPr lang="en-US" sz="2400" dirty="0"/>
              <a:t>After 300 passes through all 4225 examples,</a:t>
            </a:r>
          </a:p>
          <a:p>
            <a:r>
              <a:rPr lang="en-US" sz="2400" dirty="0"/>
              <a:t>accuracy of classification was ~ 96%</a:t>
            </a:r>
          </a:p>
        </p:txBody>
      </p:sp>
    </p:spTree>
    <p:extLst>
      <p:ext uri="{BB962C8B-B14F-4D97-AF65-F5344CB8AC3E}">
        <p14:creationId xmlns:p14="http://schemas.microsoft.com/office/powerpoint/2010/main" val="30065495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535" y="1676400"/>
            <a:ext cx="84721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Conclusion</a:t>
            </a:r>
          </a:p>
          <a:p>
            <a:r>
              <a:rPr lang="en-US" sz="2400" dirty="0"/>
              <a:t>It is evident from this example that obtaining training data is </a:t>
            </a:r>
          </a:p>
          <a:p>
            <a:r>
              <a:rPr lang="en-US" sz="2400" dirty="0"/>
              <a:t>the main challenge of implementing the perceptron classifier </a:t>
            </a:r>
          </a:p>
          <a:p>
            <a:r>
              <a:rPr lang="en-US" sz="2400" dirty="0"/>
              <a:t>in a control function.</a:t>
            </a:r>
          </a:p>
          <a:p>
            <a:endParaRPr lang="en-US" sz="2400" dirty="0"/>
          </a:p>
          <a:p>
            <a:r>
              <a:rPr lang="en-US" sz="2400" dirty="0"/>
              <a:t>We will return to this issue when we consider a non-linear </a:t>
            </a:r>
          </a:p>
          <a:p>
            <a:r>
              <a:rPr lang="en-US" sz="2400"/>
              <a:t>controller </a:t>
            </a:r>
            <a:r>
              <a:rPr lang="en-US" sz="2400" dirty="0"/>
              <a:t>for </a:t>
            </a:r>
            <a:r>
              <a:rPr lang="en-US" sz="2400"/>
              <a:t>pole balancing.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89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4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0123A62-C5F2-46E6-9082-9045393BEAF3}" type="slidenum">
              <a:rPr lang="tr-TR" altLang="en-US" sz="1200">
                <a:solidFill>
                  <a:srgbClr val="045C75"/>
                </a:solidFill>
                <a:latin typeface="Palatino Linotype" panose="0204050205050503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tr-TR" altLang="en-US" sz="1200">
              <a:solidFill>
                <a:srgbClr val="045C75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8676" name="Picture 9" descr="Per2-and_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42" y="2701925"/>
            <a:ext cx="7618413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44077"/>
            <a:ext cx="2133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 txBox="1">
            <a:spLocks noGrp="1"/>
          </p:cNvSpPr>
          <p:nvPr/>
        </p:nvSpPr>
        <p:spPr>
          <a:xfrm>
            <a:off x="571500" y="6356350"/>
            <a:ext cx="7072313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eaLnBrk="1" hangingPunct="1">
              <a:defRPr/>
            </a:pPr>
            <a:r>
              <a:rPr lang="en-US" sz="1200" dirty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sz="1200" dirty="0" err="1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sz="1200" dirty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sz="1200" dirty="0">
              <a:solidFill>
                <a:srgbClr val="B2B2B2"/>
              </a:solidFill>
              <a:latin typeface="+mj-lt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-776288" y="59563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43000" y="2445348"/>
                <a:ext cx="3124200" cy="513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𝐰</m:t>
                    </m:r>
                    <m:r>
                      <m:rPr>
                        <m:sty m:val="p"/>
                      </m:rPr>
                      <a:rPr lang="en-US" sz="2000" b="0" i="0" baseline="3000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/>
                  <a:t> = 1.5 = -b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445348"/>
                <a:ext cx="3124200" cy="513154"/>
              </a:xfrm>
              <a:prstGeom prst="rect">
                <a:avLst/>
              </a:prstGeom>
              <a:blipFill>
                <a:blip r:embed="rId4"/>
                <a:stretch>
                  <a:fillRect r="-1563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9756" y="136525"/>
                <a:ext cx="826098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400" dirty="0"/>
                  <a:t>The point chosen on the decision boundary to calculate </a:t>
                </a:r>
              </a:p>
              <a:p>
                <a:r>
                  <a:rPr lang="en-US" altLang="en-US" sz="2400" dirty="0"/>
                  <a:t>the bias will determine the margins. The point (0,1.5) gives b=-1.5 and equal margins for both classes.</a:t>
                </a:r>
              </a:p>
              <a:p>
                <a:r>
                  <a:rPr lang="en-US" sz="2400" dirty="0"/>
                  <a:t>The equation of the decision boundary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𝐰</m:t>
                    </m:r>
                    <m:r>
                      <m:rPr>
                        <m:sty m:val="p"/>
                      </m:rPr>
                      <a:rPr lang="en-US" sz="2400" baseline="300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0 can be </a:t>
                </a:r>
              </a:p>
              <a:p>
                <a:r>
                  <a:rPr lang="en-US" sz="2400" dirty="0"/>
                  <a:t>written as x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+ x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= 1.5.  What are the margins?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56" y="136525"/>
                <a:ext cx="8260984" cy="1938992"/>
              </a:xfrm>
              <a:prstGeom prst="rect">
                <a:avLst/>
              </a:prstGeom>
              <a:blipFill>
                <a:blip r:embed="rId5"/>
                <a:stretch>
                  <a:fillRect l="-1181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447CAAE-8336-469C-9C95-5E41839EA360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6" name="Footer Placeholder 3"/>
          <p:cNvSpPr txBox="1">
            <a:spLocks noGrp="1"/>
          </p:cNvSpPr>
          <p:nvPr/>
        </p:nvSpPr>
        <p:spPr>
          <a:xfrm>
            <a:off x="571500" y="6356350"/>
            <a:ext cx="7072313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sz="1200" dirty="0" err="1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sz="1200" dirty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sz="1200" dirty="0">
              <a:solidFill>
                <a:srgbClr val="B2B2B2"/>
              </a:solidFill>
              <a:latin typeface="+mj-lt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66800" y="381000"/>
            <a:ext cx="6341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Distance of x</a:t>
            </a:r>
            <a:r>
              <a:rPr lang="en-US" altLang="en-US" sz="2800" baseline="30000" dirty="0"/>
              <a:t>t</a:t>
            </a:r>
            <a:r>
              <a:rPr lang="en-US" altLang="en-US" sz="2800" dirty="0"/>
              <a:t> from hyperplane </a:t>
            </a:r>
            <a:r>
              <a:rPr lang="en-US" altLang="en-US" sz="2800" b="1" dirty="0"/>
              <a:t>w</a:t>
            </a:r>
            <a:r>
              <a:rPr lang="en-US" altLang="en-US" sz="2800" baseline="30000" dirty="0"/>
              <a:t>T</a:t>
            </a:r>
            <a:r>
              <a:rPr lang="en-US" altLang="en-US" sz="2800" b="1" dirty="0"/>
              <a:t>x</a:t>
            </a:r>
            <a:r>
              <a:rPr lang="en-US" altLang="en-US" sz="2800" dirty="0"/>
              <a:t> = 0</a:t>
            </a:r>
          </a:p>
        </p:txBody>
      </p:sp>
      <p:pic>
        <p:nvPicPr>
          <p:cNvPr id="11269" name="Picture 16" descr="fig10_1_page2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5867400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17"/>
          <p:cNvSpPr txBox="1">
            <a:spLocks noChangeArrowheads="1"/>
          </p:cNvSpPr>
          <p:nvPr/>
        </p:nvSpPr>
        <p:spPr bwMode="auto">
          <a:xfrm>
            <a:off x="5289550" y="914400"/>
            <a:ext cx="385445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Let </a:t>
            </a:r>
            <a:r>
              <a:rPr lang="en-US" altLang="en-US" sz="2800" b="1" dirty="0" err="1"/>
              <a:t>x</a:t>
            </a:r>
            <a:r>
              <a:rPr lang="en-US" altLang="en-US" sz="2800" b="1" baseline="-25000" dirty="0" err="1"/>
              <a:t>a</a:t>
            </a:r>
            <a:r>
              <a:rPr lang="en-US" altLang="en-US" sz="2800" dirty="0"/>
              <a:t> and </a:t>
            </a:r>
            <a:r>
              <a:rPr lang="en-US" altLang="en-US" sz="2800" b="1" dirty="0" err="1"/>
              <a:t>x</a:t>
            </a:r>
            <a:r>
              <a:rPr lang="en-US" altLang="en-US" sz="2800" b="1" baseline="-25000" dirty="0" err="1"/>
              <a:t>b</a:t>
            </a:r>
            <a:r>
              <a:rPr lang="en-US" altLang="en-US" sz="28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be points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the hyperplane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/>
              <a:t>w</a:t>
            </a:r>
            <a:r>
              <a:rPr lang="en-US" altLang="en-US" sz="2800" b="1" baseline="30000" dirty="0" err="1"/>
              <a:t>T</a:t>
            </a:r>
            <a:r>
              <a:rPr lang="en-US" altLang="en-US" sz="2800" b="1" dirty="0" err="1"/>
              <a:t>x</a:t>
            </a:r>
            <a:r>
              <a:rPr lang="en-US" altLang="en-US" sz="2800" b="1" baseline="-25000" dirty="0" err="1"/>
              <a:t>a</a:t>
            </a:r>
            <a:r>
              <a:rPr lang="en-US" altLang="en-US" sz="2800" dirty="0"/>
              <a:t> + w</a:t>
            </a:r>
            <a:r>
              <a:rPr lang="en-US" altLang="en-US" sz="2800" b="1" baseline="-25000" dirty="0"/>
              <a:t>0</a:t>
            </a:r>
            <a:r>
              <a:rPr lang="en-US" altLang="en-US" sz="2800" dirty="0"/>
              <a:t> = </a:t>
            </a:r>
            <a:r>
              <a:rPr lang="en-US" altLang="en-US" sz="2800" b="1" dirty="0" err="1"/>
              <a:t>w</a:t>
            </a:r>
            <a:r>
              <a:rPr lang="en-US" altLang="en-US" sz="2800" b="1" baseline="30000" dirty="0" err="1"/>
              <a:t>T</a:t>
            </a:r>
            <a:r>
              <a:rPr lang="en-US" altLang="en-US" sz="2800" b="1" dirty="0" err="1"/>
              <a:t>x</a:t>
            </a:r>
            <a:r>
              <a:rPr lang="en-US" altLang="en-US" sz="2800" b="1" baseline="-25000" dirty="0" err="1"/>
              <a:t>b</a:t>
            </a:r>
            <a:r>
              <a:rPr lang="en-US" altLang="en-US" sz="2800" dirty="0"/>
              <a:t> + w</a:t>
            </a:r>
            <a:r>
              <a:rPr lang="en-US" altLang="en-US" sz="2800" b="1" baseline="-25000" dirty="0"/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/>
              <a:t>w</a:t>
            </a:r>
            <a:r>
              <a:rPr lang="en-US" altLang="en-US" sz="2800" b="1" baseline="30000" dirty="0" err="1"/>
              <a:t>T</a:t>
            </a:r>
            <a:r>
              <a:rPr lang="en-US" altLang="en-US" sz="2800" dirty="0"/>
              <a:t>(</a:t>
            </a:r>
            <a:r>
              <a:rPr lang="en-US" altLang="en-US" sz="2800" b="1" dirty="0" err="1"/>
              <a:t>x</a:t>
            </a:r>
            <a:r>
              <a:rPr lang="en-US" altLang="en-US" sz="2800" baseline="-25000" dirty="0" err="1"/>
              <a:t>a</a:t>
            </a:r>
            <a:r>
              <a:rPr lang="en-US" altLang="en-US" sz="2800" dirty="0"/>
              <a:t> – </a:t>
            </a:r>
            <a:r>
              <a:rPr lang="en-US" altLang="en-US" sz="2800" b="1" dirty="0" err="1"/>
              <a:t>x</a:t>
            </a:r>
            <a:r>
              <a:rPr lang="en-US" altLang="en-US" sz="2800" baseline="-25000" dirty="0" err="1"/>
              <a:t>b</a:t>
            </a:r>
            <a:r>
              <a:rPr lang="en-US" altLang="en-US" sz="2800" dirty="0"/>
              <a:t>)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/>
              <a:t>x</a:t>
            </a:r>
            <a:r>
              <a:rPr lang="en-US" altLang="en-US" sz="2800" b="1" baseline="-25000" dirty="0" err="1"/>
              <a:t>a</a:t>
            </a:r>
            <a:r>
              <a:rPr lang="en-US" altLang="en-US" sz="2800" dirty="0"/>
              <a:t> – </a:t>
            </a:r>
            <a:r>
              <a:rPr lang="en-US" altLang="en-US" sz="2800" b="1" dirty="0" err="1"/>
              <a:t>x</a:t>
            </a:r>
            <a:r>
              <a:rPr lang="en-US" altLang="en-US" sz="2800" b="1" baseline="-25000" dirty="0" err="1"/>
              <a:t>b</a:t>
            </a:r>
            <a:r>
              <a:rPr lang="en-US" altLang="en-US" sz="2800" dirty="0"/>
              <a:t> is in hyperplane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w</a:t>
            </a:r>
            <a:r>
              <a:rPr lang="en-US" altLang="en-US" sz="2800" dirty="0"/>
              <a:t> must be normal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hyperplane</a:t>
            </a:r>
          </a:p>
        </p:txBody>
      </p:sp>
      <p:sp>
        <p:nvSpPr>
          <p:cNvPr id="11271" name="Text Box 19"/>
          <p:cNvSpPr txBox="1">
            <a:spLocks noChangeArrowheads="1"/>
          </p:cNvSpPr>
          <p:nvPr/>
        </p:nvSpPr>
        <p:spPr bwMode="auto">
          <a:xfrm>
            <a:off x="1676400" y="3184525"/>
            <a:ext cx="803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r</a:t>
            </a:r>
            <a:r>
              <a:rPr lang="en-US" altLang="en-US" sz="2000" baseline="30000" dirty="0"/>
              <a:t>t </a:t>
            </a:r>
            <a:r>
              <a:rPr lang="en-US" altLang="en-US" sz="2000" dirty="0"/>
              <a:t>= -1</a:t>
            </a:r>
          </a:p>
        </p:txBody>
      </p:sp>
      <p:sp>
        <p:nvSpPr>
          <p:cNvPr id="11272" name="Text Box 20"/>
          <p:cNvSpPr txBox="1">
            <a:spLocks noChangeArrowheads="1"/>
          </p:cNvSpPr>
          <p:nvPr/>
        </p:nvSpPr>
        <p:spPr bwMode="auto">
          <a:xfrm>
            <a:off x="4343400" y="3352800"/>
            <a:ext cx="71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r</a:t>
            </a:r>
            <a:r>
              <a:rPr lang="en-US" altLang="en-US" sz="2000" baseline="30000" dirty="0"/>
              <a:t>t </a:t>
            </a:r>
            <a:r>
              <a:rPr lang="en-US" altLang="en-US" sz="2000" dirty="0"/>
              <a:t>=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3966DE-77CE-48FB-9654-7AFBE2101B33}"/>
              </a:ext>
            </a:extLst>
          </p:cNvPr>
          <p:cNvSpPr txBox="1"/>
          <p:nvPr/>
        </p:nvSpPr>
        <p:spPr>
          <a:xfrm>
            <a:off x="1160789" y="161238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discriminant in 2D</a:t>
            </a:r>
          </a:p>
        </p:txBody>
      </p:sp>
    </p:spTree>
    <p:extLst>
      <p:ext uri="{BB962C8B-B14F-4D97-AF65-F5344CB8AC3E}">
        <p14:creationId xmlns:p14="http://schemas.microsoft.com/office/powerpoint/2010/main" val="3313401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9B6175F-8884-494E-BBDE-7CB9A0E53D41}" type="slidenum">
              <a:rPr lang="tr-TR" altLang="en-US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tr-TR" altLang="en-US" sz="1200">
              <a:solidFill>
                <a:srgbClr val="000000"/>
              </a:solidFill>
            </a:endParaRPr>
          </a:p>
        </p:txBody>
      </p:sp>
      <p:sp>
        <p:nvSpPr>
          <p:cNvPr id="6" name="Footer Placeholder 3"/>
          <p:cNvSpPr txBox="1">
            <a:spLocks noGrp="1"/>
          </p:cNvSpPr>
          <p:nvPr/>
        </p:nvSpPr>
        <p:spPr>
          <a:xfrm>
            <a:off x="571500" y="6356350"/>
            <a:ext cx="7072313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sz="1200" dirty="0" err="1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sz="1200" dirty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sz="1200" dirty="0">
              <a:solidFill>
                <a:srgbClr val="B2B2B2"/>
              </a:solidFill>
              <a:latin typeface="+mj-lt"/>
            </a:endParaRPr>
          </a:p>
        </p:txBody>
      </p:sp>
      <p:pic>
        <p:nvPicPr>
          <p:cNvPr id="12292" name="Picture 16" descr="fig10_1_page2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43338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17"/>
          <p:cNvSpPr txBox="1">
            <a:spLocks noChangeArrowheads="1"/>
          </p:cNvSpPr>
          <p:nvPr/>
        </p:nvSpPr>
        <p:spPr bwMode="auto">
          <a:xfrm>
            <a:off x="4953000" y="990600"/>
            <a:ext cx="4038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Decompose any point </a:t>
            </a:r>
            <a:r>
              <a:rPr lang="en-US" altLang="en-US" sz="2400" b="1" dirty="0"/>
              <a:t>x</a:t>
            </a:r>
            <a:r>
              <a:rPr lang="en-US" altLang="en-US" sz="24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into components parallel and perpendicular to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hyperplane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x</a:t>
            </a:r>
            <a:r>
              <a:rPr lang="en-US" altLang="en-US" sz="2400" dirty="0"/>
              <a:t> = </a:t>
            </a:r>
            <a:r>
              <a:rPr lang="en-US" altLang="en-US" sz="2400" b="1" dirty="0"/>
              <a:t>x</a:t>
            </a:r>
            <a:r>
              <a:rPr lang="en-US" altLang="en-US" sz="2400" b="1" baseline="-25000" dirty="0"/>
              <a:t>p</a:t>
            </a:r>
            <a:r>
              <a:rPr lang="en-US" altLang="en-US" sz="2400" dirty="0"/>
              <a:t> + </a:t>
            </a:r>
            <a:r>
              <a:rPr lang="en-US" altLang="en-US" sz="2400" i="1" dirty="0"/>
              <a:t>d</a:t>
            </a:r>
            <a:r>
              <a:rPr lang="en-US" altLang="en-US" sz="2400" dirty="0"/>
              <a:t> </a:t>
            </a:r>
            <a:r>
              <a:rPr lang="en-US" altLang="en-US" sz="2400" b="1" dirty="0"/>
              <a:t>w</a:t>
            </a:r>
            <a:r>
              <a:rPr lang="en-US" altLang="en-US" sz="2400" dirty="0"/>
              <a:t>/||</a:t>
            </a:r>
            <a:r>
              <a:rPr lang="en-US" altLang="en-US" sz="2400" b="1" dirty="0"/>
              <a:t>w</a:t>
            </a:r>
            <a:r>
              <a:rPr lang="en-US" altLang="en-US" sz="2400" dirty="0"/>
              <a:t>||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x</a:t>
            </a:r>
            <a:r>
              <a:rPr lang="en-US" altLang="en-US" sz="2400" b="1" baseline="-25000" dirty="0"/>
              <a:t>p</a:t>
            </a:r>
            <a:r>
              <a:rPr lang="en-US" altLang="en-US" sz="2400" dirty="0"/>
              <a:t> is the component of </a:t>
            </a:r>
            <a:r>
              <a:rPr lang="en-US" altLang="en-US" sz="2400" b="1" dirty="0"/>
              <a:t>x</a:t>
            </a:r>
            <a:r>
              <a:rPr lang="en-US" altLang="en-US" sz="2400" dirty="0"/>
              <a:t> parallel to the hyperplane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/>
              <a:t>d</a:t>
            </a:r>
            <a:r>
              <a:rPr lang="en-US" altLang="en-US" sz="2400" dirty="0"/>
              <a:t> is distance of </a:t>
            </a:r>
            <a:r>
              <a:rPr lang="en-US" altLang="en-US" sz="2400" b="1" dirty="0"/>
              <a:t>x</a:t>
            </a:r>
            <a:r>
              <a:rPr lang="en-US" altLang="en-US" sz="2400" dirty="0"/>
              <a:t> from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hyperplane. </a:t>
            </a:r>
            <a:r>
              <a:rPr lang="en-US" altLang="en-US" sz="2400" b="1" dirty="0"/>
              <a:t>w</a:t>
            </a:r>
            <a:r>
              <a:rPr lang="en-US" altLang="en-US" sz="2400" dirty="0"/>
              <a:t>/||</a:t>
            </a:r>
            <a:r>
              <a:rPr lang="en-US" altLang="en-US" sz="2400" b="1" dirty="0"/>
              <a:t>w</a:t>
            </a:r>
            <a:r>
              <a:rPr lang="en-US" altLang="en-US" sz="2400" dirty="0"/>
              <a:t>|| is unit normal of the hyperplane.</a:t>
            </a:r>
          </a:p>
        </p:txBody>
      </p:sp>
      <p:sp>
        <p:nvSpPr>
          <p:cNvPr id="12294" name="Text Box 19"/>
          <p:cNvSpPr txBox="1">
            <a:spLocks noChangeArrowheads="1"/>
          </p:cNvSpPr>
          <p:nvPr/>
        </p:nvSpPr>
        <p:spPr bwMode="auto">
          <a:xfrm>
            <a:off x="1447800" y="2681288"/>
            <a:ext cx="74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r</a:t>
            </a:r>
            <a:r>
              <a:rPr lang="en-US" altLang="en-US" sz="1800" baseline="30000" dirty="0"/>
              <a:t>t </a:t>
            </a:r>
            <a:r>
              <a:rPr lang="en-US" altLang="en-US" sz="1800" dirty="0"/>
              <a:t>= -1</a:t>
            </a:r>
          </a:p>
        </p:txBody>
      </p:sp>
      <p:sp>
        <p:nvSpPr>
          <p:cNvPr id="12295" name="Text Box 20"/>
          <p:cNvSpPr txBox="1">
            <a:spLocks noChangeArrowheads="1"/>
          </p:cNvSpPr>
          <p:nvPr/>
        </p:nvSpPr>
        <p:spPr bwMode="auto">
          <a:xfrm>
            <a:off x="3851275" y="2552700"/>
            <a:ext cx="669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r</a:t>
            </a:r>
            <a:r>
              <a:rPr lang="en-US" altLang="en-US" sz="1800" baseline="30000" dirty="0"/>
              <a:t>t </a:t>
            </a:r>
            <a:r>
              <a:rPr lang="en-US" altLang="en-US" sz="1800" dirty="0"/>
              <a:t>= 1</a:t>
            </a:r>
          </a:p>
        </p:txBody>
      </p:sp>
      <p:sp>
        <p:nvSpPr>
          <p:cNvPr id="12296" name="Text Box 4"/>
          <p:cNvSpPr txBox="1">
            <a:spLocks noChangeArrowheads="1"/>
          </p:cNvSpPr>
          <p:nvPr/>
        </p:nvSpPr>
        <p:spPr bwMode="auto">
          <a:xfrm>
            <a:off x="1066800" y="381000"/>
            <a:ext cx="6341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Distance of x</a:t>
            </a:r>
            <a:r>
              <a:rPr lang="en-US" altLang="en-US" sz="2800" baseline="30000" dirty="0"/>
              <a:t>t</a:t>
            </a:r>
            <a:r>
              <a:rPr lang="en-US" altLang="en-US" sz="2800" dirty="0"/>
              <a:t> from hyperplane </a:t>
            </a:r>
            <a:r>
              <a:rPr lang="en-US" altLang="en-US" sz="2800" b="1" dirty="0"/>
              <a:t>w</a:t>
            </a:r>
            <a:r>
              <a:rPr lang="en-US" altLang="en-US" sz="2800" baseline="30000" dirty="0"/>
              <a:t>T</a:t>
            </a:r>
            <a:r>
              <a:rPr lang="en-US" altLang="en-US" sz="2800" b="1" dirty="0"/>
              <a:t>x</a:t>
            </a:r>
            <a:r>
              <a:rPr lang="en-US" altLang="en-US" sz="2800" dirty="0"/>
              <a:t> = 0</a:t>
            </a:r>
          </a:p>
        </p:txBody>
      </p:sp>
    </p:spTree>
    <p:extLst>
      <p:ext uri="{BB962C8B-B14F-4D97-AF65-F5344CB8AC3E}">
        <p14:creationId xmlns:p14="http://schemas.microsoft.com/office/powerpoint/2010/main" val="163936619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8239</TotalTime>
  <Words>3674</Words>
  <Application>Microsoft Office PowerPoint</Application>
  <PresentationFormat>On-screen Show (4:3)</PresentationFormat>
  <Paragraphs>428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Calibri</vt:lpstr>
      <vt:lpstr>Calibri Light</vt:lpstr>
      <vt:lpstr>Cambria Math</vt:lpstr>
      <vt:lpstr>Palatino Linotype</vt:lpstr>
      <vt:lpstr>Symbol</vt:lpstr>
      <vt:lpstr>Times New Roman</vt:lpstr>
      <vt:lpstr>Default Design</vt:lpstr>
      <vt:lpstr>Office Theme</vt:lpstr>
      <vt:lpstr>PowerPoint Presentation</vt:lpstr>
      <vt:lpstr>PowerPoint Presentation</vt:lpstr>
      <vt:lpstr>PowerPoint Presentation</vt:lpstr>
      <vt:lpstr>In 2D attribute space, decision boundary is the line wTx=0.</vt:lpstr>
      <vt:lpstr>PowerPoint Presentation</vt:lpstr>
      <vt:lpstr>To get a decision boundary like the one shown, weight vector without a bias component, must point toward point (1,1). For example, wT = [1,1].  To find the bias, b, choose any point p on the boundary and solve wTp + b = 0.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jhmiller</dc:creator>
  <cp:lastModifiedBy>Miller, John H</cp:lastModifiedBy>
  <cp:revision>510</cp:revision>
  <cp:lastPrinted>2015-11-13T19:26:16Z</cp:lastPrinted>
  <dcterms:created xsi:type="dcterms:W3CDTF">2012-08-03T23:35:23Z</dcterms:created>
  <dcterms:modified xsi:type="dcterms:W3CDTF">2023-12-29T06:02:23Z</dcterms:modified>
</cp:coreProperties>
</file>