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96" r:id="rId4"/>
  </p:sldMasterIdLst>
  <p:notesMasterIdLst>
    <p:notesMasterId r:id="rId42"/>
  </p:notesMasterIdLst>
  <p:sldIdLst>
    <p:sldId id="275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460" r:id="rId15"/>
    <p:sldId id="362" r:id="rId16"/>
    <p:sldId id="458" r:id="rId17"/>
    <p:sldId id="461" r:id="rId18"/>
    <p:sldId id="314" r:id="rId19"/>
    <p:sldId id="330" r:id="rId20"/>
    <p:sldId id="331" r:id="rId21"/>
    <p:sldId id="333" r:id="rId22"/>
    <p:sldId id="340" r:id="rId23"/>
    <p:sldId id="329" r:id="rId24"/>
    <p:sldId id="306" r:id="rId25"/>
    <p:sldId id="462" r:id="rId26"/>
    <p:sldId id="464" r:id="rId27"/>
    <p:sldId id="466" r:id="rId28"/>
    <p:sldId id="465" r:id="rId29"/>
    <p:sldId id="263" r:id="rId30"/>
    <p:sldId id="459" r:id="rId31"/>
    <p:sldId id="344" r:id="rId32"/>
    <p:sldId id="345" r:id="rId33"/>
    <p:sldId id="319" r:id="rId34"/>
    <p:sldId id="336" r:id="rId35"/>
    <p:sldId id="347" r:id="rId36"/>
    <p:sldId id="348" r:id="rId37"/>
    <p:sldId id="350" r:id="rId38"/>
    <p:sldId id="457" r:id="rId39"/>
    <p:sldId id="463" r:id="rId40"/>
    <p:sldId id="363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29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4" y="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EBE82-402E-4897-ADAB-72CACB5588EB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DDCC4-3A27-4060-8174-324F8FB5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4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Prior is what we know about credit risk before we observe a clients attributes; might be per-capita bankrupties</a:t>
            </a:r>
          </a:p>
          <a:p>
            <a:endParaRPr lang="en-US" altLang="en-US"/>
          </a:p>
          <a:p>
            <a:r>
              <a:rPr lang="en-US" altLang="en-US"/>
              <a:t>Class likelihood, p(x|C), probability of observing x conditioned on the event being in class C</a:t>
            </a:r>
          </a:p>
          <a:p>
            <a:r>
              <a:rPr lang="en-US" altLang="en-US"/>
              <a:t>	given client is high-risk (C = 1) how likely is X = {x</a:t>
            </a:r>
            <a:r>
              <a:rPr lang="en-US" altLang="en-US" baseline="-25000"/>
              <a:t>1</a:t>
            </a:r>
            <a:r>
              <a:rPr lang="en-US" altLang="en-US"/>
              <a:t>, x</a:t>
            </a:r>
            <a:r>
              <a:rPr lang="en-US" altLang="en-US" baseline="-25000"/>
              <a:t>2</a:t>
            </a:r>
            <a:r>
              <a:rPr lang="en-US" altLang="en-US"/>
              <a:t>}</a:t>
            </a:r>
          </a:p>
          <a:p>
            <a:r>
              <a:rPr lang="en-US" altLang="en-US"/>
              <a:t>	deduced by data on a set of known high-risk clients</a:t>
            </a:r>
          </a:p>
          <a:p>
            <a:endParaRPr lang="en-US" altLang="en-US"/>
          </a:p>
          <a:p>
            <a:r>
              <a:rPr lang="en-US" altLang="en-US"/>
              <a:t>Evidence, p(x), is essentially a normalization; also called “marginal probability” that x is seen regardless of class</a:t>
            </a:r>
          </a:p>
          <a:p>
            <a:endParaRPr lang="en-US" altLang="en-US"/>
          </a:p>
          <a:p>
            <a:r>
              <a:rPr lang="en-US" altLang="en-US"/>
              <a:t>Posterior, P(C|x), probability that client belongs to class C conditioned on attributes being X</a:t>
            </a:r>
          </a:p>
          <a:p>
            <a:r>
              <a:rPr lang="en-US" altLang="en-US"/>
              <a:t>	When normalized by evidence, posteriors add up to 1</a:t>
            </a:r>
          </a:p>
        </p:txBody>
      </p:sp>
    </p:spTree>
    <p:extLst>
      <p:ext uri="{BB962C8B-B14F-4D97-AF65-F5344CB8AC3E}">
        <p14:creationId xmlns:p14="http://schemas.microsoft.com/office/powerpoint/2010/main" val="294779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Priors, likelihoods, posteriors, and margins are class specific</a:t>
            </a:r>
          </a:p>
          <a:p>
            <a:r>
              <a:rPr lang="en-US" altLang="en-US"/>
              <a:t>Evidence is sum of margins over classes</a:t>
            </a:r>
          </a:p>
        </p:txBody>
      </p:sp>
    </p:spTree>
    <p:extLst>
      <p:ext uri="{BB962C8B-B14F-4D97-AF65-F5344CB8AC3E}">
        <p14:creationId xmlns:p14="http://schemas.microsoft.com/office/powerpoint/2010/main" val="796620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67A5B77-7807-4504-90C6-14225E1883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E89E4D-FE31-4B6D-ADD0-C30F223A6F1B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1C34BE33-2B97-4D6B-9643-45EBBC6DB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4213"/>
            <a:ext cx="6096000" cy="3429000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6DD9BBE-08DD-47C6-AEC7-2A32F661C9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</p:spPr>
        <p:txBody>
          <a:bodyPr lIns="99048" tIns="49524" rIns="99048" bIns="49524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467E74-5BBD-420A-86AA-688515A96D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7B5094-8A21-4B23-AD10-82D5AF4CF1D0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F67CDD0D-E944-4A03-B569-04D2F0C492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4213"/>
            <a:ext cx="6096000" cy="3429000"/>
          </a:xfrm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A7D2970-8496-4B62-899B-984C84A969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</p:spPr>
        <p:txBody>
          <a:bodyPr lIns="99048" tIns="49524" rIns="99048" bIns="49524"/>
          <a:lstStyle/>
          <a:p>
            <a:r>
              <a:rPr lang="en-US" altLang="en-US"/>
              <a:t>Example: 2 classes </a:t>
            </a:r>
          </a:p>
          <a:p>
            <a:r>
              <a:rPr lang="en-US" altLang="en-US"/>
              <a:t>Class likelihoods have means </a:t>
            </a:r>
            <a:r>
              <a:rPr lang="en-US" altLang="en-US" u="sng"/>
              <a:t>+</a:t>
            </a:r>
            <a:r>
              <a:rPr lang="en-US" altLang="en-US"/>
              <a:t> 2 and equal variance</a:t>
            </a:r>
          </a:p>
          <a:p>
            <a:r>
              <a:rPr lang="en-US" altLang="en-US"/>
              <a:t>Priors are also equal.</a:t>
            </a:r>
          </a:p>
          <a:p>
            <a:r>
              <a:rPr lang="en-US" altLang="en-US"/>
              <a:t>Between -2 and 2 have transition between essentially certain classification of classes as a function of x</a:t>
            </a:r>
            <a:endParaRPr lang="en-US" altLang="en-US" u="sn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35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99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39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C9CD3-63E9-457F-8C80-4AD04F1CF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8BA19-BDEE-4F3F-9F0E-7B58811416D6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733C1-58FC-41DE-AA4F-06692BEDE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909EC-0276-4E44-A071-A90923B8A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4FBDD-B505-4C6D-9BBD-6C21AE0F0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856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901FB-7EB6-437C-AFA2-36C15F0EA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A94C9-3743-4DBB-863E-E6E0E0D8965F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0F6BBD-AED9-4041-A7B7-278D1FA8A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1BB76-EB22-483F-B555-0F209E652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B3A77-62AF-4154-BACD-4A22262C7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7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B4B92-2E87-4F25-AF69-1ABCE4ED2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FE35E-E712-4321-A2ED-9DE6F54174A2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63510-ABBD-4656-B5B2-4A7EBC54B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D65EB-FC45-45DB-A874-D364162A5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15E8C-D4BD-4775-8257-E824E77DFC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993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CBFB238-A33E-410B-89A0-B123F41CB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9C2A9-99AF-4A89-BFBA-A47FA3B5D320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4AFFED5-1051-469F-B5D4-B711D749F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B76B10F-A1CA-4567-8472-AEC07C827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684F3-B537-4B5A-80B7-3A6DA84D8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71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995C50B-04FD-4224-BD73-C4DD87B39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4E54B-8AA9-4C3B-A423-8F55D977F83E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355706F-6442-4BBC-8E29-78BAE229E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B84E7E1-22FE-4773-BB4C-3FB66FEEF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6B6F1-1D80-4E43-A017-231481694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71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812B76F-2840-4882-8A0C-AC8FB77EE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CEAF0-EB60-43CF-B698-D96802250E4D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8A606DA-3AA4-4259-96AF-1E2B5EB09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217D4EB-0187-4840-B7FC-2F43F4B40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5997A-D85E-4FB1-AFD6-BCAB86DAE5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989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D4C29DC-2ACC-4408-B4AD-AB4E747F4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DF9DB-4F64-4B1D-8E85-D65D85826FB3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D629658-6CF4-4467-8BC6-842FDBB19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F7708FD-9C35-4731-9378-FB4B4B4C7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C1BB7-E813-4E11-AA9F-A9BDBF5904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45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D44CBE6-4DCF-44BD-A648-F95656C9E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D34A3-BC4F-49A8-9FB2-C05B7F93E883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0AFCD47-0A83-43BD-9EA1-B06794FA2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E9EF199-A2E3-4597-9977-B4124DCEB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08C95-CDD7-4C81-9FB4-AC6BD384DD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1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63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EAE492-8C97-4388-B281-21CCF2FCD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04606-BDA6-441D-B474-6597FBF64AEA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68BB4DE-0FE9-4BCA-96C2-937E086FF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DC1F27D-7189-4059-B5E5-53FA496A2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79905-FFA2-40FB-ABC4-C95CA46D9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566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78201-E9A4-4144-9DAE-7BF0CB2A7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EA1CA-AFF4-48A7-B6B0-67B110E413C7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ACAFA-F5C3-4457-B620-E046DD91D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7006E-39EE-482F-B412-E90349AC4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9B948-CFDE-4C59-A8A5-1377BD174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965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88FB9-9FD1-48C8-B2DB-0A80561A3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5C10C-B221-4F40-B25B-A14362ED49AA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6F81C-D9B3-498E-91FD-7BE3C19ED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64538-006A-4B16-838B-F4DDBA84D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CE2CC-7980-4249-9A94-762D18FD8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2211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AAC69-D3B6-433A-BC09-4A4E26A1A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CDB24-F9FE-48DD-AB2E-BBCA2CD0F804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F5E0B-636D-42C4-9A19-6874AD014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BC49-9575-4CA5-B5BF-D7AB6406E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3AAA-6733-4327-850A-F493EAC59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1838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1B3BB-8868-43D2-A5FF-EEA1CB079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F61C7-73E8-461F-8347-0DB891F27B28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5F57B-4B0F-4B4C-816D-41D45D5EF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7970D-9955-44FD-80C2-1D8BD6A9B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023FD-E1D6-4EFD-A2BD-2FAF4F50E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640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275A2-9C66-4C5E-A65B-1C0B8C308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07178-DD8C-47C3-A16A-2B953D15B679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48563-C8DA-468B-B65A-6A8D86953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19B3C-3DCF-49FC-95AF-DABE6B7E6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87C27-5D50-4E0A-8A97-77763D194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89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FACECEB-99F1-4C18-8416-4D0B75172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30A78-78FD-462D-8DD9-66E01DCF1E26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11F2A7-BBA7-45F2-84B4-F2B3C445B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694C998-B740-4059-A584-1F3C071AA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521FC-CB8C-4BBE-B855-B5B9E1BECA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749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8E7AAC6-79D8-4735-AAD7-CC237ADB4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1F0FE-0A98-4A67-A5CD-172527108563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031065E-785D-46E7-A72D-E208EE513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60E2BF4-4EE2-418F-878A-B0E5833A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C3C24-1E93-4BD7-BFD7-B0F075FED3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604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FEC1942-0394-43DC-B494-A7EFA6D4B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6FCDD-E09D-42D8-A51E-EB29AB25F01D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EBA8576-3175-4ECA-9A1F-1696AA6EF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8A76967-B7E7-4C35-8201-B5A47A2AE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D4208-9C59-46B6-8791-C3582838E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737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A7AA2C6-1FC1-4338-80DD-DB9DBE0FB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3A024-39FE-4CC0-9F91-44B5BFF2B945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1850FD9-20E9-4DBE-B4C0-7AF9F8A20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7E9FDAB-DCE5-4B00-A73B-1AFEEC315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DA5D3-E6F8-44A5-BB0B-FB0BADB8D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1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674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D134857-0C0C-4FEB-9DD8-43B6F7C61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2B75A-CF59-415B-AE42-A0E381AD205A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C74730E-83D9-4B9E-B422-B51C2F185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60E7DA-FFE4-4528-80A0-53B9E9E4A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C72C8-69C6-4D90-AEB6-07A9A4909B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20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60EA4CB-BC26-4667-904A-5D2FAC839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E6D7F-C745-4266-A9CC-F827EB94F28C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647E2F7-D1A7-4406-96C2-FA870B724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25C76D0-2AFD-4BB6-8B75-FE07A42D8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F6ED4-D69F-4A41-B2B6-05629F633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728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AAB3C-F0EB-45C3-AE68-E4F351B72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B6606-2164-47D1-979A-98701FFD8B36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71512-8AD5-4CEF-8B1F-37619E916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FD5B3-A210-48EE-8077-AC7D4F6D1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3E900-5F66-49D4-8214-87DDA16AAF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57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61383-58E6-45BD-820F-F4F9768D6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4870-9DBD-40A5-9B3C-6411D489C1EB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3CD24-0B27-4AAA-B91E-9CABADA98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38126-CE45-44D3-9270-87C1C326C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80DD9-1787-497C-B2BB-B9B979E17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3039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1338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4298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22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7976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431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79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802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460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6961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709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228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08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2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00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40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2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49A2E-CC16-4F45-BBAA-06C26274BD4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8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9A2E-CC16-4F45-BBAA-06C26274BD4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47662-788A-49DF-A260-58502E8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22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345C2ECD-B447-4CF8-A8C1-9D5E1827A7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C88FFEC8-BF81-4F19-8D25-0367B5338A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D3E0D-4C6C-47E2-9CD1-08D734FE40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7CDC8-38C3-46A7-8DCE-92894BE8F692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4FC9F-F9FB-4F9F-8343-8A604D8EB8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B836C-E986-4B24-AA9D-974DCF4DDD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1343C59-F7CC-4C5A-ADF5-8447F3F95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56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>
            <a:extLst>
              <a:ext uri="{FF2B5EF4-FFF2-40B4-BE49-F238E27FC236}">
                <a16:creationId xmlns:a16="http://schemas.microsoft.com/office/drawing/2014/main" id="{EB31FC78-1D3C-456D-89D5-983533A012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7" name="Text Placeholder 2">
            <a:extLst>
              <a:ext uri="{FF2B5EF4-FFF2-40B4-BE49-F238E27FC236}">
                <a16:creationId xmlns:a16="http://schemas.microsoft.com/office/drawing/2014/main" id="{CD9D7D06-ACCE-43B8-9E21-FEDD46D377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7A8F7-0414-4D01-9294-CA57BC7749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D747647-F4CA-4B2F-B48C-0CFCB8AE7C14}" type="datetimeFigureOut">
              <a:rPr lang="en-US"/>
              <a:pPr>
                <a:defRPr/>
              </a:pPr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B6040-BB84-4A4C-92AB-CAFC3C1DDC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2BB02-AA57-4594-B511-AEDCEDE9F5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88E09C8-DC33-4C65-8D02-9C4132B0D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0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6C8E1-6A12-4343-B812-1F3D2CAA60A7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3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11.wmf"/><Relationship Id="rId7" Type="http://schemas.openxmlformats.org/officeDocument/2006/relationships/oleObject" Target="../embeddings/oleObject8.bin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cdnetworks-us-2.dl.sourceforge.net/project/weka/documentation/3.4.x/ExplorerGuide-3.4.pdf" TargetMode="External"/><Relationship Id="rId2" Type="http://schemas.openxmlformats.org/officeDocument/2006/relationships/hyperlink" Target="http://www.cs.waikato.ac.nz/ml/weka/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8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3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5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6811" y="2009274"/>
            <a:ext cx="73276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Methods of classification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Classification by regression</a:t>
            </a:r>
          </a:p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	Parametric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Bayesian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306478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94487" y="538531"/>
            <a:ext cx="10602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6-way confusion matrix for beer-bottle classification by regression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376874" y="1609628"/>
            <a:ext cx="9119300" cy="3583817"/>
            <a:chOff x="2376874" y="1609628"/>
            <a:chExt cx="9119300" cy="3583817"/>
          </a:xfrm>
        </p:grpSpPr>
        <p:pic>
          <p:nvPicPr>
            <p:cNvPr id="4098" name="Picture 2" descr="H:\CS 483_580\2014\assignments\HW4\confusion matrix 6-way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4838" y="1727711"/>
              <a:ext cx="8891336" cy="34657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2376874" y="4741733"/>
              <a:ext cx="3112495" cy="3368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289770" y="1609628"/>
              <a:ext cx="3112495" cy="3368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303341" y="1484845"/>
            <a:ext cx="1747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Classes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727842" y="2233185"/>
            <a:ext cx="532715" cy="15297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887" y="2536411"/>
            <a:ext cx="1931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Classified as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2541" y="5042968"/>
            <a:ext cx="90287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Classes 1, 2, and 6 have the most data.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on class 3 is poor. No correct assignments.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HW6_classify_by_mir.m uses data in classes 1, 2, and 6.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847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573C9330-F3B0-9E1A-7013-C2E24FB3E6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77" y="214685"/>
            <a:ext cx="5369169" cy="6428629"/>
          </a:xfrm>
          <a:prstGeom prst="rect">
            <a:avLst/>
          </a:prstGeom>
        </p:spPr>
      </p:pic>
      <p:pic>
        <p:nvPicPr>
          <p:cNvPr id="5" name="Picture 4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EAA07CB1-56FE-CE48-3DB9-E9BED56B87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109" y="1031631"/>
            <a:ext cx="7666892" cy="56908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4AF8747-09BA-441A-50F7-A9C254CAC2E7}"/>
              </a:ext>
            </a:extLst>
          </p:cNvPr>
          <p:cNvSpPr txBox="1"/>
          <p:nvPr/>
        </p:nvSpPr>
        <p:spPr>
          <a:xfrm>
            <a:off x="7432432" y="631521"/>
            <a:ext cx="31918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Calculate confusion matrix</a:t>
            </a:r>
          </a:p>
        </p:txBody>
      </p:sp>
    </p:spTree>
    <p:extLst>
      <p:ext uri="{BB962C8B-B14F-4D97-AF65-F5344CB8AC3E}">
        <p14:creationId xmlns:p14="http://schemas.microsoft.com/office/powerpoint/2010/main" val="1622911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 code&#10;&#10;Description automatically generated">
            <a:extLst>
              <a:ext uri="{FF2B5EF4-FFF2-40B4-BE49-F238E27FC236}">
                <a16:creationId xmlns:a16="http://schemas.microsoft.com/office/drawing/2014/main" id="{0124EC83-095E-EB01-DAF1-77532D06BC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708" y="1805356"/>
            <a:ext cx="9576583" cy="456027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2BFE7A1-6883-F494-B922-F2A15B3C76DF}"/>
              </a:ext>
            </a:extLst>
          </p:cNvPr>
          <p:cNvSpPr txBox="1"/>
          <p:nvPr/>
        </p:nvSpPr>
        <p:spPr>
          <a:xfrm>
            <a:off x="3067766" y="904075"/>
            <a:ext cx="6056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Calculate accuracies from confusion matrix</a:t>
            </a:r>
          </a:p>
        </p:txBody>
      </p:sp>
    </p:spTree>
    <p:extLst>
      <p:ext uri="{BB962C8B-B14F-4D97-AF65-F5344CB8AC3E}">
        <p14:creationId xmlns:p14="http://schemas.microsoft.com/office/powerpoint/2010/main" val="1574440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>
            <a:extLst>
              <a:ext uri="{FF2B5EF4-FFF2-40B4-BE49-F238E27FC236}">
                <a16:creationId xmlns:a16="http://schemas.microsoft.com/office/drawing/2014/main" id="{4B0FEC73-F9BF-41DF-BEC5-B085E29DA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892" y="566678"/>
            <a:ext cx="10761785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Assignment 4</a:t>
            </a:r>
          </a:p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Download HW6_classify_by_mir.m from the class web page. Run with dataset glass_data_HW6.csv to classify beer-bottle glass by perceptron regression.  Keep the class labels as 1, 2, and 6.  After fitting class labels as though they are a continuous response, bin the results to make predictions of class </a:t>
            </a:r>
          </a:p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assignment.  Use bin structure default bin=2, Fit&lt;1.5, bin=1, and Fit&gt;4, bin=6. </a:t>
            </a:r>
          </a:p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Report the following:</a:t>
            </a:r>
          </a:p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Coefficient of determination, number of records in each class, accuracy of class assignment,</a:t>
            </a:r>
          </a:p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overall accuracy, and 3-way confusion matrix with class specific columns as outlined below.</a:t>
            </a:r>
          </a:p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Edit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HW6_classify_by_mir.m to create the bin structure default bin=2, Fit&lt;1.5, bin=1, and Fit&gt;2.5, bin=6.</a:t>
            </a:r>
          </a:p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Run the edited code and report the results listed above. 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291" name="TextBox 2">
            <a:extLst>
              <a:ext uri="{FF2B5EF4-FFF2-40B4-BE49-F238E27FC236}">
                <a16:creationId xmlns:a16="http://schemas.microsoft.com/office/drawing/2014/main" id="{7A9ED155-951E-4853-A3B6-0BCA56F2D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9908" y="4302614"/>
            <a:ext cx="1091418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 in class 1 assigned class 1	# in class 2 assigned class 1 	 # in class 6 assigned class 1 </a:t>
            </a:r>
          </a:p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 in class 1 assigned class 2 	# in class 2 assigned class 2 	 # in class 6 assigned class 2 </a:t>
            </a:r>
          </a:p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 in class 1 assigned class 6	# in class 2 assigned class 6 	 # in class 6 assigned class 6 </a:t>
            </a:r>
          </a:p>
        </p:txBody>
      </p:sp>
    </p:spTree>
    <p:extLst>
      <p:ext uri="{BB962C8B-B14F-4D97-AF65-F5344CB8AC3E}">
        <p14:creationId xmlns:p14="http://schemas.microsoft.com/office/powerpoint/2010/main" val="1404769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9081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48999F8-A084-4E20-8D0B-FA4977066090}"/>
              </a:ext>
            </a:extLst>
          </p:cNvPr>
          <p:cNvSpPr txBox="1"/>
          <p:nvPr/>
        </p:nvSpPr>
        <p:spPr>
          <a:xfrm>
            <a:off x="3344780" y="2351782"/>
            <a:ext cx="732764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Methods of classification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Parametric Bayesian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1169719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5"/>
          <p:cNvGraphicFramePr>
            <a:graphicFrameLocks noGrp="1" noChangeAspect="1"/>
          </p:cNvGraphicFramePr>
          <p:nvPr>
            <p:ph sz="half" idx="1"/>
          </p:nvPr>
        </p:nvGraphicFramePr>
        <p:xfrm>
          <a:off x="3581401" y="2007827"/>
          <a:ext cx="4484816" cy="1332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09700" imgH="419100" progId="Equation.3">
                  <p:embed/>
                </p:oleObj>
              </mc:Choice>
              <mc:Fallback>
                <p:oleObj name="Equation" r:id="rId3" imgW="1409700" imgH="419100" progId="Equation.3">
                  <p:embed/>
                  <p:pic>
                    <p:nvPicPr>
                      <p:cNvPr id="30722" name="Object 2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1" y="2007827"/>
                        <a:ext cx="4484816" cy="13321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ABF501-E6C6-4D00-95EC-55131F547DA4}" type="slidenum">
              <a:rPr lang="tr-TR">
                <a:solidFill>
                  <a:schemeClr val="tx2"/>
                </a:solidFill>
                <a:latin typeface="+mj-lt"/>
              </a:rPr>
              <a:pPr>
                <a:defRPr/>
              </a:pPr>
              <a:t>16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1439291" y="2369889"/>
            <a:ext cx="14263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posterior</a:t>
            </a:r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8764002" y="1783558"/>
            <a:ext cx="19704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Class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likelihood</a:t>
            </a: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5664881" y="1111900"/>
            <a:ext cx="9060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prior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7866987" y="2815290"/>
            <a:ext cx="24641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Normalization factor</a:t>
            </a:r>
            <a:endParaRPr lang="tr-TR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229" name="Line 13"/>
          <p:cNvSpPr>
            <a:spLocks noChangeShapeType="1"/>
          </p:cNvSpPr>
          <p:nvPr/>
        </p:nvSpPr>
        <p:spPr bwMode="auto">
          <a:xfrm flipH="1" flipV="1">
            <a:off x="7393061" y="3015345"/>
            <a:ext cx="47392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r-TR" sz="135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7230" name="Line 14"/>
          <p:cNvSpPr>
            <a:spLocks noChangeShapeType="1"/>
          </p:cNvSpPr>
          <p:nvPr/>
        </p:nvSpPr>
        <p:spPr bwMode="auto">
          <a:xfrm flipH="1">
            <a:off x="6068087" y="1635120"/>
            <a:ext cx="4218" cy="23735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r-TR" sz="135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7231" name="Line 15"/>
          <p:cNvSpPr>
            <a:spLocks noChangeShapeType="1"/>
          </p:cNvSpPr>
          <p:nvPr/>
        </p:nvSpPr>
        <p:spPr bwMode="auto">
          <a:xfrm flipH="1">
            <a:off x="8084215" y="2010265"/>
            <a:ext cx="679787" cy="13133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r-TR" sz="135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0733" name="Text Box 40"/>
          <p:cNvSpPr txBox="1">
            <a:spLocks noChangeArrowheads="1"/>
          </p:cNvSpPr>
          <p:nvPr/>
        </p:nvSpPr>
        <p:spPr bwMode="auto">
          <a:xfrm>
            <a:off x="982229" y="3764623"/>
            <a:ext cx="111773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Prior is usually the proportion of training examples in each class.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Class likelihood is probability that a member of class C will have attributes </a:t>
            </a:r>
            <a:r>
              <a:rPr lang="en-US" altLang="en-US" sz="2400" b="1" dirty="0"/>
              <a:t>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Assign example with attributes </a:t>
            </a:r>
            <a:r>
              <a:rPr lang="en-US" altLang="en-US" sz="2400" b="1" dirty="0"/>
              <a:t>x</a:t>
            </a:r>
            <a:r>
              <a:rPr lang="en-US" altLang="en-US" sz="2400" dirty="0"/>
              <a:t> to class C if P(</a:t>
            </a:r>
            <a:r>
              <a:rPr lang="en-US" altLang="en-US" sz="2400" dirty="0" err="1"/>
              <a:t>C|</a:t>
            </a:r>
            <a:r>
              <a:rPr lang="en-US" altLang="en-US" sz="2400" b="1" dirty="0" err="1"/>
              <a:t>x</a:t>
            </a:r>
            <a:r>
              <a:rPr lang="en-US" altLang="en-US" sz="2400" dirty="0"/>
              <a:t>) &gt; 0.5</a:t>
            </a:r>
          </a:p>
        </p:txBody>
      </p:sp>
      <p:sp>
        <p:nvSpPr>
          <p:cNvPr id="30734" name="TextBox 2"/>
          <p:cNvSpPr txBox="1">
            <a:spLocks noChangeArrowheads="1"/>
          </p:cNvSpPr>
          <p:nvPr/>
        </p:nvSpPr>
        <p:spPr bwMode="auto">
          <a:xfrm>
            <a:off x="3125753" y="494969"/>
            <a:ext cx="58283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en-US" sz="2800" dirty="0"/>
              <a:t>Bayes’ Rule</a:t>
            </a:r>
            <a:r>
              <a:rPr lang="en-US" altLang="en-US" sz="2800" dirty="0"/>
              <a:t> for binary classification</a:t>
            </a: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883616" y="2676001"/>
            <a:ext cx="507720" cy="7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r-TR" sz="135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473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72493" y="790682"/>
            <a:ext cx="4629150" cy="488156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en-US" sz="2700" dirty="0">
                <a:latin typeface="Arial" panose="020B0604020202020204" pitchFamily="34" charset="0"/>
                <a:cs typeface="Arial" panose="020B0604020202020204" pitchFamily="34" charset="0"/>
              </a:rPr>
              <a:t>Bayes’ Rule: </a:t>
            </a:r>
            <a:r>
              <a:rPr lang="tr-TR" altLang="en-US" sz="2700" i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altLang="en-US" sz="2700" dirty="0">
                <a:latin typeface="Arial" panose="020B0604020202020204" pitchFamily="34" charset="0"/>
                <a:cs typeface="Arial" panose="020B0604020202020204" pitchFamily="34" charset="0"/>
              </a:rPr>
              <a:t>&gt;2 Classes</a:t>
            </a:r>
          </a:p>
        </p:txBody>
      </p:sp>
      <p:graphicFrame>
        <p:nvGraphicFramePr>
          <p:cNvPr id="36867" name="Object 17"/>
          <p:cNvGraphicFramePr>
            <a:graphicFrameLocks noGrp="1" noChangeAspect="1"/>
          </p:cNvGraphicFramePr>
          <p:nvPr>
            <p:ph sz="half" idx="1"/>
          </p:nvPr>
        </p:nvGraphicFramePr>
        <p:xfrm>
          <a:off x="2677257" y="1613214"/>
          <a:ext cx="6837486" cy="1523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794000" imgH="622300" progId="Equation.3">
                  <p:embed/>
                </p:oleObj>
              </mc:Choice>
              <mc:Fallback>
                <p:oleObj name="Equation" r:id="rId3" imgW="2794000" imgH="622300" progId="Equation.3">
                  <p:embed/>
                  <p:pic>
                    <p:nvPicPr>
                      <p:cNvPr id="36867" name="Object 1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7257" y="1613214"/>
                        <a:ext cx="6837486" cy="15230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21"/>
          <p:cNvGraphicFramePr>
            <a:graphicFrameLocks noGrp="1" noChangeAspect="1"/>
          </p:cNvGraphicFramePr>
          <p:nvPr>
            <p:ph sz="half" idx="2"/>
          </p:nvPr>
        </p:nvGraphicFramePr>
        <p:xfrm>
          <a:off x="2097279" y="3849964"/>
          <a:ext cx="8101066" cy="1394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835080" imgH="660240" progId="Equation.3">
                  <p:embed/>
                </p:oleObj>
              </mc:Choice>
              <mc:Fallback>
                <p:oleObj name="Equation" r:id="rId5" imgW="3835080" imgH="660240" progId="Equation.3">
                  <p:embed/>
                  <p:pic>
                    <p:nvPicPr>
                      <p:cNvPr id="36868" name="Object 2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7279" y="3849964"/>
                        <a:ext cx="8101066" cy="13948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spcBef>
                <a:spcPct val="20000"/>
              </a:spcBef>
              <a:buChar char="•"/>
              <a:defRPr sz="1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B9348B-99A6-4F1D-8BFB-4C1DBCD734AD}" type="slidenum">
              <a:rPr lang="tr-TR" altLang="en-US" sz="105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050"/>
          </a:p>
        </p:txBody>
      </p:sp>
      <p:sp>
        <p:nvSpPr>
          <p:cNvPr id="2" name="TextBox 1"/>
          <p:cNvSpPr txBox="1"/>
          <p:nvPr/>
        </p:nvSpPr>
        <p:spPr>
          <a:xfrm>
            <a:off x="5495692" y="4024155"/>
            <a:ext cx="2600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Normalized priors</a:t>
            </a:r>
          </a:p>
        </p:txBody>
      </p:sp>
      <p:sp>
        <p:nvSpPr>
          <p:cNvPr id="3" name="Rectangle 2"/>
          <p:cNvSpPr/>
          <p:nvPr/>
        </p:nvSpPr>
        <p:spPr>
          <a:xfrm>
            <a:off x="2097280" y="4838452"/>
            <a:ext cx="3550427" cy="4063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extBox 3"/>
          <p:cNvSpPr txBox="1"/>
          <p:nvPr/>
        </p:nvSpPr>
        <p:spPr>
          <a:xfrm>
            <a:off x="1408083" y="4783121"/>
            <a:ext cx="4344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Assign example with attributes</a:t>
            </a:r>
          </a:p>
        </p:txBody>
      </p:sp>
    </p:spTree>
    <p:extLst>
      <p:ext uri="{BB962C8B-B14F-4D97-AF65-F5344CB8AC3E}">
        <p14:creationId xmlns:p14="http://schemas.microsoft.com/office/powerpoint/2010/main" val="1389738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900989" y="1829098"/>
            <a:ext cx="8734927" cy="319980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Arial" charset="0"/>
              </a:rPr>
              <a:t>Parametric Bayesian classification: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1. assume a distribution function for class likelihoods, p(x|C</a:t>
            </a:r>
            <a:r>
              <a:rPr lang="en-US" sz="2400" baseline="-25000" dirty="0">
                <a:latin typeface="Arial" charset="0"/>
              </a:rPr>
              <a:t>i</a:t>
            </a:r>
            <a:r>
              <a:rPr lang="en-US" sz="2400" dirty="0">
                <a:latin typeface="Arial" charset="0"/>
              </a:rPr>
              <a:t>)  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	(Gaussian, for example)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2. estimate parameters of the distribution from data 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3. use relative class sizes in dataset for priors, p(C</a:t>
            </a:r>
            <a:r>
              <a:rPr lang="en-US" sz="2400" baseline="-25000" dirty="0">
                <a:latin typeface="Arial" charset="0"/>
              </a:rPr>
              <a:t>i</a:t>
            </a:r>
            <a:r>
              <a:rPr lang="en-US" sz="2400" dirty="0">
                <a:latin typeface="Arial" charset="0"/>
              </a:rPr>
              <a:t>) </a:t>
            </a:r>
          </a:p>
          <a:p>
            <a:pPr marL="0" indent="0">
              <a:buNone/>
            </a:pPr>
            <a:r>
              <a:rPr lang="en-US" sz="2400" dirty="0">
                <a:latin typeface="Arial" charset="0"/>
              </a:rPr>
              <a:t>4. assign example with attributes x to class with largest p(</a:t>
            </a:r>
            <a:r>
              <a:rPr lang="en-US" sz="2400" dirty="0" err="1">
                <a:latin typeface="Arial" charset="0"/>
              </a:rPr>
              <a:t>C</a:t>
            </a:r>
            <a:r>
              <a:rPr lang="en-US" sz="2400" baseline="-25000" dirty="0" err="1">
                <a:latin typeface="Arial" charset="0"/>
              </a:rPr>
              <a:t>i</a:t>
            </a:r>
            <a:r>
              <a:rPr lang="en-US" sz="2400" dirty="0" err="1">
                <a:latin typeface="Arial" charset="0"/>
              </a:rPr>
              <a:t>|x</a:t>
            </a:r>
            <a:r>
              <a:rPr lang="en-US" sz="2400" dirty="0">
                <a:latin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32610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67902" y="432427"/>
            <a:ext cx="4271947" cy="457200"/>
          </a:xfrm>
        </p:spPr>
        <p:txBody>
          <a:bodyPr vert="horz" lIns="0" tIns="34290" rIns="0" bIns="0" rtlCol="0" anchor="b">
            <a:norm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1-D Gaussian class likelihoods</a:t>
            </a:r>
          </a:p>
        </p:txBody>
      </p:sp>
      <p:graphicFrame>
        <p:nvGraphicFramePr>
          <p:cNvPr id="7172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6349322" y="3431481"/>
          <a:ext cx="2570161" cy="2660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54080" imgH="1091880" progId="Equation.3">
                  <p:embed/>
                </p:oleObj>
              </mc:Choice>
              <mc:Fallback>
                <p:oleObj name="Equation" r:id="rId2" imgW="1054080" imgH="1091880" progId="Equation.3">
                  <p:embed/>
                  <p:pic>
                    <p:nvPicPr>
                      <p:cNvPr id="71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9322" y="3431481"/>
                        <a:ext cx="2570161" cy="26608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7942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096000" y="2701396"/>
            <a:ext cx="3867645" cy="4664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Estimate </a:t>
            </a:r>
            <a:r>
              <a:rPr lang="tr-TR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tr-TR" altLang="en-US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tr-TR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tr-TR" alt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endParaRPr lang="en-GB" alt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182" name="Group 14"/>
          <p:cNvGrpSpPr>
            <a:grpSpLocks/>
          </p:cNvGrpSpPr>
          <p:nvPr/>
        </p:nvGrpSpPr>
        <p:grpSpPr bwMode="auto">
          <a:xfrm>
            <a:off x="805379" y="1368288"/>
            <a:ext cx="4271947" cy="3287933"/>
            <a:chOff x="340" y="1162"/>
            <a:chExt cx="2204" cy="1934"/>
          </a:xfrm>
        </p:grpSpPr>
        <p:graphicFrame>
          <p:nvGraphicFramePr>
            <p:cNvPr id="7171" name="Object 3"/>
            <p:cNvGraphicFramePr>
              <a:graphicFrameLocks noChangeAspect="1"/>
            </p:cNvGraphicFramePr>
            <p:nvPr/>
          </p:nvGraphicFramePr>
          <p:xfrm>
            <a:off x="976" y="1479"/>
            <a:ext cx="1168" cy="3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854000" imgH="507960" progId="Equation.3">
                    <p:embed/>
                  </p:oleObj>
                </mc:Choice>
                <mc:Fallback>
                  <p:oleObj name="Equation" r:id="rId4" imgW="1854000" imgH="507960" progId="Equation.3">
                    <p:embed/>
                    <p:pic>
                      <p:nvPicPr>
                        <p:cNvPr id="7171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6" y="1479"/>
                          <a:ext cx="1168" cy="33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75" name="Text Box 9"/>
            <p:cNvSpPr txBox="1">
              <a:spLocks noChangeArrowheads="1"/>
            </p:cNvSpPr>
            <p:nvPr/>
          </p:nvSpPr>
          <p:spPr bwMode="auto">
            <a:xfrm>
              <a:off x="1474" y="2750"/>
              <a:ext cx="240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tr-TR" altLang="en-US" i="1">
                  <a:latin typeface="Lucida Bright" pitchFamily="18" charset="0"/>
                </a:rPr>
                <a:t>μ</a:t>
              </a:r>
              <a:endParaRPr lang="en-GB" altLang="en-US" i="1">
                <a:latin typeface="Lucida Bright" pitchFamily="18" charset="0"/>
              </a:endParaRPr>
            </a:p>
          </p:txBody>
        </p:sp>
        <p:sp>
          <p:nvSpPr>
            <p:cNvPr id="7176" name="Line 11"/>
            <p:cNvSpPr>
              <a:spLocks noChangeShapeType="1"/>
            </p:cNvSpPr>
            <p:nvPr/>
          </p:nvSpPr>
          <p:spPr bwMode="auto">
            <a:xfrm flipH="1" flipV="1">
              <a:off x="1474" y="2750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177" name="Line 12"/>
            <p:cNvSpPr>
              <a:spLocks noChangeShapeType="1"/>
            </p:cNvSpPr>
            <p:nvPr/>
          </p:nvSpPr>
          <p:spPr bwMode="auto">
            <a:xfrm>
              <a:off x="1474" y="3067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178" name="Text Box 13"/>
            <p:cNvSpPr txBox="1">
              <a:spLocks noChangeArrowheads="1"/>
            </p:cNvSpPr>
            <p:nvPr/>
          </p:nvSpPr>
          <p:spPr bwMode="auto">
            <a:xfrm>
              <a:off x="1973" y="2832"/>
              <a:ext cx="213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tr-TR" altLang="en-US" i="1">
                  <a:latin typeface="Lucida Bright" pitchFamily="18" charset="0"/>
                </a:rPr>
                <a:t>σ</a:t>
              </a:r>
              <a:endParaRPr lang="en-GB" altLang="en-US" i="1">
                <a:latin typeface="Lucida Bright" pitchFamily="18" charset="0"/>
              </a:endParaRPr>
            </a:p>
          </p:txBody>
        </p:sp>
        <p:pic>
          <p:nvPicPr>
            <p:cNvPr id="7179" name="Picture 1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1162"/>
              <a:ext cx="2204" cy="1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7180" name="Object 12"/>
          <p:cNvGraphicFramePr>
            <a:graphicFrameLocks noChangeAspect="1"/>
          </p:cNvGraphicFramePr>
          <p:nvPr/>
        </p:nvGraphicFramePr>
        <p:xfrm>
          <a:off x="5887635" y="1192239"/>
          <a:ext cx="4076010" cy="117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828800" imgH="482400" progId="Equation.3">
                  <p:embed/>
                </p:oleObj>
              </mc:Choice>
              <mc:Fallback>
                <p:oleObj name="Equation" r:id="rId7" imgW="1828800" imgH="482400" progId="Equation.3">
                  <p:embed/>
                  <p:pic>
                    <p:nvPicPr>
                      <p:cNvPr id="718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7635" y="1192239"/>
                        <a:ext cx="4076010" cy="11745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1538151" y="4793140"/>
            <a:ext cx="380386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Function of a single random </a:t>
            </a: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variable with a shape </a:t>
            </a: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characterized by 2 parameters</a:t>
            </a:r>
          </a:p>
        </p:txBody>
      </p:sp>
    </p:spTree>
    <p:extLst>
      <p:ext uri="{BB962C8B-B14F-4D97-AF65-F5344CB8AC3E}">
        <p14:creationId xmlns:p14="http://schemas.microsoft.com/office/powerpoint/2010/main" val="3273358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8763" y="2305594"/>
            <a:ext cx="62648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Classify by perceptron regression</a:t>
            </a:r>
          </a:p>
        </p:txBody>
      </p:sp>
    </p:spTree>
    <p:extLst>
      <p:ext uri="{BB962C8B-B14F-4D97-AF65-F5344CB8AC3E}">
        <p14:creationId xmlns:p14="http://schemas.microsoft.com/office/powerpoint/2010/main" val="3920728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9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41018576"/>
              </p:ext>
            </p:extLst>
          </p:nvPr>
        </p:nvGraphicFramePr>
        <p:xfrm>
          <a:off x="1782193" y="2905811"/>
          <a:ext cx="7758905" cy="144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746160" imgH="698400" progId="Equation.3">
                  <p:embed/>
                </p:oleObj>
              </mc:Choice>
              <mc:Fallback>
                <p:oleObj name="Equation" r:id="rId2" imgW="3746160" imgH="698400" progId="Equation.3">
                  <p:embed/>
                  <p:pic>
                    <p:nvPicPr>
                      <p:cNvPr id="39939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193" y="2905811"/>
                        <a:ext cx="7758905" cy="144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4"/>
          <p:cNvSpPr txBox="1">
            <a:spLocks noGrp="1"/>
          </p:cNvSpPr>
          <p:nvPr/>
        </p:nvSpPr>
        <p:spPr>
          <a:xfrm>
            <a:off x="7981951" y="5075636"/>
            <a:ext cx="428625" cy="205978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A06CD511-58AD-495B-9FB3-277BC5E8A5E8}" type="slidenum">
              <a:rPr lang="tr-TR" sz="675">
                <a:solidFill>
                  <a:schemeClr val="tx2">
                    <a:shade val="90000"/>
                  </a:schemeClr>
                </a:solidFill>
              </a:rPr>
              <a:pPr algn="r">
                <a:defRPr/>
              </a:pPr>
              <a:t>20</a:t>
            </a:fld>
            <a:endParaRPr lang="tr-TR" sz="675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9942" name="TextBox 1"/>
          <p:cNvSpPr txBox="1">
            <a:spLocks noChangeArrowheads="1"/>
          </p:cNvSpPr>
          <p:nvPr/>
        </p:nvSpPr>
        <p:spPr bwMode="auto">
          <a:xfrm>
            <a:off x="1580098" y="428316"/>
            <a:ext cx="92400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Naïve Bayes classification: Gaussian class likelihoods, d attributes.</a:t>
            </a: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549441" y="4643002"/>
            <a:ext cx="11093115" cy="865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Class C is characterized by a mean and variance of the d attributes of examples in the dataset that belong to class C.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9351" y="1035302"/>
            <a:ext cx="110931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Assumes that attributes of a class are uncorrelated. Unlikely to be entirely true; hence Naïve.</a:t>
            </a: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Class likelihood, P(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|C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), is a product of 1D Gaussians for each attribute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p(x</a:t>
            </a:r>
            <a:r>
              <a:rPr lang="en-US" sz="24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|C)</a:t>
            </a:r>
            <a:r>
              <a:rPr lang="en-US" sz="24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the probability that an example in class C will have value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4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for attribute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|C)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the probability that an example in class C will have attribute vector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with d predictors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558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1746738" y="1213339"/>
            <a:ext cx="9425355" cy="1755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Arial" panose="020B0604020202020204" pitchFamily="34" charset="0"/>
              </a:rPr>
              <a:t>The leukemia gene expression file (on class website) is data on individuals with 2 types of leukemia, ALL or AML. HW5 uses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Naïve Bayes classification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Arial" panose="020B0604020202020204" pitchFamily="34" charset="0"/>
              </a:rPr>
              <a:t> to address the question, “Can the type of leukemia, ALL or AML, be predicted from gene express data?”</a:t>
            </a: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1148862" y="562326"/>
            <a:ext cx="106797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HW5 is an application of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Naïve Bayes classification </a:t>
            </a: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as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 implemented in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Weka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4937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63416" y="685801"/>
            <a:ext cx="11277600" cy="4225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Download and start the Weka GUI. Follow the instructions on the Weka site: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http://www.cs.waikato.ac.nz/ml/weka/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will only use the Weka’s Explorer functionality.  Extensive documentation can be found at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Explorer guide</a:t>
            </a:r>
            <a:endParaRPr kumimoji="0" lang="en-US" altLang="en-US" sz="2400" b="0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Open the leukemia gene expression file (on class website) in </a:t>
            </a:r>
            <a:r>
              <a:rPr lang="en-US" altLang="en-US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Explorer.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Under preprocess click open file. 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Go to folder where you stored the leukemia gene expression file.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 panose="020F0502020204030204" pitchFamily="34" charset="0"/>
                <a:cs typeface="Arial" panose="020B0604020202020204" pitchFamily="34" charset="0"/>
              </a:rPr>
              <a:t>Under file type choose CSV, choose file, click open</a:t>
            </a:r>
            <a:endParaRPr kumimoji="0" lang="en-US" altLang="en-US" sz="2400" b="0" i="0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9428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069894-22E1-410A-9C07-4152C18F8F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624" y="0"/>
            <a:ext cx="90807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491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C079B66-3209-45D6-9775-C6FFBC0C418C}"/>
              </a:ext>
            </a:extLst>
          </p:cNvPr>
          <p:cNvSpPr/>
          <p:nvPr/>
        </p:nvSpPr>
        <p:spPr>
          <a:xfrm>
            <a:off x="713064" y="1196594"/>
            <a:ext cx="10788242" cy="293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defRPr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 classify, find the</a:t>
            </a:r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prstClr val="black"/>
                </a:solidFill>
              </a:rPr>
              <a:t>Naïve Bayes</a:t>
            </a:r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classification method.</a:t>
            </a:r>
          </a:p>
          <a:p>
            <a:pPr lvl="0">
              <a:spcBef>
                <a:spcPct val="0"/>
              </a:spcBef>
              <a:defRPr/>
            </a:pPr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 “Test options” choose “Cross-validation” and under “Folds” enter 5.  The drop-down menu below Test options should say “(Nom) </a:t>
            </a:r>
            <a:r>
              <a:rPr lang="en-US" alt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leukemia_type</a:t>
            </a:r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”.  This means that the algorithm will classify “</a:t>
            </a:r>
            <a:r>
              <a:rPr lang="en-US" altLang="en-US" sz="2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leukemia_type</a:t>
            </a:r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(AML or ALL), using the gene expression values as attributes.</a:t>
            </a:r>
          </a:p>
          <a:p>
            <a:pPr lvl="0">
              <a:spcBef>
                <a:spcPct val="0"/>
              </a:spcBef>
              <a:defRPr/>
            </a:pPr>
            <a:endParaRPr lang="en-US" altLang="en-US" sz="24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Click the start button</a:t>
            </a:r>
            <a:endParaRPr lang="en-US" altLang="en-US" sz="2400" u="sng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4808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8965E1-F8CB-4B52-9C83-A807519391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980" y="0"/>
            <a:ext cx="91500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4700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C299F072-0E51-40D1-BBFF-9BB71AEA8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965934"/>
            <a:ext cx="10210800" cy="4037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Assignment 5: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Naïve Bayes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classification</a:t>
            </a: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leukemia gene expression data (on class website) in Weka to predict the type of leukemia, ALL or AML. </a:t>
            </a: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Report accuracy of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classification and confusion matrix assuming ALL is the positive class</a:t>
            </a: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Construct the confusion matrix assuming AML is the positive class.</a:t>
            </a: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Calculate the class-dependent TP and FP rates. </a:t>
            </a:r>
          </a:p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0"/>
              </a:spcBef>
              <a:spcAft>
                <a:spcPts val="75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Show your work and compare to Weka’s class specific TP and FP rates.</a:t>
            </a:r>
          </a:p>
        </p:txBody>
      </p:sp>
    </p:spTree>
    <p:extLst>
      <p:ext uri="{BB962C8B-B14F-4D97-AF65-F5344CB8AC3E}">
        <p14:creationId xmlns:p14="http://schemas.microsoft.com/office/powerpoint/2010/main" val="7332287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18899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48999F8-A084-4E20-8D0B-FA4977066090}"/>
              </a:ext>
            </a:extLst>
          </p:cNvPr>
          <p:cNvSpPr txBox="1"/>
          <p:nvPr/>
        </p:nvSpPr>
        <p:spPr>
          <a:xfrm>
            <a:off x="925974" y="2413769"/>
            <a:ext cx="109265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	Bayesian classification by discriminants: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discriminant is a function whose value determines which class an example will be assigned to.</a:t>
            </a:r>
          </a:p>
        </p:txBody>
      </p:sp>
    </p:spTree>
    <p:extLst>
      <p:ext uri="{BB962C8B-B14F-4D97-AF65-F5344CB8AC3E}">
        <p14:creationId xmlns:p14="http://schemas.microsoft.com/office/powerpoint/2010/main" val="15842183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D79E9-115E-4066-A541-69A136CB26E9}"/>
              </a:ext>
            </a:extLst>
          </p:cNvPr>
          <p:cNvSpPr txBox="1">
            <a:spLocks noGrp="1"/>
          </p:cNvSpPr>
          <p:nvPr/>
        </p:nvSpPr>
        <p:spPr>
          <a:xfrm>
            <a:off x="9448800" y="6356351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F95FB800-BBB5-40D7-B82B-C40174BF8B55}" type="slidenum">
              <a:rPr lang="tr-TR" altLang="en-US" sz="1200">
                <a:solidFill>
                  <a:srgbClr val="045C75"/>
                </a:solidFill>
                <a:latin typeface="Palatino Linotype" panose="02040502050505030304" pitchFamily="18" charset="0"/>
              </a:rPr>
              <a:pPr algn="r"/>
              <a:t>29</a:t>
            </a:fld>
            <a:endParaRPr lang="tr-TR" altLang="en-US" sz="1200">
              <a:solidFill>
                <a:srgbClr val="045C75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728FF928-71F7-4B50-9D23-C92EA09FED5A}"/>
              </a:ext>
            </a:extLst>
          </p:cNvPr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15367" name="Text Box 7">
            <a:extLst>
              <a:ext uri="{FF2B5EF4-FFF2-40B4-BE49-F238E27FC236}">
                <a16:creationId xmlns:a16="http://schemas.microsoft.com/office/drawing/2014/main" id="{24CCCCEF-E529-454D-B7E4-9AF0D344E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217" y="432194"/>
            <a:ext cx="1128932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dirty="0"/>
              <a:t>Define a discriminant function </a:t>
            </a:r>
            <a:r>
              <a:rPr lang="en-US" altLang="en-US" sz="2800" i="1" dirty="0" err="1">
                <a:solidFill>
                  <a:prstClr val="black"/>
                </a:solidFill>
                <a:latin typeface="Calibri"/>
              </a:rPr>
              <a:t>g</a:t>
            </a:r>
            <a:r>
              <a:rPr lang="en-US" altLang="en-US" sz="2800" i="1" baseline="-25000" dirty="0" err="1">
                <a:solidFill>
                  <a:prstClr val="black"/>
                </a:solidFill>
                <a:latin typeface="Calibri"/>
              </a:rPr>
              <a:t>i</a:t>
            </a:r>
            <a:r>
              <a:rPr lang="en-US" altLang="en-US" sz="2800" i="1" dirty="0">
                <a:solidFill>
                  <a:prstClr val="black"/>
                </a:solidFill>
                <a:latin typeface="Calibri"/>
              </a:rPr>
              <a:t>(x)</a:t>
            </a:r>
            <a:r>
              <a:rPr lang="en-US" altLang="en-US" sz="2800" dirty="0">
                <a:solidFill>
                  <a:prstClr val="black"/>
                </a:solidFill>
                <a:latin typeface="Calibri"/>
              </a:rPr>
              <a:t> = log(</a:t>
            </a:r>
            <a:r>
              <a:rPr lang="en-US" altLang="en-US" sz="2800" i="1" dirty="0">
                <a:solidFill>
                  <a:prstClr val="black"/>
                </a:solidFill>
                <a:latin typeface="Calibri"/>
              </a:rPr>
              <a:t>p(</a:t>
            </a:r>
            <a:r>
              <a:rPr lang="en-US" altLang="en-US" sz="2800" i="1" dirty="0" err="1">
                <a:solidFill>
                  <a:prstClr val="black"/>
                </a:solidFill>
                <a:latin typeface="Calibri"/>
              </a:rPr>
              <a:t>C</a:t>
            </a:r>
            <a:r>
              <a:rPr lang="en-US" altLang="en-US" sz="2800" i="1" baseline="-25000" dirty="0" err="1">
                <a:solidFill>
                  <a:prstClr val="black"/>
                </a:solidFill>
                <a:latin typeface="Calibri"/>
              </a:rPr>
              <a:t>i</a:t>
            </a:r>
            <a:r>
              <a:rPr lang="en-US" altLang="en-US" sz="2800" i="1" dirty="0" err="1">
                <a:solidFill>
                  <a:prstClr val="black"/>
                </a:solidFill>
                <a:latin typeface="Calibri"/>
              </a:rPr>
              <a:t>|x</a:t>
            </a:r>
            <a:r>
              <a:rPr lang="en-US" altLang="en-US" sz="2800" i="1" dirty="0">
                <a:solidFill>
                  <a:prstClr val="black"/>
                </a:solidFill>
                <a:latin typeface="Calibri"/>
              </a:rPr>
              <a:t>)</a:t>
            </a:r>
            <a:r>
              <a:rPr lang="en-US" altLang="en-US" sz="2800" dirty="0">
                <a:solidFill>
                  <a:prstClr val="black"/>
                </a:solidFill>
                <a:latin typeface="Calibri"/>
              </a:rPr>
              <a:t>) </a:t>
            </a:r>
            <a:r>
              <a:rPr lang="en-US" altLang="en-US" sz="2800" dirty="0"/>
              <a:t>for a dataset where k classes are segregated by the value of one attribute, x. Use Bayes’ rule with class likelihoods that are Gaussian distributed.</a:t>
            </a:r>
          </a:p>
        </p:txBody>
      </p:sp>
      <p:graphicFrame>
        <p:nvGraphicFramePr>
          <p:cNvPr id="2" name="Object 9">
            <a:extLst>
              <a:ext uri="{FF2B5EF4-FFF2-40B4-BE49-F238E27FC236}">
                <a16:creationId xmlns:a16="http://schemas.microsoft.com/office/drawing/2014/main" id="{318BC7A9-63A6-45BF-867A-E314BF710D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4315976"/>
              </p:ext>
            </p:extLst>
          </p:nvPr>
        </p:nvGraphicFramePr>
        <p:xfrm>
          <a:off x="2063750" y="3984716"/>
          <a:ext cx="806450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035160" imgH="241200" progId="Equation.3">
                  <p:embed/>
                </p:oleObj>
              </mc:Choice>
              <mc:Fallback>
                <p:oleObj name="Equation" r:id="rId3" imgW="3035160" imgH="241200" progId="Equation.3">
                  <p:embed/>
                  <p:pic>
                    <p:nvPicPr>
                      <p:cNvPr id="96265" name="Object 9">
                        <a:extLst>
                          <a:ext uri="{FF2B5EF4-FFF2-40B4-BE49-F238E27FC236}">
                            <a16:creationId xmlns:a16="http://schemas.microsoft.com/office/drawing/2014/main" id="{727E89B6-2CF1-44C3-94FD-F2BB9F19D6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3984716"/>
                        <a:ext cx="8064500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7">
            <a:extLst>
              <a:ext uri="{FF2B5EF4-FFF2-40B4-BE49-F238E27FC236}">
                <a16:creationId xmlns:a16="http://schemas.microsoft.com/office/drawing/2014/main" id="{83F00E9E-BA59-4FE7-9E61-68B1A0716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371" y="4869523"/>
            <a:ext cx="108790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dirty="0"/>
              <a:t>We can drop the term log(</a:t>
            </a:r>
            <a:r>
              <a:rPr lang="en-US" altLang="en-US" sz="2800" i="1" dirty="0"/>
              <a:t>p(</a:t>
            </a:r>
            <a:r>
              <a:rPr lang="en-US" altLang="en-US" sz="2800" dirty="0"/>
              <a:t>x</a:t>
            </a:r>
            <a:r>
              <a:rPr lang="en-US" altLang="en-US" sz="2800" i="1" dirty="0"/>
              <a:t>)</a:t>
            </a:r>
            <a:r>
              <a:rPr lang="en-US" altLang="en-US" sz="2800" dirty="0"/>
              <a:t>) because it is not class dependent</a:t>
            </a:r>
            <a:endParaRPr lang="en-US" altLang="en-US" sz="2800" i="1" dirty="0"/>
          </a:p>
        </p:txBody>
      </p:sp>
      <p:graphicFrame>
        <p:nvGraphicFramePr>
          <p:cNvPr id="21" name="Object 17">
            <a:extLst>
              <a:ext uri="{FF2B5EF4-FFF2-40B4-BE49-F238E27FC236}">
                <a16:creationId xmlns:a16="http://schemas.microsoft.com/office/drawing/2014/main" id="{B62215B3-285D-4F58-97E4-A01118DAE7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094448"/>
              </p:ext>
            </p:extLst>
          </p:nvPr>
        </p:nvGraphicFramePr>
        <p:xfrm>
          <a:off x="2427951" y="2139447"/>
          <a:ext cx="6837486" cy="1523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794000" imgH="622300" progId="Equation.3">
                  <p:embed/>
                </p:oleObj>
              </mc:Choice>
              <mc:Fallback>
                <p:oleObj name="Equation" r:id="rId5" imgW="2794000" imgH="622300" progId="Equation.3">
                  <p:embed/>
                  <p:pic>
                    <p:nvPicPr>
                      <p:cNvPr id="36867" name="Object 1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7951" y="2139447"/>
                        <a:ext cx="6837486" cy="15230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770039" y="1793631"/>
            <a:ext cx="7053900" cy="5064369"/>
            <a:chOff x="2497138" y="756251"/>
            <a:chExt cx="7848600" cy="5632450"/>
          </a:xfrm>
        </p:grpSpPr>
        <p:grpSp>
          <p:nvGrpSpPr>
            <p:cNvPr id="2" name="Group 1"/>
            <p:cNvGrpSpPr/>
            <p:nvPr/>
          </p:nvGrpSpPr>
          <p:grpSpPr>
            <a:xfrm>
              <a:off x="2497138" y="756251"/>
              <a:ext cx="7848600" cy="5632450"/>
              <a:chOff x="1985964" y="1276951"/>
              <a:chExt cx="7848600" cy="5632450"/>
            </a:xfrm>
          </p:grpSpPr>
          <p:pic>
            <p:nvPicPr>
              <p:cNvPr id="13314" name="Picture 23" descr="perK_co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5964" y="1276951"/>
                <a:ext cx="7848600" cy="5632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315" name="TextBox 2"/>
              <p:cNvSpPr txBox="1">
                <a:spLocks noChangeArrowheads="1"/>
              </p:cNvSpPr>
              <p:nvPr/>
            </p:nvSpPr>
            <p:spPr bwMode="auto">
              <a:xfrm>
                <a:off x="3001963" y="2322513"/>
                <a:ext cx="11592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Sig(</a:t>
                </a:r>
                <a:r>
                  <a:rPr kumimoji="0" lang="en-US" altLang="en-US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w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1</a:t>
                </a:r>
                <a:r>
                  <a:rPr kumimoji="0" lang="en-US" altLang="en-US" sz="1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T</a:t>
                </a:r>
                <a:r>
                  <a:rPr kumimoji="0" lang="en-US" alt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x)</a:t>
                </a:r>
              </a:p>
            </p:txBody>
          </p:sp>
          <p:sp>
            <p:nvSpPr>
              <p:cNvPr id="13316" name="TextBox 3"/>
              <p:cNvSpPr txBox="1">
                <a:spLocks noChangeArrowheads="1"/>
              </p:cNvSpPr>
              <p:nvPr/>
            </p:nvSpPr>
            <p:spPr bwMode="auto">
              <a:xfrm>
                <a:off x="4598989" y="2311400"/>
                <a:ext cx="11592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Sig(</a:t>
                </a:r>
                <a:r>
                  <a:rPr kumimoji="0" lang="en-US" altLang="en-US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w</a:t>
                </a:r>
                <a:r>
                  <a:rPr kumimoji="0" lang="en-US" altLang="en-US" sz="18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2</a:t>
                </a:r>
                <a:r>
                  <a:rPr kumimoji="0" lang="en-US" altLang="en-US" sz="1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T</a:t>
                </a:r>
                <a:r>
                  <a:rPr kumimoji="0" lang="en-US" alt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x)</a:t>
                </a:r>
              </a:p>
            </p:txBody>
          </p:sp>
          <p:sp>
            <p:nvSpPr>
              <p:cNvPr id="13317" name="TextBox 4"/>
              <p:cNvSpPr txBox="1">
                <a:spLocks noChangeArrowheads="1"/>
              </p:cNvSpPr>
              <p:nvPr/>
            </p:nvSpPr>
            <p:spPr bwMode="auto">
              <a:xfrm>
                <a:off x="7121526" y="2270125"/>
                <a:ext cx="11769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Sig(</a:t>
                </a:r>
                <a:r>
                  <a:rPr kumimoji="0" lang="en-US" altLang="en-US" sz="1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w</a:t>
                </a:r>
                <a:r>
                  <a:rPr kumimoji="0" lang="en-US" altLang="en-US" sz="1800" b="0" i="0" u="none" strike="noStrike" kern="1200" cap="none" spc="0" normalizeH="0" baseline="-2500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K</a:t>
                </a:r>
                <a:r>
                  <a:rPr kumimoji="0" lang="en-US" altLang="en-US" sz="1800" b="0" i="0" u="none" strike="noStrike" kern="1200" cap="none" spc="0" normalizeH="0" baseline="3000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T</a:t>
                </a:r>
                <a:r>
                  <a:rPr kumimoji="0" lang="en-US" altLang="en-US" sz="18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x</a:t>
                </a:r>
                <a:r>
                  <a:rPr kumimoji="0" lang="en-US" alt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)</a:t>
                </a:r>
              </a:p>
            </p:txBody>
          </p:sp>
        </p:grpSp>
        <p:sp>
          <p:nvSpPr>
            <p:cNvPr id="13318" name="TextBox 5"/>
            <p:cNvSpPr txBox="1">
              <a:spLocks noChangeArrowheads="1"/>
            </p:cNvSpPr>
            <p:nvPr/>
          </p:nvSpPr>
          <p:spPr bwMode="auto">
            <a:xfrm>
              <a:off x="7994823" y="4934465"/>
              <a:ext cx="4159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…</a:t>
              </a:r>
            </a:p>
          </p:txBody>
        </p:sp>
        <p:sp>
          <p:nvSpPr>
            <p:cNvPr id="13319" name="TextBox 6"/>
            <p:cNvSpPr txBox="1">
              <a:spLocks noChangeArrowheads="1"/>
            </p:cNvSpPr>
            <p:nvPr/>
          </p:nvSpPr>
          <p:spPr bwMode="auto">
            <a:xfrm>
              <a:off x="6665119" y="1762898"/>
              <a:ext cx="4159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…</a:t>
              </a:r>
            </a:p>
          </p:txBody>
        </p:sp>
      </p:grpSp>
      <p:sp>
        <p:nvSpPr>
          <p:cNvPr id="13320" name="TextBox 2"/>
          <p:cNvSpPr txBox="1">
            <a:spLocks noChangeArrowheads="1"/>
          </p:cNvSpPr>
          <p:nvPr/>
        </p:nvSpPr>
        <p:spPr bwMode="auto">
          <a:xfrm>
            <a:off x="224578" y="120348"/>
            <a:ext cx="1170418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b="1" dirty="0">
                <a:solidFill>
                  <a:prstClr val="black"/>
                </a:solidFill>
              </a:rPr>
              <a:t>		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Perceptron for multi-class multivariate linear classification.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Each class has its own weight-vector connection to the input that is a column of a weight matrix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with K columns and d+1 rows. Output is the sigmoid</a:t>
            </a:r>
            <a:r>
              <a:rPr lang="en-US" altLang="en-US" sz="2400" dirty="0">
                <a:solidFill>
                  <a:prstClr val="black"/>
                </a:solidFill>
              </a:rPr>
              <a:t> function which is interpreted as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probability of class membership (called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softmax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). Assign example to class with highest probability. Number weights = K(d+1)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53184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7">
            <a:extLst>
              <a:ext uri="{FF2B5EF4-FFF2-40B4-BE49-F238E27FC236}">
                <a16:creationId xmlns:a16="http://schemas.microsoft.com/office/drawing/2014/main" id="{E96AFE18-BEAD-4E7B-8BB3-B0463B03C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7995" y="1249742"/>
            <a:ext cx="100985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Using Gaussian class likelihood and natural logarithms</a:t>
            </a:r>
            <a:endParaRPr lang="en-US" altLang="en-US" sz="3600" i="1" dirty="0"/>
          </a:p>
        </p:txBody>
      </p:sp>
      <p:graphicFrame>
        <p:nvGraphicFramePr>
          <p:cNvPr id="98307" name="Object 3">
            <a:extLst>
              <a:ext uri="{FF2B5EF4-FFF2-40B4-BE49-F238E27FC236}">
                <a16:creationId xmlns:a16="http://schemas.microsoft.com/office/drawing/2014/main" id="{C14CD60B-1D7D-448E-BD1B-BF6CAB7D62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2702796"/>
              </p:ext>
            </p:extLst>
          </p:nvPr>
        </p:nvGraphicFramePr>
        <p:xfrm>
          <a:off x="2400300" y="476866"/>
          <a:ext cx="65532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65360" imgH="279360" progId="Equation.3">
                  <p:embed/>
                </p:oleObj>
              </mc:Choice>
              <mc:Fallback>
                <p:oleObj name="Equation" r:id="rId2" imgW="2565360" imgH="279360" progId="Equation.3">
                  <p:embed/>
                  <p:pic>
                    <p:nvPicPr>
                      <p:cNvPr id="98307" name="Object 3">
                        <a:extLst>
                          <a:ext uri="{FF2B5EF4-FFF2-40B4-BE49-F238E27FC236}">
                            <a16:creationId xmlns:a16="http://schemas.microsoft.com/office/drawing/2014/main" id="{C14CD60B-1D7D-448E-BD1B-BF6CAB7D62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300" y="476866"/>
                        <a:ext cx="65532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09" name="Object 5">
            <a:extLst>
              <a:ext uri="{FF2B5EF4-FFF2-40B4-BE49-F238E27FC236}">
                <a16:creationId xmlns:a16="http://schemas.microsoft.com/office/drawing/2014/main" id="{3F69DB57-ADDB-40D4-8FC0-C176AAD904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008105"/>
              </p:ext>
            </p:extLst>
          </p:nvPr>
        </p:nvGraphicFramePr>
        <p:xfrm>
          <a:off x="2400300" y="1894605"/>
          <a:ext cx="7391400" cy="248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869920" imgH="965160" progId="Equation.3">
                  <p:embed/>
                </p:oleObj>
              </mc:Choice>
              <mc:Fallback>
                <p:oleObj name="Equation" r:id="rId4" imgW="2869920" imgH="965160" progId="Equation.3">
                  <p:embed/>
                  <p:pic>
                    <p:nvPicPr>
                      <p:cNvPr id="98309" name="Object 5">
                        <a:extLst>
                          <a:ext uri="{FF2B5EF4-FFF2-40B4-BE49-F238E27FC236}">
                            <a16:creationId xmlns:a16="http://schemas.microsoft.com/office/drawing/2014/main" id="{3F69DB57-ADDB-40D4-8FC0-C176AAD904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300" y="1894605"/>
                        <a:ext cx="7391400" cy="248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32">
            <a:extLst>
              <a:ext uri="{FF2B5EF4-FFF2-40B4-BE49-F238E27FC236}">
                <a16:creationId xmlns:a16="http://schemas.microsoft.com/office/drawing/2014/main" id="{4DBD248F-DAE2-783F-DA8A-AC8DEDA8E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275" y="4558604"/>
            <a:ext cx="1147051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dirty="0">
                <a:cs typeface="Arial" panose="020B0604020202020204" pitchFamily="34" charset="0"/>
              </a:rPr>
              <a:t>The prior is the faction of examples from class </a:t>
            </a:r>
            <a:r>
              <a:rPr lang="en-US" altLang="en-US" sz="2800" i="1" dirty="0" err="1">
                <a:cs typeface="Arial" panose="020B0604020202020204" pitchFamily="34" charset="0"/>
              </a:rPr>
              <a:t>i</a:t>
            </a:r>
            <a:r>
              <a:rPr lang="en-US" altLang="en-US" sz="2800" dirty="0">
                <a:cs typeface="Arial" panose="020B0604020202020204" pitchFamily="34" charset="0"/>
              </a:rPr>
              <a:t> in the dataset and the parameters for class </a:t>
            </a:r>
            <a:r>
              <a:rPr lang="en-US" altLang="en-US" sz="2800" i="1" dirty="0" err="1">
                <a:cs typeface="Arial" panose="020B0604020202020204" pitchFamily="34" charset="0"/>
              </a:rPr>
              <a:t>i</a:t>
            </a:r>
            <a:r>
              <a:rPr lang="en-US" altLang="en-US" sz="2800" dirty="0">
                <a:cs typeface="Arial" panose="020B0604020202020204" pitchFamily="34" charset="0"/>
              </a:rPr>
              <a:t> are the mean and standard deviation of values of the predictor among members of class </a:t>
            </a:r>
            <a:r>
              <a:rPr lang="en-US" altLang="en-US" sz="2800" i="1" dirty="0" err="1">
                <a:cs typeface="Arial" panose="020B0604020202020204" pitchFamily="34" charset="0"/>
              </a:rPr>
              <a:t>i</a:t>
            </a:r>
            <a:r>
              <a:rPr lang="en-US" altLang="en-US" sz="2800" i="1" dirty="0"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Rectangle 32">
            <a:extLst>
              <a:ext uri="{FF2B5EF4-FFF2-40B4-BE49-F238E27FC236}">
                <a16:creationId xmlns:a16="http://schemas.microsoft.com/office/drawing/2014/main" id="{28499ACB-956F-493E-B80A-F54D46022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279" y="627802"/>
            <a:ext cx="1113692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/>
              <a:t>To classify an example with value of the predictor = x, calculate the value of the discriminate for all classes. Assign the example to the class with largest value of the discriminate.</a:t>
            </a:r>
          </a:p>
        </p:txBody>
      </p:sp>
      <p:graphicFrame>
        <p:nvGraphicFramePr>
          <p:cNvPr id="117765" name="Object 5">
            <a:extLst>
              <a:ext uri="{FF2B5EF4-FFF2-40B4-BE49-F238E27FC236}">
                <a16:creationId xmlns:a16="http://schemas.microsoft.com/office/drawing/2014/main" id="{62BE559A-D42A-4420-9916-19CB2A073E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6496626"/>
              </p:ext>
            </p:extLst>
          </p:nvPr>
        </p:nvGraphicFramePr>
        <p:xfrm>
          <a:off x="2683041" y="2241550"/>
          <a:ext cx="739140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44720" imgH="457200" progId="Equation.3">
                  <p:embed/>
                </p:oleObj>
              </mc:Choice>
              <mc:Fallback>
                <p:oleObj name="Equation" r:id="rId2" imgW="2844720" imgH="457200" progId="Equation.3">
                  <p:embed/>
                  <p:pic>
                    <p:nvPicPr>
                      <p:cNvPr id="117765" name="Object 5">
                        <a:extLst>
                          <a:ext uri="{FF2B5EF4-FFF2-40B4-BE49-F238E27FC236}">
                            <a16:creationId xmlns:a16="http://schemas.microsoft.com/office/drawing/2014/main" id="{62BE559A-D42A-4420-9916-19CB2A073E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3041" y="2241550"/>
                        <a:ext cx="7391400" cy="118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66" name="Object 6">
            <a:extLst>
              <a:ext uri="{FF2B5EF4-FFF2-40B4-BE49-F238E27FC236}">
                <a16:creationId xmlns:a16="http://schemas.microsoft.com/office/drawing/2014/main" id="{0DA03403-6BA7-4161-BC19-131935FA06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1400" y="3657601"/>
          <a:ext cx="47244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52400" imgH="279360" progId="Equation.3">
                  <p:embed/>
                </p:oleObj>
              </mc:Choice>
              <mc:Fallback>
                <p:oleObj name="Equation" r:id="rId4" imgW="2552400" imgH="279360" progId="Equation.3">
                  <p:embed/>
                  <p:pic>
                    <p:nvPicPr>
                      <p:cNvPr id="117766" name="Object 6">
                        <a:extLst>
                          <a:ext uri="{FF2B5EF4-FFF2-40B4-BE49-F238E27FC236}">
                            <a16:creationId xmlns:a16="http://schemas.microsoft.com/office/drawing/2014/main" id="{0DA03403-6BA7-4161-BC19-131935FA067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657601"/>
                        <a:ext cx="472440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2E00AAB-7ABB-49E1-BEED-23FE5D3ACC36}"/>
              </a:ext>
            </a:extLst>
          </p:cNvPr>
          <p:cNvSpPr txBox="1">
            <a:spLocks noGrp="1"/>
          </p:cNvSpPr>
          <p:nvPr/>
        </p:nvSpPr>
        <p:spPr>
          <a:xfrm>
            <a:off x="8112125" y="6237288"/>
            <a:ext cx="2133600" cy="457200"/>
          </a:xfrm>
          <a:prstGeom prst="rect">
            <a:avLst/>
          </a:prstGeom>
          <a:noFill/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DC8C5B07-2AFC-4D34-BA3E-96E3A70DB907}" type="slidenum">
              <a:rPr lang="tr-TR" altLang="en-US" sz="1200">
                <a:solidFill>
                  <a:srgbClr val="045C75"/>
                </a:solidFill>
                <a:latin typeface="Palatino Linotype" panose="02040502050505030304" pitchFamily="18" charset="0"/>
              </a:rPr>
              <a:pPr algn="r"/>
              <a:t>32</a:t>
            </a:fld>
            <a:endParaRPr lang="tr-TR" altLang="en-US" sz="1200">
              <a:solidFill>
                <a:srgbClr val="045C75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19459" name="Picture 20">
            <a:extLst>
              <a:ext uri="{FF2B5EF4-FFF2-40B4-BE49-F238E27FC236}">
                <a16:creationId xmlns:a16="http://schemas.microsoft.com/office/drawing/2014/main" id="{01BAB343-4169-495D-819F-539757BF4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373064"/>
            <a:ext cx="7791450" cy="629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59" name="Text Box 11">
            <a:extLst>
              <a:ext uri="{FF2B5EF4-FFF2-40B4-BE49-F238E27FC236}">
                <a16:creationId xmlns:a16="http://schemas.microsoft.com/office/drawing/2014/main" id="{ED3CA56B-8B90-460B-8216-C576503F09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7663" y="980929"/>
            <a:ext cx="2171172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Equal variances</a:t>
            </a:r>
            <a:endParaRPr lang="en-US" altLang="en-US" sz="2400" b="1" i="1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en-US" altLang="en-US" sz="2400" b="1" i="1" dirty="0">
                <a:solidFill>
                  <a:schemeClr val="tx2"/>
                </a:solidFill>
                <a:latin typeface="Calibri" panose="020F0502020204030204" pitchFamily="34" charset="0"/>
              </a:rPr>
              <a:t>and priors</a:t>
            </a:r>
            <a:endParaRPr lang="tr-TR" altLang="en-US" sz="2400" b="1" i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181261" name="Text Box 13">
            <a:extLst>
              <a:ext uri="{FF2B5EF4-FFF2-40B4-BE49-F238E27FC236}">
                <a16:creationId xmlns:a16="http://schemas.microsoft.com/office/drawing/2014/main" id="{1160FADC-D0F8-4B42-9FDE-689C04511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343401"/>
            <a:ext cx="2825750" cy="1616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en-US" sz="2000" i="1">
                <a:solidFill>
                  <a:schemeClr val="tx2"/>
                </a:solidFill>
                <a:latin typeface="Calibri" panose="020F0502020204030204" pitchFamily="34" charset="0"/>
              </a:rPr>
              <a:t>Single boundary at</a:t>
            </a:r>
          </a:p>
          <a:p>
            <a:r>
              <a:rPr lang="tr-TR" altLang="en-US" sz="2000" i="1">
                <a:solidFill>
                  <a:schemeClr val="tx2"/>
                </a:solidFill>
                <a:latin typeface="Calibri" panose="020F0502020204030204" pitchFamily="34" charset="0"/>
              </a:rPr>
              <a:t>halfway between means</a:t>
            </a:r>
            <a:r>
              <a:rPr lang="en-US" altLang="en-US" sz="2000" i="1">
                <a:solidFill>
                  <a:schemeClr val="tx2"/>
                </a:solidFill>
                <a:latin typeface="Calibri" panose="020F0502020204030204" pitchFamily="34" charset="0"/>
              </a:rPr>
              <a:t> where normalized posteriors are equal to 0.5</a:t>
            </a:r>
            <a:endParaRPr lang="tr-TR" altLang="en-US" sz="2000" i="1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F2064758-9CEA-4AC8-B93F-413903DA9B74}"/>
              </a:ext>
            </a:extLst>
          </p:cNvPr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6C70289A-1FB4-4259-A67E-5D6986E3F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375" y="1227139"/>
            <a:ext cx="15827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Example for </a:t>
            </a:r>
          </a:p>
          <a:p>
            <a:r>
              <a:rPr lang="en-US" altLang="en-US" sz="2000"/>
              <a:t>1D 2-class</a:t>
            </a:r>
          </a:p>
          <a:p>
            <a:r>
              <a:rPr lang="en-US" altLang="en-US" sz="2000"/>
              <a:t>problem </a:t>
            </a:r>
            <a:endParaRPr lang="en-US" altLang="en-US" sz="2400"/>
          </a:p>
        </p:txBody>
      </p:sp>
      <p:sp>
        <p:nvSpPr>
          <p:cNvPr id="19464" name="Rectangle 8">
            <a:extLst>
              <a:ext uri="{FF2B5EF4-FFF2-40B4-BE49-F238E27FC236}">
                <a16:creationId xmlns:a16="http://schemas.microsoft.com/office/drawing/2014/main" id="{7FE41853-610E-45A9-BB1B-34F972AFD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8" y="4005264"/>
            <a:ext cx="252095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dirty="0"/>
              <a:t>Between </a:t>
            </a:r>
            <a:r>
              <a:rPr lang="en-US" altLang="en-US" sz="2000" u="sng" dirty="0"/>
              <a:t>+</a:t>
            </a:r>
            <a:r>
              <a:rPr lang="en-US" altLang="en-US" sz="2000" dirty="0"/>
              <a:t> 2, note </a:t>
            </a:r>
          </a:p>
          <a:p>
            <a:r>
              <a:rPr lang="en-US" altLang="en-US" sz="2000" dirty="0"/>
              <a:t>transition between </a:t>
            </a:r>
          </a:p>
          <a:p>
            <a:r>
              <a:rPr lang="en-US" altLang="en-US" sz="2000" dirty="0"/>
              <a:t>prediction of class</a:t>
            </a:r>
          </a:p>
          <a:p>
            <a:endParaRPr lang="en-US" altLang="en-US" sz="2000" dirty="0"/>
          </a:p>
          <a:p>
            <a:r>
              <a:rPr lang="en-US" altLang="en-US" sz="2000" dirty="0"/>
              <a:t>At boundary most probable class changes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E34B28D-8BD4-404A-9FDA-72E8D99F8DA1}"/>
              </a:ext>
            </a:extLst>
          </p:cNvPr>
          <p:cNvSpPr txBox="1">
            <a:spLocks noGrp="1"/>
          </p:cNvSpPr>
          <p:nvPr/>
        </p:nvSpPr>
        <p:spPr>
          <a:xfrm>
            <a:off x="8112125" y="6237288"/>
            <a:ext cx="2133600" cy="457200"/>
          </a:xfrm>
          <a:prstGeom prst="rect">
            <a:avLst/>
          </a:prstGeom>
          <a:noFill/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3B7CC0E7-7063-44FC-96F5-0CE62F7DFBFD}" type="slidenum">
              <a:rPr lang="tr-TR" altLang="en-US" sz="1200">
                <a:solidFill>
                  <a:srgbClr val="045C75"/>
                </a:solidFill>
                <a:latin typeface="Palatino Linotype" panose="02040502050505030304" pitchFamily="18" charset="0"/>
              </a:rPr>
              <a:pPr algn="r"/>
              <a:t>33</a:t>
            </a:fld>
            <a:endParaRPr lang="tr-TR" altLang="en-US" sz="1200">
              <a:solidFill>
                <a:srgbClr val="045C75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21507" name="Picture 16">
            <a:extLst>
              <a:ext uri="{FF2B5EF4-FFF2-40B4-BE49-F238E27FC236}">
                <a16:creationId xmlns:a16="http://schemas.microsoft.com/office/drawing/2014/main" id="{DDACB165-3701-44F5-AA51-39B8E7B25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5" y="357189"/>
            <a:ext cx="7791450" cy="625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6377" name="Text Box 9">
            <a:extLst>
              <a:ext uri="{FF2B5EF4-FFF2-40B4-BE49-F238E27FC236}">
                <a16:creationId xmlns:a16="http://schemas.microsoft.com/office/drawing/2014/main" id="{2CF69CA3-5874-44F3-9584-41A10F892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901" y="1268414"/>
            <a:ext cx="2923493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b="1" i="1" dirty="0">
                <a:solidFill>
                  <a:schemeClr val="tx2"/>
                </a:solidFill>
                <a:latin typeface="+mj-lt"/>
              </a:rPr>
              <a:t>Variances are different</a:t>
            </a:r>
          </a:p>
        </p:txBody>
      </p:sp>
      <p:sp>
        <p:nvSpPr>
          <p:cNvPr id="186380" name="Text Box 12">
            <a:extLst>
              <a:ext uri="{FF2B5EF4-FFF2-40B4-BE49-F238E27FC236}">
                <a16:creationId xmlns:a16="http://schemas.microsoft.com/office/drawing/2014/main" id="{099DC867-F959-410E-B701-88A9D5DBD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1327" y="4379494"/>
            <a:ext cx="3252044" cy="10156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i="1" dirty="0">
                <a:solidFill>
                  <a:schemeClr val="tx2"/>
                </a:solidFill>
                <a:latin typeface="Calibri" panose="020F0502020204030204" pitchFamily="34" charset="0"/>
              </a:rPr>
              <a:t>Boundaries where dominant </a:t>
            </a:r>
          </a:p>
          <a:p>
            <a:r>
              <a:rPr lang="en-US" altLang="en-US" sz="2000" b="1" i="1" dirty="0">
                <a:solidFill>
                  <a:schemeClr val="tx2"/>
                </a:solidFill>
                <a:latin typeface="Calibri" panose="020F0502020204030204" pitchFamily="34" charset="0"/>
              </a:rPr>
              <a:t>posterior changes are called </a:t>
            </a:r>
          </a:p>
          <a:p>
            <a:r>
              <a:rPr lang="en-US" altLang="en-US" sz="2000" b="1" i="1" dirty="0">
                <a:solidFill>
                  <a:schemeClr val="tx2"/>
                </a:solidFill>
                <a:latin typeface="Calibri" panose="020F0502020204030204" pitchFamily="34" charset="0"/>
              </a:rPr>
              <a:t>“Bayes discriminant points”</a:t>
            </a:r>
            <a:endParaRPr lang="tr-TR" altLang="en-US" sz="2000" b="1" i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4822CA17-A179-4C28-831F-6B6AF4279E76}"/>
              </a:ext>
            </a:extLst>
          </p:cNvPr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B7A405CA-3879-4E3C-9B1F-886199670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814" y="765176"/>
            <a:ext cx="24479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dirty="0"/>
              <a:t>Red class likelihood </a:t>
            </a:r>
          </a:p>
          <a:p>
            <a:r>
              <a:rPr lang="en-US" altLang="en-US" sz="2000" dirty="0"/>
              <a:t>also dominant for </a:t>
            </a:r>
          </a:p>
          <a:p>
            <a:r>
              <a:rPr lang="en-US" altLang="en-US" sz="2000" dirty="0"/>
              <a:t>x &lt; about -7 also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A443B6-D4CD-4E11-99C9-C6E3C1ADB05E}"/>
              </a:ext>
            </a:extLst>
          </p:cNvPr>
          <p:cNvSpPr txBox="1"/>
          <p:nvPr/>
        </p:nvSpPr>
        <p:spPr>
          <a:xfrm>
            <a:off x="898050" y="501322"/>
            <a:ext cx="10633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Find the Bayes discriminate points for a 1D, 2-class dataset with equal priors</a:t>
            </a:r>
            <a:r>
              <a:rPr lang="en-US" dirty="0"/>
              <a:t>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38367A-781E-4EC7-99D5-24DE5DE70D4B}"/>
              </a:ext>
            </a:extLst>
          </p:cNvPr>
          <p:cNvSpPr txBox="1"/>
          <p:nvPr/>
        </p:nvSpPr>
        <p:spPr>
          <a:xfrm>
            <a:off x="697833" y="1155031"/>
            <a:ext cx="112856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Bayes discriminate p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oints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are where the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discriminants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the 2 classes are equal.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Set g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(x) = g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(x) and solve for x.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After much tedious algebra you find a quadratic equation for discriminate points.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denote mean and standard deviation of x values in a class. Last term is zero for equal priors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, only one discriminate point. If, in addition P(C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= P(C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), discriminate point is the average of the means.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59BA40-58E6-49EE-8AE0-17E4777C9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611" y="2497591"/>
            <a:ext cx="5719951" cy="178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89400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199" y="566678"/>
            <a:ext cx="1146516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Pseudo code for function [p1,p2] =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bayespoints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(m1,sd1,m2,sd2) with equal priors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Initialize p1 and p2 to zero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Calculate a, b, and c, coefficients of x</a:t>
            </a:r>
            <a:r>
              <a:rPr kumimoji="0" 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x, and constant in the quadratic equation below.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If both a and b are zero, no solution exist,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If a is zero and b is nonzero, find one point by solving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bx+c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=0 for x.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If both a and b are nonzero, return two points by solution of quadratic equation.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Due to round-off error, best not to test for exact zero. Set lower bound on absolute value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701E493-0909-43BD-95BB-BE75BD70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960" y="3958656"/>
            <a:ext cx="5719951" cy="178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18366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BC7B8050-8198-258B-A1D4-ED231CF1B1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616" y="164123"/>
            <a:ext cx="7084268" cy="660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3756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>
            <a:extLst>
              <a:ext uri="{FF2B5EF4-FFF2-40B4-BE49-F238E27FC236}">
                <a16:creationId xmlns:a16="http://schemas.microsoft.com/office/drawing/2014/main" id="{1B286BA3-D377-4BDD-BCF5-079A8C9FB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92" y="2225675"/>
            <a:ext cx="1184030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Write a script to find the Bayes’ discriminant points in a 1D, 2-class problem with equal priors and Gaussian class likelihoods with the following values for mean and standard </a:t>
            </a:r>
            <a:r>
              <a:rPr lang="en-US" altLang="en-US" sz="2000">
                <a:solidFill>
                  <a:srgbClr val="000000"/>
                </a:solidFill>
                <a:cs typeface="Arial" panose="020B0604020202020204" pitchFamily="34" charset="0"/>
              </a:rPr>
              <a:t>deviation: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Use </a:t>
            </a:r>
            <a:r>
              <a:rPr lang="en-US" altLang="en-US" sz="2000" dirty="0" err="1">
                <a:solidFill>
                  <a:srgbClr val="000000"/>
                </a:solidFill>
                <a:cs typeface="Arial" panose="020B0604020202020204" pitchFamily="34" charset="0"/>
              </a:rPr>
              <a:t>bayespoints</a:t>
            </a:r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 function on the class webpage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Mean and standard deviation of C1 are 3 and 1, respectively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Mean and standard deviation of C2 are 2 and 0.3, respectively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Change the standard deviation of C2 to 1 and find the single Bayes discriminant point. </a:t>
            </a: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31FABA90-B221-447D-991A-FB897550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75" y="1491428"/>
            <a:ext cx="68030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Assignment 6: Bayesian Classification by Discriminant</a:t>
            </a:r>
          </a:p>
        </p:txBody>
      </p:sp>
    </p:spTree>
    <p:extLst>
      <p:ext uri="{BB962C8B-B14F-4D97-AF65-F5344CB8AC3E}">
        <p14:creationId xmlns:p14="http://schemas.microsoft.com/office/powerpoint/2010/main" val="1206102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7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8497141" y="2876219"/>
          <a:ext cx="3056684" cy="2019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60500" imgH="965200" progId="Equation.3">
                  <p:embed/>
                </p:oleObj>
              </mc:Choice>
              <mc:Fallback>
                <p:oleObj name="Equation" r:id="rId2" imgW="1460500" imgH="965200" progId="Equation.3">
                  <p:embed/>
                  <p:pic>
                    <p:nvPicPr>
                      <p:cNvPr id="1126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7141" y="2876219"/>
                        <a:ext cx="3056684" cy="20197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Slide Number Placeholder 4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9062D-68FF-4B41-B354-E41B89B9C6E1}" type="slidenum">
              <a:rPr kumimoji="0" lang="tr-TR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tr-T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8" name="Footer Placeholder 3"/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Lecture Notes for 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Alpaydın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2010 Introduction to Machine Learning 2e © The MIT Press (V1.0)</a:t>
            </a: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srgbClr val="B2B2B2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1270" name="Text Box 26"/>
          <p:cNvSpPr txBox="1">
            <a:spLocks noChangeArrowheads="1"/>
          </p:cNvSpPr>
          <p:nvPr/>
        </p:nvSpPr>
        <p:spPr bwMode="auto">
          <a:xfrm>
            <a:off x="776873" y="3134520"/>
            <a:ext cx="246413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is input vector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is weight vector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 =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71" name="TextBox 2"/>
          <p:cNvSpPr txBox="1">
            <a:spLocks noChangeArrowheads="1"/>
          </p:cNvSpPr>
          <p:nvPr/>
        </p:nvSpPr>
        <p:spPr bwMode="auto">
          <a:xfrm>
            <a:off x="322217" y="231009"/>
            <a:ext cx="11547566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    Classification by perceptron regression: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Response is class label, treated as continuous variable</a:t>
            </a:r>
            <a:r>
              <a:rPr lang="en-US" altLang="en-US" sz="2800" dirty="0">
                <a:solidFill>
                  <a:prstClr val="black"/>
                </a:solidFill>
              </a:rPr>
              <a:t>.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Requires binning of response to assign an example a to class. Number of weights is d+1 regardless of the number of classes.</a:t>
            </a:r>
          </a:p>
        </p:txBody>
      </p:sp>
      <p:sp>
        <p:nvSpPr>
          <p:cNvPr id="11272" name="TextBox 1"/>
          <p:cNvSpPr txBox="1">
            <a:spLocks noChangeArrowheads="1"/>
          </p:cNvSpPr>
          <p:nvPr/>
        </p:nvSpPr>
        <p:spPr bwMode="auto">
          <a:xfrm>
            <a:off x="6958264" y="4466894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…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914435" y="2217396"/>
            <a:ext cx="5137150" cy="3578225"/>
            <a:chOff x="3392872" y="2396179"/>
            <a:chExt cx="5137150" cy="3578225"/>
          </a:xfrm>
        </p:grpSpPr>
        <p:pic>
          <p:nvPicPr>
            <p:cNvPr id="11266" name="Picture 13" descr="Per1_col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2872" y="2396179"/>
              <a:ext cx="5137150" cy="3578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3" name="TextBox 8"/>
            <p:cNvSpPr txBox="1">
              <a:spLocks noChangeArrowheads="1"/>
            </p:cNvSpPr>
            <p:nvPr/>
          </p:nvSpPr>
          <p:spPr bwMode="auto">
            <a:xfrm>
              <a:off x="5546308" y="2615960"/>
              <a:ext cx="58737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02871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7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8497141" y="2876219"/>
          <a:ext cx="3056684" cy="2019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60500" imgH="965200" progId="Equation.3">
                  <p:embed/>
                </p:oleObj>
              </mc:Choice>
              <mc:Fallback>
                <p:oleObj name="Equation" r:id="rId2" imgW="1460500" imgH="965200" progId="Equation.3">
                  <p:embed/>
                  <p:pic>
                    <p:nvPicPr>
                      <p:cNvPr id="1126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7141" y="2876219"/>
                        <a:ext cx="3056684" cy="20197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Slide Number Placeholder 4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9062D-68FF-4B41-B354-E41B89B9C6E1}" type="slidenum">
              <a:rPr kumimoji="0" lang="tr-TR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tr-T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8" name="Footer Placeholder 3"/>
          <p:cNvSpPr txBox="1">
            <a:spLocks noGrp="1"/>
          </p:cNvSpPr>
          <p:nvPr/>
        </p:nvSpPr>
        <p:spPr>
          <a:xfrm>
            <a:off x="2095501" y="6356351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Lecture Notes for 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Alpaydın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 2010 Introduction to Machine Learning 2e © The MIT Press (V1.0)</a:t>
            </a: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srgbClr val="B2B2B2"/>
              </a:solidFill>
              <a:effectLst/>
              <a:uLnTx/>
              <a:uFillTx/>
              <a:latin typeface="Calibri Light"/>
              <a:ea typeface="+mn-ea"/>
              <a:cs typeface="+mn-cs"/>
            </a:endParaRPr>
          </a:p>
        </p:txBody>
      </p:sp>
      <p:sp>
        <p:nvSpPr>
          <p:cNvPr id="11270" name="Text Box 26"/>
          <p:cNvSpPr txBox="1">
            <a:spLocks noChangeArrowheads="1"/>
          </p:cNvSpPr>
          <p:nvPr/>
        </p:nvSpPr>
        <p:spPr bwMode="auto">
          <a:xfrm>
            <a:off x="776873" y="3134520"/>
            <a:ext cx="246413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is input vector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is weight vector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 =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71" name="TextBox 2"/>
          <p:cNvSpPr txBox="1">
            <a:spLocks noChangeArrowheads="1"/>
          </p:cNvSpPr>
          <p:nvPr/>
        </p:nvSpPr>
        <p:spPr bwMode="auto">
          <a:xfrm>
            <a:off x="339634" y="353791"/>
            <a:ext cx="11547566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    Classification by perceptron regression: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Advantages: Fewer parameters and one-step optimization by normal equations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Disadvantages: results </a:t>
            </a:r>
            <a:r>
              <a:rPr lang="en-US" altLang="en-US" sz="2800" dirty="0">
                <a:solidFill>
                  <a:prstClr val="black"/>
                </a:solidFill>
              </a:rPr>
              <a:t>will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be affected by binning and no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softmax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72" name="TextBox 1"/>
          <p:cNvSpPr txBox="1">
            <a:spLocks noChangeArrowheads="1"/>
          </p:cNvSpPr>
          <p:nvPr/>
        </p:nvSpPr>
        <p:spPr bwMode="auto">
          <a:xfrm>
            <a:off x="6958264" y="4466894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…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902404" y="2648283"/>
            <a:ext cx="5137150" cy="3578225"/>
            <a:chOff x="3392872" y="2396179"/>
            <a:chExt cx="5137150" cy="3578225"/>
          </a:xfrm>
        </p:grpSpPr>
        <p:pic>
          <p:nvPicPr>
            <p:cNvPr id="11266" name="Picture 13" descr="Per1_col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2872" y="2396179"/>
              <a:ext cx="5137150" cy="3578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3" name="TextBox 8"/>
            <p:cNvSpPr txBox="1">
              <a:spLocks noChangeArrowheads="1"/>
            </p:cNvSpPr>
            <p:nvPr/>
          </p:nvSpPr>
          <p:spPr bwMode="auto">
            <a:xfrm>
              <a:off x="5546308" y="2615960"/>
              <a:ext cx="58737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</a:t>
              </a:r>
              <a:r>
                <a:rPr kumimoji="0" lang="en-US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9490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231" y="898834"/>
            <a:ext cx="1144896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Example using the Beer-bottle glass dataset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Predict brewery from chemical composition of beer-bottle glass.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Data contains 214 samples of bottle glass from 6 breweries.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Each example has 9 attributes.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Counting bias, perceptron classification has 60 weights to be iteratively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optimized. Requires ~ 600 data points by the 10x rule of training set size.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Perceptron regression has 10 weights to be determine by normal equations.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Requires ~100 data points by the 10x rule. </a:t>
            </a:r>
          </a:p>
        </p:txBody>
      </p:sp>
    </p:spTree>
    <p:extLst>
      <p:ext uri="{BB962C8B-B14F-4D97-AF65-F5344CB8AC3E}">
        <p14:creationId xmlns:p14="http://schemas.microsoft.com/office/powerpoint/2010/main" val="714999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Group 2"/>
          <p:cNvGraphicFramePr>
            <a:graphicFrameLocks noGrp="1"/>
          </p:cNvGraphicFramePr>
          <p:nvPr/>
        </p:nvGraphicFramePr>
        <p:xfrm>
          <a:off x="1308749" y="804516"/>
          <a:ext cx="9793707" cy="1505547"/>
        </p:xfrm>
        <a:graphic>
          <a:graphicData uri="http://schemas.openxmlformats.org/drawingml/2006/table">
            <a:tbl>
              <a:tblPr/>
              <a:tblGrid>
                <a:gridCol w="889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3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93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28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3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3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93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9287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8938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018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1.521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13.64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4.49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1.1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71.78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0.06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8.75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8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1.517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13.89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3.6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1.36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72.73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0.48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7.83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8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1.516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13.53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3.55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1.54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72.99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0.39</a:t>
                      </a:r>
                      <a:endParaRPr kumimoji="0" lang="en-US" alt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7.78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4525560" y="219741"/>
            <a:ext cx="33600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First 3 rows of data</a:t>
            </a:r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2117726" y="2562309"/>
            <a:ext cx="3220049" cy="41549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 Sample index  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2. RI: refractive index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 Na: Sodium</a:t>
            </a:r>
            <a:endParaRPr kumimoji="0" lang="pl-PL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4. Mg: Magnesium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5. Al: Aluminum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6. Si: Silicon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7. K: Potassium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8. Ca: Calcium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9. Ba: Barium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10. Fe: Iron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11. Type of bottle (class)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5562600" y="3886200"/>
            <a:ext cx="390613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1=Anheuser-Busch, Inc.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2=Miller Brewing Co.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3=Blitz-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Weinhard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Brewing Co.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4=Pete’s Brewing Co.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5=Samuel Adams Brew House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6=Plank Road Brewery</a:t>
            </a:r>
          </a:p>
        </p:txBody>
      </p:sp>
    </p:spTree>
    <p:extLst>
      <p:ext uri="{BB962C8B-B14F-4D97-AF65-F5344CB8AC3E}">
        <p14:creationId xmlns:p14="http://schemas.microsoft.com/office/powerpoint/2010/main" val="1152822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890337" y="1569309"/>
            <a:ext cx="919922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Setup perceptron regression as though brewery number (column 11) is a continuous response.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Solve normal equations for optimum weight vector.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Bin y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to predict class assignment for examples in dataset.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predicted class and true class to calculate a confusion matrix.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815599" y="799545"/>
            <a:ext cx="58817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Steps in classification by regression</a:t>
            </a:r>
          </a:p>
        </p:txBody>
      </p:sp>
    </p:spTree>
    <p:extLst>
      <p:ext uri="{BB962C8B-B14F-4D97-AF65-F5344CB8AC3E}">
        <p14:creationId xmlns:p14="http://schemas.microsoft.com/office/powerpoint/2010/main" val="1032718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567813" y="617451"/>
            <a:ext cx="82397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6-way confusion matrix, columns are class specific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4112" y="1384631"/>
            <a:ext cx="85038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 in class 1 assigned class 1	# in class 2 assigned class 1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 in class 1 assigned class 2 	# in class 2 assigned class 2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				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				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# in class 1 assigned class 6	# in class 2 assigned class 6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total in class 1			total in class 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0985" y="3651804"/>
            <a:ext cx="111486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Note this confusion matrix designed so that sum of elements in a column is total class membership. In Weka confusion matrix sum of elements in a row is total class membership </a:t>
            </a:r>
          </a:p>
        </p:txBody>
      </p:sp>
    </p:spTree>
    <p:extLst>
      <p:ext uri="{BB962C8B-B14F-4D97-AF65-F5344CB8AC3E}">
        <p14:creationId xmlns:p14="http://schemas.microsoft.com/office/powerpoint/2010/main" val="3823506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1711</TotalTime>
  <Words>2320</Words>
  <Application>Microsoft Office PowerPoint</Application>
  <PresentationFormat>Widescreen</PresentationFormat>
  <Paragraphs>263</Paragraphs>
  <Slides>37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9" baseType="lpstr">
      <vt:lpstr>Arial</vt:lpstr>
      <vt:lpstr>Calibri</vt:lpstr>
      <vt:lpstr>Calibri Light</vt:lpstr>
      <vt:lpstr>Lucida Bright</vt:lpstr>
      <vt:lpstr>Palatino Linotype</vt:lpstr>
      <vt:lpstr>Symbol</vt:lpstr>
      <vt:lpstr>Times New Roman</vt:lpstr>
      <vt:lpstr>Office Theme</vt:lpstr>
      <vt:lpstr>1_Office Theme</vt:lpstr>
      <vt:lpstr>4_Office Theme</vt:lpstr>
      <vt:lpstr>2_Office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Bayes’ Rule: K&gt;2 Classes</vt:lpstr>
      <vt:lpstr>PowerPoint Presentation</vt:lpstr>
      <vt:lpstr>1-D Gaussian class likelihoods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114</cp:revision>
  <dcterms:created xsi:type="dcterms:W3CDTF">2017-10-21T00:20:18Z</dcterms:created>
  <dcterms:modified xsi:type="dcterms:W3CDTF">2023-12-29T04:19:42Z</dcterms:modified>
</cp:coreProperties>
</file>