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0" r:id="rId3"/>
    <p:sldId id="295" r:id="rId4"/>
    <p:sldId id="284" r:id="rId5"/>
    <p:sldId id="265" r:id="rId6"/>
    <p:sldId id="266" r:id="rId7"/>
    <p:sldId id="269" r:id="rId8"/>
    <p:sldId id="291" r:id="rId9"/>
    <p:sldId id="299" r:id="rId10"/>
    <p:sldId id="333" r:id="rId11"/>
    <p:sldId id="328" r:id="rId12"/>
    <p:sldId id="314" r:id="rId13"/>
    <p:sldId id="327" r:id="rId14"/>
    <p:sldId id="45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CA505-8DEE-45FB-AB5B-C17FABD5612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E8E8-A792-4D89-9E46-A10629AD5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3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91D977-BC06-42A4-BC6D-E147E75977F1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>
                <a:latin typeface="Symbol" pitchFamily="18" charset="2"/>
              </a:rPr>
              <a:t>C</a:t>
            </a:r>
            <a:r>
              <a:rPr lang="en-US" altLang="en-US"/>
              <a:t> denotes training set</a:t>
            </a:r>
          </a:p>
          <a:p>
            <a:pPr eaLnBrk="1" hangingPunct="1"/>
            <a:r>
              <a:rPr lang="en-US" altLang="en-US"/>
              <a:t>t is index of training set member</a:t>
            </a:r>
          </a:p>
          <a:p>
            <a:pPr eaLnBrk="1" hangingPunct="1"/>
            <a:r>
              <a:rPr lang="en-US" altLang="en-US"/>
              <a:t>x</a:t>
            </a:r>
            <a:r>
              <a:rPr lang="en-US" altLang="en-US" b="1" baseline="30000"/>
              <a:t>t</a:t>
            </a:r>
            <a:r>
              <a:rPr lang="en-US" altLang="en-US"/>
              <a:t> is vector of attributes (dimensionality of problem)</a:t>
            </a:r>
          </a:p>
          <a:p>
            <a:pPr eaLnBrk="1" hangingPunct="1"/>
            <a:r>
              <a:rPr lang="en-US" altLang="en-US"/>
              <a:t>r</a:t>
            </a:r>
            <a:r>
              <a:rPr lang="en-US" altLang="en-US" b="1" baseline="30000"/>
              <a:t>t</a:t>
            </a:r>
            <a:r>
              <a:rPr lang="en-US" altLang="en-US"/>
              <a:t> is label</a:t>
            </a:r>
          </a:p>
          <a:p>
            <a:pPr eaLnBrk="1" hangingPunct="1"/>
            <a:r>
              <a:rPr lang="en-US" altLang="en-US"/>
              <a:t>Label can be either class (classification problem) or real number (regression problem)</a:t>
            </a:r>
          </a:p>
          <a:p>
            <a:pPr eaLnBrk="1" hangingPunct="1"/>
            <a:r>
              <a:rPr lang="en-US" altLang="en-US"/>
              <a:t>This classification problem has only one class (family car) “dichotomizer” </a:t>
            </a:r>
          </a:p>
          <a:p>
            <a:pPr eaLnBrk="1" hangingPunct="1"/>
            <a:r>
              <a:rPr lang="en-US" altLang="en-US"/>
              <a:t>Defined by 2 attributes (price and engine size)</a:t>
            </a:r>
          </a:p>
          <a:p>
            <a:pPr eaLnBrk="1" hangingPunct="1"/>
            <a:r>
              <a:rPr lang="en-US" altLang="en-US"/>
              <a:t>Examples belonging to class are called “positive” and have r = 1</a:t>
            </a:r>
          </a:p>
          <a:p>
            <a:pPr eaLnBrk="1" hangingPunct="1"/>
            <a:r>
              <a:rPr lang="en-US" altLang="en-US"/>
              <a:t>Examples not in class are called “negative” and have r = 0</a:t>
            </a:r>
          </a:p>
          <a:p>
            <a:pPr eaLnBrk="1" hangingPunct="1"/>
            <a:r>
              <a:rPr lang="en-US" altLang="en-US"/>
              <a:t>For some machine learning techniques (SVM) better to assign r = -1 to negative examples</a:t>
            </a:r>
          </a:p>
          <a:p>
            <a:pPr eaLnBrk="1" hangingPunct="1"/>
            <a:r>
              <a:rPr lang="en-US" altLang="en-US"/>
              <a:t>Unsupervised learning: finding attribute space were class members “cluster” </a:t>
            </a:r>
          </a:p>
        </p:txBody>
      </p:sp>
    </p:spTree>
    <p:extLst>
      <p:ext uri="{BB962C8B-B14F-4D97-AF65-F5344CB8AC3E}">
        <p14:creationId xmlns:p14="http://schemas.microsoft.com/office/powerpoint/2010/main" val="871543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6AA352-E222-4D96-B98A-305234CFD4C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Clustering of positive examples in this training set allows setting of boundaries in the attribute plane that defines a class</a:t>
            </a:r>
          </a:p>
          <a:p>
            <a:pPr eaLnBrk="1" hangingPunct="1"/>
            <a:r>
              <a:rPr lang="en-US" altLang="en-US"/>
              <a:t>Shape is arbitrary but choice of rectangle with sides parallel to attribute axes facilitates math definition of class </a:t>
            </a:r>
          </a:p>
        </p:txBody>
      </p:sp>
    </p:spTree>
    <p:extLst>
      <p:ext uri="{BB962C8B-B14F-4D97-AF65-F5344CB8AC3E}">
        <p14:creationId xmlns:p14="http://schemas.microsoft.com/office/powerpoint/2010/main" val="20103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26A424-0205-4CE6-B2C0-6652EC56EA27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S = h(x) with min error (zero in this case) and size (“most specific”)</a:t>
            </a:r>
          </a:p>
          <a:p>
            <a:pPr eaLnBrk="1" hangingPunct="1"/>
            <a:r>
              <a:rPr lang="en-US" altLang="en-US"/>
              <a:t>G = h(x) with min error (zero) and max size (“most general”) </a:t>
            </a:r>
          </a:p>
          <a:p>
            <a:pPr eaLnBrk="1" hangingPunct="1"/>
            <a:r>
              <a:rPr lang="en-US" altLang="en-US"/>
              <a:t>Mitchell calls the range of hypothesis classes between S and G the “version” space</a:t>
            </a:r>
          </a:p>
          <a:p>
            <a:pPr eaLnBrk="1" hangingPunct="1"/>
            <a:r>
              <a:rPr lang="en-US" altLang="en-US"/>
              <a:t>Best choice of h(x) in the version space is one that makes most correct predictions (“generalization”)</a:t>
            </a:r>
          </a:p>
        </p:txBody>
      </p:sp>
    </p:spTree>
    <p:extLst>
      <p:ext uri="{BB962C8B-B14F-4D97-AF65-F5344CB8AC3E}">
        <p14:creationId xmlns:p14="http://schemas.microsoft.com/office/powerpoint/2010/main" val="1767582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EAE64F-B35B-449D-88A4-D328DEB8A30A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Define “margin” of h(x) as the distance between the boundary of h(x) and the instance closest to it</a:t>
            </a:r>
          </a:p>
          <a:p>
            <a:pPr eaLnBrk="1" hangingPunct="1"/>
            <a:r>
              <a:rPr lang="en-US" altLang="en-US"/>
              <a:t>Hypotheses S and G have zero margin</a:t>
            </a:r>
          </a:p>
        </p:txBody>
      </p:sp>
    </p:spTree>
    <p:extLst>
      <p:ext uri="{BB962C8B-B14F-4D97-AF65-F5344CB8AC3E}">
        <p14:creationId xmlns:p14="http://schemas.microsoft.com/office/powerpoint/2010/main" val="2992864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558ADFC-B7DC-4A40-B77A-A686CE874C45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Among h(x) in the version space, the one with largest margin is generally considered to be the best choice for class separation, based on the training set</a:t>
            </a:r>
          </a:p>
          <a:p>
            <a:pPr eaLnBrk="1" hangingPunct="1"/>
            <a:r>
              <a:rPr lang="en-US" altLang="en-US"/>
              <a:t>Data points that determine this choice are (shaded in figure) are said to “support” the optimum h(x)</a:t>
            </a:r>
          </a:p>
          <a:p>
            <a:pPr eaLnBrk="1" hangingPunct="1"/>
            <a:r>
              <a:rPr lang="en-US" altLang="en-US"/>
              <a:t>Other data points could be deleted without effecting our choice of optimum h(x) in the version space</a:t>
            </a:r>
          </a:p>
        </p:txBody>
      </p:sp>
    </p:spTree>
    <p:extLst>
      <p:ext uri="{BB962C8B-B14F-4D97-AF65-F5344CB8AC3E}">
        <p14:creationId xmlns:p14="http://schemas.microsoft.com/office/powerpoint/2010/main" val="403956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9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3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3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1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4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8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9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4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4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977E-5529-402D-B2FF-6451277B369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676400"/>
            <a:ext cx="580639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Fundamentals of Classification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In-sample and out-of-sample errors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Version space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Margins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Confusion matrix</a:t>
            </a:r>
          </a:p>
        </p:txBody>
      </p:sp>
    </p:spTree>
    <p:extLst>
      <p:ext uri="{BB962C8B-B14F-4D97-AF65-F5344CB8AC3E}">
        <p14:creationId xmlns:p14="http://schemas.microsoft.com/office/powerpoint/2010/main" val="96325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32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657178" y="757177"/>
            <a:ext cx="78296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Performance metrics for classification (example from WEKA output)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WEKA is machine-learning software package.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F6EE30-BB94-453B-9C34-FED7CCB53FED}"/>
              </a:ext>
            </a:extLst>
          </p:cNvPr>
          <p:cNvGrpSpPr/>
          <p:nvPr/>
        </p:nvGrpSpPr>
        <p:grpSpPr>
          <a:xfrm>
            <a:off x="1371600" y="1771933"/>
            <a:ext cx="6400800" cy="3928780"/>
            <a:chOff x="1371600" y="1771933"/>
            <a:chExt cx="6400800" cy="3928780"/>
          </a:xfrm>
        </p:grpSpPr>
        <p:pic>
          <p:nvPicPr>
            <p:cNvPr id="53251" name="Picture 5" descr="selected attribute performance breast cancer dat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1778635"/>
              <a:ext cx="6400800" cy="3917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253" name="Rectangle 7"/>
            <p:cNvSpPr>
              <a:spLocks noChangeArrowheads="1"/>
            </p:cNvSpPr>
            <p:nvPr/>
          </p:nvSpPr>
          <p:spPr bwMode="auto">
            <a:xfrm>
              <a:off x="1371600" y="4786313"/>
              <a:ext cx="2228850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539313" y="3737213"/>
              <a:ext cx="1433384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2" name="Rectangle 7">
              <a:extLst>
                <a:ext uri="{FF2B5EF4-FFF2-40B4-BE49-F238E27FC236}">
                  <a16:creationId xmlns:a16="http://schemas.microsoft.com/office/drawing/2014/main" id="{AB0A56A0-E003-4747-9A4E-48BBB50DA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1771933"/>
              <a:ext cx="5190565" cy="3693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E5CEEF1-C6D8-4753-80F7-526CE003F104}"/>
              </a:ext>
            </a:extLst>
          </p:cNvPr>
          <p:cNvSpPr txBox="1"/>
          <p:nvPr/>
        </p:nvSpPr>
        <p:spPr>
          <a:xfrm>
            <a:off x="3600450" y="4729920"/>
            <a:ext cx="34529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Rows are class specific</a:t>
            </a:r>
          </a:p>
          <a:p>
            <a:r>
              <a:rPr lang="en-US" dirty="0"/>
              <a:t>Row sum is total class membership</a:t>
            </a:r>
          </a:p>
          <a:p>
            <a:r>
              <a:rPr lang="en-US" dirty="0"/>
              <a:t>Class labels are 2 and 4</a:t>
            </a:r>
          </a:p>
        </p:txBody>
      </p:sp>
    </p:spTree>
    <p:extLst>
      <p:ext uri="{BB962C8B-B14F-4D97-AF65-F5344CB8AC3E}">
        <p14:creationId xmlns:p14="http://schemas.microsoft.com/office/powerpoint/2010/main" val="2156918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0979" y="450765"/>
            <a:ext cx="8229600" cy="415925"/>
          </a:xfrm>
        </p:spPr>
        <p:txBody>
          <a:bodyPr lIns="0" rIns="0" bIns="0" anchor="b">
            <a:normAutofit fontScale="90000"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Analysis of classification results: binary confusion matrix</a:t>
            </a:r>
            <a:endParaRPr lang="tr-T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8033370-84A8-4438-A500-01E73FCCCBF2}" type="slidenum">
              <a:rPr lang="tr-TR" altLang="en-US" sz="1200">
                <a:solidFill>
                  <a:schemeClr val="tx2"/>
                </a:solidFill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2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pic>
        <p:nvPicPr>
          <p:cNvPr id="4710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161853"/>
            <a:ext cx="79152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1500" y="3161616"/>
            <a:ext cx="8195821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Rows are class specific. Top row is positive class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False positive rate = FP / (FP+TN) = fraction of negative class instances misclassified.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 positive rate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= TP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(TP+FN)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fraction of positive class instances correctly classified.</a:t>
            </a:r>
          </a:p>
        </p:txBody>
      </p:sp>
    </p:spTree>
    <p:extLst>
      <p:ext uri="{BB962C8B-B14F-4D97-AF65-F5344CB8AC3E}">
        <p14:creationId xmlns:p14="http://schemas.microsoft.com/office/powerpoint/2010/main" val="3591744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1101" y="274977"/>
            <a:ext cx="6317070" cy="435769"/>
          </a:xfrm>
        </p:spPr>
        <p:txBody>
          <a:bodyPr>
            <a:no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Class dependent performance metrics</a:t>
            </a:r>
            <a:endParaRPr lang="tr-T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714" name="AutoShape 3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318156" y="2247542"/>
            <a:ext cx="8686800" cy="201965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either class could be the “positive” class, then the Confusion Matrix, TP rate, and FP rates become class specific.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 when top row is positive class:</a:t>
            </a: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7A4C229-F886-45DD-BFFB-C015E4E24FFE}" type="slidenum">
              <a:rPr lang="tr-TR" sz="900">
                <a:solidFill>
                  <a:schemeClr val="tx2"/>
                </a:solidFill>
                <a:latin typeface="+mj-lt"/>
              </a:rPr>
              <a:pPr algn="r">
                <a:defRPr/>
              </a:pPr>
              <a:t>13</a:t>
            </a:fld>
            <a:endParaRPr lang="tr-TR" sz="90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935185"/>
            <a:ext cx="5334000" cy="12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72000" y="3479742"/>
            <a:ext cx="3629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is the positive class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         a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236      3 |  b</a:t>
            </a:r>
          </a:p>
          <a:p>
            <a:pPr marL="342900" indent="-342900">
              <a:buAutoNum type="arabicPlain" startAt="1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431 |  a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532" y="3421241"/>
            <a:ext cx="36313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is the positive class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         b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431    13 |  a</a:t>
            </a:r>
          </a:p>
          <a:p>
            <a:pPr marL="342900" indent="-342900">
              <a:buAutoNum type="arabicPlain" startAt="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236 |  b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76094" y="1131489"/>
            <a:ext cx="2699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FP rate = FP/(FP+TN)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TP rate = TP/(TP+FN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0288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4C229-F886-45DD-BFFB-C015E4E24FFE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3479742"/>
            <a:ext cx="3629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is the positive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         a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236    13 | classified as b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  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431 | classified as 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060" y="3446980"/>
            <a:ext cx="36313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is the positive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         b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431      3 | classified as 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13    236 | classified as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A12076-630D-417A-94E4-BC357BC3F936}"/>
              </a:ext>
            </a:extLst>
          </p:cNvPr>
          <p:cNvSpPr/>
          <p:nvPr/>
        </p:nvSpPr>
        <p:spPr>
          <a:xfrm>
            <a:off x="533400" y="533400"/>
            <a:ext cx="8195821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Columns are class specific. Left column is positive class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False positive rate = FP / (FP+TN) = fraction of negative class instances misclassified.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 positive rate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= TP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(TP+FN)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fraction of positive class instances correctly classified.</a:t>
            </a:r>
          </a:p>
        </p:txBody>
      </p:sp>
    </p:spTree>
    <p:extLst>
      <p:ext uri="{BB962C8B-B14F-4D97-AF65-F5344CB8AC3E}">
        <p14:creationId xmlns:p14="http://schemas.microsoft.com/office/powerpoint/2010/main" val="238205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21" y="2514600"/>
            <a:ext cx="8925437" cy="38384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7208" y="606774"/>
            <a:ext cx="6297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In-sample and out-of-sample error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Classify coins by size and weight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Design a vending machine that uses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F6263C-B20E-4938-BCBC-E62B86D99B0D}"/>
              </a:ext>
            </a:extLst>
          </p:cNvPr>
          <p:cNvSpPr txBox="1"/>
          <p:nvPr/>
        </p:nvSpPr>
        <p:spPr>
          <a:xfrm>
            <a:off x="718525" y="2895600"/>
            <a:ext cx="1617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Attribute space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C76E1D-6EFA-426A-904F-221E53F37E0B}"/>
              </a:ext>
            </a:extLst>
          </p:cNvPr>
          <p:cNvSpPr txBox="1"/>
          <p:nvPr/>
        </p:nvSpPr>
        <p:spPr>
          <a:xfrm>
            <a:off x="5867400" y="2737828"/>
            <a:ext cx="2921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Boundaries in attribute space</a:t>
            </a:r>
          </a:p>
        </p:txBody>
      </p:sp>
    </p:spTree>
    <p:extLst>
      <p:ext uri="{BB962C8B-B14F-4D97-AF65-F5344CB8AC3E}">
        <p14:creationId xmlns:p14="http://schemas.microsoft.com/office/powerpoint/2010/main" val="46893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2" y="1143000"/>
            <a:ext cx="8925437" cy="38384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228600"/>
            <a:ext cx="6333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In-sample error,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well do boundaries match training data?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293" y="5257800"/>
            <a:ext cx="75953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Out-of-sample error,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often will this system fail if implement in the field?</a:t>
            </a:r>
          </a:p>
        </p:txBody>
      </p:sp>
    </p:spTree>
    <p:extLst>
      <p:ext uri="{BB962C8B-B14F-4D97-AF65-F5344CB8AC3E}">
        <p14:creationId xmlns:p14="http://schemas.microsoft.com/office/powerpoint/2010/main" val="137948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30" y="2057400"/>
            <a:ext cx="8925437" cy="38384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685800"/>
            <a:ext cx="86084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good model has small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generalizes well (small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Will not be true if the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made small by adapting the model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the noise in the training set (over fitting).</a:t>
            </a:r>
          </a:p>
        </p:txBody>
      </p:sp>
    </p:spTree>
    <p:extLst>
      <p:ext uri="{BB962C8B-B14F-4D97-AF65-F5344CB8AC3E}">
        <p14:creationId xmlns:p14="http://schemas.microsoft.com/office/powerpoint/2010/main" val="259903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566454"/>
            <a:ext cx="558165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9" name="Rectangle 3"/>
          <p:cNvGraphicFramePr>
            <a:graphicFrameLocks noGrp="1"/>
          </p:cNvGraphicFramePr>
          <p:nvPr>
            <p:ph sz="quarter" idx="4294967295"/>
          </p:nvPr>
        </p:nvGraphicFramePr>
        <p:xfrm>
          <a:off x="2476500" y="2609850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0" imgH="0" progId="Equation.3">
                  <p:embed/>
                </p:oleObj>
              </mc:Choice>
              <mc:Fallback>
                <p:oleObj name="Equation" r:id="rId4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2609850"/>
                        <a:ext cx="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447800" y="1600200"/>
          <a:ext cx="18065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63225" imgH="241195" progId="Equation.3">
                  <p:embed/>
                </p:oleObj>
              </mc:Choice>
              <mc:Fallback>
                <p:oleObj name="Equation" r:id="rId5" imgW="86322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00200"/>
                        <a:ext cx="18065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99707225"/>
              </p:ext>
            </p:extLst>
          </p:nvPr>
        </p:nvGraphicFramePr>
        <p:xfrm>
          <a:off x="3338513" y="1682750"/>
          <a:ext cx="4557712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98600" imgH="457200" progId="Equation.3">
                  <p:embed/>
                </p:oleObj>
              </mc:Choice>
              <mc:Fallback>
                <p:oleObj name="Equation" r:id="rId7" imgW="2298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1682750"/>
                        <a:ext cx="4557712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7"/>
          <p:cNvSpPr txBox="1">
            <a:spLocks noGrp="1"/>
          </p:cNvSpPr>
          <p:nvPr/>
        </p:nvSpPr>
        <p:spPr>
          <a:xfrm>
            <a:off x="6588125" y="6237288"/>
            <a:ext cx="2133600" cy="457200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1BE02B38-8E39-4BF6-ABD0-FE900CCF1DAE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5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1524000" y="2057400"/>
          <a:ext cx="124777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33169" imgH="457002" progId="Equation.3">
                  <p:embed/>
                </p:oleObj>
              </mc:Choice>
              <mc:Fallback>
                <p:oleObj name="Equation" r:id="rId9" imgW="533169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1247775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Footer Placeholder 11"/>
          <p:cNvSpPr txBox="1">
            <a:spLocks noGrp="1"/>
          </p:cNvSpPr>
          <p:nvPr/>
        </p:nvSpPr>
        <p:spPr bwMode="auto">
          <a:xfrm>
            <a:off x="857250" y="6429375"/>
            <a:ext cx="65722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B2B2B2"/>
                </a:solidFill>
                <a:latin typeface="Calibri" pitchFamily="34" charset="0"/>
              </a:rPr>
              <a:t>Lecture Notes for E Alpaydın 2010 Introduction to Machine Learning 2e © The MIT Press (V1.0)</a:t>
            </a:r>
            <a:endParaRPr lang="tr-TR" altLang="en-US" sz="1200">
              <a:solidFill>
                <a:srgbClr val="B2B2B2"/>
              </a:solidFill>
              <a:latin typeface="Calibri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251325" y="2935288"/>
            <a:ext cx="3401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of family cars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3810000" y="33528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83852" y="270948"/>
            <a:ext cx="67409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Binary classification in 2D attribute space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Dara set and labels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957616" y="3435350"/>
            <a:ext cx="397095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Family-Car is a product line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 uncertainty in the label.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Issue is how well do price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and engine size distinguish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family car.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478412" y="5463986"/>
            <a:ext cx="44646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of other product lines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667000" y="5015930"/>
            <a:ext cx="304800" cy="54667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023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63003"/>
            <a:ext cx="5562600" cy="525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4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1628696"/>
              </p:ext>
            </p:extLst>
          </p:nvPr>
        </p:nvGraphicFramePr>
        <p:xfrm>
          <a:off x="2551112" y="2057400"/>
          <a:ext cx="61356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22600" imgH="203200" progId="Equation.3">
                  <p:embed/>
                </p:oleObj>
              </mc:Choice>
              <mc:Fallback>
                <p:oleObj name="Equation" r:id="rId4" imgW="3022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2" y="2057400"/>
                        <a:ext cx="613568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8EAD0433-70E9-44C0-8F40-92D448E14E68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6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708" y="381000"/>
            <a:ext cx="89146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Model: assume that family cars are uniquely defined by a range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price and engine power. Blue rectangle is one hypothesis of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model with zero in-sample error on this data set.</a:t>
            </a:r>
          </a:p>
        </p:txBody>
      </p:sp>
    </p:spTree>
    <p:extLst>
      <p:ext uri="{BB962C8B-B14F-4D97-AF65-F5344CB8AC3E}">
        <p14:creationId xmlns:p14="http://schemas.microsoft.com/office/powerpoint/2010/main" val="74860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8204"/>
            <a:ext cx="50006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8458"/>
            <a:ext cx="8229600" cy="563562"/>
          </a:xfrm>
        </p:spPr>
        <p:txBody>
          <a:bodyPr lIns="0" rIns="0" bIns="0" anchor="b">
            <a:noAutofit/>
          </a:bodyPr>
          <a:lstStyle/>
          <a:p>
            <a:pPr eaLnBrk="1" hangingPunct="1"/>
            <a:r>
              <a:rPr lang="tr-TR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S, G, and the Version Space</a:t>
            </a:r>
          </a:p>
        </p:txBody>
      </p:sp>
      <p:sp>
        <p:nvSpPr>
          <p:cNvPr id="10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88626FE7-C7A5-4F6D-A25F-2E6C2BF3B469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7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2286000" y="1377731"/>
            <a:ext cx="228600" cy="892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 flipH="1">
            <a:off x="4343400" y="3048000"/>
            <a:ext cx="533399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Text Box 17"/>
          <p:cNvSpPr txBox="1">
            <a:spLocks noChangeArrowheads="1"/>
          </p:cNvSpPr>
          <p:nvPr/>
        </p:nvSpPr>
        <p:spPr bwMode="auto">
          <a:xfrm>
            <a:off x="1590799" y="982768"/>
            <a:ext cx="5962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en-US" sz="2800" dirty="0">
                <a:latin typeface="Calibri" pitchFamily="34" charset="0"/>
              </a:rPr>
              <a:t>most specific hypothesis, </a:t>
            </a:r>
            <a:r>
              <a:rPr lang="tr-TR" altLang="en-US" sz="2800" i="1" dirty="0">
                <a:latin typeface="Calibri" pitchFamily="34" charset="0"/>
              </a:rPr>
              <a:t>S</a:t>
            </a:r>
            <a:r>
              <a:rPr lang="en-US" altLang="en-US" sz="2800" dirty="0">
                <a:latin typeface="Calibri" pitchFamily="34" charset="0"/>
              </a:rPr>
              <a:t>, with no </a:t>
            </a:r>
            <a:r>
              <a:rPr lang="en-US" altLang="en-US" sz="2800" i="1" dirty="0">
                <a:latin typeface="Calibri" pitchFamily="34" charset="0"/>
              </a:rPr>
              <a:t>E</a:t>
            </a:r>
            <a:r>
              <a:rPr lang="en-US" altLang="en-US" sz="2800" i="1" baseline="-25000" dirty="0">
                <a:latin typeface="Calibri" pitchFamily="34" charset="0"/>
              </a:rPr>
              <a:t>in</a:t>
            </a:r>
            <a:endParaRPr lang="en-GB" altLang="en-US" sz="2800" i="1" baseline="-25000" dirty="0">
              <a:latin typeface="Calibri" pitchFamily="34" charset="0"/>
            </a:endParaRPr>
          </a:p>
        </p:txBody>
      </p:sp>
      <p:sp>
        <p:nvSpPr>
          <p:cNvPr id="14344" name="Text Box 18"/>
          <p:cNvSpPr txBox="1">
            <a:spLocks noChangeArrowheads="1"/>
          </p:cNvSpPr>
          <p:nvPr/>
        </p:nvSpPr>
        <p:spPr bwMode="auto">
          <a:xfrm>
            <a:off x="4800600" y="2743200"/>
            <a:ext cx="430579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en-US" sz="2800" dirty="0">
                <a:latin typeface="Calibri" pitchFamily="34" charset="0"/>
              </a:rPr>
              <a:t>most general hypothesis, </a:t>
            </a:r>
            <a:r>
              <a:rPr lang="tr-TR" altLang="en-US" sz="2800" i="1" dirty="0">
                <a:latin typeface="Calibri" pitchFamily="34" charset="0"/>
              </a:rPr>
              <a:t>G</a:t>
            </a:r>
            <a:r>
              <a:rPr lang="en-US" altLang="en-US" sz="2800" i="1" dirty="0">
                <a:latin typeface="Calibri" pitchFamily="34" charset="0"/>
              </a:rPr>
              <a:t>,</a:t>
            </a:r>
            <a:r>
              <a:rPr lang="en-US" altLang="en-US" sz="2800" dirty="0">
                <a:latin typeface="Calibri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Calibri" pitchFamily="34" charset="0"/>
              </a:rPr>
              <a:t>with no </a:t>
            </a:r>
            <a:r>
              <a:rPr lang="en-US" altLang="en-US" sz="2800" i="1" dirty="0" err="1">
                <a:latin typeface="Calibri" pitchFamily="34" charset="0"/>
              </a:rPr>
              <a:t>E</a:t>
            </a:r>
            <a:r>
              <a:rPr lang="en-US" altLang="en-US" sz="2800" i="1" baseline="-25000" dirty="0" err="1">
                <a:latin typeface="Calibri" pitchFamily="34" charset="0"/>
              </a:rPr>
              <a:t>in</a:t>
            </a:r>
            <a:endParaRPr lang="en-GB" altLang="en-US" sz="2800" i="1" baseline="-25000" dirty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 dirty="0">
                <a:latin typeface="Calibri" pitchFamily="34" charset="0"/>
              </a:rPr>
              <a:t> </a:t>
            </a:r>
            <a:endParaRPr lang="en-GB" altLang="en-US" sz="2800" i="1" dirty="0">
              <a:latin typeface="Calibri" pitchFamily="34" charset="0"/>
            </a:endParaRPr>
          </a:p>
        </p:txBody>
      </p:sp>
      <p:sp>
        <p:nvSpPr>
          <p:cNvPr id="14345" name="Text Box 20"/>
          <p:cNvSpPr txBox="1">
            <a:spLocks noChangeArrowheads="1"/>
          </p:cNvSpPr>
          <p:nvPr/>
        </p:nvSpPr>
        <p:spPr bwMode="auto">
          <a:xfrm>
            <a:off x="457200" y="4833200"/>
            <a:ext cx="84518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alibri" pitchFamily="34" charset="0"/>
              </a:rPr>
              <a:t>The set of hypotheses (e.g., C) </a:t>
            </a:r>
            <a:r>
              <a:rPr lang="tr-TR" altLang="en-US" sz="2800" dirty="0">
                <a:latin typeface="Calibri" pitchFamily="34" charset="0"/>
              </a:rPr>
              <a:t>between </a:t>
            </a:r>
            <a:r>
              <a:rPr lang="tr-TR" altLang="en-US" sz="2800" i="1" dirty="0">
                <a:latin typeface="Calibri" pitchFamily="34" charset="0"/>
              </a:rPr>
              <a:t>S</a:t>
            </a:r>
            <a:r>
              <a:rPr lang="tr-TR" altLang="en-US" sz="2800" dirty="0">
                <a:latin typeface="Calibri" pitchFamily="34" charset="0"/>
              </a:rPr>
              <a:t> and </a:t>
            </a:r>
            <a:r>
              <a:rPr lang="tr-TR" altLang="en-US" sz="2800" i="1" dirty="0">
                <a:latin typeface="Calibri" pitchFamily="34" charset="0"/>
              </a:rPr>
              <a:t>G</a:t>
            </a:r>
            <a:r>
              <a:rPr lang="tr-TR" altLang="en-US" sz="2800" dirty="0">
                <a:latin typeface="Calibri" pitchFamily="34" charset="0"/>
              </a:rPr>
              <a:t> make</a:t>
            </a:r>
            <a:r>
              <a:rPr lang="en-US" altLang="en-US" sz="2800" dirty="0">
                <a:latin typeface="Calibri" pitchFamily="34" charset="0"/>
              </a:rPr>
              <a:t>s</a:t>
            </a:r>
            <a:r>
              <a:rPr lang="tr-TR" altLang="en-US" sz="2800" dirty="0">
                <a:latin typeface="Calibri" pitchFamily="34" charset="0"/>
              </a:rPr>
              <a:t> up the version space</a:t>
            </a:r>
            <a:r>
              <a:rPr lang="en-US" altLang="en-US" sz="2800" dirty="0">
                <a:latin typeface="Calibri" pitchFamily="34" charset="0"/>
              </a:rPr>
              <a:t>. All have no </a:t>
            </a:r>
            <a:r>
              <a:rPr lang="en-US" altLang="en-US" sz="2800" i="1" dirty="0">
                <a:latin typeface="Calibri" pitchFamily="34" charset="0"/>
              </a:rPr>
              <a:t>E</a:t>
            </a:r>
            <a:r>
              <a:rPr lang="en-US" altLang="en-US" sz="2800" i="1" baseline="-25000" dirty="0">
                <a:latin typeface="Calibri" pitchFamily="34" charset="0"/>
              </a:rPr>
              <a:t>in</a:t>
            </a:r>
            <a:r>
              <a:rPr lang="en-US" altLang="en-US" sz="2800" i="1" dirty="0">
                <a:latin typeface="Calibri" pitchFamily="34" charset="0"/>
              </a:rPr>
              <a:t>. </a:t>
            </a:r>
            <a:r>
              <a:rPr lang="en-US" altLang="en-US" sz="2800" dirty="0">
                <a:latin typeface="Calibri" pitchFamily="34" charset="0"/>
              </a:rPr>
              <a:t>Which is best?</a:t>
            </a:r>
            <a:endParaRPr lang="tr-TR" alt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143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34E77B30-2CD1-4485-A0D1-9A06F989EF84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8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219686" y="346855"/>
            <a:ext cx="870462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Margin: distance between boundary of a hypothesis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and closest instance in a specified class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457200" y="1837346"/>
            <a:ext cx="4038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 and G hypotheses have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narrow margins; not expected to “generalize”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well because a small amount of noise can result in misclassification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191000" y="1524000"/>
            <a:ext cx="4572000" cy="4648200"/>
            <a:chOff x="395288" y="1557338"/>
            <a:chExt cx="5581650" cy="5086350"/>
          </a:xfrm>
        </p:grpSpPr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288" y="1557338"/>
              <a:ext cx="5581650" cy="508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1905000" y="2629878"/>
              <a:ext cx="3690597" cy="1942122"/>
              <a:chOff x="1905000" y="2629878"/>
              <a:chExt cx="3690597" cy="1942122"/>
            </a:xfrm>
          </p:grpSpPr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5172083" y="2629878"/>
                <a:ext cx="42351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G</a:t>
                </a:r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 flipH="1">
                <a:off x="4757057" y="2862943"/>
                <a:ext cx="45720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38400" y="3468688"/>
                <a:ext cx="1204913" cy="798512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905000" y="3124200"/>
                <a:ext cx="2819400" cy="1447800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 Box 4"/>
              <p:cNvSpPr txBox="1">
                <a:spLocks noChangeArrowheads="1"/>
              </p:cNvSpPr>
              <p:nvPr/>
            </p:nvSpPr>
            <p:spPr bwMode="auto">
              <a:xfrm>
                <a:off x="4110679" y="3091543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S</a:t>
                </a:r>
              </a:p>
            </p:txBody>
          </p:sp>
          <p:sp>
            <p:nvSpPr>
              <p:cNvPr id="16" name="Line 5"/>
              <p:cNvSpPr>
                <a:spLocks noChangeShapeType="1"/>
              </p:cNvSpPr>
              <p:nvPr/>
            </p:nvSpPr>
            <p:spPr bwMode="auto">
              <a:xfrm flipH="1">
                <a:off x="3704678" y="3351684"/>
                <a:ext cx="45720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0537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35EF9CE7-CF24-4B4D-8BD4-CBF6DBDE96E3}" type="slidenum">
              <a:rPr lang="tr-TR" sz="9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9</a:t>
            </a:fld>
            <a:endParaRPr lang="tr-TR" sz="9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244" y="1219200"/>
            <a:ext cx="4372178" cy="4252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381000" y="1439199"/>
            <a:ext cx="3579222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en-US" sz="2100" dirty="0"/>
              <a:t>Choose </a:t>
            </a:r>
            <a:r>
              <a:rPr lang="tr-TR" altLang="en-US" sz="2100" i="1" dirty="0"/>
              <a:t>h</a:t>
            </a:r>
            <a:r>
              <a:rPr lang="tr-TR" altLang="en-US" sz="2100" dirty="0"/>
              <a:t> </a:t>
            </a:r>
            <a:r>
              <a:rPr lang="en-US" altLang="en-US" sz="2100" dirty="0"/>
              <a:t>in the version space </a:t>
            </a:r>
            <a:r>
              <a:rPr lang="tr-TR" altLang="en-US" sz="2100" dirty="0"/>
              <a:t>with largest </a:t>
            </a:r>
            <a:r>
              <a:rPr lang="en-US" altLang="en-US" sz="2100" dirty="0"/>
              <a:t>possible </a:t>
            </a:r>
            <a:r>
              <a:rPr lang="tr-TR" altLang="en-US" sz="2100" dirty="0"/>
              <a:t>margin</a:t>
            </a:r>
            <a:r>
              <a:rPr lang="en-US" altLang="en-US" sz="2100" dirty="0"/>
              <a:t>s to maximize generalization.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dirty="0"/>
              <a:t>Data points that determine </a:t>
            </a:r>
            <a:r>
              <a:rPr lang="en-US" altLang="en-US" sz="2100" i="1" dirty="0"/>
              <a:t>S and G</a:t>
            </a:r>
            <a:r>
              <a:rPr lang="en-US" altLang="en-US" sz="2100" dirty="0"/>
              <a:t> are shaded. These data points alone enable determination of </a:t>
            </a:r>
            <a:r>
              <a:rPr lang="en-US" altLang="en-US" sz="2100" i="1" dirty="0" err="1"/>
              <a:t>h</a:t>
            </a:r>
            <a:r>
              <a:rPr lang="en-US" altLang="en-US" sz="2100" dirty="0" err="1"/>
              <a:t>.</a:t>
            </a:r>
            <a:r>
              <a:rPr lang="en-US" altLang="en-US" sz="2100" dirty="0"/>
              <a:t>  They are called “support vectors”.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17" y="369332"/>
            <a:ext cx="8778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Best choice in version space is hypothesis with largest margins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0" y="15240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 is a hypothesis with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=0 and wide margins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705602" y="1862554"/>
            <a:ext cx="457198" cy="8806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1071</Words>
  <Application>Microsoft Office PowerPoint</Application>
  <PresentationFormat>On-screen Show (4:3)</PresentationFormat>
  <Paragraphs>137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Palatino Linotype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S, G, and the Version Space</vt:lpstr>
      <vt:lpstr>PowerPoint Presentation</vt:lpstr>
      <vt:lpstr>PowerPoint Presentation</vt:lpstr>
      <vt:lpstr>PowerPoint Presentation</vt:lpstr>
      <vt:lpstr>PowerPoint Presentation</vt:lpstr>
      <vt:lpstr>Analysis of classification results: binary confusion matrix</vt:lpstr>
      <vt:lpstr>Class dependent performance metrics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150</cp:revision>
  <dcterms:created xsi:type="dcterms:W3CDTF">2014-08-28T20:37:52Z</dcterms:created>
  <dcterms:modified xsi:type="dcterms:W3CDTF">2023-12-29T03:43:03Z</dcterms:modified>
</cp:coreProperties>
</file>