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425" r:id="rId7"/>
    <p:sldId id="553" r:id="rId8"/>
    <p:sldId id="413" r:id="rId9"/>
    <p:sldId id="414" r:id="rId10"/>
    <p:sldId id="372" r:id="rId11"/>
    <p:sldId id="261" r:id="rId12"/>
    <p:sldId id="313" r:id="rId13"/>
    <p:sldId id="314" r:id="rId14"/>
    <p:sldId id="418" r:id="rId15"/>
    <p:sldId id="459" r:id="rId16"/>
    <p:sldId id="447" r:id="rId17"/>
    <p:sldId id="448" r:id="rId18"/>
    <p:sldId id="466" r:id="rId19"/>
    <p:sldId id="270" r:id="rId20"/>
    <p:sldId id="275" r:id="rId21"/>
    <p:sldId id="277" r:id="rId22"/>
    <p:sldId id="446" r:id="rId23"/>
    <p:sldId id="554" r:id="rId24"/>
    <p:sldId id="449" r:id="rId25"/>
    <p:sldId id="450" r:id="rId26"/>
    <p:sldId id="451" r:id="rId27"/>
    <p:sldId id="454" r:id="rId28"/>
    <p:sldId id="455" r:id="rId29"/>
    <p:sldId id="452" r:id="rId30"/>
    <p:sldId id="555" r:id="rId31"/>
    <p:sldId id="420" r:id="rId32"/>
    <p:sldId id="421" r:id="rId33"/>
    <p:sldId id="456" r:id="rId34"/>
    <p:sldId id="457" r:id="rId35"/>
    <p:sldId id="467" r:id="rId36"/>
    <p:sldId id="422" r:id="rId37"/>
    <p:sldId id="468" r:id="rId38"/>
    <p:sldId id="348" r:id="rId39"/>
    <p:sldId id="349" r:id="rId40"/>
    <p:sldId id="426" r:id="rId41"/>
    <p:sldId id="470" r:id="rId42"/>
    <p:sldId id="351" r:id="rId43"/>
    <p:sldId id="355" r:id="rId44"/>
    <p:sldId id="356" r:id="rId45"/>
    <p:sldId id="357" r:id="rId46"/>
    <p:sldId id="358" r:id="rId47"/>
    <p:sldId id="360" r:id="rId48"/>
    <p:sldId id="367" r:id="rId49"/>
    <p:sldId id="361" r:id="rId50"/>
    <p:sldId id="362" r:id="rId51"/>
    <p:sldId id="363" r:id="rId52"/>
    <p:sldId id="430" r:id="rId53"/>
    <p:sldId id="427" r:id="rId54"/>
    <p:sldId id="390" r:id="rId55"/>
    <p:sldId id="391" r:id="rId56"/>
    <p:sldId id="392" r:id="rId57"/>
    <p:sldId id="464" r:id="rId58"/>
    <p:sldId id="471" r:id="rId59"/>
    <p:sldId id="556" r:id="rId60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theme" Target="theme/theme1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5" Type="http://schemas.openxmlformats.org/officeDocument/2006/relationships/slideMaster" Target="slideMasters/slideMaster5.xml"/><Relationship Id="rId61" Type="http://schemas.openxmlformats.org/officeDocument/2006/relationships/presProps" Target="presProps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1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9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773EF-B5BA-47BE-83EB-F29506279291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395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078D-FAA3-486B-B555-DF616615B4D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356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C714-4798-4582-B852-DB0095D7988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55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BC29D-D537-4CA0-B222-6383F715DA8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6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2D254-93E2-4EB2-B611-F09384690B4F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137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DB205-4AAD-41D7-BB1D-59B4CC8A9AF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04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B1635-E7BC-40FD-A72B-E1F8147959E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91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890F5-39F9-4229-9A40-CFC8BA001BB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6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28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8F039-D6AC-485C-B85E-274E995ABE2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68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4518B-7977-44FB-9A33-57AC3D666F5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54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28563-CAB2-43C7-9288-D30E016A56A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86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80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035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560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491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442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1229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8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119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049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7717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7644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398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C67D8-875D-4F50-A775-EC65945D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EEC24-0722-492B-A012-95B03D224763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46CE6-CED5-4FCC-92EF-E1084787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63183-815B-4AC4-A0FA-22A85FAD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F3156-FE1B-48EC-9F87-2DB995471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38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D8310-FE21-45E8-8775-030652E8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E693-9CC1-45AE-B3EC-C9B243D6A8B1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092D8-B8D8-4309-973B-A2D6DA5A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B69F3-1475-4D7C-925E-6E7B4E2CA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6998-2D5B-4FEF-8319-52CE3F2F9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827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CF6CF-A834-4D6A-9DB6-57233F9B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79B65-2ED2-4815-B809-13FCC994C1EA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6EAE3-D4ED-40AF-A6E6-E3D7EE5C4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ECAD4-9931-455A-AF1E-B92A1143E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0C674-4B2E-4694-944B-81AF836BF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75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9CC415-6410-4DE5-AE18-0F2F13EB9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8D09B-FF64-4E02-8E10-C3AFDBDDD510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8DA4D6-0CB4-4BCE-A50C-4095A4E6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DB4881-A541-4196-B5F9-EC15AD84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670E-EFE7-498C-AB87-B23C07EBD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6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FF5345C-B21E-4CF6-ABC0-8C5017B7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F8E3-5537-4840-B91D-C0C2650779D6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3126B59-A41A-4C4B-A5E5-2B4CE0BA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782784-0D58-4B9D-872A-7C6C7A48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81681-50FA-4CC9-B0FB-2855D8DB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7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1C4F8E2-4A1D-41C3-A312-A96885F5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68D3E-F946-4EA6-9395-75EB5C7DBA20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662445B-BADD-4A2D-B694-F4279E05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C4D2F5-6DA5-4CC4-B1CB-94010787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72C7A-A590-42DB-A1E6-EDC2699E0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9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33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20FF7A-5976-464B-B878-75E104F7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53A5-8C05-451F-8DB5-694B3246C386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C35417D-F2E4-4F74-A6E8-FE78F0490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20E457-9278-4C87-95B4-C8FEAD94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843C-F813-4B77-B70B-3BB8CFCFC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83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D92E48-1042-42A5-8529-20AD2A4C6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45A0B-27B6-4BA5-A98A-7CA1B277A968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FD9308-FA8A-4314-BB4E-52D3A63A8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105DC0-CA76-4E73-B1A9-9F7F4FCDF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24D8-34C9-4105-BB5A-9B29D1F5D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6623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9BA0CD-1164-4A10-96E9-0B24D471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D3758-033E-464F-AC12-886D64DF5ECE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043554E-9CD7-49A5-A1BE-AEA4486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BA11CA-7471-442C-9E6D-A8D697DE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CE4D3-365D-42D6-BD28-0D750725F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260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77E14-CA5A-4188-B53A-E68FDB0D1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78EE-AA1B-4C63-A281-2F14AEC36A52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30BAA-3B73-4852-9EF4-B4F210B7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46D5E-1503-4DBF-9A29-5DA83DE3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6C07-B632-42BC-AABF-3C69BB8FF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403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48F42-F2C0-4071-B15F-D18B3441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9DC63-2519-455F-BD07-4222F21578F7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FD164-69EA-49C1-97FF-775EDEBA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C46BE-ED9D-4F0C-9B55-9338852D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A897-8770-4948-9D6B-A90DB063B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55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045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368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9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457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6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419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7617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395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584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517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1121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385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E3C425-EDE5-AD33-8E08-4E5C141CB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7253F2-D8E1-0516-2395-CDA9B83370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BAD836-4D6E-70B2-D1A0-F6E6D2C53A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596C5-06EF-42D6-BD69-96B223A49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9971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F6BFD9-770A-4AF1-266E-592433815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4CBA73-D9A5-E3FE-3952-845363211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895108-E50D-0EB3-5BA3-A8BCF687AF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799DF-44F7-4848-8746-3897BEC2A8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2247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FF3BC-39EF-913E-C576-B5DFDFA74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B76CC2-385F-6F8B-05B6-0947409AB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D626A-A3DF-D83C-7C8A-B5A7CB26D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4690-B854-4CDB-BF1D-5E3C2590B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1722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9C7DFE-7023-FB87-5838-778872DEC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DF7262-BBAE-7DAE-D964-3F3AF6D45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5E0D1D-713B-4D07-A9AC-AD9B889CA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299A8-362C-497D-8AF4-8079411613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43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049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085046-DE1E-116D-CAF2-FC876296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47232E6-78CF-38D3-30C0-7D743E5750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0DCF31-8CA1-69D3-0259-B62DA2433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EF27D-67BA-41F0-9685-79B0B5210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2617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716C31-DFD1-81FF-66FB-CB00835C39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06BA00-CB05-969F-9FB5-8777AB5427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269416-6050-8C79-1468-EC42C97AB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E38EE-EECB-4E99-A774-95F857152E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656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FB12BA5-F70F-A9CB-95A4-9C320B0B7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64B3E94-A1CE-6DCF-0E49-AE3A6A871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815D3D-C551-2629-1653-45833D98CE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D8C6A-DF19-436B-AF4F-6E94ED77A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23805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0176D6-CC9E-14B6-BCDE-676FAF0A27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00F7E9-1058-7794-CF95-D086138D0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F55213-0D36-7F10-20B5-5B74F6455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AE310-726C-4950-8C58-AED7EC427C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1223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562B9A-82BB-EEE0-7DF7-92E069E471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33B9AF-8077-FE0D-0C91-FFAC3DB0D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F205C6-E607-6D6B-95BA-34806627F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8A6D1-A203-456F-9D39-B4BA4CAD1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14510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AE84A6-80BB-112A-7096-2C16002F37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CCA96-A6DB-87AA-AE70-EFC43928E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44FFE-3527-F1AD-EA28-C14ACD76E3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B805B-D93F-40AF-B36B-5393FFA03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597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49AF0D-60E6-6166-DDB2-5F00EF9D0F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96DB7A-183F-CA89-5E07-169384EA53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A22466-22F6-B026-52C5-A0F2BA0645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E30C5-8E3A-4FF8-B1B9-83A5EF0E7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1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4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4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9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D126-A0AF-4351-9A14-08352010251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3061-1E17-471A-BA39-651B022C0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3200" y="6245225"/>
            <a:ext cx="1087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769600" y="6245225"/>
            <a:ext cx="812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FF7AC7-5F35-435E-94FF-5CF08BD6E895}" type="slidenum">
              <a:rPr lang="en-US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949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E67-7D95-41CF-A3F9-E3BDE3C903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E9F5-2E1C-401F-A3FA-4386C3858E9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36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D783D13-20AC-4E10-8947-D28A68789E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2AE87FC-6A5D-4BB3-BDDE-41C9DC503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642E-F993-4D5A-A5BF-B66845DC2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D5C04F-0EB9-42EE-8AB1-046D5F0CC0FF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6870-949E-4749-A380-D2113B63D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4FCB8-340D-4ABD-B168-63754C6A2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FA0791-58B0-418D-9ADD-9A83A0414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5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764C43-EE87-4F55-707B-23E7FBC6A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3CB7E3-0A31-6D11-5AE3-8E1C35765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14A5DA-B1C6-3F81-0A1A-53E156F04D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C555CC-ACAD-B829-D057-8DD243B58B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AF4ECE6-53E3-46D6-C2E0-533D73EFB6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554877-7576-497C-80E6-386C3E810A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8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51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1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1.bin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24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41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3.wmf"/><Relationship Id="rId3" Type="http://schemas.openxmlformats.org/officeDocument/2006/relationships/image" Target="../media/image44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37.bin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29.x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3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EE765A78-95C8-715A-2892-79A8393EECAE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</a:pPr>
            <a:fld id="{D0BB88EB-9E48-49CB-AD05-5CDE945614E4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891" name="Footer Placeholder 3">
            <a:extLst>
              <a:ext uri="{FF2B5EF4-FFF2-40B4-BE49-F238E27FC236}">
                <a16:creationId xmlns:a16="http://schemas.microsoft.com/office/drawing/2014/main" id="{A845E2BC-6FF1-36F9-8171-94616AF4CC6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2095501" y="6356351"/>
            <a:ext cx="70723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B2B2B2"/>
                </a:solidFill>
              </a:rPr>
              <a:t>Lecture Notes for E Alpaydın 2010 Introduction to Machine Learning 2e © The MIT Press (V1.0)</a:t>
            </a:r>
            <a:endParaRPr lang="tr-TR" altLang="en-US" sz="1200">
              <a:solidFill>
                <a:srgbClr val="B2B2B2"/>
              </a:solidFill>
            </a:endParaRPr>
          </a:p>
        </p:txBody>
      </p:sp>
      <p:sp>
        <p:nvSpPr>
          <p:cNvPr id="37892" name="TextBox 2">
            <a:extLst>
              <a:ext uri="{FF2B5EF4-FFF2-40B4-BE49-F238E27FC236}">
                <a16:creationId xmlns:a16="http://schemas.microsoft.com/office/drawing/2014/main" id="{0AAFC990-3707-541A-0BD1-64797AC2F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05" y="658079"/>
            <a:ext cx="112735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Rosenblatt recognized that without modification of the output node, the perceptron was just another representation of multivariate linear regression.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  <p:sp>
        <p:nvSpPr>
          <p:cNvPr id="37893" name="TextBox 1">
            <a:extLst>
              <a:ext uri="{FF2B5EF4-FFF2-40B4-BE49-F238E27FC236}">
                <a16:creationId xmlns:a16="http://schemas.microsoft.com/office/drawing/2014/main" id="{B75726E6-4A65-F86D-DEFF-72A532643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1" y="4872038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…</a:t>
            </a:r>
          </a:p>
        </p:txBody>
      </p:sp>
      <p:grpSp>
        <p:nvGrpSpPr>
          <p:cNvPr id="37894" name="Group 1">
            <a:extLst>
              <a:ext uri="{FF2B5EF4-FFF2-40B4-BE49-F238E27FC236}">
                <a16:creationId xmlns:a16="http://schemas.microsoft.com/office/drawing/2014/main" id="{F0AEC4EC-F9C4-55E4-DB3E-1CAC0A320A2B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2286001"/>
            <a:ext cx="5137150" cy="3578225"/>
            <a:chOff x="1828800" y="2286000"/>
            <a:chExt cx="5137150" cy="3578225"/>
          </a:xfrm>
        </p:grpSpPr>
        <p:pic>
          <p:nvPicPr>
            <p:cNvPr id="37897" name="Picture 13" descr="Per1_col">
              <a:extLst>
                <a:ext uri="{FF2B5EF4-FFF2-40B4-BE49-F238E27FC236}">
                  <a16:creationId xmlns:a16="http://schemas.microsoft.com/office/drawing/2014/main" id="{824F3987-1E34-E2A8-FB65-7412B72355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800" y="2286000"/>
              <a:ext cx="5137150" cy="357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8" name="TextBox 8">
              <a:extLst>
                <a:ext uri="{FF2B5EF4-FFF2-40B4-BE49-F238E27FC236}">
                  <a16:creationId xmlns:a16="http://schemas.microsoft.com/office/drawing/2014/main" id="{34255761-4DB9-4A1A-86F1-643C95E3BF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6213" y="2525713"/>
              <a:ext cx="5873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1800" b="1">
                  <a:solidFill>
                    <a:srgbClr val="000000"/>
                  </a:solidFill>
                </a:rPr>
                <a:t>w</a:t>
              </a:r>
              <a:r>
                <a:rPr lang="en-US" altLang="en-US" sz="1800" baseline="30000">
                  <a:solidFill>
                    <a:srgbClr val="000000"/>
                  </a:solidFill>
                </a:rPr>
                <a:t>T</a:t>
              </a:r>
              <a:r>
                <a:rPr lang="en-US" altLang="en-US" sz="1800" b="1">
                  <a:solidFill>
                    <a:srgbClr val="000000"/>
                  </a:solidFill>
                </a:rPr>
                <a:t>x</a:t>
              </a:r>
            </a:p>
          </p:txBody>
        </p:sp>
      </p:grpSp>
      <p:sp>
        <p:nvSpPr>
          <p:cNvPr id="37895" name="Text Box 26">
            <a:extLst>
              <a:ext uri="{FF2B5EF4-FFF2-40B4-BE49-F238E27FC236}">
                <a16:creationId xmlns:a16="http://schemas.microsoft.com/office/drawing/2014/main" id="{0AAA2CB0-164E-4EA1-ED99-4FEBC1007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1" y="2133600"/>
            <a:ext cx="2219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x</a:t>
            </a:r>
            <a:r>
              <a:rPr lang="en-US" altLang="en-US" sz="2000">
                <a:solidFill>
                  <a:srgbClr val="000000"/>
                </a:solidFill>
              </a:rPr>
              <a:t> is input vector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w</a:t>
            </a:r>
            <a:r>
              <a:rPr lang="en-US" altLang="en-US" sz="2000">
                <a:solidFill>
                  <a:srgbClr val="000000"/>
                </a:solidFill>
              </a:rPr>
              <a:t> is weight vector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cs typeface="Arial" panose="020B0604020202020204" pitchFamily="34" charset="0"/>
              </a:rPr>
              <a:t>y = </a:t>
            </a:r>
            <a:r>
              <a:rPr lang="en-US" altLang="en-US" sz="2000" b="1">
                <a:solidFill>
                  <a:srgbClr val="000000"/>
                </a:solidFill>
                <a:cs typeface="Arial" panose="020B0604020202020204" pitchFamily="34" charset="0"/>
              </a:rPr>
              <a:t>w</a:t>
            </a:r>
            <a:r>
              <a:rPr lang="en-US" altLang="en-US" sz="2000" baseline="30000">
                <a:solidFill>
                  <a:srgbClr val="000000"/>
                </a:solidFill>
                <a:cs typeface="Arial" panose="020B0604020202020204" pitchFamily="34" charset="0"/>
              </a:rPr>
              <a:t>T</a:t>
            </a:r>
            <a:r>
              <a:rPr lang="en-US" altLang="en-US" sz="2000" b="1">
                <a:solidFill>
                  <a:srgbClr val="000000"/>
                </a:solidFill>
                <a:cs typeface="Arial" panose="020B0604020202020204" pitchFamily="34" charset="0"/>
              </a:rPr>
              <a:t>x</a:t>
            </a:r>
            <a:endParaRPr lang="en-US" altLang="en-US" sz="2000">
              <a:solidFill>
                <a:srgbClr val="000000"/>
              </a:solidFill>
            </a:endParaRPr>
          </a:p>
        </p:txBody>
      </p:sp>
      <p:graphicFrame>
        <p:nvGraphicFramePr>
          <p:cNvPr id="37896" name="Object 4">
            <a:extLst>
              <a:ext uri="{FF2B5EF4-FFF2-40B4-BE49-F238E27FC236}">
                <a16:creationId xmlns:a16="http://schemas.microsoft.com/office/drawing/2014/main" id="{304A443B-96FB-26AA-9511-DBC1E6CFAEBE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7467600" y="1981201"/>
          <a:ext cx="2686050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60500" imgH="965200" progId="Equation.3">
                  <p:embed/>
                </p:oleObj>
              </mc:Choice>
              <mc:Fallback>
                <p:oleObj name="Equation" r:id="rId3" imgW="1460500" imgH="965200" progId="Equation.3">
                  <p:embed/>
                  <p:pic>
                    <p:nvPicPr>
                      <p:cNvPr id="37896" name="Object 4">
                        <a:extLst>
                          <a:ext uri="{FF2B5EF4-FFF2-40B4-BE49-F238E27FC236}">
                            <a16:creationId xmlns:a16="http://schemas.microsoft.com/office/drawing/2014/main" id="{304A443B-96FB-26AA-9511-DBC1E6CFAEB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981201"/>
                        <a:ext cx="2686050" cy="177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85472" y="524333"/>
            <a:ext cx="7262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Simple dataset: distance hiked in km vs time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60669" y="1482845"/>
            <a:ext cx="10075250" cy="4425932"/>
            <a:chOff x="789922" y="1326211"/>
            <a:chExt cx="10075250" cy="4425932"/>
          </a:xfrm>
        </p:grpSpPr>
        <p:sp>
          <p:nvSpPr>
            <p:cNvPr id="7" name="TextBox 6"/>
            <p:cNvSpPr txBox="1"/>
            <p:nvPr/>
          </p:nvSpPr>
          <p:spPr>
            <a:xfrm>
              <a:off x="836174" y="1326211"/>
              <a:ext cx="100289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Index	    x=time   y=distance     fit=6+2x          error	        (error)</a:t>
              </a:r>
              <a:r>
                <a:rPr kumimoji="0" 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922" y="1787876"/>
              <a:ext cx="9802554" cy="3964267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F53785A-5A79-4BFF-B2C6-9CA1515A6C2E}"/>
              </a:ext>
            </a:extLst>
          </p:cNvPr>
          <p:cNvSpPr/>
          <p:nvPr/>
        </p:nvSpPr>
        <p:spPr>
          <a:xfrm>
            <a:off x="4902200" y="1597145"/>
            <a:ext cx="5821171" cy="4994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D02B9-8C34-49AF-A314-FDFEA2412270}"/>
              </a:ext>
            </a:extLst>
          </p:cNvPr>
          <p:cNvSpPr txBox="1"/>
          <p:nvPr/>
        </p:nvSpPr>
        <p:spPr>
          <a:xfrm>
            <a:off x="5224104" y="2061042"/>
            <a:ext cx="68984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Write a MATLAB code to apply normal equations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fit a line to these data</a:t>
            </a:r>
          </a:p>
        </p:txBody>
      </p:sp>
    </p:spTree>
    <p:extLst>
      <p:ext uri="{BB962C8B-B14F-4D97-AF65-F5344CB8AC3E}">
        <p14:creationId xmlns:p14="http://schemas.microsoft.com/office/powerpoint/2010/main" val="911563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3FDA2D0-4186-459C-A628-5E0AC54C5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53" y="306611"/>
            <a:ext cx="6620404" cy="62447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AE5123-99AF-4109-9A56-91C2CC58316F}"/>
              </a:ext>
            </a:extLst>
          </p:cNvPr>
          <p:cNvSpPr txBox="1"/>
          <p:nvPr/>
        </p:nvSpPr>
        <p:spPr>
          <a:xfrm>
            <a:off x="7537471" y="397933"/>
            <a:ext cx="41408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MATLAB code to fit 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 to hiker dataset.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is the number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examples.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is the number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predictors. Only time in this problem.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this code and run it.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48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photo, covered, filled, skiing&#10;&#10;Description automatically generated">
            <a:extLst>
              <a:ext uri="{FF2B5EF4-FFF2-40B4-BE49-F238E27FC236}">
                <a16:creationId xmlns:a16="http://schemas.microsoft.com/office/drawing/2014/main" id="{2F38ABE2-CAF2-4223-ACA4-0B19B1C5E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933" y="584200"/>
            <a:ext cx="7281333" cy="5461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A5B8FB-9D57-4B7C-9D05-84CFDFFCF5DC}"/>
              </a:ext>
            </a:extLst>
          </p:cNvPr>
          <p:cNvSpPr txBox="1"/>
          <p:nvPr/>
        </p:nvSpPr>
        <p:spPr>
          <a:xfrm>
            <a:off x="5400286" y="6042967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CF7338-9DD0-458F-80CB-04C81A64F17F}"/>
              </a:ext>
            </a:extLst>
          </p:cNvPr>
          <p:cNvSpPr txBox="1"/>
          <p:nvPr/>
        </p:nvSpPr>
        <p:spPr>
          <a:xfrm>
            <a:off x="1275318" y="3314700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7C8D81-4A97-4259-8265-76D6BADB05DF}"/>
              </a:ext>
            </a:extLst>
          </p:cNvPr>
          <p:cNvSpPr txBox="1"/>
          <p:nvPr/>
        </p:nvSpPr>
        <p:spPr>
          <a:xfrm>
            <a:off x="-2626406" y="586433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9C3B7-D7C1-457F-A7D2-7AB21DC97220}"/>
              </a:ext>
            </a:extLst>
          </p:cNvPr>
          <p:cNvSpPr txBox="1"/>
          <p:nvPr/>
        </p:nvSpPr>
        <p:spPr>
          <a:xfrm>
            <a:off x="4168421" y="420985"/>
            <a:ext cx="385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 from MATLAB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B544EB-848E-44F3-B39E-C81C3AFD2C94}"/>
              </a:ext>
            </a:extLst>
          </p:cNvPr>
          <p:cNvSpPr txBox="1"/>
          <p:nvPr/>
        </p:nvSpPr>
        <p:spPr>
          <a:xfrm>
            <a:off x="3784600" y="1181100"/>
            <a:ext cx="18261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fit=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ax+b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w(1) = b = 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w(2) = a = 2</a:t>
            </a:r>
          </a:p>
        </p:txBody>
      </p:sp>
    </p:spTree>
    <p:extLst>
      <p:ext uri="{BB962C8B-B14F-4D97-AF65-F5344CB8AC3E}">
        <p14:creationId xmlns:p14="http://schemas.microsoft.com/office/powerpoint/2010/main" val="473830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BD6B61-C295-4A0A-8F2D-057D6F00E975}"/>
              </a:ext>
            </a:extLst>
          </p:cNvPr>
          <p:cNvSpPr txBox="1"/>
          <p:nvPr/>
        </p:nvSpPr>
        <p:spPr>
          <a:xfrm>
            <a:off x="4463715" y="2791326"/>
            <a:ext cx="2300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Analysis of fit</a:t>
            </a:r>
          </a:p>
        </p:txBody>
      </p:sp>
    </p:spTree>
    <p:extLst>
      <p:ext uri="{BB962C8B-B14F-4D97-AF65-F5344CB8AC3E}">
        <p14:creationId xmlns:p14="http://schemas.microsoft.com/office/powerpoint/2010/main" val="375039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82627" y="297905"/>
            <a:ext cx="9677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Quality of fit: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coefficient of determination and standard error of estimation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60669" y="1482845"/>
            <a:ext cx="10075250" cy="5129187"/>
            <a:chOff x="789922" y="1326211"/>
            <a:chExt cx="10075250" cy="5129187"/>
          </a:xfrm>
        </p:grpSpPr>
        <p:sp>
          <p:nvSpPr>
            <p:cNvPr id="7" name="TextBox 6"/>
            <p:cNvSpPr txBox="1"/>
            <p:nvPr/>
          </p:nvSpPr>
          <p:spPr>
            <a:xfrm>
              <a:off x="836174" y="1326211"/>
              <a:ext cx="100289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Index	    x=time   y=distance     fit=6+2x          error	        (error)</a:t>
              </a:r>
              <a:r>
                <a:rPr kumimoji="0" 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16813" y="5993733"/>
              <a:ext cx="46923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Sum of squared error (SSE) = 12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922" y="1787876"/>
              <a:ext cx="9802554" cy="39642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5482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200" y="1009359"/>
            <a:ext cx="1142332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Sum of Squares Regression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Measures variability from mean response explained by regression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Sum of Squares Error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Measures variability in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from all other sources after linear relationship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between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has been accounted for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SST = SSR + SSE follows from the identity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465291" y="870569"/>
          <a:ext cx="30988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2680" imgH="330120" progId="Equation.3">
                  <p:embed/>
                </p:oleObj>
              </mc:Choice>
              <mc:Fallback>
                <p:oleObj name="Equation" r:id="rId2" imgW="1282680" imgH="33012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65291" y="870569"/>
                        <a:ext cx="309880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10049" y="2473911"/>
          <a:ext cx="3545927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82680" imgH="330120" progId="Equation.3">
                  <p:embed/>
                </p:oleObj>
              </mc:Choice>
              <mc:Fallback>
                <p:oleObj name="Equation" r:id="rId4" imgW="1282680" imgH="33012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10049" y="2473911"/>
                        <a:ext cx="3545927" cy="912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704849" y="5372100"/>
          <a:ext cx="7655322" cy="789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52700" imgH="292100" progId="Equation.3">
                  <p:embed/>
                </p:oleObj>
              </mc:Choice>
              <mc:Fallback>
                <p:oleObj name="Equation" r:id="rId6" imgW="2552700" imgH="292100" progId="Equation.3">
                  <p:embed/>
                  <p:pic>
                    <p:nvPicPr>
                      <p:cNvPr id="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49" y="5372100"/>
                        <a:ext cx="7655322" cy="78953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356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scatterplot%20dist%20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243" y="3183332"/>
            <a:ext cx="6323500" cy="351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1" y="330275"/>
            <a:ext cx="106093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Coefficient of determination: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SSR/SST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SST = SSR + SSE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SSE -&gt; 0, SSR -&gt; SST and 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-&gt; 1 means a perfect fit to data.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SSR -&gt; 0,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-&gt; 0 means the fit is the same as the average.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interpreted as fraction of response variation from mean explained by the predictors.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walked explains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95% of variation from mean of distance walked in this data set. Clearly a better model than the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 of 16 km.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8522" y="3429000"/>
            <a:ext cx="1178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SST=228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SSE=12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SSR=216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0.95</a:t>
            </a:r>
          </a:p>
        </p:txBody>
      </p:sp>
    </p:spTree>
    <p:extLst>
      <p:ext uri="{BB962C8B-B14F-4D97-AF65-F5344CB8AC3E}">
        <p14:creationId xmlns:p14="http://schemas.microsoft.com/office/powerpoint/2010/main" val="740805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3877DC-DAF4-4C52-907F-69DBE3C3250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64734"/>
            <a:ext cx="10972800" cy="433722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Mean Square Error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(MSE)</a:t>
            </a:r>
          </a:p>
          <a:p>
            <a:pPr marL="457200" lvl="1" indent="0" eaLnBrk="1" hangingPunct="1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 = number predictors, n = number observations</a:t>
            </a:r>
          </a:p>
          <a:p>
            <a:pPr eaLnBrk="1" hangingPunct="1">
              <a:defRPr/>
            </a:pP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Standard Error of the Estimate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/>
              <a:t> </a:t>
            </a:r>
          </a:p>
          <a:p>
            <a:pPr eaLnBrk="1" hangingPunct="1">
              <a:defRPr/>
            </a:pP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 "typical” residual or error in estimation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hiker vs time dataset: m =1, n=10, SSE= 12 -&gt;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1.225 km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Given time walked, estimate of hiking distance typically differs from actual distance by 1.2 km</a:t>
            </a:r>
            <a:endParaRPr lang="en-US" altLang="en-US" sz="2400" dirty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1524001" y="1434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1524001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61" name="Rectangle 12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7663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17" name="Object 11">
            <a:extLst>
              <a:ext uri="{FF2B5EF4-FFF2-40B4-BE49-F238E27FC236}">
                <a16:creationId xmlns:a16="http://schemas.microsoft.com/office/drawing/2014/main" id="{BF14EA2B-597B-4F1B-A474-A310CA0B2F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755782"/>
              </p:ext>
            </p:extLst>
          </p:nvPr>
        </p:nvGraphicFramePr>
        <p:xfrm>
          <a:off x="6632753" y="1614237"/>
          <a:ext cx="436745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172" imgH="215806" progId="Equation.3">
                  <p:embed/>
                </p:oleObj>
              </mc:Choice>
              <mc:Fallback>
                <p:oleObj name="Equation" r:id="rId2" imgW="1447172" imgH="215806" progId="Equation.3">
                  <p:embed/>
                  <p:pic>
                    <p:nvPicPr>
                      <p:cNvPr id="17" name="Object 11">
                        <a:extLst>
                          <a:ext uri="{FF2B5EF4-FFF2-40B4-BE49-F238E27FC236}">
                            <a16:creationId xmlns:a16="http://schemas.microsoft.com/office/drawing/2014/main" id="{BF14EA2B-597B-4F1B-A474-A310CA0B2F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2753" y="1614237"/>
                        <a:ext cx="4367452" cy="6604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>
            <a:extLst>
              <a:ext uri="{FF2B5EF4-FFF2-40B4-BE49-F238E27FC236}">
                <a16:creationId xmlns:a16="http://schemas.microsoft.com/office/drawing/2014/main" id="{24149185-8FB9-4F37-9755-39AF216CA1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2358" y="2729984"/>
          <a:ext cx="5435641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5000" imgH="254000" progId="Equation.3">
                  <p:embed/>
                </p:oleObj>
              </mc:Choice>
              <mc:Fallback>
                <p:oleObj name="Equation" r:id="rId4" imgW="1905000" imgH="254000" progId="Equation.3">
                  <p:embed/>
                  <p:pic>
                    <p:nvPicPr>
                      <p:cNvPr id="18" name="Object 13">
                        <a:extLst>
                          <a:ext uri="{FF2B5EF4-FFF2-40B4-BE49-F238E27FC236}">
                            <a16:creationId xmlns:a16="http://schemas.microsoft.com/office/drawing/2014/main" id="{24149185-8FB9-4F37-9755-39AF216CA1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358" y="2729984"/>
                        <a:ext cx="5435641" cy="7334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CD8CD17-8696-46D8-8740-012CE2245B1C}"/>
              </a:ext>
            </a:extLst>
          </p:cNvPr>
          <p:cNvSpPr txBox="1"/>
          <p:nvPr/>
        </p:nvSpPr>
        <p:spPr>
          <a:xfrm>
            <a:off x="3812147" y="468868"/>
            <a:ext cx="4341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Standard Error of the Estimate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80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53FDA2D0-4186-459C-A628-5E0AC54C55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53" y="306611"/>
            <a:ext cx="6620404" cy="62447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AE5123-99AF-4109-9A56-91C2CC58316F}"/>
              </a:ext>
            </a:extLst>
          </p:cNvPr>
          <p:cNvSpPr txBox="1"/>
          <p:nvPr/>
        </p:nvSpPr>
        <p:spPr>
          <a:xfrm>
            <a:off x="7537471" y="397933"/>
            <a:ext cx="41408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MATLAB code to fit 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 to hiker dataset.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is the number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training examples.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 is the number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predictors. Only time in this problem.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analysis to this code</a:t>
            </a:r>
          </a:p>
        </p:txBody>
      </p:sp>
    </p:spTree>
    <p:extLst>
      <p:ext uri="{BB962C8B-B14F-4D97-AF65-F5344CB8AC3E}">
        <p14:creationId xmlns:p14="http://schemas.microsoft.com/office/powerpoint/2010/main" val="2041034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ird&#10;&#10;Description automatically generated">
            <a:extLst>
              <a:ext uri="{FF2B5EF4-FFF2-40B4-BE49-F238E27FC236}">
                <a16:creationId xmlns:a16="http://schemas.microsoft.com/office/drawing/2014/main" id="{0F0A1342-A3F4-4B87-963A-9770466EC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12" y="969665"/>
            <a:ext cx="5841279" cy="56047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DE5110-C6C1-454F-9D25-055D08C61FA3}"/>
              </a:ext>
            </a:extLst>
          </p:cNvPr>
          <p:cNvSpPr txBox="1"/>
          <p:nvPr/>
        </p:nvSpPr>
        <p:spPr>
          <a:xfrm>
            <a:off x="4143982" y="2242845"/>
            <a:ext cx="6191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use of MATLAB keyword “sum” 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that all sums are calculated as vector norms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A45F25-196F-47F9-8AC5-9FF380354A34}"/>
              </a:ext>
            </a:extLst>
          </p:cNvPr>
          <p:cNvSpPr txBox="1"/>
          <p:nvPr/>
        </p:nvSpPr>
        <p:spPr>
          <a:xfrm>
            <a:off x="421786" y="411747"/>
            <a:ext cx="11348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MATLAB code for standard error of estimation and coefficient of determination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D0311C-2B95-1CA8-537B-93840431087C}"/>
              </a:ext>
            </a:extLst>
          </p:cNvPr>
          <p:cNvSpPr txBox="1"/>
          <p:nvPr/>
        </p:nvSpPr>
        <p:spPr>
          <a:xfrm>
            <a:off x="3240090" y="969665"/>
            <a:ext cx="5711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vector of residuals at each data point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sse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sum of squared residuals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F226A-8B3A-4CA4-3949-51C7671E4EFE}"/>
              </a:ext>
            </a:extLst>
          </p:cNvPr>
          <p:cNvSpPr txBox="1"/>
          <p:nvPr/>
        </p:nvSpPr>
        <p:spPr>
          <a:xfrm>
            <a:off x="3240090" y="4790411"/>
            <a:ext cx="4953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Optimum value of parameters from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disp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 statement on previous slide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648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>
            <a:extLst>
              <a:ext uri="{FF2B5EF4-FFF2-40B4-BE49-F238E27FC236}">
                <a16:creationId xmlns:a16="http://schemas.microsoft.com/office/drawing/2014/main" id="{5F762EF3-975D-29C2-787A-8E69B0052B57}"/>
              </a:ext>
            </a:extLst>
          </p:cNvPr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</a:pPr>
            <a:fld id="{3104190C-62A2-45EE-8A61-36BC1BD79092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None/>
              </a:pPr>
              <a:t>2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8915" name="Footer Placeholder 3">
            <a:extLst>
              <a:ext uri="{FF2B5EF4-FFF2-40B4-BE49-F238E27FC236}">
                <a16:creationId xmlns:a16="http://schemas.microsoft.com/office/drawing/2014/main" id="{F5E3C32D-09BB-928D-A581-3AA413E3F1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2095501" y="6356351"/>
            <a:ext cx="70723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>
                <a:solidFill>
                  <a:srgbClr val="B2B2B2"/>
                </a:solidFill>
              </a:rPr>
              <a:t>Lecture Notes for E Alpaydın 2010 Introduction to Machine Learning 2e © The MIT Press (V1.0)</a:t>
            </a:r>
            <a:endParaRPr lang="tr-TR" altLang="en-US" sz="1200">
              <a:solidFill>
                <a:srgbClr val="B2B2B2"/>
              </a:solidFill>
            </a:endParaRPr>
          </a:p>
        </p:txBody>
      </p:sp>
      <p:sp>
        <p:nvSpPr>
          <p:cNvPr id="38916" name="TextBox 1">
            <a:extLst>
              <a:ext uri="{FF2B5EF4-FFF2-40B4-BE49-F238E27FC236}">
                <a16:creationId xmlns:a16="http://schemas.microsoft.com/office/drawing/2014/main" id="{780AF2D3-7418-72C8-B0CA-1E1358586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1" y="4267200"/>
            <a:ext cx="415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…</a:t>
            </a:r>
          </a:p>
        </p:txBody>
      </p:sp>
      <p:pic>
        <p:nvPicPr>
          <p:cNvPr id="38917" name="Picture 9" descr="Per2-and_col">
            <a:extLst>
              <a:ext uri="{FF2B5EF4-FFF2-40B4-BE49-F238E27FC236}">
                <a16:creationId xmlns:a16="http://schemas.microsoft.com/office/drawing/2014/main" id="{CDDFE8E5-67FB-BCC2-0423-2B0D47C55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438400"/>
            <a:ext cx="6773863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Box 2">
            <a:extLst>
              <a:ext uri="{FF2B5EF4-FFF2-40B4-BE49-F238E27FC236}">
                <a16:creationId xmlns:a16="http://schemas.microsoft.com/office/drawing/2014/main" id="{1C51D5DD-D01C-5C8F-2092-0695D0DD6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5979" y="626973"/>
            <a:ext cx="98859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We will discuss Rosenblatt’s perceptron learning algorithm, which uses 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y = sign(</a:t>
            </a:r>
            <a:r>
              <a:rPr lang="en-US" altLang="en-US" sz="2400" b="1" dirty="0" err="1">
                <a:solidFill>
                  <a:srgbClr val="000000"/>
                </a:solidFill>
                <a:cs typeface="Arial" panose="020B0604020202020204" pitchFamily="34" charset="0"/>
              </a:rPr>
              <a:t>w</a:t>
            </a:r>
            <a:r>
              <a:rPr lang="en-US" altLang="en-US" sz="2400" baseline="30000" dirty="0" err="1">
                <a:solidFill>
                  <a:srgbClr val="000000"/>
                </a:solidFill>
                <a:cs typeface="Arial" panose="020B0604020202020204" pitchFamily="34" charset="0"/>
              </a:rPr>
              <a:t>T</a:t>
            </a:r>
            <a:r>
              <a:rPr lang="en-US" altLang="en-US" sz="2400" b="1" dirty="0" err="1">
                <a:solidFill>
                  <a:srgbClr val="000000"/>
                </a:solidFill>
                <a:cs typeface="Arial" panose="020B0604020202020204" pitchFamily="34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) in the output node, in the context of pattern recognition.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FB7345-A037-49BF-868B-DCA70A53558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18935"/>
            <a:ext cx="10515600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leverage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en-US" sz="2400" i="1" baseline="-1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i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observation:</a:t>
            </a:r>
          </a:p>
          <a:p>
            <a:pPr eaLnBrk="1" hangingPunct="1"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leverage increases as distance of an x-value from the mean of x-values increases 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1/n &lt;= Leverage &lt;= 1.0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observations with leverage &gt; 2(m + 1)/n are considered to have high leverage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1524001" y="1434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898" name="Rectangle 8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1524001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0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1" name="Rectangle 11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2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3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4" name="Rectangle 14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5" name="Rectangle 15"/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6" name="Rectangle 16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7" name="Rectangle 17"/>
          <p:cNvSpPr>
            <a:spLocks noChangeArrowheads="1"/>
          </p:cNvSpPr>
          <p:nvPr/>
        </p:nvSpPr>
        <p:spPr bwMode="auto">
          <a:xfrm>
            <a:off x="1524001" y="2977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8" name="Rectangle 18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09" name="Rectangle 1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0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1" name="Rectangle 21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2" name="Rectangle 22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3" name="Rectangle 23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4" name="Rectangle 2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5" name="Rectangle 25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6" name="Rectangle 26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7" name="Rectangle 27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8" name="Rectangle 28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19" name="Rectangle 29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20" name="Rectangle 30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21" name="Rectangle 31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22" name="Rectangle 32"/>
          <p:cNvSpPr>
            <a:spLocks noChangeArrowheads="1"/>
          </p:cNvSpPr>
          <p:nvPr/>
        </p:nvSpPr>
        <p:spPr bwMode="auto">
          <a:xfrm>
            <a:off x="1524001" y="1501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23" name="Rectangle 33"/>
          <p:cNvSpPr>
            <a:spLocks noChangeArrowheads="1"/>
          </p:cNvSpPr>
          <p:nvPr/>
        </p:nvSpPr>
        <p:spPr bwMode="auto">
          <a:xfrm>
            <a:off x="1524001" y="3110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24" name="Rectangle 3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7925" name="Rectangle 3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41" name="Object 35">
            <a:extLst>
              <a:ext uri="{FF2B5EF4-FFF2-40B4-BE49-F238E27FC236}">
                <a16:creationId xmlns:a16="http://schemas.microsoft.com/office/drawing/2014/main" id="{A967361C-15B2-46AD-B3A9-911704B632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49385" y="1313934"/>
          <a:ext cx="3924300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2680" imgH="583920" progId="Equation.3">
                  <p:embed/>
                </p:oleObj>
              </mc:Choice>
              <mc:Fallback>
                <p:oleObj name="Equation" r:id="rId2" imgW="1282680" imgH="583920" progId="Equation.3">
                  <p:embed/>
                  <p:pic>
                    <p:nvPicPr>
                      <p:cNvPr id="41" name="Object 35">
                        <a:extLst>
                          <a:ext uri="{FF2B5EF4-FFF2-40B4-BE49-F238E27FC236}">
                            <a16:creationId xmlns:a16="http://schemas.microsoft.com/office/drawing/2014/main" id="{A967361C-15B2-46AD-B3A9-911704B632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385" y="1313934"/>
                        <a:ext cx="3924300" cy="17922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5B0F2E-2BF7-4E97-BCE4-5C86A9CC4485}"/>
              </a:ext>
            </a:extLst>
          </p:cNvPr>
          <p:cNvSpPr txBox="1"/>
          <p:nvPr/>
        </p:nvSpPr>
        <p:spPr>
          <a:xfrm>
            <a:off x="1524001" y="588099"/>
            <a:ext cx="9215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Leverage of observations: potential to effect parameters of linear fit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5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84870"/>
            <a:ext cx="10972800" cy="4917867"/>
          </a:xfrm>
        </p:spPr>
        <p:txBody>
          <a:bodyPr>
            <a:normAutofit fontScale="62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Standard error of </a:t>
            </a:r>
            <a:r>
              <a:rPr lang="en-US" altLang="en-US" sz="3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3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residual</a:t>
            </a:r>
          </a:p>
          <a:p>
            <a:pPr marL="0" indent="0" eaLnBrk="1" hangingPunct="1">
              <a:buNone/>
              <a:defRPr/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Observation with leverage </a:t>
            </a:r>
            <a:r>
              <a:rPr lang="en-US" altLang="en-US" sz="34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en-US" sz="3400" i="1" baseline="-1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marL="0" indent="0" eaLnBrk="1" hangingPunct="1">
              <a:buNone/>
              <a:defRPr/>
            </a:pPr>
            <a:endParaRPr lang="en-US" altLang="en-US" sz="2400" i="1" baseline="-10000" dirty="0"/>
          </a:p>
          <a:p>
            <a:pPr marL="0" indent="0">
              <a:buNone/>
              <a:defRPr/>
            </a:pPr>
            <a:endParaRPr lang="en-US" alt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At minimum leverage of 1/n and large n, standard error of i</a:t>
            </a:r>
            <a:r>
              <a:rPr lang="en-US" altLang="en-US" sz="3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residual approaches standard error of estimation</a:t>
            </a:r>
          </a:p>
          <a:p>
            <a:pPr marL="0" indent="0" eaLnBrk="1" hangingPunct="1">
              <a:buNone/>
              <a:defRPr/>
            </a:pPr>
            <a:endParaRPr lang="en-US" altLang="en-US" sz="2600" i="1" dirty="0"/>
          </a:p>
          <a:p>
            <a:pPr marL="0" indent="0" eaLnBrk="1" hangingPunct="1">
              <a:buNone/>
              <a:defRPr/>
            </a:pPr>
            <a:endParaRPr lang="en-US" altLang="en-US" sz="2600" dirty="0"/>
          </a:p>
          <a:p>
            <a:pPr marL="0" indent="0" eaLnBrk="1" hangingPunct="1">
              <a:buNone/>
              <a:defRPr/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Standardized Residual:</a:t>
            </a:r>
          </a:p>
          <a:p>
            <a:pPr marL="0" indent="0" eaLnBrk="1" hangingPunct="1">
              <a:buNone/>
              <a:defRPr/>
            </a:pPr>
            <a:endParaRPr lang="en-US" altLang="en-US" sz="24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leverage approaches its maximum values of 1, standard error of residual approached </a:t>
            </a:r>
            <a:r>
              <a:rPr lang="en-US" altLang="en-US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zero, and </a:t>
            </a: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standardized residual becomes large.</a:t>
            </a:r>
          </a:p>
          <a:p>
            <a:pPr marL="0" indent="0" eaLnBrk="1" hangingPunct="1">
              <a:buNone/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3800" dirty="0">
                <a:latin typeface="Arial" panose="020B0604020202020204" pitchFamily="34" charset="0"/>
                <a:cs typeface="Arial" panose="020B0604020202020204" pitchFamily="34" charset="0"/>
              </a:rPr>
              <a:t>Generally, observations with absolute value of the standardized residual &gt; 2 are considered outliers</a:t>
            </a: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1524001" y="1434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47" name="Rectangle 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48" name="Rectangle 6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49" name="Rectangle 7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1524001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2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3" name="Rectangle 11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4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5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6" name="Rectangle 14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7" name="Rectangle 15"/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8" name="Rectangle 16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59" name="Rectangle 17"/>
          <p:cNvSpPr>
            <a:spLocks noChangeArrowheads="1"/>
          </p:cNvSpPr>
          <p:nvPr/>
        </p:nvSpPr>
        <p:spPr bwMode="auto">
          <a:xfrm>
            <a:off x="1524001" y="2977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0" name="Rectangle 18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1" name="Rectangle 1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2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3" name="Rectangle 21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4" name="Rectangle 22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5" name="Rectangle 23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6" name="Rectangle 2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7" name="Rectangle 25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8" name="Rectangle 26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69" name="Rectangle 27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70" name="Rectangle 28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71" name="Rectangle 29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74" name="Rectangle 32"/>
          <p:cNvSpPr>
            <a:spLocks noChangeArrowheads="1"/>
          </p:cNvSpPr>
          <p:nvPr/>
        </p:nvSpPr>
        <p:spPr bwMode="auto">
          <a:xfrm>
            <a:off x="1524001" y="1501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75" name="Rectangle 40"/>
          <p:cNvSpPr>
            <a:spLocks noChangeArrowheads="1"/>
          </p:cNvSpPr>
          <p:nvPr/>
        </p:nvSpPr>
        <p:spPr bwMode="auto">
          <a:xfrm>
            <a:off x="1524001" y="3110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5877" name="Rectangle 4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41" name="Object 39">
            <a:extLst>
              <a:ext uri="{FF2B5EF4-FFF2-40B4-BE49-F238E27FC236}">
                <a16:creationId xmlns:a16="http://schemas.microsoft.com/office/drawing/2014/main" id="{334EF344-DC33-48FE-952C-DBCB719A28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44345" y="944969"/>
          <a:ext cx="3916920" cy="97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337" imgH="266584" progId="Equation.3">
                  <p:embed/>
                </p:oleObj>
              </mc:Choice>
              <mc:Fallback>
                <p:oleObj name="Equation" r:id="rId2" imgW="1066337" imgH="266584" progId="Equation.3">
                  <p:embed/>
                  <p:pic>
                    <p:nvPicPr>
                      <p:cNvPr id="41" name="Object 39">
                        <a:extLst>
                          <a:ext uri="{FF2B5EF4-FFF2-40B4-BE49-F238E27FC236}">
                            <a16:creationId xmlns:a16="http://schemas.microsoft.com/office/drawing/2014/main" id="{334EF344-DC33-48FE-952C-DBCB719A28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345" y="944969"/>
                        <a:ext cx="3916920" cy="97923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1">
            <a:extLst>
              <a:ext uri="{FF2B5EF4-FFF2-40B4-BE49-F238E27FC236}">
                <a16:creationId xmlns:a16="http://schemas.microsoft.com/office/drawing/2014/main" id="{C7B504A3-C116-4D96-A683-C86B3A9A34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361482"/>
              </p:ext>
            </p:extLst>
          </p:nvPr>
        </p:nvGraphicFramePr>
        <p:xfrm>
          <a:off x="3581400" y="3195638"/>
          <a:ext cx="4210283" cy="1141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9100" imgH="457200" progId="Equation.3">
                  <p:embed/>
                </p:oleObj>
              </mc:Choice>
              <mc:Fallback>
                <p:oleObj name="Equation" r:id="rId4" imgW="1689100" imgH="457200" progId="Equation.3">
                  <p:embed/>
                  <p:pic>
                    <p:nvPicPr>
                      <p:cNvPr id="44" name="Object 41">
                        <a:extLst>
                          <a:ext uri="{FF2B5EF4-FFF2-40B4-BE49-F238E27FC236}">
                            <a16:creationId xmlns:a16="http://schemas.microsoft.com/office/drawing/2014/main" id="{C7B504A3-C116-4D96-A683-C86B3A9A34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195638"/>
                        <a:ext cx="4210283" cy="114196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D1AFCAC-37D5-4D02-B515-B39DB67CD882}"/>
              </a:ext>
            </a:extLst>
          </p:cNvPr>
          <p:cNvSpPr txBox="1"/>
          <p:nvPr/>
        </p:nvSpPr>
        <p:spPr>
          <a:xfrm>
            <a:off x="3376904" y="438874"/>
            <a:ext cx="5083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Standardized residuals and outliers </a:t>
            </a:r>
          </a:p>
        </p:txBody>
      </p:sp>
    </p:spTree>
    <p:extLst>
      <p:ext uri="{BB962C8B-B14F-4D97-AF65-F5344CB8AC3E}">
        <p14:creationId xmlns:p14="http://schemas.microsoft.com/office/powerpoint/2010/main" val="2836672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EBD296-0227-41C5-B0A0-5024C953C3FE}"/>
              </a:ext>
            </a:extLst>
          </p:cNvPr>
          <p:cNvSpPr txBox="1"/>
          <p:nvPr/>
        </p:nvSpPr>
        <p:spPr>
          <a:xfrm>
            <a:off x="2300121" y="373084"/>
            <a:ext cx="7591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MATLAB code to calculate standardized residuals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fit an analysis (no plot) in function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B356F4D-71BA-4CAA-8F76-571BB731A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9630"/>
            <a:ext cx="7081994" cy="4387499"/>
          </a:xfrm>
          <a:prstGeom prst="rect">
            <a:avLst/>
          </a:prstGeom>
        </p:spPr>
      </p:pic>
      <p:graphicFrame>
        <p:nvGraphicFramePr>
          <p:cNvPr id="7" name="Object 35">
            <a:extLst>
              <a:ext uri="{FF2B5EF4-FFF2-40B4-BE49-F238E27FC236}">
                <a16:creationId xmlns:a16="http://schemas.microsoft.com/office/drawing/2014/main" id="{FADFA7CE-2608-4091-967C-80EE4F966F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9519" y="1500201"/>
          <a:ext cx="3271282" cy="1494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82680" imgH="583920" progId="Equation.3">
                  <p:embed/>
                </p:oleObj>
              </mc:Choice>
              <mc:Fallback>
                <p:oleObj name="Equation" r:id="rId3" imgW="1282680" imgH="583920" progId="Equation.3">
                  <p:embed/>
                  <p:pic>
                    <p:nvPicPr>
                      <p:cNvPr id="7" name="Object 35">
                        <a:extLst>
                          <a:ext uri="{FF2B5EF4-FFF2-40B4-BE49-F238E27FC236}">
                            <a16:creationId xmlns:a16="http://schemas.microsoft.com/office/drawing/2014/main" id="{FADFA7CE-2608-4091-967C-80EE4F966F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9519" y="1500201"/>
                        <a:ext cx="3271282" cy="14940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9">
            <a:extLst>
              <a:ext uri="{FF2B5EF4-FFF2-40B4-BE49-F238E27FC236}">
                <a16:creationId xmlns:a16="http://schemas.microsoft.com/office/drawing/2014/main" id="{3FEA84BA-D673-4F76-A796-C7CA8CAC6A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75357" y="3212024"/>
          <a:ext cx="3916920" cy="97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66337" imgH="266584" progId="Equation.3">
                  <p:embed/>
                </p:oleObj>
              </mc:Choice>
              <mc:Fallback>
                <p:oleObj name="Equation" r:id="rId5" imgW="1066337" imgH="266584" progId="Equation.3">
                  <p:embed/>
                  <p:pic>
                    <p:nvPicPr>
                      <p:cNvPr id="9" name="Object 39">
                        <a:extLst>
                          <a:ext uri="{FF2B5EF4-FFF2-40B4-BE49-F238E27FC236}">
                            <a16:creationId xmlns:a16="http://schemas.microsoft.com/office/drawing/2014/main" id="{3FEA84BA-D673-4F76-A796-C7CA8CAC6A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357" y="3212024"/>
                        <a:ext cx="3916920" cy="97923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1">
            <a:extLst>
              <a:ext uri="{FF2B5EF4-FFF2-40B4-BE49-F238E27FC236}">
                <a16:creationId xmlns:a16="http://schemas.microsoft.com/office/drawing/2014/main" id="{51126318-CE8D-4DB0-B732-20962E6CA5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1994" y="4786815"/>
          <a:ext cx="4210283" cy="1141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89100" imgH="457200" progId="Equation.3">
                  <p:embed/>
                </p:oleObj>
              </mc:Choice>
              <mc:Fallback>
                <p:oleObj name="Equation" r:id="rId7" imgW="1689100" imgH="457200" progId="Equation.3">
                  <p:embed/>
                  <p:pic>
                    <p:nvPicPr>
                      <p:cNvPr id="11" name="Object 41">
                        <a:extLst>
                          <a:ext uri="{FF2B5EF4-FFF2-40B4-BE49-F238E27FC236}">
                            <a16:creationId xmlns:a16="http://schemas.microsoft.com/office/drawing/2014/main" id="{51126318-CE8D-4DB0-B732-20962E6CA5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994" y="4786815"/>
                        <a:ext cx="4210283" cy="114196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058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52EE682-028A-45DD-BF00-2E26C85B10BF}"/>
              </a:ext>
            </a:extLst>
          </p:cNvPr>
          <p:cNvSpPr txBox="1"/>
          <p:nvPr/>
        </p:nvSpPr>
        <p:spPr>
          <a:xfrm>
            <a:off x="2404533" y="622300"/>
            <a:ext cx="82465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function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[b0,b1,rsq,StdErrEst,StdRes] =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x,y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A29D0C-76EF-40AC-8983-7721FC2676C7}"/>
              </a:ext>
            </a:extLst>
          </p:cNvPr>
          <p:cNvSpPr txBox="1"/>
          <p:nvPr/>
        </p:nvSpPr>
        <p:spPr>
          <a:xfrm>
            <a:off x="2010833" y="1358900"/>
            <a:ext cx="76995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Available on the class webpage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Optimizes parameters by solving the normal equations.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Calculates coefficient of determination.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Calculates standard error of estimation.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Calculates standard residuals.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plot.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plot fit and data on the same axes use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fit=b0+b1*x;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plot(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x,fit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hold 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plot(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,’*’)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hold off</a:t>
            </a:r>
          </a:p>
        </p:txBody>
      </p:sp>
    </p:spTree>
    <p:extLst>
      <p:ext uri="{BB962C8B-B14F-4D97-AF65-F5344CB8AC3E}">
        <p14:creationId xmlns:p14="http://schemas.microsoft.com/office/powerpoint/2010/main" val="1783845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7150" y="1675884"/>
            <a:ext cx="9537700" cy="364593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another data point to hiker dataset in slide 10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hiker traveled 20 km in 5 hours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Write a script to run function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on expanded hiker dataset.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Plot fit and data on the same set of axes.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s, and r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Determine if the new data point is an outlier.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standardized residual for the new datapoint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1524001" y="1434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3" name="Rectangle 5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4" name="Rectangle 6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5" name="Rectangle 7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6" name="Rectangle 8"/>
          <p:cNvSpPr>
            <a:spLocks noChangeArrowheads="1"/>
          </p:cNvSpPr>
          <p:nvPr/>
        </p:nvSpPr>
        <p:spPr bwMode="auto">
          <a:xfrm>
            <a:off x="1524001" y="30776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1524001" y="3096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8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49" name="Rectangle 11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0" name="Rectangle 1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1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2" name="Rectangle 14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3" name="Rectangle 15"/>
          <p:cNvSpPr>
            <a:spLocks noChangeArrowheads="1"/>
          </p:cNvSpPr>
          <p:nvPr/>
        </p:nvSpPr>
        <p:spPr bwMode="auto">
          <a:xfrm>
            <a:off x="1524001" y="29538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4" name="Rectangle 16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5" name="Rectangle 17"/>
          <p:cNvSpPr>
            <a:spLocks noChangeArrowheads="1"/>
          </p:cNvSpPr>
          <p:nvPr/>
        </p:nvSpPr>
        <p:spPr bwMode="auto">
          <a:xfrm>
            <a:off x="1524001" y="29776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6" name="Rectangle 18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7" name="Rectangle 1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8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59" name="Rectangle 21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0" name="Rectangle 22"/>
          <p:cNvSpPr>
            <a:spLocks noChangeArrowheads="1"/>
          </p:cNvSpPr>
          <p:nvPr/>
        </p:nvSpPr>
        <p:spPr bwMode="auto">
          <a:xfrm>
            <a:off x="1524001" y="30109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1" name="Rectangle 23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2" name="Rectangle 2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3" name="Rectangle 25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4" name="Rectangle 26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5" name="Rectangle 27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6" name="Rectangle 28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7" name="Rectangle 29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8" name="Rectangle 30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69" name="Rectangle 31"/>
          <p:cNvSpPr>
            <a:spLocks noChangeArrowheads="1"/>
          </p:cNvSpPr>
          <p:nvPr/>
        </p:nvSpPr>
        <p:spPr bwMode="auto">
          <a:xfrm>
            <a:off x="3284539" y="2241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0" name="Rectangle 32"/>
          <p:cNvSpPr>
            <a:spLocks noChangeArrowheads="1"/>
          </p:cNvSpPr>
          <p:nvPr/>
        </p:nvSpPr>
        <p:spPr bwMode="auto">
          <a:xfrm>
            <a:off x="1524001" y="15012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1" name="Rectangle 33"/>
          <p:cNvSpPr>
            <a:spLocks noChangeArrowheads="1"/>
          </p:cNvSpPr>
          <p:nvPr/>
        </p:nvSpPr>
        <p:spPr bwMode="auto">
          <a:xfrm>
            <a:off x="1524001" y="3110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2" name="Rectangle 3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9973" name="Rectangle 3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923B7-E3D7-4A83-A1E4-A1075AB20409}"/>
              </a:ext>
            </a:extLst>
          </p:cNvPr>
          <p:cNvSpPr txBox="1"/>
          <p:nvPr/>
        </p:nvSpPr>
        <p:spPr>
          <a:xfrm>
            <a:off x="2120900" y="786209"/>
            <a:ext cx="622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1 : Linear fit with test for outliers</a:t>
            </a:r>
          </a:p>
        </p:txBody>
      </p:sp>
    </p:spTree>
    <p:extLst>
      <p:ext uri="{BB962C8B-B14F-4D97-AF65-F5344CB8AC3E}">
        <p14:creationId xmlns:p14="http://schemas.microsoft.com/office/powerpoint/2010/main" val="2210202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F7EEE8-386E-A1EB-6417-1A45BC621F19}"/>
              </a:ext>
            </a:extLst>
          </p:cNvPr>
          <p:cNvSpPr txBox="1"/>
          <p:nvPr/>
        </p:nvSpPr>
        <p:spPr>
          <a:xfrm>
            <a:off x="3789947" y="2863516"/>
            <a:ext cx="5695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Fitting data with more than one predictor</a:t>
            </a:r>
          </a:p>
        </p:txBody>
      </p:sp>
    </p:spTree>
    <p:extLst>
      <p:ext uri="{BB962C8B-B14F-4D97-AF65-F5344CB8AC3E}">
        <p14:creationId xmlns:p14="http://schemas.microsoft.com/office/powerpoint/2010/main" val="215623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4" y="2307552"/>
            <a:ext cx="11983453" cy="31017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46410" y="1629188"/>
            <a:ext cx="4553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cereals dataset as an Excel file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CE0F0-55BD-4CBA-82FF-FBB5BFFB5F88}"/>
              </a:ext>
            </a:extLst>
          </p:cNvPr>
          <p:cNvSpPr txBox="1"/>
          <p:nvPr/>
        </p:nvSpPr>
        <p:spPr>
          <a:xfrm>
            <a:off x="368968" y="568990"/>
            <a:ext cx="117267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Application of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cereals dataset on class web page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nutritional rating vs sugar</a:t>
            </a:r>
          </a:p>
        </p:txBody>
      </p:sp>
    </p:spTree>
    <p:extLst>
      <p:ext uri="{BB962C8B-B14F-4D97-AF65-F5344CB8AC3E}">
        <p14:creationId xmlns:p14="http://schemas.microsoft.com/office/powerpoint/2010/main" val="496187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0" y="2345041"/>
            <a:ext cx="12042741" cy="32536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15235" y="1221656"/>
            <a:ext cx="5850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without labels to enable CSV read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F9C5AD-681C-4AFF-AB72-FDDC1C7AA9C2}"/>
              </a:ext>
            </a:extLst>
          </p:cNvPr>
          <p:cNvSpPr txBox="1"/>
          <p:nvPr/>
        </p:nvSpPr>
        <p:spPr>
          <a:xfrm>
            <a:off x="4078705" y="1949116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4C3084-A7CA-4C08-A180-AA4903289146}"/>
              </a:ext>
            </a:extLst>
          </p:cNvPr>
          <p:cNvSpPr txBox="1"/>
          <p:nvPr/>
        </p:nvSpPr>
        <p:spPr>
          <a:xfrm>
            <a:off x="5927558" y="1944931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A7945-E4EC-4225-A916-227BBD95D37B}"/>
              </a:ext>
            </a:extLst>
          </p:cNvPr>
          <p:cNvSpPr txBox="1"/>
          <p:nvPr/>
        </p:nvSpPr>
        <p:spPr>
          <a:xfrm>
            <a:off x="11297084" y="1944931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</a:p>
        </p:txBody>
      </p:sp>
    </p:spTree>
    <p:extLst>
      <p:ext uri="{BB962C8B-B14F-4D97-AF65-F5344CB8AC3E}">
        <p14:creationId xmlns:p14="http://schemas.microsoft.com/office/powerpoint/2010/main" val="3049197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C3EF378-70EF-46F3-BAD3-1F5F668F00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32" y="316729"/>
            <a:ext cx="8428261" cy="62245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3045AA1-94CF-4196-9F38-B6FBE856019D}"/>
              </a:ext>
            </a:extLst>
          </p:cNvPr>
          <p:cNvSpPr txBox="1"/>
          <p:nvPr/>
        </p:nvSpPr>
        <p:spPr>
          <a:xfrm>
            <a:off x="6686301" y="316729"/>
            <a:ext cx="4935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MATLAB script to use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Get fit, plot results, test for outliers.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34571E-6ED1-05E7-C682-2BF04B429F44}"/>
              </a:ext>
            </a:extLst>
          </p:cNvPr>
          <p:cNvSpPr txBox="1"/>
          <p:nvPr/>
        </p:nvSpPr>
        <p:spPr>
          <a:xfrm>
            <a:off x="4783862" y="5119879"/>
            <a:ext cx="6869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absolute value of standard residual &gt;2, display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7E1BA5-1E22-EB43-783D-0BB21BD98F13}"/>
              </a:ext>
            </a:extLst>
          </p:cNvPr>
          <p:cNvSpPr txBox="1"/>
          <p:nvPr/>
        </p:nvSpPr>
        <p:spPr>
          <a:xfrm>
            <a:off x="3469243" y="1618947"/>
            <a:ext cx="823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From previous slide, sugar and fiber are columns 7 and 13.</a:t>
            </a:r>
          </a:p>
        </p:txBody>
      </p:sp>
    </p:spTree>
    <p:extLst>
      <p:ext uri="{BB962C8B-B14F-4D97-AF65-F5344CB8AC3E}">
        <p14:creationId xmlns:p14="http://schemas.microsoft.com/office/powerpoint/2010/main" val="1479783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C83D7316-8196-435D-AFC5-F98721646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384" y="697776"/>
            <a:ext cx="8294842" cy="62211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C50B75-F629-4F48-B2B8-F0221427F0BF}"/>
              </a:ext>
            </a:extLst>
          </p:cNvPr>
          <p:cNvSpPr txBox="1"/>
          <p:nvPr/>
        </p:nvSpPr>
        <p:spPr>
          <a:xfrm>
            <a:off x="2154367" y="3429000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A254EF-1B85-4732-AA99-6E395A02A542}"/>
              </a:ext>
            </a:extLst>
          </p:cNvPr>
          <p:cNvSpPr txBox="1"/>
          <p:nvPr/>
        </p:nvSpPr>
        <p:spPr>
          <a:xfrm>
            <a:off x="6455292" y="6312357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sugar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E2F13C-BA3D-4167-9D88-64AB8C5E45A5}"/>
              </a:ext>
            </a:extLst>
          </p:cNvPr>
          <p:cNvSpPr txBox="1"/>
          <p:nvPr/>
        </p:nvSpPr>
        <p:spPr>
          <a:xfrm>
            <a:off x="4099680" y="1474909"/>
            <a:ext cx="5666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59.4, b1 = -2.42,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0.58, s = 9.16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A78F51-66DB-42AC-9D5E-988BB1B2547B}"/>
              </a:ext>
            </a:extLst>
          </p:cNvPr>
          <p:cNvSpPr txBox="1"/>
          <p:nvPr/>
        </p:nvSpPr>
        <p:spPr>
          <a:xfrm>
            <a:off x="8435802" y="2108466"/>
            <a:ext cx="1330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Outliers: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(0, 93.7)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(6, 68.4)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483C21-E507-4174-A88B-6B9AF20EA932}"/>
              </a:ext>
            </a:extLst>
          </p:cNvPr>
          <p:cNvSpPr txBox="1"/>
          <p:nvPr/>
        </p:nvSpPr>
        <p:spPr>
          <a:xfrm>
            <a:off x="2154367" y="448845"/>
            <a:ext cx="10454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 to cereals data: nutritional rating VS sugar with outlier testing </a:t>
            </a:r>
          </a:p>
        </p:txBody>
      </p:sp>
    </p:spTree>
    <p:extLst>
      <p:ext uri="{BB962C8B-B14F-4D97-AF65-F5344CB8AC3E}">
        <p14:creationId xmlns:p14="http://schemas.microsoft.com/office/powerpoint/2010/main" val="429029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8497141" y="2876219"/>
          <a:ext cx="3056684" cy="201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0500" imgH="965200" progId="Equation.3">
                  <p:embed/>
                </p:oleObj>
              </mc:Choice>
              <mc:Fallback>
                <p:oleObj name="Equation" r:id="rId2" imgW="14605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141" y="2876219"/>
                        <a:ext cx="3056684" cy="201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7D9062D-68FF-4B41-B354-E41B89B9C6E1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1270" name="Text Box 26"/>
          <p:cNvSpPr txBox="1">
            <a:spLocks noChangeArrowheads="1"/>
          </p:cNvSpPr>
          <p:nvPr/>
        </p:nvSpPr>
        <p:spPr bwMode="auto">
          <a:xfrm>
            <a:off x="776873" y="3134520"/>
            <a:ext cx="24641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</a:t>
            </a:r>
            <a:r>
              <a:rPr lang="en-US" altLang="en-US" sz="2000" dirty="0"/>
              <a:t> is input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w</a:t>
            </a:r>
            <a:r>
              <a:rPr lang="en-US" altLang="en-US" sz="2000" dirty="0"/>
              <a:t> is weight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y = </a:t>
            </a:r>
            <a:r>
              <a:rPr lang="en-US" altLang="en-US" sz="2000" b="1" dirty="0">
                <a:cs typeface="Arial" panose="020B0604020202020204" pitchFamily="34" charset="0"/>
              </a:rPr>
              <a:t>w</a:t>
            </a:r>
            <a:r>
              <a:rPr lang="en-US" altLang="en-US" sz="2000" baseline="30000" dirty="0">
                <a:cs typeface="Arial" panose="020B0604020202020204" pitchFamily="34" charset="0"/>
              </a:rPr>
              <a:t>T</a:t>
            </a:r>
            <a:r>
              <a:rPr lang="en-US" altLang="en-US" sz="2000" b="1" dirty="0">
                <a:cs typeface="Arial" panose="020B0604020202020204" pitchFamily="34" charset="0"/>
              </a:rPr>
              <a:t>x</a:t>
            </a:r>
            <a:endParaRPr lang="en-US" altLang="en-US" sz="2000" dirty="0"/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481263" y="392830"/>
            <a:ext cx="1146609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dirty="0">
                <a:solidFill>
                  <a:srgbClr val="000000"/>
                </a:solidFill>
                <a:latin typeface="Arial"/>
              </a:rPr>
              <a:t>L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inear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regression</a:t>
            </a:r>
            <a:r>
              <a:rPr lang="en-US" altLang="en-US" sz="2800" dirty="0"/>
              <a:t>: Use d attributes and a bias to predict a response.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800" dirty="0"/>
              <a:t>Advantages: one-step optimization and statistical analysis. </a:t>
            </a:r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6958264" y="4466894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41007" y="1853238"/>
            <a:ext cx="5137150" cy="3578225"/>
            <a:chOff x="3392872" y="2396179"/>
            <a:chExt cx="5137150" cy="3578225"/>
          </a:xfrm>
        </p:grpSpPr>
        <p:pic>
          <p:nvPicPr>
            <p:cNvPr id="11266" name="Picture 13" descr="Per1_c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2872" y="2396179"/>
              <a:ext cx="5137150" cy="357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3" name="TextBox 8"/>
            <p:cNvSpPr txBox="1">
              <a:spLocks noChangeArrowheads="1"/>
            </p:cNvSpPr>
            <p:nvPr/>
          </p:nvSpPr>
          <p:spPr bwMode="auto">
            <a:xfrm>
              <a:off x="5546308" y="2615960"/>
              <a:ext cx="5873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/>
                <a:t>w</a:t>
              </a:r>
              <a:r>
                <a:rPr lang="en-US" altLang="en-US" sz="1800" baseline="30000" dirty="0"/>
                <a:t>T</a:t>
              </a:r>
              <a:r>
                <a:rPr lang="en-US" altLang="en-US" sz="1800" b="1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8955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8218E9-561D-45D4-9A54-A654D254F2F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835" y="584513"/>
            <a:ext cx="11082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Add a second predictor, fiber, to linear model for rating using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7D5C6DB-CC69-492F-80A6-4A90C9E2A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34" y="1287548"/>
            <a:ext cx="9662765" cy="532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14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053" y="1033373"/>
            <a:ext cx="7053481" cy="57010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52727" y="510153"/>
            <a:ext cx="6925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Get training data using MATLAB’s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csvread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523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email&#10;&#10;Description automatically generated">
            <a:extLst>
              <a:ext uri="{FF2B5EF4-FFF2-40B4-BE49-F238E27FC236}">
                <a16:creationId xmlns:a16="http://schemas.microsoft.com/office/drawing/2014/main" id="{90CD5E71-BEDD-454F-B36C-B1EB5F9C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7" y="870739"/>
            <a:ext cx="9997446" cy="58067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A44266-ACCE-443B-8C5C-44948D09A91E}"/>
              </a:ext>
            </a:extLst>
          </p:cNvPr>
          <p:cNvSpPr txBox="1"/>
          <p:nvPr/>
        </p:nvSpPr>
        <p:spPr>
          <a:xfrm>
            <a:off x="2031426" y="409074"/>
            <a:ext cx="812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Error analysis in linfit2D: note minimum leverage assumed</a:t>
            </a:r>
          </a:p>
        </p:txBody>
      </p:sp>
    </p:spTree>
    <p:extLst>
      <p:ext uri="{BB962C8B-B14F-4D97-AF65-F5344CB8AC3E}">
        <p14:creationId xmlns:p14="http://schemas.microsoft.com/office/powerpoint/2010/main" val="311788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8218E9-561D-45D4-9A54-A654D254F2F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33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7088" y="1679426"/>
            <a:ext cx="10098504" cy="42682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always increases when an additional attribute is included.</a:t>
            </a:r>
          </a:p>
          <a:p>
            <a:pPr marL="0" indent="0">
              <a:buNone/>
              <a:defRPr/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To be useful, a new attribute must significantly increase R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Example: R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= 58% for linear regression of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only.</a:t>
            </a:r>
          </a:p>
          <a:p>
            <a:pPr marL="0" indent="0"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Adding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to the regression, allowed the model to account for an additional 81% – 58% = 23% of variability in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rating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over the Cereal dataset.</a:t>
            </a:r>
          </a:p>
          <a:p>
            <a:pPr marL="0" indent="0" eaLnBrk="1" hangingPunct="1"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Fiber is a useful attribute to explain nutritional rating of cereals</a:t>
            </a:r>
          </a:p>
          <a:p>
            <a:pPr marL="0" indent="0" eaLnBrk="1" hangingPunct="1">
              <a:buNone/>
              <a:defRPr/>
            </a:pPr>
            <a:endParaRPr lang="en-US" altLang="en-US" sz="2400" dirty="0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3521" y="425788"/>
            <a:ext cx="9793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are the best attributes to explain the response?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4993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49689"/>
            <a:ext cx="10515600" cy="273434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Linear regression of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sugars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alone gives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9.16</a:t>
            </a:r>
          </a:p>
          <a:p>
            <a:pPr marL="0" indent="0">
              <a:buNone/>
              <a:defRPr/>
            </a:pP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6.17 for regression on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</a:p>
          <a:p>
            <a:pPr marL="0" indent="0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Including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decreases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by (9.16 – 6.17) = 2.99 rating points, which indicates that fiber is a good attribute for predicting nutritional rating.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be useful as a new attribute, it must decrease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Decrease should be significant to justify additional attribute in model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695" y="338113"/>
            <a:ext cx="111636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Standard error of estimation, </a:t>
            </a:r>
            <a:r>
              <a:rPr lang="en-US" alt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s,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can be lower or higher when another </a:t>
            </a:r>
          </a:p>
          <a:p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attribute is added to the model.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3101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075" y="1624265"/>
            <a:ext cx="111914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linfit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2D to model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nutritional rating of cereals with sugar and fiber as predictors. Report R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s.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linfit3D to consider protein, fat, and sodium separately as a third attribute,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addition to sugar and fiber, to predict the nutritional rating cereals.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Report the change in R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s, relative to results with fiber and sugar for each case.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0239" y="986418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Assignment 2:</a:t>
            </a:r>
          </a:p>
        </p:txBody>
      </p:sp>
    </p:spTree>
    <p:extLst>
      <p:ext uri="{BB962C8B-B14F-4D97-AF65-F5344CB8AC3E}">
        <p14:creationId xmlns:p14="http://schemas.microsoft.com/office/powerpoint/2010/main" val="4426411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5CAA51-1886-49F5-8044-E97DC6734346}"/>
              </a:ext>
            </a:extLst>
          </p:cNvPr>
          <p:cNvSpPr txBox="1"/>
          <p:nvPr/>
        </p:nvSpPr>
        <p:spPr>
          <a:xfrm>
            <a:off x="2962776" y="2967335"/>
            <a:ext cx="66985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statistical inference in multi-variate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512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224793"/>
            <a:ext cx="10724147" cy="499553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Assumes that response in a population of examples is described by</a:t>
            </a:r>
            <a:br>
              <a:rPr lang="en-US" altLang="en-US" sz="2400" dirty="0"/>
            </a:br>
            <a:endParaRPr lang="en-US" altLang="en-US" sz="2400" dirty="0"/>
          </a:p>
          <a:p>
            <a:pPr marL="0" indent="0">
              <a:buNone/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where, x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attributes values,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parameters whose true values are unknown, and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error in the model.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Let b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denote estimates of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from a sample dataset using perceptron regression.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Assume errors in the predications of response by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attributes are independent and normally distributed with zero mean and constant variance.</a:t>
            </a:r>
            <a:endParaRPr lang="en-US" altLang="en-US" sz="2400" dirty="0"/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assumption makes response values,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 population of independent, normal-distributed, random variables with variance </a:t>
            </a:r>
            <a:r>
              <a:rPr lang="en-US" altLang="en-US" sz="2400" dirty="0"/>
              <a:t>= </a:t>
            </a:r>
            <a:r>
              <a:rPr lang="el-GR" altLang="en-US" sz="2400" dirty="0"/>
              <a:t>σ</a:t>
            </a:r>
            <a:r>
              <a:rPr lang="en-US" altLang="en-US" sz="2400" baseline="30000" dirty="0"/>
              <a:t>2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endParaRPr lang="en-US" altLang="en-US" sz="2400" dirty="0"/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8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19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810294"/>
              </p:ext>
            </p:extLst>
          </p:nvPr>
        </p:nvGraphicFramePr>
        <p:xfrm>
          <a:off x="3202656" y="1720516"/>
          <a:ext cx="6041087" cy="493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24100" imgH="228600" progId="Equation.3">
                  <p:embed/>
                </p:oleObj>
              </mc:Choice>
              <mc:Fallback>
                <p:oleObj name="Equation" r:id="rId2" imgW="232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656" y="1720516"/>
                        <a:ext cx="6041087" cy="49329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0848" y="409074"/>
            <a:ext cx="11091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Additional assumptions on perceptron regression to supports statistical inference</a:t>
            </a: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345334"/>
              </p:ext>
            </p:extLst>
          </p:nvPr>
        </p:nvGraphicFramePr>
        <p:xfrm>
          <a:off x="2964823" y="5715000"/>
          <a:ext cx="6192708" cy="614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11400" imgH="228600" progId="Equation.3">
                  <p:embed/>
                </p:oleObj>
              </mc:Choice>
              <mc:Fallback>
                <p:oleObj name="Equation" r:id="rId4" imgW="2311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4823" y="5715000"/>
                        <a:ext cx="6192708" cy="61422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3438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B42B29-C7DB-4BD4-8A03-00DA7A85355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38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619250"/>
            <a:ext cx="11176000" cy="322947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altLang="en-US" sz="2400" dirty="0"/>
              <a:t>(1) T-test for relationship between response </a:t>
            </a:r>
            <a:r>
              <a:rPr lang="en-US" altLang="en-US" sz="2400" i="1" dirty="0"/>
              <a:t>y</a:t>
            </a:r>
            <a:r>
              <a:rPr lang="en-US" altLang="en-US" sz="2400" dirty="0"/>
              <a:t> and specific predictor </a:t>
            </a:r>
            <a:r>
              <a:rPr lang="en-US" altLang="en-US" sz="2400" i="1" dirty="0"/>
              <a:t>x</a:t>
            </a:r>
            <a:r>
              <a:rPr lang="en-US" altLang="en-US" sz="2400" i="1" baseline="-10000" dirty="0"/>
              <a:t>i</a:t>
            </a:r>
            <a:r>
              <a:rPr lang="en-US" altLang="en-US" sz="2400" dirty="0"/>
              <a:t>, in presence of other predictors x</a:t>
            </a:r>
            <a:r>
              <a:rPr lang="en-US" altLang="en-US" sz="2400" baseline="-10000" dirty="0"/>
              <a:t>1</a:t>
            </a:r>
            <a:r>
              <a:rPr lang="en-US" altLang="en-US" sz="2400" dirty="0"/>
              <a:t>, x</a:t>
            </a:r>
            <a:r>
              <a:rPr lang="en-US" altLang="en-US" sz="2400" baseline="-10000" dirty="0"/>
              <a:t>2</a:t>
            </a:r>
            <a:r>
              <a:rPr lang="en-US" altLang="en-US" sz="2400" dirty="0"/>
              <a:t>, …, x</a:t>
            </a:r>
            <a:r>
              <a:rPr lang="en-US" altLang="en-US" sz="2400" baseline="-10000" dirty="0"/>
              <a:t>i-1</a:t>
            </a:r>
            <a:r>
              <a:rPr lang="en-US" altLang="en-US" sz="2400" dirty="0"/>
              <a:t>, x</a:t>
            </a:r>
            <a:r>
              <a:rPr lang="en-US" altLang="en-US" sz="2400" baseline="-10000" dirty="0"/>
              <a:t>i+1</a:t>
            </a:r>
            <a:r>
              <a:rPr lang="en-US" altLang="en-US" sz="2400" dirty="0"/>
              <a:t>, …, </a:t>
            </a:r>
            <a:r>
              <a:rPr lang="en-US" altLang="en-US" sz="2400" dirty="0" err="1"/>
              <a:t>x</a:t>
            </a:r>
            <a:r>
              <a:rPr lang="en-US" altLang="en-US" sz="2400" baseline="-10000" dirty="0" err="1">
                <a:latin typeface="Times New Roman" panose="02020603050405020304" pitchFamily="18" charset="0"/>
              </a:rPr>
              <a:t>m</a:t>
            </a:r>
            <a:r>
              <a:rPr lang="en-US" altLang="en-US" sz="2400" dirty="0"/>
              <a:t> held constant at their optimum value.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/>
              <a:t>(2) F-test for significance of entire regression equation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/>
              <a:t>(3) Confidence interval for </a:t>
            </a:r>
            <a:r>
              <a:rPr lang="el-GR" altLang="en-US" sz="2400" dirty="0"/>
              <a:t>β</a:t>
            </a:r>
            <a:r>
              <a:rPr lang="en-US" altLang="en-US" sz="2400" baseline="-10000" dirty="0" err="1"/>
              <a:t>i</a:t>
            </a:r>
            <a:r>
              <a:rPr lang="en-US" altLang="en-US" sz="2400" dirty="0"/>
              <a:t>, slope of i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predictor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/>
              <a:t>(4) Confidence interval for model prediction of mean of a population of responses.</a:t>
            </a:r>
          </a:p>
          <a:p>
            <a:pPr marL="0" indent="0" eaLnBrk="1" hangingPunct="1">
              <a:buNone/>
              <a:defRPr/>
            </a:pPr>
            <a:r>
              <a:rPr lang="en-US" altLang="en-US" sz="2400" dirty="0"/>
              <a:t>(5)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Confidence interval for model prediction of a random member of a population of responses.</a:t>
            </a:r>
            <a:endParaRPr lang="en-US" altLang="en-US" sz="2400" dirty="0"/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4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5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8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3100" y="319066"/>
            <a:ext cx="107965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these additional assumptions, perceptron regression supports 5 types of </a:t>
            </a:r>
          </a:p>
          <a:p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 inference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612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75100" y="6311900"/>
            <a:ext cx="4114800" cy="365125"/>
          </a:xfrm>
        </p:spPr>
        <p:txBody>
          <a:bodyPr/>
          <a:lstStyle/>
          <a:p>
            <a:pPr>
              <a:defRPr/>
            </a:pPr>
            <a:fld id="{D1871DD9-5F18-46F5-ABE2-77025110B554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39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962292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x</a:t>
            </a:r>
            <a:r>
              <a:rPr lang="en-US" altLang="en-US" sz="3600" baseline="-1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and y</a:t>
            </a:r>
            <a:endParaRPr lang="en-US" alt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350446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Hypothesis Test for model:</a:t>
            </a:r>
          </a:p>
          <a:p>
            <a:pPr lvl="1"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H0:	</a:t>
            </a:r>
            <a:r>
              <a:rPr lang="el-G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0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</a:p>
          <a:p>
            <a:pPr lvl="1" eaLnBrk="1" hangingPunct="1"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Ha:	</a:t>
            </a:r>
            <a:r>
              <a:rPr lang="el-GR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0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≠ 0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Under Ha: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Under H0: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Only difference between models is absence/presence of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predictor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Under null hypothesis (i.e., H0), t = b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follows t-distribution with n-m-1 degrees freedom, where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standard error of slope for i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predictor</a:t>
            </a:r>
            <a:endParaRPr lang="en-US" altLang="en-US" sz="2400" baseline="-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7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9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0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1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2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3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4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6" name="Rectangle 17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48" name="Rectangle 19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444625"/>
              </p:ext>
            </p:extLst>
          </p:nvPr>
        </p:nvGraphicFramePr>
        <p:xfrm>
          <a:off x="2616199" y="3033683"/>
          <a:ext cx="6572919" cy="40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59200" imgH="228600" progId="Equation.3">
                  <p:embed/>
                </p:oleObj>
              </mc:Choice>
              <mc:Fallback>
                <p:oleObj name="Equation" r:id="rId2" imgW="3759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199" y="3033683"/>
                        <a:ext cx="6572919" cy="40011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2616199" y="3433793"/>
          <a:ext cx="5227651" cy="357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40100" imgH="228600" progId="Equation.3">
                  <p:embed/>
                </p:oleObj>
              </mc:Choice>
              <mc:Fallback>
                <p:oleObj name="Equation" r:id="rId4" imgW="3340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199" y="3433793"/>
                        <a:ext cx="5227651" cy="35715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2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8497141" y="2876219"/>
          <a:ext cx="3056684" cy="201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0500" imgH="965200" progId="Equation.3">
                  <p:embed/>
                </p:oleObj>
              </mc:Choice>
              <mc:Fallback>
                <p:oleObj name="Equation" r:id="rId2" imgW="1460500" imgH="96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141" y="2876219"/>
                        <a:ext cx="3056684" cy="201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7D9062D-68FF-4B41-B354-E41B89B9C6E1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1270" name="Text Box 26"/>
          <p:cNvSpPr txBox="1">
            <a:spLocks noChangeArrowheads="1"/>
          </p:cNvSpPr>
          <p:nvPr/>
        </p:nvSpPr>
        <p:spPr bwMode="auto">
          <a:xfrm>
            <a:off x="776873" y="3134520"/>
            <a:ext cx="24641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</a:t>
            </a:r>
            <a:r>
              <a:rPr lang="en-US" altLang="en-US" sz="2000" dirty="0"/>
              <a:t> is input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w</a:t>
            </a:r>
            <a:r>
              <a:rPr lang="en-US" altLang="en-US" sz="2000" dirty="0"/>
              <a:t> is weight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y = </a:t>
            </a:r>
            <a:r>
              <a:rPr lang="en-US" altLang="en-US" sz="2000" b="1" dirty="0">
                <a:cs typeface="Arial" panose="020B0604020202020204" pitchFamily="34" charset="0"/>
              </a:rPr>
              <a:t>w</a:t>
            </a:r>
            <a:r>
              <a:rPr lang="en-US" altLang="en-US" sz="2000" baseline="30000" dirty="0">
                <a:cs typeface="Arial" panose="020B0604020202020204" pitchFamily="34" charset="0"/>
              </a:rPr>
              <a:t>T</a:t>
            </a:r>
            <a:r>
              <a:rPr lang="en-US" altLang="en-US" sz="2000" b="1" dirty="0">
                <a:cs typeface="Arial" panose="020B0604020202020204" pitchFamily="34" charset="0"/>
              </a:rPr>
              <a:t>x</a:t>
            </a:r>
            <a:endParaRPr lang="en-US" altLang="en-US" sz="2000" dirty="0"/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445168" y="353791"/>
            <a:ext cx="1123749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dirty="0"/>
              <a:t>Attributes and predictions are usually continuous variables, but categorical attributes are not excluded, class labels, for example. Allows regression to be used for classification. Will discuss later.</a:t>
            </a:r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6958264" y="4466894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53625" y="2217396"/>
            <a:ext cx="5137150" cy="3578225"/>
            <a:chOff x="3392872" y="2396179"/>
            <a:chExt cx="5137150" cy="3578225"/>
          </a:xfrm>
        </p:grpSpPr>
        <p:pic>
          <p:nvPicPr>
            <p:cNvPr id="11266" name="Picture 13" descr="Per1_c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2872" y="2396179"/>
              <a:ext cx="5137150" cy="357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3" name="TextBox 8"/>
            <p:cNvSpPr txBox="1">
              <a:spLocks noChangeArrowheads="1"/>
            </p:cNvSpPr>
            <p:nvPr/>
          </p:nvSpPr>
          <p:spPr bwMode="auto">
            <a:xfrm>
              <a:off x="5546308" y="2615960"/>
              <a:ext cx="5873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/>
                <a:t>w</a:t>
              </a:r>
              <a:r>
                <a:rPr lang="en-US" altLang="en-US" sz="1800" baseline="30000" dirty="0"/>
                <a:t>T</a:t>
              </a:r>
              <a:r>
                <a:rPr lang="en-US" altLang="en-US" sz="1800" b="1" dirty="0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22987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E1A225-B521-4E0E-8E98-599B283D309B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99692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52184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/>
              <a:t>H0:	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 = 0, Model: 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(fiber) + </a:t>
            </a:r>
            <a:r>
              <a:rPr lang="el-GR" altLang="en-US" sz="2400" dirty="0"/>
              <a:t>ε</a:t>
            </a: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dirty="0"/>
              <a:t>Ha:	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 ≠ 0, Model: 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(sugars)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(fiber) + </a:t>
            </a:r>
            <a:r>
              <a:rPr lang="el-GR" altLang="en-US" sz="2400" dirty="0"/>
              <a:t>ε</a:t>
            </a: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dirty="0" err="1"/>
              <a:t>b</a:t>
            </a:r>
            <a:r>
              <a:rPr lang="en-US" altLang="en-US" sz="2400" baseline="-10000" dirty="0" err="1"/>
              <a:t>s</a:t>
            </a:r>
            <a:r>
              <a:rPr lang="en-US" altLang="en-US" sz="2400" dirty="0"/>
              <a:t> = –2.2090 and </a:t>
            </a:r>
            <a:r>
              <a:rPr lang="en-US" altLang="en-US" sz="2400" dirty="0" err="1"/>
              <a:t>s</a:t>
            </a:r>
            <a:r>
              <a:rPr lang="en-US" altLang="en-US" sz="2400" baseline="-10000" dirty="0" err="1"/>
              <a:t>b</a:t>
            </a:r>
            <a:r>
              <a:rPr lang="en-US" altLang="en-US" sz="2400" baseline="-30000" dirty="0" err="1"/>
              <a:t>s</a:t>
            </a:r>
            <a:r>
              <a:rPr lang="en-US" altLang="en-US" sz="2400" dirty="0"/>
              <a:t>=0.1633</a:t>
            </a:r>
          </a:p>
          <a:p>
            <a:pPr eaLnBrk="1" hangingPunct="1">
              <a:defRPr/>
            </a:pPr>
            <a:r>
              <a:rPr lang="en-US" altLang="en-US" sz="2400" dirty="0"/>
              <a:t>T-statistic t = </a:t>
            </a:r>
            <a:r>
              <a:rPr lang="en-US" altLang="en-US" sz="2400" dirty="0" err="1"/>
              <a:t>b</a:t>
            </a:r>
            <a:r>
              <a:rPr lang="en-US" altLang="en-US" sz="2400" baseline="-10000" dirty="0" err="1"/>
              <a:t>s</a:t>
            </a:r>
            <a:r>
              <a:rPr lang="en-US" altLang="en-US" sz="2400" dirty="0"/>
              <a:t>/ </a:t>
            </a:r>
            <a:r>
              <a:rPr lang="en-US" altLang="en-US" sz="2400" dirty="0" err="1"/>
              <a:t>s</a:t>
            </a:r>
            <a:r>
              <a:rPr lang="en-US" altLang="en-US" sz="2400" baseline="-10000" dirty="0" err="1"/>
              <a:t>b</a:t>
            </a:r>
            <a:r>
              <a:rPr lang="en-US" altLang="en-US" sz="2400" baseline="-30000" dirty="0" err="1"/>
              <a:t>s</a:t>
            </a:r>
            <a:r>
              <a:rPr lang="en-US" altLang="en-US" sz="2400" dirty="0"/>
              <a:t>= –2.2090/0.1633 = –13.53</a:t>
            </a:r>
          </a:p>
          <a:p>
            <a:pPr eaLnBrk="1" hangingPunct="1">
              <a:defRPr/>
            </a:pPr>
            <a:r>
              <a:rPr lang="en-US" altLang="en-US" sz="2400" dirty="0"/>
              <a:t>P-value = p(t-statistic as least as extreme as –13.53 by chance alone) ~ 0.000</a:t>
            </a:r>
          </a:p>
          <a:p>
            <a:pPr eaLnBrk="1" hangingPunct="1">
              <a:defRPr/>
            </a:pPr>
            <a:r>
              <a:rPr lang="en-US" altLang="en-US" sz="2400" dirty="0"/>
              <a:t>Null hypothesis rejected with high confidence when p-value is this small</a:t>
            </a:r>
          </a:p>
          <a:p>
            <a:pPr eaLnBrk="1" hangingPunct="1">
              <a:defRPr/>
            </a:pPr>
            <a:r>
              <a:rPr lang="en-US" altLang="en-US" sz="2400" dirty="0"/>
              <a:t>Confident that regression provides evidence of linear relationship between </a:t>
            </a:r>
            <a:r>
              <a:rPr lang="en-US" altLang="en-US" sz="2400" i="1" dirty="0"/>
              <a:t>rating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sugar</a:t>
            </a:r>
            <a:r>
              <a:rPr lang="en-US" altLang="en-US" sz="2400" dirty="0"/>
              <a:t>, in the presence of </a:t>
            </a:r>
            <a:r>
              <a:rPr lang="en-US" altLang="en-US" sz="2400" i="1" dirty="0"/>
              <a:t>fiber</a:t>
            </a:r>
            <a:r>
              <a:rPr lang="en-US" altLang="en-US" sz="2400" dirty="0"/>
              <a:t> at its optimum value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69" name="Rectangle 18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19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370873"/>
              </p:ext>
            </p:extLst>
          </p:nvPr>
        </p:nvGraphicFramePr>
        <p:xfrm>
          <a:off x="3274344" y="1128347"/>
          <a:ext cx="475297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240" imgH="520560" progId="Equation.3">
                  <p:embed/>
                </p:oleObj>
              </mc:Choice>
              <mc:Fallback>
                <p:oleObj name="Equation" r:id="rId2" imgW="1587240" imgH="520560" progId="Equation.3">
                  <p:embed/>
                  <p:pic>
                    <p:nvPicPr>
                      <p:cNvPr id="6149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4344" y="1128347"/>
                        <a:ext cx="4752975" cy="11795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01374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17F628-11F0-479B-A0BB-1589F24EF5D0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67930" y="379736"/>
            <a:ext cx="8173995" cy="4857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70137"/>
            <a:ext cx="10515600" cy="357758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/>
              <a:t>H0:	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 = 0, Model: 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(sugars) + </a:t>
            </a:r>
            <a:r>
              <a:rPr lang="el-GR" altLang="en-US" sz="2400" dirty="0"/>
              <a:t>ε</a:t>
            </a: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dirty="0"/>
              <a:t>Ha:	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 ≠ 0, Model: 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(sugars)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(fiber) + </a:t>
            </a:r>
            <a:r>
              <a:rPr lang="el-GR" altLang="en-US" sz="2400" dirty="0"/>
              <a:t>ε</a:t>
            </a: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dirty="0"/>
              <a:t>b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 = 2.8408 and </a:t>
            </a:r>
            <a:r>
              <a:rPr lang="en-US" altLang="en-US" sz="2400" dirty="0" err="1"/>
              <a:t>s</a:t>
            </a:r>
            <a:r>
              <a:rPr lang="en-US" altLang="en-US" sz="2400" baseline="-10000" dirty="0" err="1"/>
              <a:t>b</a:t>
            </a:r>
            <a:r>
              <a:rPr lang="en-US" altLang="en-US" sz="2400" baseline="-30000" dirty="0" err="1"/>
              <a:t>f</a:t>
            </a:r>
            <a:r>
              <a:rPr lang="en-US" altLang="en-US" sz="2400" dirty="0"/>
              <a:t>=0.3032</a:t>
            </a:r>
          </a:p>
          <a:p>
            <a:pPr eaLnBrk="1" hangingPunct="1">
              <a:defRPr/>
            </a:pPr>
            <a:r>
              <a:rPr lang="en-US" altLang="en-US" sz="2400" dirty="0"/>
              <a:t>T-statistic t = b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/ </a:t>
            </a:r>
            <a:r>
              <a:rPr lang="en-US" altLang="en-US" sz="2400" dirty="0" err="1"/>
              <a:t>s</a:t>
            </a:r>
            <a:r>
              <a:rPr lang="en-US" altLang="en-US" sz="2400" baseline="-10000" dirty="0" err="1"/>
              <a:t>b</a:t>
            </a:r>
            <a:r>
              <a:rPr lang="en-US" altLang="en-US" sz="2400" baseline="-30000" dirty="0" err="1"/>
              <a:t>f</a:t>
            </a:r>
            <a:r>
              <a:rPr lang="en-US" altLang="en-US" sz="2400" dirty="0"/>
              <a:t>= 2.8408 /0.3032 = 9.37</a:t>
            </a:r>
          </a:p>
          <a:p>
            <a:pPr>
              <a:defRPr/>
            </a:pPr>
            <a:r>
              <a:rPr lang="en-US" altLang="en-US" sz="2400" dirty="0"/>
              <a:t>P-value = p(t-statistic as least as extreme as 9.37 by chance alone) ~ 0.000 </a:t>
            </a:r>
          </a:p>
          <a:p>
            <a:pPr>
              <a:defRPr/>
            </a:pPr>
            <a:r>
              <a:rPr lang="en-US" altLang="en-US" sz="2400" dirty="0"/>
              <a:t>Null hypothesis rejected with high confidence when p-value is this small</a:t>
            </a:r>
          </a:p>
          <a:p>
            <a:pPr eaLnBrk="1" hangingPunct="1">
              <a:defRPr/>
            </a:pPr>
            <a:r>
              <a:rPr lang="en-US" altLang="en-US" sz="2400" dirty="0"/>
              <a:t>Confident that regression provides evidence of linear relationship between </a:t>
            </a:r>
            <a:r>
              <a:rPr lang="en-US" altLang="en-US" sz="2400" i="1" dirty="0"/>
              <a:t>rating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fiber</a:t>
            </a:r>
            <a:r>
              <a:rPr lang="en-US" altLang="en-US" sz="2400" dirty="0"/>
              <a:t>, in the presence of </a:t>
            </a:r>
            <a:r>
              <a:rPr lang="en-US" altLang="en-US" sz="2400" i="1" dirty="0"/>
              <a:t>sugar</a:t>
            </a:r>
            <a:r>
              <a:rPr lang="en-US" altLang="en-US" sz="2400" dirty="0"/>
              <a:t> at its optimum value.</a:t>
            </a:r>
            <a:endParaRPr lang="en-US" altLang="en-US" sz="2400" i="1" dirty="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18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673352"/>
              </p:ext>
            </p:extLst>
          </p:nvPr>
        </p:nvGraphicFramePr>
        <p:xfrm>
          <a:off x="2529017" y="811947"/>
          <a:ext cx="490537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38000" imgH="520560" progId="Equation.3">
                  <p:embed/>
                </p:oleObj>
              </mc:Choice>
              <mc:Fallback>
                <p:oleObj name="Equation" r:id="rId2" imgW="1638000" imgH="520560" progId="Equation.3">
                  <p:embed/>
                  <p:pic>
                    <p:nvPicPr>
                      <p:cNvPr id="19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9017" y="811947"/>
                        <a:ext cx="4905375" cy="11795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40314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239" y="210326"/>
            <a:ext cx="10515600" cy="62693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F-test for Significance of Overall Regression Model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3178" y="1143154"/>
            <a:ext cx="10515600" cy="2044334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F-statistic is a ratio of two mean squares, MSR/MSE, where each mean square equals a sum of squares divided by its degrees of freedom</a:t>
            </a:r>
          </a:p>
          <a:p>
            <a:pPr>
              <a:defRPr/>
            </a:pPr>
            <a:r>
              <a:rPr lang="en-US" altLang="en-US" sz="2400" dirty="0"/>
              <a:t>ANOVA table is a standardized summary of regression statistics</a:t>
            </a:r>
          </a:p>
          <a:p>
            <a:pPr>
              <a:defRPr/>
            </a:pPr>
            <a:r>
              <a:rPr lang="en-US" altLang="en-US" sz="2400" dirty="0"/>
              <a:t>Note that F-statistic has different degrees of freedom associated with numerator and denominator.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6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19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45339"/>
              </p:ext>
            </p:extLst>
          </p:nvPr>
        </p:nvGraphicFramePr>
        <p:xfrm>
          <a:off x="2237874" y="3493385"/>
          <a:ext cx="7399421" cy="2616658"/>
        </p:xfrm>
        <a:graphic>
          <a:graphicData uri="http://schemas.openxmlformats.org/drawingml/2006/table">
            <a:tbl>
              <a:tblPr/>
              <a:tblGrid>
                <a:gridCol w="1355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1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69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 of Variation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 of Squares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Degrees of Freedom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Square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98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Regression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SSR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98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Error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(or Residual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988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3954379" y="4181475"/>
            <a:ext cx="5261547" cy="1701190"/>
            <a:chOff x="3954379" y="4181475"/>
            <a:chExt cx="5261547" cy="1701190"/>
          </a:xfrm>
        </p:grpSpPr>
        <p:graphicFrame>
          <p:nvGraphicFramePr>
            <p:cNvPr id="20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2480998"/>
                </p:ext>
              </p:extLst>
            </p:nvPr>
          </p:nvGraphicFramePr>
          <p:xfrm>
            <a:off x="6941772" y="4801212"/>
            <a:ext cx="1129851" cy="4136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66337" imgH="393529" progId="Equation.3">
                    <p:embed/>
                  </p:oleObj>
                </mc:Choice>
                <mc:Fallback>
                  <p:oleObj name="Equation" r:id="rId2" imgW="1066337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1772" y="4801212"/>
                          <a:ext cx="1129851" cy="4136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430619"/>
                </p:ext>
              </p:extLst>
            </p:nvPr>
          </p:nvGraphicFramePr>
          <p:xfrm>
            <a:off x="7075122" y="4181475"/>
            <a:ext cx="893937" cy="436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99753" imgH="393529" progId="Equation.3">
                    <p:embed/>
                  </p:oleObj>
                </mc:Choice>
                <mc:Fallback>
                  <p:oleObj name="Equation" r:id="rId4" imgW="79975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75122" y="4181475"/>
                          <a:ext cx="893937" cy="436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6200157"/>
                </p:ext>
              </p:extLst>
            </p:nvPr>
          </p:nvGraphicFramePr>
          <p:xfrm>
            <a:off x="3954379" y="5701690"/>
            <a:ext cx="1285875" cy="180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104421" imgH="177723" progId="Equation.3">
                    <p:embed/>
                  </p:oleObj>
                </mc:Choice>
                <mc:Fallback>
                  <p:oleObj name="Equation" r:id="rId6" imgW="1104421" imgH="17772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4379" y="5701690"/>
                          <a:ext cx="1285875" cy="180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4923736"/>
                </p:ext>
              </p:extLst>
            </p:nvPr>
          </p:nvGraphicFramePr>
          <p:xfrm>
            <a:off x="5810249" y="4949584"/>
            <a:ext cx="837581" cy="265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71004" imgH="177646" progId="Equation.3">
                    <p:embed/>
                  </p:oleObj>
                </mc:Choice>
                <mc:Fallback>
                  <p:oleObj name="Equation" r:id="rId8" imgW="571004" imgH="17764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0249" y="4949584"/>
                          <a:ext cx="837581" cy="265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150483"/>
                </p:ext>
              </p:extLst>
            </p:nvPr>
          </p:nvGraphicFramePr>
          <p:xfrm>
            <a:off x="5980770" y="5520715"/>
            <a:ext cx="462823" cy="2664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17087" imgH="177569" progId="Equation.3">
                    <p:embed/>
                  </p:oleObj>
                </mc:Choice>
                <mc:Fallback>
                  <p:oleObj name="Equation" r:id="rId10" imgW="317087" imgH="17756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0770" y="5520715"/>
                          <a:ext cx="462823" cy="2664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0827658"/>
                </p:ext>
              </p:extLst>
            </p:nvPr>
          </p:nvGraphicFramePr>
          <p:xfrm>
            <a:off x="8474565" y="4509065"/>
            <a:ext cx="741361" cy="440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660113" imgH="393529" progId="Equation.3">
                    <p:embed/>
                  </p:oleObj>
                </mc:Choice>
                <mc:Fallback>
                  <p:oleObj name="Equation" r:id="rId12" imgW="66011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4565" y="4509065"/>
                          <a:ext cx="741361" cy="4405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106497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1737873" y="1187906"/>
            <a:ext cx="9032542" cy="566736"/>
            <a:chOff x="1152" y="1824"/>
            <a:chExt cx="3487" cy="250"/>
          </a:xfrm>
        </p:grpSpPr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1152" y="1824"/>
            <a:ext cx="1008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17600" imgH="279400" progId="Equation.3">
                    <p:embed/>
                  </p:oleObj>
                </mc:Choice>
                <mc:Fallback>
                  <p:oleObj name="Equation" r:id="rId2" imgW="1117600" imgH="27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824"/>
                          <a:ext cx="1008" cy="25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9"/>
            <p:cNvGraphicFramePr>
              <a:graphicFrameLocks noChangeAspect="1"/>
            </p:cNvGraphicFramePr>
            <p:nvPr/>
          </p:nvGraphicFramePr>
          <p:xfrm>
            <a:off x="2390" y="1824"/>
            <a:ext cx="1002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17600" imgH="279400" progId="Equation.3">
                    <p:embed/>
                  </p:oleObj>
                </mc:Choice>
                <mc:Fallback>
                  <p:oleObj name="Equation" r:id="rId4" imgW="1117600" imgH="27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0" y="1824"/>
                          <a:ext cx="1002" cy="248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0715342"/>
                </p:ext>
              </p:extLst>
            </p:nvPr>
          </p:nvGraphicFramePr>
          <p:xfrm>
            <a:off x="3642" y="1869"/>
            <a:ext cx="997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104840" imgH="177480" progId="Equation.3">
                    <p:embed/>
                  </p:oleObj>
                </mc:Choice>
                <mc:Fallback>
                  <p:oleObj name="Equation" r:id="rId6" imgW="11048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2" y="1869"/>
                          <a:ext cx="997" cy="159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373660" y="327056"/>
            <a:ext cx="10515600" cy="8746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F-test for Significance of Overall Regression Model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381507"/>
              </p:ext>
            </p:extLst>
          </p:nvPr>
        </p:nvGraphicFramePr>
        <p:xfrm>
          <a:off x="4944723" y="2164939"/>
          <a:ext cx="1453289" cy="709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753" imgH="393529" progId="Equation.3">
                  <p:embed/>
                </p:oleObj>
              </mc:Choice>
              <mc:Fallback>
                <p:oleObj name="Equation" r:id="rId8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723" y="2164939"/>
                        <a:ext cx="1453289" cy="709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944990"/>
              </p:ext>
            </p:extLst>
          </p:nvPr>
        </p:nvGraphicFramePr>
        <p:xfrm>
          <a:off x="1737873" y="2129067"/>
          <a:ext cx="1606526" cy="662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66337" imgH="393529" progId="Equation.3">
                  <p:embed/>
                </p:oleObj>
              </mc:Choice>
              <mc:Fallback>
                <p:oleObj name="Equation" r:id="rId10" imgW="106633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73" y="2129067"/>
                        <a:ext cx="1606526" cy="6628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216698"/>
              </p:ext>
            </p:extLst>
          </p:nvPr>
        </p:nvGraphicFramePr>
        <p:xfrm>
          <a:off x="8079149" y="2134305"/>
          <a:ext cx="1245325" cy="73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113" imgH="393529" progId="Equation.3">
                  <p:embed/>
                </p:oleObj>
              </mc:Choice>
              <mc:Fallback>
                <p:oleObj name="Equation" r:id="rId12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9149" y="2134305"/>
                        <a:ext cx="1245325" cy="7399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97042" y="3297535"/>
            <a:ext cx="11586411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/>
              <a:t>Hypotheses for F-Test:</a:t>
            </a:r>
          </a:p>
          <a:p>
            <a:pPr lvl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H0:	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… =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</a:p>
          <a:p>
            <a:pPr lvl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Ha:	At least one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≠ 0</a:t>
            </a:r>
          </a:p>
          <a:p>
            <a:pPr lvl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H0 is true,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yhat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ybar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SSR is small, but n&gt;&gt;m, so MSR</a:t>
            </a:r>
            <a:r>
              <a:rPr lang="en-US" alt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US" altLang="en-US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MSE, and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about 1.</a:t>
            </a:r>
          </a:p>
          <a:p>
            <a:pPr lvl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Ha is true, SSR is at least as large as SSE and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n&gt;&gt;m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so MSR&gt;&gt;MSE, and F&gt;&gt;1.</a:t>
            </a:r>
          </a:p>
        </p:txBody>
      </p:sp>
    </p:spTree>
    <p:extLst>
      <p:ext uri="{BB962C8B-B14F-4D97-AF65-F5344CB8AC3E}">
        <p14:creationId xmlns:p14="http://schemas.microsoft.com/office/powerpoint/2010/main" val="33596390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780676-2D59-4C51-9EEB-D19CC47EBA6F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9755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F-test for Significance of Overall Regression Model 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5676" y="1315274"/>
            <a:ext cx="11029145" cy="4351338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The shape of the F</a:t>
            </a:r>
            <a:r>
              <a:rPr lang="en-US" altLang="en-US" sz="2400" baseline="-10000" dirty="0"/>
              <a:t>m, n-m-1</a:t>
            </a:r>
            <a:r>
              <a:rPr lang="en-US" altLang="en-US" sz="2400" dirty="0"/>
              <a:t> distribution varies somewhat depending on degrees of freedom (m and n-m-1)</a:t>
            </a:r>
          </a:p>
          <a:p>
            <a:pPr>
              <a:defRPr/>
            </a:pPr>
            <a:r>
              <a:rPr lang="en-US" altLang="en-US" sz="2400" dirty="0"/>
              <a:t>Nevertheless, if F</a:t>
            </a:r>
            <a:r>
              <a:rPr lang="en-US" altLang="en-US" sz="2400" baseline="-10000" dirty="0"/>
              <a:t>m, n-m-1</a:t>
            </a:r>
            <a:r>
              <a:rPr lang="en-US" altLang="en-US" sz="2400" dirty="0"/>
              <a:t> is large, A is near 1, and area in tail is small. </a:t>
            </a:r>
          </a:p>
          <a:p>
            <a:pPr>
              <a:defRPr/>
            </a:pPr>
            <a:r>
              <a:rPr lang="en-US" altLang="en-US" sz="2400" dirty="0"/>
              <a:t>Hence, the p-value for large F</a:t>
            </a:r>
            <a:r>
              <a:rPr lang="en-US" altLang="en-US" sz="2400" baseline="-10000" dirty="0"/>
              <a:t>obs</a:t>
            </a:r>
            <a:r>
              <a:rPr lang="en-US" altLang="en-US" sz="2400" dirty="0"/>
              <a:t> = MSR/MSE will be small.</a:t>
            </a:r>
          </a:p>
          <a:p>
            <a:pPr>
              <a:defRPr/>
            </a:pPr>
            <a:r>
              <a:rPr lang="en-US" altLang="en-US" sz="2400" dirty="0"/>
              <a:t>Therefore, reject H0. </a:t>
            </a:r>
          </a:p>
          <a:p>
            <a:pPr>
              <a:defRPr/>
            </a:pPr>
            <a:r>
              <a:rPr lang="en-US" altLang="en-US" sz="2400" dirty="0"/>
              <a:t>Confident of a linear relationship between response and at least one of the predictors</a:t>
            </a:r>
          </a:p>
          <a:p>
            <a:pPr eaLnBrk="1" hangingPunct="1">
              <a:defRPr/>
            </a:pPr>
            <a:endParaRPr lang="el-GR" altLang="en-US" sz="2400" dirty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1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3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4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5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66" name="Rectangle 17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935" y="4075377"/>
            <a:ext cx="5732625" cy="221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730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2E3709-DF8F-4AF8-ACA5-702E6CEBACB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72902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F-test for relationship between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and {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34269"/>
            <a:ext cx="10515600" cy="4351338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altLang="en-US" sz="2400" dirty="0"/>
              <a:t>H0:	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 = 0, Model: 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ε</a:t>
            </a: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dirty="0"/>
              <a:t>Ha:	 At least one </a:t>
            </a:r>
            <a:r>
              <a:rPr lang="el-GR" altLang="en-US" sz="2400" dirty="0"/>
              <a:t>β</a:t>
            </a:r>
            <a:r>
              <a:rPr lang="en-US" altLang="en-US" sz="2400" baseline="-10000" dirty="0" err="1"/>
              <a:t>i</a:t>
            </a:r>
            <a:r>
              <a:rPr lang="en-US" altLang="en-US" sz="2400" dirty="0"/>
              <a:t> ≠ 0, where Model:</a:t>
            </a:r>
            <a:br>
              <a:rPr lang="en-US" altLang="en-US" sz="2400" dirty="0"/>
            </a:br>
            <a:r>
              <a:rPr lang="en-US" altLang="en-US" sz="2400" dirty="0"/>
              <a:t>	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(sugars) + </a:t>
            </a:r>
            <a:r>
              <a:rPr lang="el-GR" altLang="en-US" sz="2400" dirty="0"/>
              <a:t>ε</a:t>
            </a:r>
            <a:r>
              <a:rPr lang="en-US" altLang="en-US" sz="2400" dirty="0"/>
              <a:t>, or</a:t>
            </a:r>
            <a:br>
              <a:rPr lang="en-US" altLang="en-US" sz="2400" dirty="0"/>
            </a:br>
            <a:r>
              <a:rPr lang="en-US" altLang="en-US" sz="2400" dirty="0"/>
              <a:t>	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(fiber) + </a:t>
            </a:r>
            <a:r>
              <a:rPr lang="el-GR" altLang="en-US" sz="2400" dirty="0"/>
              <a:t>ε</a:t>
            </a:r>
            <a:r>
              <a:rPr lang="en-US" altLang="en-US" sz="2400" dirty="0"/>
              <a:t>, or</a:t>
            </a:r>
            <a:br>
              <a:rPr lang="el-GR" altLang="en-US" sz="2400" dirty="0"/>
            </a:br>
            <a:r>
              <a:rPr lang="en-US" altLang="en-US" sz="2400" dirty="0"/>
              <a:t>	y =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0</a:t>
            </a:r>
            <a:r>
              <a:rPr lang="en-US" altLang="en-US" sz="2400" dirty="0"/>
              <a:t>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s</a:t>
            </a:r>
            <a:r>
              <a:rPr lang="en-US" altLang="en-US" sz="2400" dirty="0"/>
              <a:t>(sugars) + </a:t>
            </a:r>
            <a:r>
              <a:rPr lang="el-GR" altLang="en-US" sz="2400" dirty="0"/>
              <a:t>β</a:t>
            </a:r>
            <a:r>
              <a:rPr lang="en-US" altLang="en-US" sz="2400" baseline="-10000" dirty="0"/>
              <a:t>f</a:t>
            </a:r>
            <a:r>
              <a:rPr lang="en-US" altLang="en-US" sz="2400" dirty="0"/>
              <a:t>(fiber) + </a:t>
            </a:r>
            <a:r>
              <a:rPr lang="el-GR" altLang="en-US" sz="2400" dirty="0"/>
              <a:t>ε</a:t>
            </a:r>
            <a:endParaRPr lang="en-US" altLang="en-US" sz="2400" dirty="0"/>
          </a:p>
          <a:p>
            <a:pPr eaLnBrk="1" hangingPunct="1">
              <a:defRPr/>
            </a:pPr>
            <a:r>
              <a:rPr lang="en-US" altLang="en-US" sz="2400" dirty="0"/>
              <a:t>MSR = 6058.9, m degrees of freedom = 2</a:t>
            </a:r>
          </a:p>
          <a:p>
            <a:pPr eaLnBrk="1" hangingPunct="1">
              <a:defRPr/>
            </a:pPr>
            <a:r>
              <a:rPr lang="en-US" altLang="en-US" sz="2400" dirty="0"/>
              <a:t>MSE = 38.9, n-m-1 degrees of freedom = 74</a:t>
            </a:r>
          </a:p>
          <a:p>
            <a:pPr eaLnBrk="1" hangingPunct="1">
              <a:defRPr/>
            </a:pPr>
            <a:r>
              <a:rPr lang="en-US" altLang="en-US" sz="2400" dirty="0"/>
              <a:t>F-statistic F = 6058.9/38.9 = 155.73</a:t>
            </a:r>
          </a:p>
          <a:p>
            <a:pPr eaLnBrk="1" hangingPunct="1">
              <a:defRPr/>
            </a:pPr>
            <a:r>
              <a:rPr lang="en-US" altLang="en-US" sz="2400" dirty="0"/>
              <a:t>P-value = p(F</a:t>
            </a:r>
            <a:r>
              <a:rPr lang="en-US" altLang="en-US" sz="2400" baseline="-10000" dirty="0"/>
              <a:t>2,74</a:t>
            </a:r>
            <a:r>
              <a:rPr lang="en-US" altLang="en-US" sz="2400" dirty="0"/>
              <a:t> &gt; 155.73) ~ 0.000</a:t>
            </a:r>
          </a:p>
          <a:p>
            <a:pPr eaLnBrk="1" hangingPunct="1">
              <a:defRPr/>
            </a:pPr>
            <a:r>
              <a:rPr lang="en-US" altLang="en-US" sz="2400" dirty="0"/>
              <a:t>Reject H0.</a:t>
            </a:r>
          </a:p>
          <a:p>
            <a:pPr eaLnBrk="1" hangingPunct="1">
              <a:defRPr/>
            </a:pPr>
            <a:r>
              <a:rPr lang="en-US" altLang="en-US" sz="2400" dirty="0"/>
              <a:t>Confident of linear relationship between </a:t>
            </a:r>
            <a:r>
              <a:rPr lang="en-US" altLang="en-US" sz="2400" i="1" dirty="0"/>
              <a:t>rating</a:t>
            </a:r>
            <a:r>
              <a:rPr lang="en-US" altLang="en-US" sz="2400" dirty="0"/>
              <a:t> and set of predictors, </a:t>
            </a:r>
            <a:r>
              <a:rPr lang="en-US" altLang="en-US" sz="2400" i="1" dirty="0"/>
              <a:t>sugars </a:t>
            </a:r>
            <a:r>
              <a:rPr lang="en-US" altLang="en-US" sz="2400" dirty="0"/>
              <a:t>and</a:t>
            </a:r>
            <a:r>
              <a:rPr lang="en-US" altLang="en-US" sz="2400" i="1" dirty="0"/>
              <a:t> fiber</a:t>
            </a:r>
            <a:endParaRPr lang="en-US" altLang="en-US" sz="2400" dirty="0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5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6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7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8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9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10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11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12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13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14" name="Rectangle 16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798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F7943B-CB51-4CEE-A547-54E4C0D62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3285" y="257205"/>
            <a:ext cx="8907585" cy="7212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on model parameter </a:t>
            </a:r>
            <a:r>
              <a:rPr lang="el-GR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32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l-GR" altLang="en-US" sz="32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358" y="1183267"/>
            <a:ext cx="10515600" cy="391812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100(1-alpha)% confidence interval for coefficient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predictor 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an estimate of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with standard error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endParaRPr lang="en-US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based on n-m-1 degrees of freedom and the desired confidence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100(1-alpha)% confidence that true slope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lies within </a:t>
            </a:r>
          </a:p>
          <a:p>
            <a:pPr eaLnBrk="1" hangingPunct="1">
              <a:defRPr/>
            </a:pPr>
            <a:r>
              <a:rPr lang="en-US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construct 95% confidence interval for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for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–2.2090, and s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3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0.1633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T-critical value t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74,95%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~ 2.0 (my interpolation method yields 1.9926)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95% confidence interval = –2.2090 ± (2.0) (0.1633) = (–2.54, –1.88)</a:t>
            </a: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9" name="Rectangle 18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graphicFrame>
        <p:nvGraphicFramePr>
          <p:cNvPr id="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36359"/>
              </p:ext>
            </p:extLst>
          </p:nvPr>
        </p:nvGraphicFramePr>
        <p:xfrm>
          <a:off x="8497982" y="2479830"/>
          <a:ext cx="2244845" cy="553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160" imgH="241200" progId="Equation.3">
                  <p:embed/>
                </p:oleObj>
              </mc:Choice>
              <mc:Fallback>
                <p:oleObj name="Equation" r:id="rId2" imgW="965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982" y="2479830"/>
                        <a:ext cx="2244845" cy="55385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36760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20" y="285042"/>
            <a:ext cx="4019278" cy="59025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87098" y="5451597"/>
            <a:ext cx="6072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Tabular values for interpolation when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number of degrees of freedom exceeds 30.</a:t>
            </a:r>
          </a:p>
        </p:txBody>
      </p:sp>
    </p:spTree>
    <p:extLst>
      <p:ext uri="{BB962C8B-B14F-4D97-AF65-F5344CB8AC3E}">
        <p14:creationId xmlns:p14="http://schemas.microsoft.com/office/powerpoint/2010/main" val="13745380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F7943B-CB51-4CEE-A547-54E4C0D62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6366" y="371475"/>
            <a:ext cx="9897855" cy="7212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prediction of a mean value</a:t>
            </a:r>
            <a:endParaRPr lang="el-GR" altLang="en-US" sz="32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806" y="1092688"/>
            <a:ext cx="11878962" cy="5044501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100(1-alpha)% confidence interval for prediction of a mean response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attribute vector where prediction is made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E(y(x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)) is the mean response of a population of examples at 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prediction of the regression model at 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baseline="-10000" dirty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based on n-m-1 degrees of freedom at the desired confidence</a:t>
            </a:r>
          </a:p>
          <a:p>
            <a:pPr>
              <a:defRPr/>
            </a:pP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standard error of estimation of the regression model 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100(1-alpha)% confidence that the true mean response lies within y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(h(x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h(x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is the “leverage” of 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bounded by 1/n 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h(x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Apply at the low-leverage extreme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4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critical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sqrt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(1/n)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l-G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9" name="Rectangle 18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999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F7943B-CB51-4CEE-A547-54E4C0D62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49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7072" y="379909"/>
            <a:ext cx="9897855" cy="7212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prediction of a mean value at a low leverage point</a:t>
            </a:r>
            <a:endParaRPr lang="el-GR" altLang="en-US" sz="32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806" y="1414433"/>
            <a:ext cx="11878962" cy="138690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h(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)=1/n </a:t>
            </a:r>
          </a:p>
          <a:p>
            <a:pPr marL="0" indent="0"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95% confident that mean rating for all cereals with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5 gm and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5 gm is between (52.709, 57.183)</a:t>
            </a:r>
          </a:p>
          <a:p>
            <a:pPr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l-G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524001" y="-20005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39" name="Rectangle 18"/>
          <p:cNvSpPr>
            <a:spLocks noChangeArrowheads="1"/>
          </p:cNvSpPr>
          <p:nvPr/>
        </p:nvSpPr>
        <p:spPr bwMode="auto">
          <a:xfrm>
            <a:off x="1524001" y="31098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4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3" descr="Per1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896" y="2267417"/>
            <a:ext cx="5137150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267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63116350"/>
              </p:ext>
            </p:extLst>
          </p:nvPr>
        </p:nvGraphicFramePr>
        <p:xfrm>
          <a:off x="7524750" y="2281704"/>
          <a:ext cx="2686050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60500" imgH="965200" progId="Equation.3">
                  <p:embed/>
                </p:oleObj>
              </mc:Choice>
              <mc:Fallback>
                <p:oleObj name="Equation" r:id="rId3" imgW="1460500" imgH="965200" progId="Equation.3">
                  <p:embed/>
                  <p:pic>
                    <p:nvPicPr>
                      <p:cNvPr id="112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2281704"/>
                        <a:ext cx="2686050" cy="177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7D9062D-68FF-4B41-B354-E41B89B9C6E1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1270" name="Text Box 26"/>
          <p:cNvSpPr txBox="1">
            <a:spLocks noChangeArrowheads="1"/>
          </p:cNvSpPr>
          <p:nvPr/>
        </p:nvSpPr>
        <p:spPr bwMode="auto">
          <a:xfrm>
            <a:off x="2631449" y="2477848"/>
            <a:ext cx="2219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x</a:t>
            </a:r>
            <a:r>
              <a:rPr lang="en-US" altLang="en-US" sz="2000" dirty="0"/>
              <a:t> is input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w</a:t>
            </a:r>
            <a:r>
              <a:rPr lang="en-US" altLang="en-US" sz="2000" dirty="0"/>
              <a:t> is weight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y = </a:t>
            </a:r>
            <a:r>
              <a:rPr lang="en-US" altLang="en-US" sz="2000" b="1" dirty="0">
                <a:cs typeface="Arial" panose="020B0604020202020204" pitchFamily="34" charset="0"/>
              </a:rPr>
              <a:t>w</a:t>
            </a:r>
            <a:r>
              <a:rPr lang="en-US" altLang="en-US" sz="2000" baseline="30000" dirty="0">
                <a:cs typeface="Arial" panose="020B0604020202020204" pitchFamily="34" charset="0"/>
              </a:rPr>
              <a:t>T</a:t>
            </a:r>
            <a:r>
              <a:rPr lang="en-US" altLang="en-US" sz="2000" b="1" dirty="0">
                <a:cs typeface="Arial" panose="020B0604020202020204" pitchFamily="34" charset="0"/>
              </a:rPr>
              <a:t>x</a:t>
            </a:r>
            <a:endParaRPr lang="en-US" altLang="en-US" sz="2000" dirty="0"/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483750" y="755026"/>
            <a:ext cx="1155183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dirty="0"/>
              <a:t>“one-step” optimization uses “normal equations” to determine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weights.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Linear algebra facilitates this approach with any number of attributes.</a:t>
            </a:r>
            <a:endParaRPr lang="en-US" altLang="en-US" sz="2800" dirty="0"/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6958264" y="4466894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…</a:t>
            </a:r>
          </a:p>
        </p:txBody>
      </p:sp>
      <p:sp>
        <p:nvSpPr>
          <p:cNvPr id="11273" name="TextBox 8"/>
          <p:cNvSpPr txBox="1">
            <a:spLocks noChangeArrowheads="1"/>
          </p:cNvSpPr>
          <p:nvPr/>
        </p:nvSpPr>
        <p:spPr bwMode="auto">
          <a:xfrm>
            <a:off x="5546308" y="2615960"/>
            <a:ext cx="58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w</a:t>
            </a:r>
            <a:r>
              <a:rPr lang="en-US" altLang="en-US" sz="1800" baseline="30000" dirty="0"/>
              <a:t>T</a:t>
            </a:r>
            <a:r>
              <a:rPr lang="en-US" altLang="en-US" sz="1800" b="1" dirty="0"/>
              <a:t>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57217" y="5753609"/>
            <a:ext cx="5613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Weight optimization by “normal” equations</a:t>
            </a:r>
          </a:p>
        </p:txBody>
      </p:sp>
    </p:spTree>
    <p:extLst>
      <p:ext uri="{BB962C8B-B14F-4D97-AF65-F5344CB8AC3E}">
        <p14:creationId xmlns:p14="http://schemas.microsoft.com/office/powerpoint/2010/main" val="17192111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703" y="834492"/>
            <a:ext cx="1106541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prediction of response for random member of the population with attributes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4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sqrt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(1+h(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Only difference from confidence interval of a predicted mean value is 1+ in the square root.</a:t>
            </a:r>
          </a:p>
          <a:p>
            <a:pPr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low-leverage extreme h(x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)=1/n does not affect the confidence interval much at large values of n because we add 1 in the argument of square root.</a:t>
            </a:r>
          </a:p>
          <a:p>
            <a:pPr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95% confident that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randomly chosen cereal with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5 gm and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5 gm is between 42.318 and 67.574 points, which is significantly wider than confidence interval for prediction of the mean value.</a:t>
            </a:r>
          </a:p>
        </p:txBody>
      </p:sp>
    </p:spTree>
    <p:extLst>
      <p:ext uri="{BB962C8B-B14F-4D97-AF65-F5344CB8AC3E}">
        <p14:creationId xmlns:p14="http://schemas.microsoft.com/office/powerpoint/2010/main" val="1636281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139544" y="888274"/>
            <a:ext cx="5752011" cy="5434149"/>
            <a:chOff x="3542004" y="3049072"/>
            <a:chExt cx="3276600" cy="3276600"/>
          </a:xfrm>
        </p:grpSpPr>
        <p:pic>
          <p:nvPicPr>
            <p:cNvPr id="4" name="Picture 65" descr="4graph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2004" y="3049072"/>
              <a:ext cx="3276600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66"/>
            <p:cNvSpPr txBox="1">
              <a:spLocks noChangeArrowheads="1"/>
            </p:cNvSpPr>
            <p:nvPr/>
          </p:nvSpPr>
          <p:spPr bwMode="auto">
            <a:xfrm>
              <a:off x="3747789" y="4082622"/>
              <a:ext cx="295275" cy="2132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" name="Text Box 67"/>
            <p:cNvSpPr txBox="1">
              <a:spLocks noChangeArrowheads="1"/>
            </p:cNvSpPr>
            <p:nvPr/>
          </p:nvSpPr>
          <p:spPr bwMode="auto">
            <a:xfrm>
              <a:off x="5283196" y="4082622"/>
              <a:ext cx="295275" cy="2132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7" name="Text Box 70"/>
            <p:cNvSpPr txBox="1">
              <a:spLocks noChangeArrowheads="1"/>
            </p:cNvSpPr>
            <p:nvPr/>
          </p:nvSpPr>
          <p:spPr bwMode="auto">
            <a:xfrm>
              <a:off x="3747788" y="5799415"/>
              <a:ext cx="295275" cy="2132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8" name="Text Box 71"/>
            <p:cNvSpPr txBox="1">
              <a:spLocks noChangeArrowheads="1"/>
            </p:cNvSpPr>
            <p:nvPr/>
          </p:nvSpPr>
          <p:spPr bwMode="auto">
            <a:xfrm>
              <a:off x="6347345" y="5799415"/>
              <a:ext cx="295275" cy="21326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7C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38734" y="478795"/>
            <a:ext cx="1175033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Standard residuals in predictions of optimum model give an indication of whether the errors in training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data match the assumptions of the regression model.</a:t>
            </a:r>
          </a:p>
          <a:p>
            <a:pPr marL="457200" indent="-457200"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  <a:p>
            <a:pPr marL="457200" indent="-457200"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Normally distributed</a:t>
            </a:r>
          </a:p>
          <a:p>
            <a:pPr marL="457200" indent="-457200"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Zero mean</a:t>
            </a:r>
          </a:p>
          <a:p>
            <a:pPr marL="457200" indent="-457200">
              <a:buAutoNum type="arabicParenR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Constant variance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Statistical tests are available to verify compliance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Plots of residuals vs model prediction can indicate </a:t>
            </a: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noncompliance of error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</a:p>
          <a:p>
            <a:pPr marL="457200" indent="-457200">
              <a:buAutoNum type="alphaU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Probably compliant</a:t>
            </a:r>
          </a:p>
          <a:p>
            <a:pPr marL="457200" indent="-457200">
              <a:buAutoNum type="alphaU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independent</a:t>
            </a:r>
          </a:p>
          <a:p>
            <a:pPr marL="457200" indent="-457200">
              <a:buAutoNum type="alphaU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Variance not constant</a:t>
            </a:r>
          </a:p>
          <a:p>
            <a:pPr marL="457200" indent="-457200">
              <a:buAutoNum type="alphaU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Mean not zero</a:t>
            </a:r>
          </a:p>
          <a:p>
            <a:pPr marL="457200" indent="-457200">
              <a:buAutoNum type="alphaUcPeriod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5159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87F786AE-C0D0-4CC8-AF15-450532DC7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094" y="607009"/>
            <a:ext cx="11357811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Assignment 3: Inference in multivariate linear regression on Cereals dataset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Write a script to use linfit2D for regression of nutritional rating vs sodium and fiber. Report b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0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, b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s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, b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f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, r</a:t>
            </a:r>
            <a:r>
              <a:rPr lang="en-US" altLang="en-US" sz="2400" baseline="30000" dirty="0">
                <a:solidFill>
                  <a:prstClr val="black"/>
                </a:solidFill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, s, and F. Plot standard residuals as a function of fit.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Expand your script to use inference2D to calculate 95% confidence intervals on slopes b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s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 and b</a:t>
            </a:r>
            <a:r>
              <a:rPr lang="en-US" altLang="en-US" sz="2400" baseline="-25000" dirty="0">
                <a:solidFill>
                  <a:prstClr val="black"/>
                </a:solidFill>
                <a:cs typeface="Arial" panose="020B0604020202020204" pitchFamily="34" charset="0"/>
              </a:rPr>
              <a:t>f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Use the regression model to predict nutritional rating of cereals with 200 units of sodium and 5 units of fiber.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Find the 95% confidence intervals on prediction of the mean nutritional rating for a population of cereals with 200 units of sodium and 5 units of fiber.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Find the 95% confidence intervals on prediction of nutritional rating for a random cereal with 200 units of sodium and 5 units of fiber.</a:t>
            </a:r>
          </a:p>
        </p:txBody>
      </p:sp>
    </p:spTree>
    <p:extLst>
      <p:ext uri="{BB962C8B-B14F-4D97-AF65-F5344CB8AC3E}">
        <p14:creationId xmlns:p14="http://schemas.microsoft.com/office/powerpoint/2010/main" val="14211096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8218E9-561D-45D4-9A54-A654D254F2F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1" y="141919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1" y="3114645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1524001" y="309083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1524001" y="3033683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6366" y="490812"/>
            <a:ext cx="8762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linfit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2D returns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standard residuals as a column vector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7D5C6DB-CC69-492F-80A6-4A90C9E2A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34" y="1287548"/>
            <a:ext cx="9662765" cy="532356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32D9FF3-2FC9-4881-9799-1F51D9121274}"/>
              </a:ext>
            </a:extLst>
          </p:cNvPr>
          <p:cNvSpPr txBox="1"/>
          <p:nvPr/>
        </p:nvSpPr>
        <p:spPr>
          <a:xfrm>
            <a:off x="6388892" y="3560339"/>
            <a:ext cx="50097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 = b0 + bs*sodium + bf*fiber;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plot(</a:t>
            </a:r>
            <a:r>
              <a:rPr lang="en-US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fit,StdRes</a:t>
            </a: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,”*”)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105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F392E215-81E7-A14E-89AA-0AA10CF99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57" y="360947"/>
            <a:ext cx="11777632" cy="61962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EBF323-4012-1093-B48D-F9955AE4D147}"/>
              </a:ext>
            </a:extLst>
          </p:cNvPr>
          <p:cNvSpPr txBox="1"/>
          <p:nvPr/>
        </p:nvSpPr>
        <p:spPr>
          <a:xfrm>
            <a:off x="5450305" y="1419727"/>
            <a:ext cx="5915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input s comes from output of linfit2D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Input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pptdist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come from table in slide 47.</a:t>
            </a:r>
          </a:p>
        </p:txBody>
      </p:sp>
    </p:spTree>
    <p:extLst>
      <p:ext uri="{BB962C8B-B14F-4D97-AF65-F5344CB8AC3E}">
        <p14:creationId xmlns:p14="http://schemas.microsoft.com/office/powerpoint/2010/main" val="182944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21072945"/>
              </p:ext>
            </p:extLst>
          </p:nvPr>
        </p:nvGraphicFramePr>
        <p:xfrm>
          <a:off x="6372225" y="1116013"/>
          <a:ext cx="37052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228600" progId="Equation.3">
                  <p:embed/>
                </p:oleObj>
              </mc:Choice>
              <mc:Fallback>
                <p:oleObj name="Equation" r:id="rId2" imgW="140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116013"/>
                        <a:ext cx="37052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38417951"/>
              </p:ext>
            </p:extLst>
          </p:nvPr>
        </p:nvGraphicFramePr>
        <p:xfrm>
          <a:off x="7172325" y="1971973"/>
          <a:ext cx="2249660" cy="2774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3880" imgH="1879560" progId="Equation.3">
                  <p:embed/>
                </p:oleObj>
              </mc:Choice>
              <mc:Fallback>
                <p:oleObj name="Equation" r:id="rId4" imgW="152388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1971973"/>
                        <a:ext cx="2249660" cy="2774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169106" y="5064290"/>
            <a:ext cx="11853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x</a:t>
            </a:r>
            <a:r>
              <a:rPr lang="en-US" altLang="en-US" sz="2400" baseline="-25000" dirty="0" err="1"/>
              <a:t>k</a:t>
            </a:r>
            <a:r>
              <a:rPr lang="en-US" altLang="en-US" sz="2400" dirty="0"/>
              <a:t> are attribute vectors with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component =1. These vectors are the rows of matrix </a:t>
            </a:r>
            <a:r>
              <a:rPr lang="en-US" altLang="en-US" sz="2400" b="1" dirty="0"/>
              <a:t>X</a:t>
            </a: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Solve </a:t>
            </a:r>
            <a:r>
              <a:rPr lang="en-US" altLang="en-US" sz="2400" b="1" dirty="0" err="1"/>
              <a:t>X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Xw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X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y</a:t>
            </a:r>
            <a:r>
              <a:rPr lang="en-US" altLang="en-US" sz="2400" dirty="0"/>
              <a:t> for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.</a:t>
            </a:r>
            <a:r>
              <a:rPr lang="en-US" altLang="en-US" sz="2400" baseline="-25000" dirty="0"/>
              <a:t> </a:t>
            </a:r>
            <a:r>
              <a:rPr lang="en-US" altLang="en-US" sz="2400" b="1" dirty="0" err="1"/>
              <a:t>Y</a:t>
            </a:r>
            <a:r>
              <a:rPr lang="en-US" altLang="en-US" sz="2400" baseline="-25000" dirty="0" err="1"/>
              <a:t>fit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Xw</a:t>
            </a:r>
            <a:r>
              <a:rPr lang="en-US" altLang="en-US" sz="2400" dirty="0"/>
              <a:t> (vector of values of the fit at data points)</a:t>
            </a:r>
            <a:endParaRPr lang="en-US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660896" y="332115"/>
            <a:ext cx="6535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d=1 linear regression (fit a line to data)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269" y="1270686"/>
            <a:ext cx="3736388" cy="370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4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59471526"/>
              </p:ext>
            </p:extLst>
          </p:nvPr>
        </p:nvGraphicFramePr>
        <p:xfrm>
          <a:off x="6470479" y="1325223"/>
          <a:ext cx="1076325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1879560" progId="Equation.3">
                  <p:embed/>
                </p:oleObj>
              </mc:Choice>
              <mc:Fallback>
                <p:oleObj name="Equation" r:id="rId2" imgW="60948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479" y="1325223"/>
                        <a:ext cx="1076325" cy="332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4201" y="572554"/>
            <a:ext cx="6514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d=2 linear regression: fit a plane to data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71" y="1342233"/>
            <a:ext cx="4104762" cy="3485715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88758" y="4802057"/>
            <a:ext cx="11463531" cy="1162485"/>
          </a:xfrm>
          <a:prstGeom prst="rect">
            <a:avLst/>
          </a:prstGeom>
        </p:spPr>
        <p:txBody>
          <a:bodyPr vert="horz" lIns="0" tIns="45720" rIns="0" bIns="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matrix has 3 column; 1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all ones, 2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3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are values of predictors 1 and 2, respectively. The 1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component of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the bias. The 2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3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components of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are the coefficients of predictors 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x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the regression model.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Xw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15964" y="1499644"/>
            <a:ext cx="27915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altLang="en-US" sz="2800" dirty="0">
                <a:solidFill>
                  <a:prstClr val="black"/>
                </a:solidFill>
              </a:rPr>
              <a:t>Solve </a:t>
            </a:r>
            <a:r>
              <a:rPr lang="en-US" altLang="en-US" sz="2800" b="1" dirty="0" err="1">
                <a:solidFill>
                  <a:prstClr val="black"/>
                </a:solidFill>
              </a:rPr>
              <a:t>X</a:t>
            </a:r>
            <a:r>
              <a:rPr lang="en-US" altLang="en-US" sz="2800" b="1" baseline="30000" dirty="0" err="1">
                <a:solidFill>
                  <a:prstClr val="black"/>
                </a:solidFill>
              </a:rPr>
              <a:t>T</a:t>
            </a:r>
            <a:r>
              <a:rPr lang="en-US" altLang="en-US" sz="2800" b="1" dirty="0" err="1">
                <a:solidFill>
                  <a:prstClr val="black"/>
                </a:solidFill>
              </a:rPr>
              <a:t>Xw</a:t>
            </a:r>
            <a:r>
              <a:rPr lang="en-US" altLang="en-US" sz="2800" dirty="0">
                <a:solidFill>
                  <a:prstClr val="black"/>
                </a:solidFill>
              </a:rPr>
              <a:t> = </a:t>
            </a:r>
            <a:r>
              <a:rPr lang="en-US" altLang="en-US" sz="2800" b="1" dirty="0" err="1">
                <a:solidFill>
                  <a:prstClr val="black"/>
                </a:solidFill>
              </a:rPr>
              <a:t>X</a:t>
            </a:r>
            <a:r>
              <a:rPr lang="en-US" altLang="en-US" sz="2800" b="1" baseline="30000" dirty="0" err="1">
                <a:solidFill>
                  <a:prstClr val="black"/>
                </a:solidFill>
              </a:rPr>
              <a:t>T</a:t>
            </a:r>
            <a:r>
              <a:rPr lang="en-US" altLang="en-US" sz="2800" b="1" dirty="0" err="1">
                <a:solidFill>
                  <a:prstClr val="black"/>
                </a:solidFill>
              </a:rPr>
              <a:t>y</a:t>
            </a:r>
            <a:r>
              <a:rPr lang="en-US" altLang="en-US" sz="2800" dirty="0">
                <a:solidFill>
                  <a:prstClr val="black"/>
                </a:solidFill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n-US" altLang="en-US" sz="2800" dirty="0">
                <a:solidFill>
                  <a:prstClr val="black"/>
                </a:solidFill>
              </a:rPr>
              <a:t>for </a:t>
            </a:r>
            <a:r>
              <a:rPr lang="en-US" altLang="en-US" sz="2800" i="1" dirty="0">
                <a:solidFill>
                  <a:prstClr val="black"/>
                </a:solidFill>
              </a:rPr>
              <a:t>w</a:t>
            </a:r>
            <a:r>
              <a:rPr lang="en-US" altLang="en-US" sz="2800" baseline="-25000" dirty="0">
                <a:solidFill>
                  <a:prstClr val="black"/>
                </a:solidFill>
              </a:rPr>
              <a:t>2</a:t>
            </a:r>
            <a:r>
              <a:rPr lang="en-US" altLang="en-US" sz="2800" dirty="0">
                <a:solidFill>
                  <a:prstClr val="black"/>
                </a:solidFill>
              </a:rPr>
              <a:t>, </a:t>
            </a:r>
            <a:r>
              <a:rPr lang="en-US" altLang="en-US" sz="2800" i="1" dirty="0">
                <a:solidFill>
                  <a:prstClr val="black"/>
                </a:solidFill>
              </a:rPr>
              <a:t>w</a:t>
            </a:r>
            <a:r>
              <a:rPr lang="en-US" altLang="en-US" sz="2800" baseline="-25000" dirty="0">
                <a:solidFill>
                  <a:prstClr val="black"/>
                </a:solidFill>
              </a:rPr>
              <a:t>1</a:t>
            </a:r>
            <a:r>
              <a:rPr lang="en-US" altLang="en-US" sz="2800" dirty="0">
                <a:solidFill>
                  <a:prstClr val="black"/>
                </a:solidFill>
              </a:rPr>
              <a:t>, and </a:t>
            </a:r>
            <a:r>
              <a:rPr lang="en-US" altLang="en-US" sz="2800" i="1" dirty="0">
                <a:solidFill>
                  <a:prstClr val="black"/>
                </a:solidFill>
              </a:rPr>
              <a:t>w</a:t>
            </a:r>
            <a:r>
              <a:rPr lang="en-US" altLang="en-US" sz="2800" baseline="-25000" dirty="0">
                <a:solidFill>
                  <a:prstClr val="black"/>
                </a:solidFill>
              </a:rPr>
              <a:t>0</a:t>
            </a:r>
            <a:endParaRPr lang="en-US" altLang="en-US" sz="2800" b="1" baseline="-25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9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70479" y="1325223"/>
          <a:ext cx="1076325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1879560" progId="Equation.3">
                  <p:embed/>
                </p:oleObj>
              </mc:Choice>
              <mc:Fallback>
                <p:oleObj name="Equation" r:id="rId2" imgW="60948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0479" y="1325223"/>
                        <a:ext cx="1076325" cy="332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2725" y="584664"/>
            <a:ext cx="869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multivariate regression: fit a hyperplane to data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99411" y="4976478"/>
            <a:ext cx="10452878" cy="988064"/>
          </a:xfrm>
          <a:prstGeom prst="rect">
            <a:avLst/>
          </a:prstGeom>
        </p:spPr>
        <p:txBody>
          <a:bodyPr vert="horz" lIns="0" tIns="45720" rIns="0" bIns="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Each row of the matrix </a:t>
            </a:r>
            <a:r>
              <a:rPr lang="en-US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, is a vector that combines x</a:t>
            </a:r>
            <a:r>
              <a:rPr lang="en-US" altLang="en-US" sz="27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=1 with the d attributes from a record in the training set.</a:t>
            </a:r>
            <a:r>
              <a:rPr lang="en-US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 Y</a:t>
            </a:r>
            <a:r>
              <a:rPr lang="en-US" altLang="en-US" sz="2700" baseline="-25000" dirty="0">
                <a:latin typeface="Arial" panose="020B0604020202020204" pitchFamily="34" charset="0"/>
                <a:cs typeface="Arial" panose="020B0604020202020204" pitchFamily="34" charset="0"/>
              </a:rPr>
              <a:t>fit</a:t>
            </a:r>
            <a:r>
              <a:rPr lang="en-US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Xw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7715964" y="1499644"/>
            <a:ext cx="31613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alt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</a:t>
            </a:r>
            <a:r>
              <a:rPr lang="en-US" altLang="en-US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800" b="1" baseline="30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Xw</a:t>
            </a:r>
            <a:r>
              <a:rPr lang="en-US" alt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800" b="1" baseline="30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n-US" alt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en-US" sz="2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8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 </a:t>
            </a:r>
            <a:r>
              <a:rPr lang="en-US" altLang="en-US" sz="28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800" baseline="-25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en-US" sz="2800" b="1" baseline="-25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4201" y="2462477"/>
            <a:ext cx="3541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Not easy to illustrate </a:t>
            </a:r>
          </a:p>
        </p:txBody>
      </p:sp>
    </p:spTree>
    <p:extLst>
      <p:ext uri="{BB962C8B-B14F-4D97-AF65-F5344CB8AC3E}">
        <p14:creationId xmlns:p14="http://schemas.microsoft.com/office/powerpoint/2010/main" val="3041273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968" y="1168838"/>
            <a:ext cx="4828572" cy="220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3137" y="3629445"/>
            <a:ext cx="113292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solve the normal equations, define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solve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by any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efficient method. (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\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MATLAB). 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Xw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are values of fit at the data points.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fit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are the residuals at the data points.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7643" y="169484"/>
            <a:ext cx="10764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Derive the “normal” equations: E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is the error in training examples</a:t>
            </a:r>
          </a:p>
        </p:txBody>
      </p:sp>
    </p:spTree>
    <p:extLst>
      <p:ext uri="{BB962C8B-B14F-4D97-AF65-F5344CB8AC3E}">
        <p14:creationId xmlns:p14="http://schemas.microsoft.com/office/powerpoint/2010/main" val="418859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cean">
  <a:themeElements>
    <a:clrScheme name="1_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1_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1_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3269</TotalTime>
  <Words>3867</Words>
  <Application>Microsoft Office PowerPoint</Application>
  <PresentationFormat>Widescreen</PresentationFormat>
  <Paragraphs>390</Paragraphs>
  <Slides>54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9" baseType="lpstr">
      <vt:lpstr>Arial</vt:lpstr>
      <vt:lpstr>Calibri</vt:lpstr>
      <vt:lpstr>Calibri Light</vt:lpstr>
      <vt:lpstr>Palatino Linotype</vt:lpstr>
      <vt:lpstr>Symbol</vt:lpstr>
      <vt:lpstr>Tahoma</vt:lpstr>
      <vt:lpstr>Times New Roman</vt:lpstr>
      <vt:lpstr>Wingdings</vt:lpstr>
      <vt:lpstr>Office Theme</vt:lpstr>
      <vt:lpstr>1_Ocean</vt:lpstr>
      <vt:lpstr>1_Office Theme</vt:lpstr>
      <vt:lpstr>2_Office Theme</vt:lpstr>
      <vt:lpstr>3_Office Theme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T-test for Relationship Between xi and y</vt:lpstr>
      <vt:lpstr>T-test for Relationship Between rating and sugar</vt:lpstr>
      <vt:lpstr>T-test for Relationship Between rating and fiber</vt:lpstr>
      <vt:lpstr>F-test for Significance of Overall Regression Model</vt:lpstr>
      <vt:lpstr>PowerPoint Presentation</vt:lpstr>
      <vt:lpstr>F-test for Significance of Overall Regression Model </vt:lpstr>
      <vt:lpstr>F-test for relationship between rating and {sugars, fiber}</vt:lpstr>
      <vt:lpstr>Confidence Interval on model parameter βi</vt:lpstr>
      <vt:lpstr>PowerPoint Presentation</vt:lpstr>
      <vt:lpstr>Confidence Interval for prediction of a mean value</vt:lpstr>
      <vt:lpstr>Confidence Interval for prediction of a mean value at a low leverage point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211</cp:revision>
  <cp:lastPrinted>2023-08-28T19:21:26Z</cp:lastPrinted>
  <dcterms:created xsi:type="dcterms:W3CDTF">2016-10-06T23:34:26Z</dcterms:created>
  <dcterms:modified xsi:type="dcterms:W3CDTF">2023-12-29T02:11:14Z</dcterms:modified>
</cp:coreProperties>
</file>