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6" r:id="rId3"/>
    <p:sldId id="267" r:id="rId4"/>
    <p:sldId id="290" r:id="rId5"/>
    <p:sldId id="257" r:id="rId6"/>
    <p:sldId id="258" r:id="rId7"/>
    <p:sldId id="259" r:id="rId8"/>
    <p:sldId id="260" r:id="rId9"/>
    <p:sldId id="261" r:id="rId10"/>
    <p:sldId id="551" r:id="rId11"/>
    <p:sldId id="268" r:id="rId12"/>
    <p:sldId id="262"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6" d="100"/>
          <a:sy n="76" d="100"/>
        </p:scale>
        <p:origin x="126" y="5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B976616-0502-4C0B-B312-AEDAF2A0EC33}" type="datetimeFigureOut">
              <a:rPr lang="en-US" smtClean="0"/>
              <a:t>12/26/2023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4255438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976616-0502-4C0B-B312-AEDAF2A0EC33}" type="datetimeFigureOut">
              <a:rPr lang="en-US" smtClean="0"/>
              <a:t>12/26/2023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1153695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976616-0502-4C0B-B312-AEDAF2A0EC33}" type="datetimeFigureOut">
              <a:rPr lang="en-US" smtClean="0"/>
              <a:t>12/26/2023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21076341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195AFB4-D42A-4838-9CF5-BEB1A5CBA502}" type="datetimeFigureOut">
              <a:rPr lang="en-US" smtClean="0"/>
              <a:t>12/26/2023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3076024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95AFB4-D42A-4838-9CF5-BEB1A5CBA502}" type="datetimeFigureOut">
              <a:rPr lang="en-US" smtClean="0"/>
              <a:t>12/26/2023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3324772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95AFB4-D42A-4838-9CF5-BEB1A5CBA502}" type="datetimeFigureOut">
              <a:rPr lang="en-US" smtClean="0"/>
              <a:t>12/26/2023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3267590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195AFB4-D42A-4838-9CF5-BEB1A5CBA502}" type="datetimeFigureOut">
              <a:rPr lang="en-US" smtClean="0"/>
              <a:t>12/26/2023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3489192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195AFB4-D42A-4838-9CF5-BEB1A5CBA502}" type="datetimeFigureOut">
              <a:rPr lang="en-US" smtClean="0"/>
              <a:t>12/26/2023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15853063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195AFB4-D42A-4838-9CF5-BEB1A5CBA502}" type="datetimeFigureOut">
              <a:rPr lang="en-US" smtClean="0"/>
              <a:t>12/26/2023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28012113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95AFB4-D42A-4838-9CF5-BEB1A5CBA502}" type="datetimeFigureOut">
              <a:rPr lang="en-US" smtClean="0"/>
              <a:t>12/26/2023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16478409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95AFB4-D42A-4838-9CF5-BEB1A5CBA502}" type="datetimeFigureOut">
              <a:rPr lang="en-US" smtClean="0"/>
              <a:t>12/26/2023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2508284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976616-0502-4C0B-B312-AEDAF2A0EC33}" type="datetimeFigureOut">
              <a:rPr lang="en-US" smtClean="0"/>
              <a:t>12/26/2023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32632473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95AFB4-D42A-4838-9CF5-BEB1A5CBA502}" type="datetimeFigureOut">
              <a:rPr lang="en-US" smtClean="0"/>
              <a:t>12/26/2023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27638979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95AFB4-D42A-4838-9CF5-BEB1A5CBA502}" type="datetimeFigureOut">
              <a:rPr lang="en-US" smtClean="0"/>
              <a:t>12/26/2023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41028265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95AFB4-D42A-4838-9CF5-BEB1A5CBA502}" type="datetimeFigureOut">
              <a:rPr lang="en-US" smtClean="0"/>
              <a:t>12/26/2023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1432879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976616-0502-4C0B-B312-AEDAF2A0EC33}" type="datetimeFigureOut">
              <a:rPr lang="en-US" smtClean="0"/>
              <a:t>12/26/2023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3494505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B976616-0502-4C0B-B312-AEDAF2A0EC33}" type="datetimeFigureOut">
              <a:rPr lang="en-US" smtClean="0"/>
              <a:t>12/26/2023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313141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B976616-0502-4C0B-B312-AEDAF2A0EC33}" type="datetimeFigureOut">
              <a:rPr lang="en-US" smtClean="0"/>
              <a:t>12/26/2023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578171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B976616-0502-4C0B-B312-AEDAF2A0EC33}" type="datetimeFigureOut">
              <a:rPr lang="en-US" smtClean="0"/>
              <a:t>12/26/2023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1669292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976616-0502-4C0B-B312-AEDAF2A0EC33}" type="datetimeFigureOut">
              <a:rPr lang="en-US" smtClean="0"/>
              <a:t>12/26/2023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248803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B976616-0502-4C0B-B312-AEDAF2A0EC33}" type="datetimeFigureOut">
              <a:rPr lang="en-US" smtClean="0"/>
              <a:t>12/26/2023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557679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B976616-0502-4C0B-B312-AEDAF2A0EC33}" type="datetimeFigureOut">
              <a:rPr lang="en-US" smtClean="0"/>
              <a:t>12/26/2023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3550182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976616-0502-4C0B-B312-AEDAF2A0EC33}" type="datetimeFigureOut">
              <a:rPr lang="en-US" smtClean="0"/>
              <a:t>12/26/2023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761A36-B3EB-4EA0-B670-3AFEB117A15A}" type="slidenum">
              <a:rPr lang="en-US" smtClean="0"/>
              <a:t>‹#›</a:t>
            </a:fld>
            <a:endParaRPr lang="en-US"/>
          </a:p>
        </p:txBody>
      </p:sp>
    </p:spTree>
    <p:extLst>
      <p:ext uri="{BB962C8B-B14F-4D97-AF65-F5344CB8AC3E}">
        <p14:creationId xmlns:p14="http://schemas.microsoft.com/office/powerpoint/2010/main" val="937445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95AFB4-D42A-4838-9CF5-BEB1A5CBA502}" type="datetimeFigureOut">
              <a:rPr lang="en-US" smtClean="0"/>
              <a:t>12/26/2023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A8137A-AB4B-4288-BDCF-97DE575A0E18}" type="slidenum">
              <a:rPr lang="en-US" smtClean="0"/>
              <a:t>‹#›</a:t>
            </a:fld>
            <a:endParaRPr lang="en-US" dirty="0"/>
          </a:p>
        </p:txBody>
      </p:sp>
    </p:spTree>
    <p:extLst>
      <p:ext uri="{BB962C8B-B14F-4D97-AF65-F5344CB8AC3E}">
        <p14:creationId xmlns:p14="http://schemas.microsoft.com/office/powerpoint/2010/main" val="3973162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am12.safelinks.protection.outlook.com/?url=https%3A%2F%2Furldefense.com%2Fv3%2F__https%3A%2F%2Fmatlabacademy.mathworks.com%2F__%3B!!JmPEgBY0HMszNaDT!qXjXh1PHXR9G_uuC676IhvainpTxBU-0iWnhGZZM9NuJ31olZ197Jwg43PBAK_Arn56I_gdArhlhi4KIaiKnGQ%24&amp;data=05%7C01%7Cjmiller16%40wsu.edu%7Cca4509f0f8d04370af0d08db87db2833%7Cb52be471f7f147b4a8790c799bb53db5%7C0%7C0%7C638253147582595111%7CUnknown%7CTWFpbGZsb3d8eyJWIjoiMC4wLjAwMDAiLCJQIjoiV2luMzIiLCJBTiI6Ik1haWwiLCJXVCI6Mn0%3D%7C3000%7C%7C%7C&amp;sdata=dA1Kbyhk2vggb05xKfrwdX0IcAF7SbD1iXXE9Dd9%2Boc%3D&amp;reserved=0" TargetMode="External"/><Relationship Id="rId2" Type="http://schemas.openxmlformats.org/officeDocument/2006/relationships/hyperlink" Target="https://nam12.safelinks.protection.outlook.com/?url=https%3A%2F%2Furldefense.com%2Fv3%2F__https%3A%2F%2Fwww.mathworks.com%2Facademia%2Ftah-portal%2Fwashington-state-university-40714885.html__%3B!!JmPEgBY0HMszNaDT!qXjXh1PHXR9G_uuC676IhvainpTxBU-0iWnhGZZM9NuJ31olZ197Jwg43PBAK_Arn56I_gdArhlhi4K-CkhK4g%24&amp;data=05%7C01%7Cjmiller16%40wsu.edu%7Cca4509f0f8d04370af0d08db87db2833%7Cb52be471f7f147b4a8790c799bb53db5%7C0%7C0%7C638253147582438912%7CUnknown%7CTWFpbGZsb3d8eyJWIjoiMC4wLjAwMDAiLCJQIjoiV2luMzIiLCJBTiI6Ik1haWwiLCJXVCI6Mn0%3D%7C3000%7C%7C%7C&amp;sdata=e%2FvhRS0vnOkugb4q1kuY0wKKJFQntde67kXy3%2Bj34qs%3D&amp;reserved=0" TargetMode="External"/><Relationship Id="rId1" Type="http://schemas.openxmlformats.org/officeDocument/2006/relationships/slideLayout" Target="../slideLayouts/slideLayout7.xml"/><Relationship Id="rId6" Type="http://schemas.openxmlformats.org/officeDocument/2006/relationships/hyperlink" Target="https://nam12.safelinks.protection.outlook.com/?url=https%3A%2F%2Furldefense.com%2Fv3%2F__https%3A%2F%2Fmatlabacademy.mathworks.com%2Fdetails%2Fdeep-learning-onramp%2Fdeeplearning__%3B!!JmPEgBY0HMszNaDT!qXjXh1PHXR9G_uuC676IhvainpTxBU-0iWnhGZZM9NuJ31olZ197Jwg43PBAK_Arn56I_gdArhlhi4Ii3zE2FQ%24&amp;data=05%7C01%7Cjmiller16%40wsu.edu%7Cca4509f0f8d04370af0d08db87db2833%7Cb52be471f7f147b4a8790c799bb53db5%7C0%7C0%7C638253147582595111%7CUnknown%7CTWFpbGZsb3d8eyJWIjoiMC4wLjAwMDAiLCJQIjoiV2luMzIiLCJBTiI6Ik1haWwiLCJXVCI6Mn0%3D%7C3000%7C%7C%7C&amp;sdata=OHgFEz%2BiCObdP0dQOK%2BXp5MXErw03k1Jf6JyorHmNsc%3D&amp;reserved=0" TargetMode="External"/><Relationship Id="rId5" Type="http://schemas.openxmlformats.org/officeDocument/2006/relationships/hyperlink" Target="https://nam12.safelinks.protection.outlook.com/?url=https%3A%2F%2Furldefense.com%2Fv3%2F__https%3A%2F%2Fmatlabacademy.mathworks.com%2Fdetails%2Fmachine-learning-onramp%2Fmachinelearning__%3B!!JmPEgBY0HMszNaDT!qXjXh1PHXR9G_uuC676IhvainpTxBU-0iWnhGZZM9NuJ31olZ197Jwg43PBAK_Arn56I_gdArhlhi4IWIECG2A%24&amp;data=05%7C01%7Cjmiller16%40wsu.edu%7Cca4509f0f8d04370af0d08db87db2833%7Cb52be471f7f147b4a8790c799bb53db5%7C0%7C0%7C638253147582595111%7CUnknown%7CTWFpbGZsb3d8eyJWIjoiMC4wLjAwMDAiLCJQIjoiV2luMzIiLCJBTiI6Ik1haWwiLCJXVCI6Mn0%3D%7C3000%7C%7C%7C&amp;sdata=aEG1qG1V666KNXAxo2lidObBsqzCWOl8v1GMdrriWOY%3D&amp;reserved=0" TargetMode="External"/><Relationship Id="rId4" Type="http://schemas.openxmlformats.org/officeDocument/2006/relationships/hyperlink" Target="https://nam12.safelinks.protection.outlook.com/?url=https%3A%2F%2Furldefense.com%2Fv3%2F__https%3A%2F%2Fmatlabacademy.mathworks.com%2Fdetails%2Fmatlab-onramp%2Fgettingstarted__%3B!!JmPEgBY0HMszNaDT!qXjXh1PHXR9G_uuC676IhvainpTxBU-0iWnhGZZM9NuJ31olZ197Jwg43PBAK_Arn56I_gdArhlhi4LfE9Gk7Q%24&amp;data=05%7C01%7Cjmiller16%40wsu.edu%7Cca4509f0f8d04370af0d08db87db2833%7Cb52be471f7f147b4a8790c799bb53db5%7C0%7C0%7C638253147582595111%7CUnknown%7CTWFpbGZsb3d8eyJWIjoiMC4wLjAwMDAiLCJQIjoiV2luMzIiLCJBTiI6Ik1haWwiLCJXVCI6Mn0%3D%7C3000%7C%7C%7C&amp;sdata=Qk%2Fty66IaFEZGSgqIOidpiuim6d5bm86mO3eem%2FRRRk%3D&amp;reserved=0"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www.tricity.wsu.edu/~jhmiller" TargetMode="Externa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DB72FBB-ADBB-B469-9F60-906D768E09B4}"/>
              </a:ext>
            </a:extLst>
          </p:cNvPr>
          <p:cNvSpPr txBox="1"/>
          <p:nvPr/>
        </p:nvSpPr>
        <p:spPr>
          <a:xfrm>
            <a:off x="374650" y="1360205"/>
            <a:ext cx="11442700" cy="4020268"/>
          </a:xfrm>
          <a:prstGeom prst="rect">
            <a:avLst/>
          </a:prstGeom>
          <a:noFill/>
        </p:spPr>
        <p:txBody>
          <a:bodyPr wrap="square">
            <a:spAutoFit/>
          </a:bodyPr>
          <a:lstStyle/>
          <a:p>
            <a:pPr marR="0" lvl="0">
              <a:lnSpc>
                <a:spcPct val="107000"/>
              </a:lnSpc>
              <a:spcBef>
                <a:spcPts val="0"/>
              </a:spcBef>
              <a:spcAft>
                <a:spcPts val="0"/>
              </a:spcAft>
            </a:pPr>
            <a:r>
              <a:rPr lang="en-US" sz="2000" dirty="0">
                <a:solidFill>
                  <a:srgbClr val="0563C1"/>
                </a:solidFill>
                <a:effectLst/>
                <a:latin typeface="Arial" panose="020B0604020202020204" pitchFamily="34" charset="0"/>
                <a:ea typeface="Times New Roman" panose="02020603050405020304" pitchFamily="18" charset="0"/>
                <a:cs typeface="Arial" panose="020B0604020202020204" pitchFamily="34" charset="0"/>
                <a:hlinkClick r:id="rId2"/>
              </a:rPr>
              <a:t>Washington State University Portal</a:t>
            </a:r>
            <a:endParaRPr lang="en-US" sz="2000" dirty="0">
              <a:effectLst/>
              <a:latin typeface="Arial" panose="020B0604020202020204" pitchFamily="34" charset="0"/>
              <a:ea typeface="DengXian" panose="02010600030101010101" pitchFamily="2" charset="-122"/>
              <a:cs typeface="Arial" panose="020B0604020202020204" pitchFamily="34" charset="0"/>
            </a:endParaRPr>
          </a:p>
          <a:p>
            <a:pPr marR="0" lvl="1">
              <a:lnSpc>
                <a:spcPct val="107000"/>
              </a:lnSpc>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Students can go here to download and install MATLAB on their personal computers. They should log in with their university id when creating a MathWorks account. </a:t>
            </a:r>
          </a:p>
          <a:p>
            <a:pPr marR="0" lvl="1">
              <a:lnSpc>
                <a:spcPct val="107000"/>
              </a:lnSpc>
              <a:spcBef>
                <a:spcPts val="0"/>
              </a:spcBef>
              <a:spcAft>
                <a:spcPts val="0"/>
              </a:spcAft>
            </a:pPr>
            <a:endParaRPr lang="en-US" sz="2000" dirty="0">
              <a:effectLst/>
              <a:latin typeface="Arial" panose="020B0604020202020204" pitchFamily="34" charset="0"/>
              <a:ea typeface="DengXian" panose="02010600030101010101" pitchFamily="2" charset="-122"/>
              <a:cs typeface="Arial" panose="020B0604020202020204" pitchFamily="34" charset="0"/>
            </a:endParaRPr>
          </a:p>
          <a:p>
            <a:pPr marR="0" lvl="0">
              <a:lnSpc>
                <a:spcPct val="107000"/>
              </a:lnSpc>
              <a:spcBef>
                <a:spcPts val="0"/>
              </a:spcBef>
              <a:spcAft>
                <a:spcPts val="0"/>
              </a:spcAft>
            </a:pPr>
            <a:r>
              <a:rPr lang="en-US" sz="2000" dirty="0">
                <a:solidFill>
                  <a:srgbClr val="0563C1"/>
                </a:solidFill>
                <a:effectLst/>
                <a:latin typeface="Arial" panose="020B0604020202020204" pitchFamily="34" charset="0"/>
                <a:ea typeface="Times New Roman" panose="02020603050405020304" pitchFamily="18" charset="0"/>
                <a:cs typeface="Arial" panose="020B0604020202020204" pitchFamily="34" charset="0"/>
                <a:hlinkClick r:id="rId3"/>
              </a:rPr>
              <a:t>Self-Paced courses</a:t>
            </a:r>
            <a:r>
              <a:rPr lang="en-US" sz="2000" dirty="0">
                <a:effectLst/>
                <a:latin typeface="Arial" panose="020B0604020202020204" pitchFamily="34" charset="0"/>
                <a:ea typeface="Times New Roman" panose="02020603050405020304" pitchFamily="18" charset="0"/>
                <a:cs typeface="Arial" panose="020B0604020202020204" pitchFamily="34" charset="0"/>
              </a:rPr>
              <a:t>: Online courses for students to learn on their own. They can also be accessed by going to the “Home” tab and clicking on “Learn MATLAB” from the resources section from within MATLAB. </a:t>
            </a:r>
          </a:p>
          <a:p>
            <a:pPr marR="0" lvl="0">
              <a:lnSpc>
                <a:spcPct val="107000"/>
              </a:lnSpc>
              <a:spcBef>
                <a:spcPts val="0"/>
              </a:spcBef>
              <a:spcAft>
                <a:spcPts val="0"/>
              </a:spcAft>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R="0" lvl="0">
              <a:lnSpc>
                <a:spcPct val="107000"/>
              </a:lnSpc>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Some specific courses which might be of interest </a:t>
            </a:r>
            <a:r>
              <a:rPr lang="en-US" sz="2000" dirty="0">
                <a:latin typeface="Arial" panose="020B0604020202020204" pitchFamily="34" charset="0"/>
                <a:ea typeface="Times New Roman" panose="02020603050405020304" pitchFamily="18" charset="0"/>
                <a:cs typeface="Arial" panose="020B0604020202020204" pitchFamily="34" charset="0"/>
              </a:rPr>
              <a:t>students in this class</a:t>
            </a:r>
            <a:r>
              <a:rPr lang="en-US" sz="2000" dirty="0">
                <a:effectLst/>
                <a:latin typeface="Arial" panose="020B0604020202020204" pitchFamily="34" charset="0"/>
                <a:ea typeface="Times New Roman" panose="02020603050405020304" pitchFamily="18" charset="0"/>
                <a:cs typeface="Arial" panose="020B0604020202020204" pitchFamily="34" charset="0"/>
              </a:rPr>
              <a:t>:</a:t>
            </a:r>
            <a:endParaRPr lang="en-US" sz="2000" dirty="0">
              <a:effectLst/>
              <a:latin typeface="Arial" panose="020B0604020202020204" pitchFamily="34" charset="0"/>
              <a:ea typeface="DengXian" panose="02010600030101010101" pitchFamily="2" charset="-122"/>
              <a:cs typeface="Arial" panose="020B0604020202020204" pitchFamily="34" charset="0"/>
            </a:endParaRPr>
          </a:p>
          <a:p>
            <a:pPr marL="742950" marR="0" lvl="1" indent="-285750">
              <a:lnSpc>
                <a:spcPct val="107000"/>
              </a:lnSpc>
              <a:spcBef>
                <a:spcPts val="0"/>
              </a:spcBef>
              <a:spcAft>
                <a:spcPts val="0"/>
              </a:spcAft>
              <a:buFont typeface="+mj-lt"/>
              <a:buAutoNum type="alphaLcPeriod"/>
            </a:pPr>
            <a:r>
              <a:rPr lang="en-US" sz="2000" dirty="0">
                <a:solidFill>
                  <a:srgbClr val="0563C1"/>
                </a:solidFill>
                <a:effectLst/>
                <a:latin typeface="Arial" panose="020B0604020202020204" pitchFamily="34" charset="0"/>
                <a:ea typeface="Times New Roman" panose="02020603050405020304" pitchFamily="18" charset="0"/>
                <a:cs typeface="Arial" panose="020B0604020202020204" pitchFamily="34" charset="0"/>
                <a:hlinkClick r:id="rId4"/>
              </a:rPr>
              <a:t>MATLAB Onramp</a:t>
            </a:r>
            <a:r>
              <a:rPr lang="en-US" sz="2000" dirty="0">
                <a:effectLst/>
                <a:latin typeface="Arial" panose="020B0604020202020204" pitchFamily="34" charset="0"/>
                <a:ea typeface="Times New Roman" panose="02020603050405020304" pitchFamily="18" charset="0"/>
                <a:cs typeface="Arial" panose="020B0604020202020204" pitchFamily="34" charset="0"/>
              </a:rPr>
              <a:t>: Introduction to MATLAB (for students not already familiar with MATLAB).</a:t>
            </a:r>
            <a:endParaRPr lang="en-US" sz="2000" dirty="0">
              <a:effectLst/>
              <a:latin typeface="Arial" panose="020B0604020202020204" pitchFamily="34" charset="0"/>
              <a:ea typeface="DengXian" panose="02010600030101010101" pitchFamily="2" charset="-122"/>
              <a:cs typeface="Arial" panose="020B0604020202020204" pitchFamily="34" charset="0"/>
            </a:endParaRPr>
          </a:p>
          <a:p>
            <a:pPr marL="742950" marR="0" lvl="1" indent="-285750">
              <a:lnSpc>
                <a:spcPct val="107000"/>
              </a:lnSpc>
              <a:spcBef>
                <a:spcPts val="0"/>
              </a:spcBef>
              <a:spcAft>
                <a:spcPts val="0"/>
              </a:spcAft>
              <a:buFont typeface="+mj-lt"/>
              <a:buAutoNum type="alphaLcPeriod"/>
            </a:pPr>
            <a:r>
              <a:rPr lang="en-US" sz="2000" dirty="0">
                <a:solidFill>
                  <a:srgbClr val="0563C1"/>
                </a:solidFill>
                <a:effectLst/>
                <a:latin typeface="Arial" panose="020B0604020202020204" pitchFamily="34" charset="0"/>
                <a:ea typeface="Times New Roman" panose="02020603050405020304" pitchFamily="18" charset="0"/>
                <a:cs typeface="Arial" panose="020B0604020202020204" pitchFamily="34" charset="0"/>
                <a:hlinkClick r:id="rId5"/>
              </a:rPr>
              <a:t>Machine Learning Onramp</a:t>
            </a:r>
            <a:r>
              <a:rPr lang="en-US" sz="2000" dirty="0">
                <a:effectLst/>
                <a:latin typeface="Arial" panose="020B0604020202020204" pitchFamily="34" charset="0"/>
                <a:ea typeface="Times New Roman" panose="02020603050405020304" pitchFamily="18" charset="0"/>
                <a:cs typeface="Arial" panose="020B0604020202020204" pitchFamily="34" charset="0"/>
              </a:rPr>
              <a:t>: Basics of practical machine learning for classification problems.</a:t>
            </a:r>
            <a:endParaRPr lang="en-US" sz="2000" dirty="0">
              <a:effectLst/>
              <a:latin typeface="Arial" panose="020B0604020202020204" pitchFamily="34" charset="0"/>
              <a:ea typeface="DengXian" panose="02010600030101010101" pitchFamily="2" charset="-122"/>
              <a:cs typeface="Arial" panose="020B0604020202020204" pitchFamily="34" charset="0"/>
            </a:endParaRPr>
          </a:p>
          <a:p>
            <a:pPr marL="742950" marR="0" lvl="1" indent="-285750">
              <a:lnSpc>
                <a:spcPct val="107000"/>
              </a:lnSpc>
              <a:spcBef>
                <a:spcPts val="0"/>
              </a:spcBef>
              <a:spcAft>
                <a:spcPts val="0"/>
              </a:spcAft>
              <a:buFont typeface="+mj-lt"/>
              <a:buAutoNum type="alphaLcPeriod"/>
            </a:pPr>
            <a:r>
              <a:rPr lang="en-US" sz="2000" dirty="0">
                <a:solidFill>
                  <a:srgbClr val="0563C1"/>
                </a:solidFill>
                <a:effectLst/>
                <a:latin typeface="Arial" panose="020B0604020202020204" pitchFamily="34" charset="0"/>
                <a:ea typeface="Times New Roman" panose="02020603050405020304" pitchFamily="18" charset="0"/>
                <a:cs typeface="Arial" panose="020B0604020202020204" pitchFamily="34" charset="0"/>
                <a:hlinkClick r:id="rId6"/>
              </a:rPr>
              <a:t>Deep Learning Onramp</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r>
              <a:rPr lang="en-US" sz="2000" dirty="0">
                <a:latin typeface="Arial" panose="020B0604020202020204" pitchFamily="34" charset="0"/>
                <a:ea typeface="Times New Roman" panose="02020603050405020304" pitchFamily="18" charset="0"/>
                <a:cs typeface="Arial" panose="020B0604020202020204" pitchFamily="34" charset="0"/>
              </a:rPr>
              <a:t>W</a:t>
            </a:r>
            <a:r>
              <a:rPr lang="en-US" sz="2000" dirty="0">
                <a:effectLst/>
                <a:latin typeface="Arial" panose="020B0604020202020204" pitchFamily="34" charset="0"/>
                <a:ea typeface="Times New Roman" panose="02020603050405020304" pitchFamily="18" charset="0"/>
                <a:cs typeface="Arial" panose="020B0604020202020204" pitchFamily="34" charset="0"/>
              </a:rPr>
              <a:t>alks the students through transfer learning for CNNs. </a:t>
            </a:r>
            <a:endParaRPr lang="en-US" sz="2000" dirty="0">
              <a:effectLst/>
              <a:latin typeface="Arial" panose="020B0604020202020204" pitchFamily="34" charset="0"/>
              <a:ea typeface="DengXian" panose="02010600030101010101" pitchFamily="2" charset="-122"/>
              <a:cs typeface="Arial" panose="020B0604020202020204" pitchFamily="34" charset="0"/>
            </a:endParaRPr>
          </a:p>
        </p:txBody>
      </p:sp>
      <p:sp>
        <p:nvSpPr>
          <p:cNvPr id="6" name="TextBox 5">
            <a:extLst>
              <a:ext uri="{FF2B5EF4-FFF2-40B4-BE49-F238E27FC236}">
                <a16:creationId xmlns:a16="http://schemas.microsoft.com/office/drawing/2014/main" id="{1A302EB5-B317-CA40-D935-98559E3EB420}"/>
              </a:ext>
            </a:extLst>
          </p:cNvPr>
          <p:cNvSpPr txBox="1"/>
          <p:nvPr/>
        </p:nvSpPr>
        <p:spPr>
          <a:xfrm>
            <a:off x="4025900" y="588052"/>
            <a:ext cx="3497689"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Useful links for MATLAB</a:t>
            </a:r>
          </a:p>
        </p:txBody>
      </p:sp>
    </p:spTree>
    <p:extLst>
      <p:ext uri="{BB962C8B-B14F-4D97-AF65-F5344CB8AC3E}">
        <p14:creationId xmlns:p14="http://schemas.microsoft.com/office/powerpoint/2010/main" val="2881024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a:extLst>
              <a:ext uri="{FF2B5EF4-FFF2-40B4-BE49-F238E27FC236}">
                <a16:creationId xmlns:a16="http://schemas.microsoft.com/office/drawing/2014/main" id="{62A7E355-BF4B-9678-0BA2-A61CA7DAA52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61475" y="256676"/>
            <a:ext cx="4493126" cy="4090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DB5212F1-2D54-2AC0-FA4F-C46184F0A751}"/>
              </a:ext>
            </a:extLst>
          </p:cNvPr>
          <p:cNvSpPr txBox="1"/>
          <p:nvPr/>
        </p:nvSpPr>
        <p:spPr>
          <a:xfrm>
            <a:off x="5384800" y="431800"/>
            <a:ext cx="6527800" cy="452431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Clicking on a file in the current directory opens it in the editor.</a:t>
            </a:r>
          </a:p>
          <a:p>
            <a:r>
              <a:rPr lang="en-US" sz="2400" dirty="0">
                <a:latin typeface="Arial" panose="020B0604020202020204" pitchFamily="34" charset="0"/>
                <a:cs typeface="Arial" panose="020B0604020202020204" pitchFamily="34" charset="0"/>
              </a:rPr>
              <a:t>Either “new script” or “new” opens a file in the editor to create a script.</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Create the script</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	x=</a:t>
            </a:r>
            <a:r>
              <a:rPr kumimoji="0" lang="en-US" alt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linspace</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(-1,4,10);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	for </a:t>
            </a:r>
            <a:r>
              <a:rPr kumimoji="0" lang="en-US" alt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=1:10</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alt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myf</a:t>
            </a: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US" alt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)=exp(x(</a:t>
            </a:r>
            <a:r>
              <a:rPr kumimoji="0" lang="en-US" alt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))-3*x(</a:t>
            </a:r>
            <a:r>
              <a:rPr kumimoji="0" lang="en-US" alt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)^2;</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rPr>
              <a:t>	end</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sp>
        <p:nvSpPr>
          <p:cNvPr id="5" name="TextBox 2">
            <a:extLst>
              <a:ext uri="{FF2B5EF4-FFF2-40B4-BE49-F238E27FC236}">
                <a16:creationId xmlns:a16="http://schemas.microsoft.com/office/drawing/2014/main" id="{E454D5CB-6853-330C-A340-FB0FD3468AD2}"/>
              </a:ext>
            </a:extLst>
          </p:cNvPr>
          <p:cNvSpPr txBox="1">
            <a:spLocks noChangeArrowheads="1"/>
          </p:cNvSpPr>
          <p:nvPr/>
        </p:nvSpPr>
        <p:spPr bwMode="auto">
          <a:xfrm>
            <a:off x="294736" y="4662332"/>
            <a:ext cx="11602528"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sz="2400" dirty="0">
                <a:solidFill>
                  <a:prstClr val="black"/>
                </a:solidFill>
              </a:rPr>
              <a:t>Clear the command window and the workspace.</a:t>
            </a:r>
          </a:p>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sz="2400" dirty="0">
                <a:solidFill>
                  <a:prstClr val="black"/>
                </a:solidFill>
              </a:rPr>
              <a:t>Copy and paste the script into the command window</a:t>
            </a:r>
          </a:p>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sz="2400" dirty="0">
                <a:solidFill>
                  <a:prstClr val="black"/>
                </a:solidFill>
                <a:cs typeface="Arial" panose="020B0604020202020204" pitchFamily="34" charset="0"/>
              </a:rPr>
              <a:t>D</a:t>
            </a:r>
            <a:r>
              <a:rPr kumimoji="0" lang="en-US" altLang="en-US" sz="2400" b="0" i="0" u="none" strike="noStrike" kern="1200" cap="none" spc="0" normalizeH="0" baseline="0" noProof="0" dirty="0" err="1">
                <a:ln>
                  <a:noFill/>
                </a:ln>
                <a:solidFill>
                  <a:prstClr val="black"/>
                </a:solidFill>
                <a:effectLst/>
                <a:uLnTx/>
                <a:uFillTx/>
                <a:cs typeface="Arial" panose="020B0604020202020204" pitchFamily="34" charset="0"/>
              </a:rPr>
              <a:t>isplay</a:t>
            </a:r>
            <a:r>
              <a:rPr kumimoji="0" lang="en-US" altLang="en-US" sz="2400" b="0" i="0" u="none" strike="noStrike" kern="1200" cap="none" spc="0" normalizeH="0" baseline="0" noProof="0" dirty="0">
                <a:ln>
                  <a:noFill/>
                </a:ln>
                <a:solidFill>
                  <a:prstClr val="black"/>
                </a:solidFill>
                <a:effectLst/>
                <a:uLnTx/>
                <a:uFillTx/>
                <a:cs typeface="Arial" panose="020B0604020202020204" pitchFamily="34" charset="0"/>
              </a:rPr>
              <a:t> the results as 2 columns, x and </a:t>
            </a:r>
            <a:r>
              <a:rPr kumimoji="0" lang="en-US" altLang="en-US" sz="2400" b="0" i="0" u="none" strike="noStrike" kern="1200" cap="none" spc="0" normalizeH="0" baseline="0" noProof="0" dirty="0" err="1">
                <a:ln>
                  <a:noFill/>
                </a:ln>
                <a:solidFill>
                  <a:prstClr val="black"/>
                </a:solidFill>
                <a:effectLst/>
                <a:uLnTx/>
                <a:uFillTx/>
                <a:cs typeface="Arial" panose="020B0604020202020204" pitchFamily="34" charset="0"/>
              </a:rPr>
              <a:t>myf</a:t>
            </a:r>
            <a:r>
              <a:rPr kumimoji="0" lang="en-US" altLang="en-US" sz="2400" b="0" i="0" u="none" strike="noStrike" kern="1200" cap="none" spc="0" normalizeH="0" baseline="0" noProof="0" dirty="0">
                <a:ln>
                  <a:noFill/>
                </a:ln>
                <a:solidFill>
                  <a:prstClr val="black"/>
                </a:solidFill>
                <a:effectLst/>
                <a:uLnTx/>
                <a:uFillTx/>
                <a:cs typeface="Arial" panose="020B0604020202020204" pitchFamily="34" charset="0"/>
              </a:rPr>
              <a:t>(x). </a:t>
            </a:r>
            <a:endParaRPr lang="en-US" altLang="en-US" sz="2400" dirty="0">
              <a:solidFill>
                <a:prstClr val="black"/>
              </a:solidFill>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sz="2400" dirty="0">
                <a:solidFill>
                  <a:prstClr val="black"/>
                </a:solidFill>
              </a:rPr>
              <a:t>Change the first line of your script to create x as a column vector.</a:t>
            </a:r>
          </a:p>
          <a:p>
            <a:pPr marL="0" marR="0" lvl="0" indent="0" algn="l" defTabSz="914400" rtl="0" eaLnBrk="1" fontAlgn="auto" latinLnBrk="0" hangingPunct="1">
              <a:lnSpc>
                <a:spcPct val="100000"/>
              </a:lnSpc>
              <a:spcBef>
                <a:spcPct val="0"/>
              </a:spcBef>
              <a:spcAft>
                <a:spcPts val="0"/>
              </a:spcAft>
              <a:buClrTx/>
              <a:buSzTx/>
              <a:buFontTx/>
              <a:buNone/>
              <a:tabLst/>
              <a:defRPr/>
            </a:pPr>
            <a:r>
              <a:rPr lang="en-US" altLang="en-US" sz="2400" dirty="0">
                <a:solidFill>
                  <a:prstClr val="black"/>
                </a:solidFill>
              </a:rPr>
              <a:t>Run and display as 2 columns</a:t>
            </a:r>
          </a:p>
        </p:txBody>
      </p:sp>
    </p:spTree>
    <p:extLst>
      <p:ext uri="{BB962C8B-B14F-4D97-AF65-F5344CB8AC3E}">
        <p14:creationId xmlns:p14="http://schemas.microsoft.com/office/powerpoint/2010/main" val="3691160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4424363" y="212726"/>
            <a:ext cx="442941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For loops generate row vectors</a:t>
            </a:r>
          </a:p>
        </p:txBody>
      </p:sp>
      <p:sp>
        <p:nvSpPr>
          <p:cNvPr id="18435" name="TextBox 2"/>
          <p:cNvSpPr txBox="1">
            <a:spLocks noChangeArrowheads="1"/>
          </p:cNvSpPr>
          <p:nvPr/>
        </p:nvSpPr>
        <p:spPr bwMode="auto">
          <a:xfrm>
            <a:off x="2362201" y="627064"/>
            <a:ext cx="68627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a:t>x=linspace(-1,4,10);</a:t>
            </a:r>
          </a:p>
          <a:p>
            <a:pPr>
              <a:spcBef>
                <a:spcPct val="0"/>
              </a:spcBef>
              <a:buFontTx/>
              <a:buNone/>
            </a:pPr>
            <a:r>
              <a:rPr lang="en-US" altLang="en-US" sz="2000"/>
              <a:t>To specify components of x in a calculation, use x(index).</a:t>
            </a:r>
          </a:p>
        </p:txBody>
      </p:sp>
      <p:pic>
        <p:nvPicPr>
          <p:cNvPr id="1843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81401" y="1524001"/>
            <a:ext cx="4730577" cy="499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TextBox 2"/>
          <p:cNvSpPr txBox="1">
            <a:spLocks noChangeArrowheads="1"/>
          </p:cNvSpPr>
          <p:nvPr/>
        </p:nvSpPr>
        <p:spPr bwMode="auto">
          <a:xfrm>
            <a:off x="8311978" y="2180432"/>
            <a:ext cx="290977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a:t>Note .^ is unnecessary  </a:t>
            </a:r>
          </a:p>
        </p:txBody>
      </p:sp>
      <p:sp>
        <p:nvSpPr>
          <p:cNvPr id="6" name="TextBox 2"/>
          <p:cNvSpPr txBox="1">
            <a:spLocks noChangeArrowheads="1"/>
          </p:cNvSpPr>
          <p:nvPr/>
        </p:nvSpPr>
        <p:spPr bwMode="auto">
          <a:xfrm>
            <a:off x="7010401" y="3733801"/>
            <a:ext cx="27479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a:t>The for loop defined a </a:t>
            </a:r>
          </a:p>
          <a:p>
            <a:pPr>
              <a:spcBef>
                <a:spcPct val="0"/>
              </a:spcBef>
              <a:buFontTx/>
              <a:buNone/>
            </a:pPr>
            <a:r>
              <a:rPr lang="en-US" altLang="en-US" sz="2000" dirty="0"/>
              <a:t>row vector</a:t>
            </a:r>
          </a:p>
        </p:txBody>
      </p:sp>
    </p:spTree>
    <p:extLst>
      <p:ext uri="{BB962C8B-B14F-4D97-AF65-F5344CB8AC3E}">
        <p14:creationId xmlns:p14="http://schemas.microsoft.com/office/powerpoint/2010/main" val="3759466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1"/>
          <p:cNvSpPr txBox="1">
            <a:spLocks noChangeArrowheads="1"/>
          </p:cNvSpPr>
          <p:nvPr/>
        </p:nvSpPr>
        <p:spPr bwMode="auto">
          <a:xfrm>
            <a:off x="4424363" y="212726"/>
            <a:ext cx="25130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Arrays in MatLab</a:t>
            </a:r>
          </a:p>
        </p:txBody>
      </p:sp>
      <p:sp>
        <p:nvSpPr>
          <p:cNvPr id="19459" name="TextBox 2"/>
          <p:cNvSpPr txBox="1">
            <a:spLocks noChangeArrowheads="1"/>
          </p:cNvSpPr>
          <p:nvPr/>
        </p:nvSpPr>
        <p:spPr bwMode="auto">
          <a:xfrm>
            <a:off x="2362201" y="627064"/>
            <a:ext cx="68627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a:t>x=linspace(-1,4,10);</a:t>
            </a:r>
          </a:p>
          <a:p>
            <a:pPr>
              <a:spcBef>
                <a:spcPct val="0"/>
              </a:spcBef>
              <a:buFontTx/>
              <a:buNone/>
            </a:pPr>
            <a:r>
              <a:rPr lang="en-US" altLang="en-US" sz="2000"/>
              <a:t>To specify components of x in a calculation, use x(index).</a:t>
            </a:r>
          </a:p>
        </p:txBody>
      </p:sp>
      <p:pic>
        <p:nvPicPr>
          <p:cNvPr id="1946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08238" y="1447800"/>
            <a:ext cx="4608512"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TextBox 2"/>
          <p:cNvSpPr txBox="1">
            <a:spLocks noChangeArrowheads="1"/>
          </p:cNvSpPr>
          <p:nvPr/>
        </p:nvSpPr>
        <p:spPr bwMode="auto">
          <a:xfrm>
            <a:off x="6172200" y="3378200"/>
            <a:ext cx="344998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a:t>The for loop defined a row </a:t>
            </a:r>
          </a:p>
          <a:p>
            <a:pPr>
              <a:spcBef>
                <a:spcPct val="0"/>
              </a:spcBef>
              <a:buFontTx/>
              <a:buNone/>
            </a:pPr>
            <a:r>
              <a:rPr lang="en-US" altLang="en-US" sz="2000" dirty="0"/>
              <a:t>vector even though x was </a:t>
            </a:r>
          </a:p>
          <a:p>
            <a:pPr>
              <a:spcBef>
                <a:spcPct val="0"/>
              </a:spcBef>
              <a:buFontTx/>
              <a:buNone/>
            </a:pPr>
            <a:r>
              <a:rPr lang="en-US" altLang="en-US" sz="2000" dirty="0"/>
              <a:t>a column vector because </a:t>
            </a:r>
          </a:p>
          <a:p>
            <a:pPr>
              <a:spcBef>
                <a:spcPct val="0"/>
              </a:spcBef>
              <a:buFontTx/>
              <a:buNone/>
            </a:pPr>
            <a:r>
              <a:rPr lang="en-US" altLang="en-US" sz="2000"/>
              <a:t>the calculation only involved </a:t>
            </a:r>
          </a:p>
          <a:p>
            <a:pPr>
              <a:spcBef>
                <a:spcPct val="0"/>
              </a:spcBef>
              <a:buFontTx/>
              <a:buNone/>
            </a:pPr>
            <a:r>
              <a:rPr lang="en-US" altLang="en-US" sz="2000" dirty="0"/>
              <a:t>components of x.</a:t>
            </a:r>
          </a:p>
        </p:txBody>
      </p:sp>
    </p:spTree>
    <p:extLst>
      <p:ext uri="{BB962C8B-B14F-4D97-AF65-F5344CB8AC3E}">
        <p14:creationId xmlns:p14="http://schemas.microsoft.com/office/powerpoint/2010/main" val="687194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DB72FBB-ADBB-B469-9F60-906D768E09B4}"/>
              </a:ext>
            </a:extLst>
          </p:cNvPr>
          <p:cNvSpPr txBox="1"/>
          <p:nvPr/>
        </p:nvSpPr>
        <p:spPr>
          <a:xfrm>
            <a:off x="355600" y="1601505"/>
            <a:ext cx="11582400" cy="3224985"/>
          </a:xfrm>
          <a:prstGeom prst="rect">
            <a:avLst/>
          </a:prstGeom>
          <a:noFill/>
        </p:spPr>
        <p:txBody>
          <a:bodyPr wrap="square">
            <a:spAutoFit/>
          </a:bodyPr>
          <a:lstStyle/>
          <a:p>
            <a:pPr marR="0" lvl="0">
              <a:lnSpc>
                <a:spcPct val="107000"/>
              </a:lnSpc>
              <a:spcBef>
                <a:spcPts val="0"/>
              </a:spcBef>
              <a:spcAft>
                <a:spcPts val="0"/>
              </a:spcAft>
            </a:pPr>
            <a:r>
              <a:rPr lang="en-US" sz="2400" dirty="0">
                <a:latin typeface="Arial" panose="020B0604020202020204" pitchFamily="34" charset="0"/>
                <a:ea typeface="Times New Roman" panose="02020603050405020304" pitchFamily="18" charset="0"/>
                <a:cs typeface="Arial" panose="020B0604020202020204" pitchFamily="34" charset="0"/>
              </a:rPr>
              <a:t>The o</a:t>
            </a:r>
            <a:r>
              <a:rPr lang="en-US" sz="2400" dirty="0">
                <a:effectLst/>
                <a:latin typeface="Arial" panose="020B0604020202020204" pitchFamily="34" charset="0"/>
                <a:ea typeface="Times New Roman" panose="02020603050405020304" pitchFamily="18" charset="0"/>
                <a:cs typeface="Arial" panose="020B0604020202020204" pitchFamily="34" charset="0"/>
              </a:rPr>
              <a:t>nline courses found at the links on the previous slide will introduce you to many high-level features in MATLAB. You will not need any of those high-level features for the coding requirements of this class.</a:t>
            </a:r>
          </a:p>
          <a:p>
            <a:pPr marR="0" lvl="0">
              <a:lnSpc>
                <a:spcPct val="107000"/>
              </a:lnSpc>
              <a:spcBef>
                <a:spcPts val="0"/>
              </a:spcBef>
              <a:spcAft>
                <a:spcPts val="0"/>
              </a:spcAft>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R="0" lvl="0">
              <a:lnSpc>
                <a:spcPct val="107000"/>
              </a:lnSpc>
              <a:spcBef>
                <a:spcPts val="0"/>
              </a:spcBef>
              <a:spcAft>
                <a:spcPts val="0"/>
              </a:spcAft>
            </a:pPr>
            <a:r>
              <a:rPr lang="en-US" sz="2400" dirty="0">
                <a:latin typeface="Arial" panose="020B0604020202020204" pitchFamily="34" charset="0"/>
                <a:ea typeface="Times New Roman" panose="02020603050405020304" pitchFamily="18" charset="0"/>
                <a:cs typeface="Arial" panose="020B0604020202020204" pitchFamily="34" charset="0"/>
              </a:rPr>
              <a:t>Mainly, you will be writing scripts to use the MATLAB function on the class web page. The syntax of function calls in a script is [outputs] = name(inputs) with multiple inputs and outputs separated by commas. Include names for all output variables in a function call even if you do not use then all in the script.</a:t>
            </a:r>
          </a:p>
        </p:txBody>
      </p:sp>
      <p:sp>
        <p:nvSpPr>
          <p:cNvPr id="6" name="TextBox 5">
            <a:extLst>
              <a:ext uri="{FF2B5EF4-FFF2-40B4-BE49-F238E27FC236}">
                <a16:creationId xmlns:a16="http://schemas.microsoft.com/office/drawing/2014/main" id="{1A302EB5-B317-CA40-D935-98559E3EB420}"/>
              </a:ext>
            </a:extLst>
          </p:cNvPr>
          <p:cNvSpPr txBox="1"/>
          <p:nvPr/>
        </p:nvSpPr>
        <p:spPr>
          <a:xfrm>
            <a:off x="3454400" y="588052"/>
            <a:ext cx="6081730" cy="461665"/>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Basic MATLAB is all you need for this class</a:t>
            </a:r>
          </a:p>
        </p:txBody>
      </p:sp>
    </p:spTree>
    <p:extLst>
      <p:ext uri="{BB962C8B-B14F-4D97-AF65-F5344CB8AC3E}">
        <p14:creationId xmlns:p14="http://schemas.microsoft.com/office/powerpoint/2010/main" val="613799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8800" y="838200"/>
            <a:ext cx="10858500" cy="4216539"/>
          </a:xfrm>
          <a:prstGeom prst="rect">
            <a:avLst/>
          </a:prstGeom>
        </p:spPr>
        <p:txBody>
          <a:bodyPr wrap="square">
            <a:spAutoFit/>
          </a:bodyPr>
          <a:lstStyle/>
          <a:p>
            <a:pPr>
              <a:defRPr/>
            </a:pPr>
            <a:r>
              <a:rPr lang="en-US" sz="2800" dirty="0">
                <a:solidFill>
                  <a:prstClr val="black"/>
                </a:solidFill>
                <a:latin typeface="Arial" panose="020B0604020202020204" pitchFamily="34" charset="0"/>
                <a:ea typeface="Times New Roman" panose="02020603050405020304" pitchFamily="18" charset="0"/>
                <a:cs typeface="Arial" panose="020B0604020202020204" pitchFamily="34" charset="0"/>
              </a:rPr>
              <a:t>How to download MATLAB codes from the class web page</a:t>
            </a:r>
          </a:p>
          <a:p>
            <a:pPr marL="342900" indent="-342900">
              <a:buFont typeface="Arial" panose="020B0604020202020204" pitchFamily="34" charset="0"/>
              <a:buChar char="•"/>
              <a:defRPr/>
            </a:pPr>
            <a:r>
              <a:rPr lang="en-US" sz="2400" dirty="0">
                <a:solidFill>
                  <a:prstClr val="black"/>
                </a:solidFill>
                <a:latin typeface="Arial" panose="020B0604020202020204" pitchFamily="34" charset="0"/>
                <a:ea typeface="Times New Roman" panose="02020603050405020304" pitchFamily="18" charset="0"/>
                <a:cs typeface="Arial" panose="020B0604020202020204" pitchFamily="34" charset="0"/>
              </a:rPr>
              <a:t>Open MATLAB</a:t>
            </a:r>
          </a:p>
          <a:p>
            <a:pPr marL="342900" indent="-342900">
              <a:buFont typeface="Arial" panose="020B0604020202020204" pitchFamily="34" charset="0"/>
              <a:buChar char="•"/>
              <a:defRPr/>
            </a:pPr>
            <a:r>
              <a:rPr lang="en-US" sz="2400" dirty="0">
                <a:solidFill>
                  <a:prstClr val="black"/>
                </a:solidFill>
                <a:latin typeface="Arial" panose="020B0604020202020204" pitchFamily="34" charset="0"/>
                <a:ea typeface="Times New Roman" panose="02020603050405020304" pitchFamily="18" charset="0"/>
                <a:cs typeface="Arial" panose="020B0604020202020204" pitchFamily="34" charset="0"/>
              </a:rPr>
              <a:t>Follow link </a:t>
            </a:r>
            <a:r>
              <a:rPr lang="en-US" sz="2400" u="sng" dirty="0">
                <a:solidFill>
                  <a:srgbClr val="0000FF"/>
                </a:solidFill>
                <a:latin typeface="Arial" panose="020B0604020202020204" pitchFamily="34" charset="0"/>
                <a:ea typeface="Times New Roman" panose="02020603050405020304" pitchFamily="18" charset="0"/>
                <a:cs typeface="Arial" panose="020B0604020202020204" pitchFamily="34" charset="0"/>
                <a:hlinkClick r:id="rId2"/>
              </a:rPr>
              <a:t>http://www.tricity.wsu.edu/~jhmiller</a:t>
            </a:r>
            <a:r>
              <a:rPr lang="en-US" sz="2400" u="sng" dirty="0">
                <a:solidFill>
                  <a:srgbClr val="0000FF"/>
                </a:solidFill>
                <a:latin typeface="Arial" panose="020B0604020202020204" pitchFamily="34" charset="0"/>
                <a:ea typeface="Times New Roman" panose="02020603050405020304" pitchFamily="18" charset="0"/>
                <a:cs typeface="Arial" panose="020B0604020202020204" pitchFamily="34" charset="0"/>
              </a:rPr>
              <a:t> </a:t>
            </a:r>
            <a:r>
              <a:rPr lang="en-US" sz="2400" dirty="0">
                <a:solidFill>
                  <a:prstClr val="black"/>
                </a:solidFill>
                <a:latin typeface="Arial" panose="020B0604020202020204" pitchFamily="34" charset="0"/>
                <a:ea typeface="Times New Roman" panose="02020603050405020304" pitchFamily="18" charset="0"/>
                <a:cs typeface="Arial" panose="020B0604020202020204" pitchFamily="34" charset="0"/>
              </a:rPr>
              <a:t>to the class web page</a:t>
            </a:r>
          </a:p>
          <a:p>
            <a:pPr marL="342900" indent="-342900">
              <a:buFont typeface="Arial" panose="020B0604020202020204" pitchFamily="34" charset="0"/>
              <a:buChar char="•"/>
              <a:defRPr/>
            </a:pPr>
            <a:r>
              <a:rPr lang="en-US" sz="2400" dirty="0">
                <a:solidFill>
                  <a:prstClr val="black"/>
                </a:solidFill>
                <a:latin typeface="Arial" panose="020B0604020202020204" pitchFamily="34" charset="0"/>
                <a:ea typeface="Times New Roman" panose="02020603050405020304" pitchFamily="18" charset="0"/>
                <a:cs typeface="Arial" panose="020B0604020202020204" pitchFamily="34" charset="0"/>
              </a:rPr>
              <a:t>Find the MATLAB folder</a:t>
            </a:r>
          </a:p>
          <a:p>
            <a:pPr marL="342900" indent="-342900">
              <a:buFont typeface="Arial" panose="020B0604020202020204" pitchFamily="34" charset="0"/>
              <a:buChar char="•"/>
              <a:defRPr/>
            </a:pPr>
            <a:r>
              <a:rPr lang="en-US" sz="2400" dirty="0">
                <a:solidFill>
                  <a:prstClr val="black"/>
                </a:solidFill>
                <a:latin typeface="Arial" panose="020B0604020202020204" pitchFamily="34" charset="0"/>
                <a:ea typeface="Times New Roman" panose="02020603050405020304" pitchFamily="18" charset="0"/>
                <a:cs typeface="Arial" panose="020B0604020202020204" pitchFamily="34" charset="0"/>
              </a:rPr>
              <a:t>Right-click on the .m file that you want</a:t>
            </a:r>
          </a:p>
          <a:p>
            <a:pPr marL="342900" indent="-342900">
              <a:buFont typeface="Arial" panose="020B0604020202020204" pitchFamily="34" charset="0"/>
              <a:buChar char="•"/>
              <a:defRPr/>
            </a:pPr>
            <a:r>
              <a:rPr lang="en-US" sz="2400" dirty="0">
                <a:solidFill>
                  <a:prstClr val="black"/>
                </a:solidFill>
                <a:latin typeface="Arial" panose="020B0604020202020204" pitchFamily="34" charset="0"/>
                <a:ea typeface="Times New Roman" panose="02020603050405020304" pitchFamily="18" charset="0"/>
                <a:cs typeface="Arial" panose="020B0604020202020204" pitchFamily="34" charset="0"/>
              </a:rPr>
              <a:t>Choose “Save link as”</a:t>
            </a:r>
          </a:p>
          <a:p>
            <a:pPr marL="342900" indent="-342900">
              <a:buFont typeface="Arial" panose="020B0604020202020204" pitchFamily="34" charset="0"/>
              <a:buChar char="•"/>
              <a:defRPr/>
            </a:pPr>
            <a:r>
              <a:rPr lang="en-US" sz="2400" dirty="0">
                <a:solidFill>
                  <a:prstClr val="black"/>
                </a:solidFill>
                <a:latin typeface="Arial" panose="020B0604020202020204" pitchFamily="34" charset="0"/>
                <a:ea typeface="Times New Roman" panose="02020603050405020304" pitchFamily="18" charset="0"/>
                <a:cs typeface="Arial" panose="020B0604020202020204" pitchFamily="34" charset="0"/>
              </a:rPr>
              <a:t>Navigate to the folder where you want to save the file</a:t>
            </a:r>
          </a:p>
          <a:p>
            <a:pPr marL="342900" indent="-342900">
              <a:buFont typeface="Arial" panose="020B0604020202020204" pitchFamily="34" charset="0"/>
              <a:buChar char="•"/>
              <a:defRPr/>
            </a:pPr>
            <a:r>
              <a:rPr lang="en-US" sz="2400" dirty="0">
                <a:solidFill>
                  <a:prstClr val="black"/>
                </a:solidFill>
                <a:latin typeface="Arial" panose="020B0604020202020204" pitchFamily="34" charset="0"/>
                <a:ea typeface="Times New Roman" panose="02020603050405020304" pitchFamily="18" charset="0"/>
                <a:cs typeface="Arial" panose="020B0604020202020204" pitchFamily="34" charset="0"/>
              </a:rPr>
              <a:t>Click save</a:t>
            </a:r>
          </a:p>
          <a:p>
            <a:pPr marL="342900" indent="-342900">
              <a:buFont typeface="Arial" panose="020B0604020202020204" pitchFamily="34" charset="0"/>
              <a:buChar char="•"/>
              <a:defRPr/>
            </a:pPr>
            <a:r>
              <a:rPr lang="en-US" sz="2400" dirty="0">
                <a:solidFill>
                  <a:prstClr val="black"/>
                </a:solidFill>
                <a:latin typeface="Arial" panose="020B0604020202020204" pitchFamily="34" charset="0"/>
                <a:ea typeface="Times New Roman" panose="02020603050405020304" pitchFamily="18" charset="0"/>
                <a:cs typeface="Arial" panose="020B0604020202020204" pitchFamily="34" charset="0"/>
              </a:rPr>
              <a:t>A download information box will appear. </a:t>
            </a:r>
          </a:p>
          <a:p>
            <a:pPr marL="342900" indent="-342900">
              <a:buFont typeface="Arial" panose="020B0604020202020204" pitchFamily="34" charset="0"/>
              <a:buChar char="•"/>
              <a:defRPr/>
            </a:pPr>
            <a:r>
              <a:rPr lang="en-US" sz="2400" dirty="0">
                <a:solidFill>
                  <a:prstClr val="black"/>
                </a:solidFill>
                <a:latin typeface="Arial" panose="020B0604020202020204" pitchFamily="34" charset="0"/>
                <a:ea typeface="Times New Roman" panose="02020603050405020304" pitchFamily="18" charset="0"/>
                <a:cs typeface="Arial" panose="020B0604020202020204" pitchFamily="34" charset="0"/>
              </a:rPr>
              <a:t>Ignore information box if all you wanted was to save the file. </a:t>
            </a:r>
          </a:p>
          <a:p>
            <a:pPr marL="342900" indent="-342900">
              <a:buFont typeface="Arial" panose="020B0604020202020204" pitchFamily="34" charset="0"/>
              <a:buChar char="•"/>
              <a:defRPr/>
            </a:pPr>
            <a:r>
              <a:rPr lang="en-US" sz="2400" dirty="0">
                <a:solidFill>
                  <a:prstClr val="black"/>
                </a:solidFill>
                <a:latin typeface="Arial" panose="020B0604020202020204" pitchFamily="34" charset="0"/>
                <a:ea typeface="Times New Roman" panose="02020603050405020304" pitchFamily="18" charset="0"/>
                <a:cs typeface="Arial" panose="020B0604020202020204" pitchFamily="34" charset="0"/>
              </a:rPr>
              <a:t>If you click on Open, file will open in the MATLAB editor </a:t>
            </a:r>
          </a:p>
        </p:txBody>
      </p:sp>
    </p:spTree>
    <p:extLst>
      <p:ext uri="{BB962C8B-B14F-4D97-AF65-F5344CB8AC3E}">
        <p14:creationId xmlns:p14="http://schemas.microsoft.com/office/powerpoint/2010/main" val="3156843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1"/>
          <p:cNvSpPr txBox="1">
            <a:spLocks noChangeArrowheads="1"/>
          </p:cNvSpPr>
          <p:nvPr/>
        </p:nvSpPr>
        <p:spPr bwMode="auto">
          <a:xfrm>
            <a:off x="4800601" y="304801"/>
            <a:ext cx="269298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Arrays in MATLAB</a:t>
            </a:r>
          </a:p>
        </p:txBody>
      </p:sp>
      <p:sp>
        <p:nvSpPr>
          <p:cNvPr id="13315" name="TextBox 2"/>
          <p:cNvSpPr txBox="1">
            <a:spLocks noChangeArrowheads="1"/>
          </p:cNvSpPr>
          <p:nvPr/>
        </p:nvSpPr>
        <p:spPr bwMode="auto">
          <a:xfrm>
            <a:off x="655608" y="956485"/>
            <a:ext cx="10901392"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Most of the arrays that you will encounter in this class have 1 or 2 dimensions.</a:t>
            </a:r>
          </a:p>
          <a:p>
            <a:pPr>
              <a:spcBef>
                <a:spcPct val="0"/>
              </a:spcBef>
              <a:buFontTx/>
              <a:buNone/>
            </a:pPr>
            <a:r>
              <a:rPr lang="en-US" altLang="en-US" sz="2400" dirty="0"/>
              <a:t>1-dimensional arrays are called “vectors”</a:t>
            </a:r>
          </a:p>
          <a:p>
            <a:pPr>
              <a:spcBef>
                <a:spcPct val="0"/>
              </a:spcBef>
              <a:buFontTx/>
              <a:buNone/>
            </a:pPr>
            <a:r>
              <a:rPr lang="en-US" altLang="en-US" sz="2400" dirty="0"/>
              <a:t>2-dimensional arrays are called “matrices” </a:t>
            </a:r>
          </a:p>
          <a:p>
            <a:pPr>
              <a:spcBef>
                <a:spcPct val="0"/>
              </a:spcBef>
              <a:buFontTx/>
              <a:buNone/>
            </a:pPr>
            <a:endParaRPr lang="en-US" altLang="en-US" sz="2400" dirty="0"/>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cs typeface="Arial" panose="020B0604020202020204" pitchFamily="34" charset="0"/>
              </a:rPr>
              <a:t>The “length” of a vector is the number of elements in the 1D array.</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cs typeface="Arial" panose="020B0604020202020204" pitchFamily="34" charset="0"/>
              </a:rPr>
              <a:t>The “size” of a matrix is the number of rows and columns in the 2D array.</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a:spcBef>
                <a:spcPct val="0"/>
              </a:spcBef>
              <a:buFontTx/>
              <a:buNone/>
            </a:pPr>
            <a:r>
              <a:rPr lang="en-US" altLang="en-US" sz="2400" dirty="0"/>
              <a:t>MATLAB does not require specification of array size before it is used; however, it may remind you that for efficiency this is desirable.</a:t>
            </a:r>
          </a:p>
          <a:p>
            <a:pPr>
              <a:spcBef>
                <a:spcPct val="0"/>
              </a:spcBef>
              <a:buFontTx/>
              <a:buNone/>
            </a:pPr>
            <a:endParaRPr lang="en-US" altLang="en-US" sz="2400" dirty="0"/>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cs typeface="Arial" panose="020B0604020202020204" pitchFamily="34" charset="0"/>
              </a:rPr>
              <a:t>The rows of a matrix M can be used as row-vectors M(k,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cs typeface="Arial" panose="020B0604020202020204" pitchFamily="34" charset="0"/>
              </a:rPr>
              <a:t>The columns of a matrix M can be used a column-vectors M(:, k)</a:t>
            </a:r>
            <a:r>
              <a:rPr lang="en-US" altLang="en-US" sz="2400" dirty="0">
                <a:cs typeface="Arial" panose="020B0604020202020204" pitchFamily="34" charset="0"/>
              </a:rPr>
              <a:t> </a:t>
            </a:r>
          </a:p>
        </p:txBody>
      </p:sp>
    </p:spTree>
    <p:extLst>
      <p:ext uri="{BB962C8B-B14F-4D97-AF65-F5344CB8AC3E}">
        <p14:creationId xmlns:p14="http://schemas.microsoft.com/office/powerpoint/2010/main" val="248529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
          <p:cNvSpPr txBox="1">
            <a:spLocks noChangeArrowheads="1"/>
          </p:cNvSpPr>
          <p:nvPr/>
        </p:nvSpPr>
        <p:spPr bwMode="auto">
          <a:xfrm>
            <a:off x="3200401" y="355601"/>
            <a:ext cx="52449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Row and Column vectors in MATLAB</a:t>
            </a:r>
          </a:p>
        </p:txBody>
      </p:sp>
      <p:sp>
        <p:nvSpPr>
          <p:cNvPr id="14339" name="TextBox 2"/>
          <p:cNvSpPr txBox="1">
            <a:spLocks noChangeArrowheads="1"/>
          </p:cNvSpPr>
          <p:nvPr/>
        </p:nvSpPr>
        <p:spPr bwMode="auto">
          <a:xfrm>
            <a:off x="1104181" y="990601"/>
            <a:ext cx="10256807"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en-US" altLang="en-US" sz="2400" dirty="0"/>
              <a:t>&gt;&gt; is the prompt to enter statements in the command window.</a:t>
            </a:r>
          </a:p>
          <a:p>
            <a:pPr>
              <a:spcBef>
                <a:spcPct val="0"/>
              </a:spcBef>
              <a:buNone/>
            </a:pPr>
            <a:r>
              <a:rPr lang="en-US" altLang="en-US" sz="2400" dirty="0"/>
              <a:t>Start MATLAB and enter these statements in the command window.</a:t>
            </a:r>
          </a:p>
          <a:p>
            <a:pPr>
              <a:spcBef>
                <a:spcPct val="0"/>
              </a:spcBef>
              <a:buFontTx/>
              <a:buNone/>
            </a:pPr>
            <a:endParaRPr lang="en-US" altLang="en-US" sz="2400" dirty="0"/>
          </a:p>
          <a:p>
            <a:pPr>
              <a:spcBef>
                <a:spcPct val="0"/>
              </a:spcBef>
              <a:buFontTx/>
              <a:buNone/>
            </a:pPr>
            <a:r>
              <a:rPr lang="en-US" altLang="en-US" sz="2400" dirty="0"/>
              <a:t>&gt;&gt;x=</a:t>
            </a:r>
            <a:r>
              <a:rPr lang="en-US" altLang="en-US" sz="2400" dirty="0" err="1"/>
              <a:t>linspace</a:t>
            </a:r>
            <a:r>
              <a:rPr lang="en-US" altLang="en-US" sz="2400" dirty="0"/>
              <a:t>(-1,4,10); </a:t>
            </a:r>
          </a:p>
          <a:p>
            <a:pPr>
              <a:spcBef>
                <a:spcPct val="0"/>
              </a:spcBef>
              <a:buFontTx/>
              <a:buNone/>
            </a:pPr>
            <a:r>
              <a:rPr lang="en-US" altLang="en-US" sz="2400" dirty="0"/>
              <a:t>produces a “row” vector (i.e., 1x10 matrix)</a:t>
            </a:r>
          </a:p>
          <a:p>
            <a:pPr>
              <a:spcBef>
                <a:spcPct val="0"/>
              </a:spcBef>
              <a:buFontTx/>
              <a:buNone/>
            </a:pPr>
            <a:endParaRPr lang="en-US" altLang="en-US" sz="2400" dirty="0"/>
          </a:p>
          <a:p>
            <a:pPr>
              <a:spcBef>
                <a:spcPct val="0"/>
              </a:spcBef>
              <a:buFontTx/>
              <a:buNone/>
            </a:pPr>
            <a:r>
              <a:rPr lang="en-US" altLang="en-US" sz="2400" dirty="0"/>
              <a:t>Semicolon at the end of a statement suppresses output</a:t>
            </a:r>
          </a:p>
          <a:p>
            <a:pPr>
              <a:spcBef>
                <a:spcPct val="0"/>
              </a:spcBef>
              <a:buFontTx/>
              <a:buNone/>
            </a:pPr>
            <a:r>
              <a:rPr lang="en-US" altLang="en-US" sz="2400" dirty="0"/>
              <a:t>&gt;&gt;</a:t>
            </a:r>
            <a:r>
              <a:rPr lang="en-US" altLang="en-US" sz="2400" dirty="0" err="1"/>
              <a:t>disp</a:t>
            </a:r>
            <a:r>
              <a:rPr lang="en-US" altLang="en-US" sz="2400" dirty="0"/>
              <a:t>(x) displays the elements in x in rows</a:t>
            </a:r>
          </a:p>
          <a:p>
            <a:pPr>
              <a:spcBef>
                <a:spcPct val="0"/>
              </a:spcBef>
              <a:buFontTx/>
              <a:buNone/>
            </a:pPr>
            <a:endParaRPr lang="en-US" altLang="en-US" sz="2400" dirty="0"/>
          </a:p>
          <a:p>
            <a:pPr>
              <a:spcBef>
                <a:spcPct val="0"/>
              </a:spcBef>
              <a:buFontTx/>
              <a:buNone/>
            </a:pPr>
            <a:r>
              <a:rPr lang="en-US" altLang="en-US" sz="2400" dirty="0"/>
              <a:t>If x is a row vector, then x’ is a “column” vector (i.e., 10x1 matrix)</a:t>
            </a:r>
          </a:p>
          <a:p>
            <a:pPr>
              <a:spcBef>
                <a:spcPct val="0"/>
              </a:spcBef>
              <a:buFontTx/>
              <a:buNone/>
            </a:pPr>
            <a:r>
              <a:rPr lang="en-US" altLang="en-US" sz="2400" dirty="0"/>
              <a:t>&gt;&gt;</a:t>
            </a:r>
            <a:r>
              <a:rPr lang="en-US" altLang="en-US" sz="2400" dirty="0" err="1"/>
              <a:t>disp</a:t>
            </a:r>
            <a:r>
              <a:rPr lang="en-US" altLang="en-US" sz="2400" dirty="0"/>
              <a:t>(x’) displays the elements in x as a column</a:t>
            </a:r>
          </a:p>
        </p:txBody>
      </p:sp>
    </p:spTree>
    <p:extLst>
      <p:ext uri="{BB962C8B-B14F-4D97-AF65-F5344CB8AC3E}">
        <p14:creationId xmlns:p14="http://schemas.microsoft.com/office/powerpoint/2010/main" val="2307606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79895" y="603849"/>
            <a:ext cx="9858634" cy="5836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4979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1"/>
          <p:cNvSpPr txBox="1">
            <a:spLocks noChangeArrowheads="1"/>
          </p:cNvSpPr>
          <p:nvPr/>
        </p:nvSpPr>
        <p:spPr bwMode="auto">
          <a:xfrm>
            <a:off x="3775075" y="368300"/>
            <a:ext cx="47630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Vector input to MATLAB functions</a:t>
            </a:r>
          </a:p>
        </p:txBody>
      </p:sp>
      <p:sp>
        <p:nvSpPr>
          <p:cNvPr id="16387" name="TextBox 2"/>
          <p:cNvSpPr txBox="1">
            <a:spLocks noChangeArrowheads="1"/>
          </p:cNvSpPr>
          <p:nvPr/>
        </p:nvSpPr>
        <p:spPr bwMode="auto">
          <a:xfrm>
            <a:off x="250167" y="1066800"/>
            <a:ext cx="11602528"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x=</a:t>
            </a:r>
            <a:r>
              <a:rPr lang="en-US" altLang="en-US" sz="2400" dirty="0" err="1"/>
              <a:t>linspace</a:t>
            </a:r>
            <a:r>
              <a:rPr lang="en-US" altLang="en-US" sz="2400" dirty="0"/>
              <a:t>(-1,4,10); produces a “row” vector (i.e. 1x10 matrix)</a:t>
            </a:r>
          </a:p>
          <a:p>
            <a:pPr>
              <a:spcBef>
                <a:spcPct val="0"/>
              </a:spcBef>
              <a:buFontTx/>
              <a:buNone/>
            </a:pPr>
            <a:endParaRPr lang="en-US" altLang="en-US" sz="2400" dirty="0"/>
          </a:p>
          <a:p>
            <a:pPr>
              <a:spcBef>
                <a:spcPct val="0"/>
              </a:spcBef>
              <a:buFontTx/>
              <a:buNone/>
            </a:pPr>
            <a:r>
              <a:rPr lang="en-US" altLang="en-US" sz="2400" dirty="0"/>
              <a:t>If a row vector is passed to a function, </a:t>
            </a:r>
            <a:r>
              <a:rPr lang="en-US" altLang="en-US" sz="2400" dirty="0" err="1"/>
              <a:t>MatLab</a:t>
            </a:r>
            <a:r>
              <a:rPr lang="en-US" altLang="en-US" sz="2400" dirty="0"/>
              <a:t> returns a row vector.</a:t>
            </a:r>
          </a:p>
          <a:p>
            <a:pPr>
              <a:spcBef>
                <a:spcPct val="0"/>
              </a:spcBef>
              <a:buFontTx/>
              <a:buNone/>
            </a:pPr>
            <a:r>
              <a:rPr lang="en-US" altLang="en-US" sz="2400" dirty="0"/>
              <a:t>If a column vector is passed to a function, </a:t>
            </a:r>
            <a:r>
              <a:rPr lang="en-US" altLang="en-US" sz="2400" dirty="0" err="1"/>
              <a:t>MatLab</a:t>
            </a:r>
            <a:r>
              <a:rPr lang="en-US" altLang="en-US" sz="2400" dirty="0"/>
              <a:t> returns a column vector.</a:t>
            </a:r>
          </a:p>
          <a:p>
            <a:pPr>
              <a:spcBef>
                <a:spcPct val="0"/>
              </a:spcBef>
              <a:buFontTx/>
              <a:buNone/>
            </a:pPr>
            <a:endParaRPr lang="en-US" altLang="en-US" sz="2400" dirty="0"/>
          </a:p>
          <a:p>
            <a:pPr>
              <a:spcBef>
                <a:spcPct val="0"/>
              </a:spcBef>
              <a:buFontTx/>
              <a:buNone/>
            </a:pPr>
            <a:r>
              <a:rPr lang="en-US" altLang="en-US" sz="2400" dirty="0"/>
              <a:t>&gt;&gt;</a:t>
            </a:r>
            <a:r>
              <a:rPr lang="en-US" altLang="en-US" sz="2400" dirty="0" err="1"/>
              <a:t>myf</a:t>
            </a:r>
            <a:r>
              <a:rPr lang="en-US" altLang="en-US" sz="2400" dirty="0"/>
              <a:t>=@(x) </a:t>
            </a:r>
            <a:r>
              <a:rPr lang="en-US" altLang="en-US" sz="2400" dirty="0" err="1"/>
              <a:t>exp</a:t>
            </a:r>
            <a:r>
              <a:rPr lang="en-US" altLang="en-US" sz="2400" dirty="0"/>
              <a:t>(x)-3*x.^2; is setup to receive vector input</a:t>
            </a:r>
          </a:p>
          <a:p>
            <a:pPr>
              <a:spcBef>
                <a:spcPct val="0"/>
              </a:spcBef>
              <a:buFontTx/>
              <a:buNone/>
            </a:pPr>
            <a:r>
              <a:rPr lang="en-US" altLang="en-US" sz="2400" dirty="0"/>
              <a:t>x.^2 means square vector x “component by component”</a:t>
            </a:r>
          </a:p>
          <a:p>
            <a:pPr>
              <a:spcBef>
                <a:spcPct val="0"/>
              </a:spcBef>
              <a:buFontTx/>
              <a:buNone/>
            </a:pPr>
            <a:endParaRPr lang="en-US" altLang="en-US" sz="2400" dirty="0"/>
          </a:p>
          <a:p>
            <a:pPr>
              <a:spcBef>
                <a:spcPct val="0"/>
              </a:spcBef>
              <a:buFontTx/>
              <a:buNone/>
            </a:pPr>
            <a:r>
              <a:rPr lang="en-US" altLang="en-US" sz="2400" dirty="0"/>
              <a:t>Add this function to the command window, run it, and display the results as 2 columns, x and </a:t>
            </a:r>
            <a:r>
              <a:rPr lang="en-US" altLang="en-US" sz="2400" dirty="0" err="1"/>
              <a:t>myf</a:t>
            </a:r>
            <a:r>
              <a:rPr lang="en-US" altLang="en-US" sz="2400" dirty="0"/>
              <a:t>(x). </a:t>
            </a:r>
          </a:p>
          <a:p>
            <a:pPr>
              <a:spcBef>
                <a:spcPct val="0"/>
              </a:spcBef>
              <a:buFontTx/>
              <a:buNone/>
            </a:pPr>
            <a:endParaRPr lang="en-US" altLang="en-US" sz="2400" dirty="0"/>
          </a:p>
          <a:p>
            <a:pPr>
              <a:spcBef>
                <a:spcPct val="0"/>
              </a:spcBef>
              <a:buFontTx/>
              <a:buNone/>
            </a:pPr>
            <a:r>
              <a:rPr lang="en-US" altLang="en-US" sz="2400" dirty="0"/>
              <a:t>The arrays in a call to display (e.g. </a:t>
            </a:r>
            <a:r>
              <a:rPr lang="en-US" altLang="en-US" sz="2400" dirty="0" err="1"/>
              <a:t>disp</a:t>
            </a:r>
            <a:r>
              <a:rPr lang="en-US" altLang="en-US" sz="2400" dirty="0"/>
              <a:t>([</a:t>
            </a:r>
            <a:r>
              <a:rPr lang="en-US" altLang="en-US" sz="2400" dirty="0" err="1"/>
              <a:t>x,y,z</a:t>
            </a:r>
            <a:r>
              <a:rPr lang="en-US" altLang="en-US" sz="2400" dirty="0"/>
              <a:t>])) must all be the same size. </a:t>
            </a:r>
          </a:p>
          <a:p>
            <a:pPr>
              <a:spcBef>
                <a:spcPct val="0"/>
              </a:spcBef>
              <a:buFontTx/>
              <a:buNone/>
            </a:pPr>
            <a:r>
              <a:rPr lang="en-US" altLang="en-US" sz="2400" dirty="0"/>
              <a:t>What is wrong with the statement </a:t>
            </a:r>
            <a:r>
              <a:rPr lang="en-US" altLang="en-US" sz="2400" dirty="0" err="1"/>
              <a:t>disp</a:t>
            </a:r>
            <a:r>
              <a:rPr lang="en-US" altLang="en-US" sz="2400" dirty="0"/>
              <a:t>(x’,</a:t>
            </a:r>
            <a:r>
              <a:rPr lang="en-US" altLang="en-US" sz="2400" dirty="0" err="1"/>
              <a:t>myf</a:t>
            </a:r>
            <a:r>
              <a:rPr lang="en-US" altLang="en-US" sz="2400" dirty="0"/>
              <a:t>(x))?</a:t>
            </a:r>
          </a:p>
          <a:p>
            <a:pPr>
              <a:spcBef>
                <a:spcPct val="0"/>
              </a:spcBef>
              <a:buFontTx/>
              <a:buNone/>
            </a:pPr>
            <a:r>
              <a:rPr lang="en-US" altLang="en-US" sz="2400" dirty="0"/>
              <a:t>What 2 ways can it be fixed?</a:t>
            </a:r>
          </a:p>
        </p:txBody>
      </p:sp>
    </p:spTree>
    <p:extLst>
      <p:ext uri="{BB962C8B-B14F-4D97-AF65-F5344CB8AC3E}">
        <p14:creationId xmlns:p14="http://schemas.microsoft.com/office/powerpoint/2010/main" val="4114199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338139"/>
            <a:ext cx="5867400" cy="6262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2204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a:extLst>
              <a:ext uri="{FF2B5EF4-FFF2-40B4-BE49-F238E27FC236}">
                <a16:creationId xmlns:a16="http://schemas.microsoft.com/office/drawing/2014/main" id="{7BFB31F1-B3EA-4DA5-A1B0-8AAFA02F019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39780" y="173037"/>
            <a:ext cx="3008313" cy="651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BEEE74FC-C78E-45CE-ACE1-2AFDBD46203C}"/>
              </a:ext>
            </a:extLst>
          </p:cNvPr>
          <p:cNvSpPr txBox="1"/>
          <p:nvPr/>
        </p:nvSpPr>
        <p:spPr>
          <a:xfrm>
            <a:off x="5109410" y="745958"/>
            <a:ext cx="364957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Setting the MATLAB path</a:t>
            </a:r>
          </a:p>
        </p:txBody>
      </p:sp>
      <p:sp>
        <p:nvSpPr>
          <p:cNvPr id="3" name="TextBox 2">
            <a:extLst>
              <a:ext uri="{FF2B5EF4-FFF2-40B4-BE49-F238E27FC236}">
                <a16:creationId xmlns:a16="http://schemas.microsoft.com/office/drawing/2014/main" id="{3DE1CD4A-F14D-4C0D-B86C-922A1D8F0F8A}"/>
              </a:ext>
            </a:extLst>
          </p:cNvPr>
          <p:cNvSpPr txBox="1"/>
          <p:nvPr/>
        </p:nvSpPr>
        <p:spPr>
          <a:xfrm>
            <a:off x="4856747" y="1503947"/>
            <a:ext cx="6632991"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 have the function codes on a thumb drive along with other lecture materials.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 this example, root-finding functions are in a folder called “function codes”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I click on that folder name, MATLAB sets a path to these functions.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732</TotalTime>
  <Words>992</Words>
  <Application>Microsoft Office PowerPoint</Application>
  <PresentationFormat>Widescreen</PresentationFormat>
  <Paragraphs>96</Paragraphs>
  <Slides>12</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Calibri Light</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H. Miller</dc:creator>
  <cp:lastModifiedBy>Miller, John H</cp:lastModifiedBy>
  <cp:revision>14</cp:revision>
  <dcterms:created xsi:type="dcterms:W3CDTF">2018-12-10T19:54:02Z</dcterms:created>
  <dcterms:modified xsi:type="dcterms:W3CDTF">2023-12-27T05:06:03Z</dcterms:modified>
</cp:coreProperties>
</file>