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1"/>
  </p:notesMasterIdLst>
  <p:handoutMasterIdLst>
    <p:handoutMasterId r:id="rId32"/>
  </p:handoutMasterIdLst>
  <p:sldIdLst>
    <p:sldId id="256" r:id="rId7"/>
    <p:sldId id="353" r:id="rId8"/>
    <p:sldId id="328" r:id="rId9"/>
    <p:sldId id="357" r:id="rId10"/>
    <p:sldId id="331" r:id="rId11"/>
    <p:sldId id="332" r:id="rId12"/>
    <p:sldId id="643" r:id="rId13"/>
    <p:sldId id="336" r:id="rId14"/>
    <p:sldId id="384" r:id="rId15"/>
    <p:sldId id="375" r:id="rId16"/>
    <p:sldId id="385" r:id="rId17"/>
    <p:sldId id="386" r:id="rId18"/>
    <p:sldId id="387" r:id="rId19"/>
    <p:sldId id="641" r:id="rId20"/>
    <p:sldId id="644" r:id="rId21"/>
    <p:sldId id="259" r:id="rId22"/>
    <p:sldId id="303" r:id="rId23"/>
    <p:sldId id="304" r:id="rId24"/>
    <p:sldId id="307" r:id="rId25"/>
    <p:sldId id="260" r:id="rId26"/>
    <p:sldId id="297" r:id="rId27"/>
    <p:sldId id="301" r:id="rId28"/>
    <p:sldId id="349" r:id="rId29"/>
    <p:sldId id="305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715" autoAdjust="0"/>
  </p:normalViewPr>
  <p:slideViewPr>
    <p:cSldViewPr>
      <p:cViewPr varScale="1">
        <p:scale>
          <a:sx n="93" d="100"/>
          <a:sy n="93" d="100"/>
        </p:scale>
        <p:origin x="4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DA801-DCEF-4269-8CED-DEADF406DAA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25771-7A06-4B4B-B293-B8F99716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44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26FAB7-8D0A-4251-937D-B5111591AB71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20F2C-1579-4027-8C86-60A868866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A7EF-98C3-4F4A-A5DB-5ADFCE8FECD1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A6C-630C-4DAF-A9E1-A680EEDF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1D892-FE02-42D3-B709-1A15488EAFC6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143B-1820-4FBB-BB96-F945E7F6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F8D1-CA7B-4DFC-A72F-C8AC63BDCFD6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A5B4-A466-4FA8-A75B-FFFA7427F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47877-74A1-49AA-A675-0F3B47478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F9544-A92B-460E-AF68-266AAC139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7E805-66D0-4EE9-A151-B167787E5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6F33-E15E-45F3-9B06-E73D768B9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3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D62BD3-F696-4AAD-8E38-5BD84457E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F01AA7-4A83-4DAB-BAA0-87DD76E3D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98127A-C0A0-493E-972F-4431E2A19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D97E-3188-4C9C-8A72-E71645E0F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47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56AF9-CDCC-497D-A5AA-CA735338E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C420C4-B43B-4262-802E-8DB67EF5B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0698E-12CB-4A0E-A622-C8D1A5E90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EBE1-5AE0-461B-B128-EC7C89973C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56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E5D099-1144-4975-B953-AB7509513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E5BE3-C815-44C9-BF13-7FA7BAE2D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B13F8-E030-41B3-B528-437E6D501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4E39E-2D60-4A67-B88D-E2815FBA7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8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74F0C4-4DFE-40A7-9347-D5EB7580E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C95EE-FC73-45BC-8609-263A4EF28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EDC26B-0AF8-4D49-A1A3-C68DA4419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BE84-109C-4624-B4BF-9D2CCB823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57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E88CC7-4287-40E2-B9FE-0F143D2F8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8F847C-2F26-4F58-931C-153909E3B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87FE45-C7A9-4E28-A662-5973E4E70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D52C-F98B-4F47-A456-1472247EF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32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09107D-2DFD-4D2B-8704-73CD0A16B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DB0B6A-8A10-430B-A758-4898D87D8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6FD1F2-AB60-4ED3-AE97-B6E08B938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AD4AF-CAEB-410A-B9B0-71DD65B5A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5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B008C-9D26-4C35-B84B-EA732CD3E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3C14B-4D33-4983-9ECC-069CB8BAA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78771-C426-4D73-B5D2-AA9CFAAAF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13AC-246C-4D26-961C-9C79DB7C6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0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22BA-2D83-4589-A5FC-B0E95EDEDB72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1FD7-5698-43EF-ACF8-0CFE84F1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04657-99AF-4AAC-B35A-3DEA09C5E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B597C-F945-4A05-A158-B25A3C7E8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C0288-761E-4AC7-9E30-E56CFED91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853C-A6B7-465E-844C-F13372606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97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39160-6BF9-45F5-AF44-92571077A7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5BCA0-740B-46AA-9774-F66100E02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6F98F8-C654-4619-8302-BDAB2EDDF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E691-7FCF-4DCD-8A67-23DD0B147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85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AACCD-30F7-4CB1-9A6D-25B9B2F55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C019CD-5176-4E32-83CA-93D556D20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CF7291-C322-4C5B-BC32-6577450A6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DEF-E0D0-4ED3-A07B-19365846B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19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65CC00-8802-4B2C-9CBA-EF6FF0E5F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1B1D87-C9F8-4559-970A-585D5FD5E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1C7DD-B95B-4D27-9325-95B88DCE5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1D3F-273C-4E50-A905-C0B2C160E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532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2D7EE9-94F2-47F3-B273-254D23594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64F7B-5F89-4211-9335-9BCAA6F0D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95530-A110-4E28-BB61-0B8F8E66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EA72-C27F-4218-B6D1-D4A554F02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697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C00B-8193-4FDF-960C-145803156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224D92-F7D2-4393-8246-F58119151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D42E97-01EA-49A9-873F-FAB6407BE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1F0B4-33C0-4B04-BADE-C3A3D3C0B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724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5F569-20BF-4A39-8D39-146BDE1D1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DF720-B4BD-4115-8475-3BBDED18B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D4A43-8A50-488B-9778-2D468C954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D0F4-ACDA-4D3C-9302-A6B00B13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08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C8C0A8-559B-41DA-A388-9A7A3A2F5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121F18-FBCF-4410-8F5C-4AC26B268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7BE2C9-E0E4-4981-A132-F5726310A6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0918D-4B4B-499B-9276-F80DA3302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416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FE33F9-4FBF-4AFB-838E-E3D2EAE42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DC41D2-5A67-4F68-8CF1-0900BEF96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6FE991-5A03-4505-BFE9-94C9CF40E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AC480-67B5-4597-84A8-A62894B31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3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CA86DA-D9C8-4A14-9875-8B1854BFD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E22D5A-4F31-41BB-BD15-AAA17C640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8D7E37-B18A-45D1-B953-D11631510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8891-116A-4EFF-B847-BD4976187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02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C056-4503-47B4-A99F-0FE06C4AB9EA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69531-C9C8-40C3-B7C3-6DC15E09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4116D-2224-4C8B-8B42-EE3204D6E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C0766-772F-4A79-93FA-9D0EBAF5E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22F9F7-BDBF-4BCB-9A3F-4A7BF5520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E06B-ABCE-4414-B7C1-7B5C72CAA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27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99D67-E7D5-4E62-8040-3B1BE084A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159B2-9DEE-4905-8EF4-25D38C332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1923F-488D-42A2-A1C0-0412286AA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C88D-1D74-4BB1-8382-AD608A8ED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63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DEAAB-E28C-4CCD-84EC-5779F85CA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D094ED-7064-44E2-87ED-9F66C8D74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F90757-B970-4C6F-A47B-66BFC8345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C776-7B12-4916-ADE8-DD5FA2A4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258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2F94F9-BDA5-4432-9AF3-F1A87D0D3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A04A9-8209-4B87-9B71-22D787E59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729893-7A8D-460B-9D96-4F4F8E84F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3F151-EE7A-4093-9E06-33073955B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64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F192B0-BC16-4EE8-91DD-FA861DDA9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3E6E7-83A6-404C-9B99-9C0345C05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F036D0-8761-484D-82E3-B178ED680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6E65D-3887-49F5-A7C6-0F0A52B68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04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BE53F7-800E-449C-875D-18F592765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49C59D-D6C4-4F59-B658-FBA9CD4C9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EA13F1-34D5-4DBA-A0B9-B1D5DE2D2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E8D37-891C-47E5-99AD-AC1DBEA5B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60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C2232B-021A-44F8-8EB9-B92487126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A7ED32-F108-4DA5-88AC-B3F88B4AB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21816-E596-46D3-9326-B801E70E2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23B92-C8F9-4E11-A559-C8BA57F26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2EADC-52CB-495F-9C8A-CDCA32FF6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0141C-50A5-434D-A957-7FBEB5967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CD915-5DB6-4973-AE07-E1718AD46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19FFB-75F8-414B-B4EE-EB9147346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161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29926E-8AB5-4E21-9C77-668563C74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54BC1D-D195-4E56-90E0-9A80CF7C8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853C88-86E8-4C7E-A3D5-39AE67F67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1CA34-7FA5-4469-8CD4-0DB2810A2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65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7FDBCE-B6AD-4B9B-942E-2C7B3CC20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9CDC17-BAD7-488E-9BAD-2925D50B3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F86CC4-CD61-4593-A17B-7EE38FF32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C2E74-B6B6-43C4-9074-BA3D83C07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AD10-4B89-430B-9B2D-12340FE327AC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02EE-5B1D-4FC9-83CB-351CB5436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586B1B-5B1C-4E2C-8055-6BDE441C4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B031F6-832D-4F00-81B5-C1B7D9F5B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BF45E2-C209-4F54-A1C3-B46FE0203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FF0A4-1AE0-4C3E-9A38-A4EC22429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22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A5909-70D1-4AF5-8BDE-C53C2E41D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18DA4-A8B2-453E-9EE0-2048D0145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58BD6-6187-4BCB-9A85-37B3A4E5E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7431F-8C5C-480A-A8FC-C248613C4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97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899B1-B7D0-48ED-82E1-D4CBE4208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11686-1942-4E9B-AB17-D1ECDB45C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AADAD-7FB1-4CC2-A243-A64A1401F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DAA05-B466-4413-A6C2-824E3B010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390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C99BE-9FB6-4926-AD96-77AA9A151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73DC67-AE6D-48EF-AEB5-9A5366EDF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ECF5F-8ECA-4F90-8795-7FC5994EE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E722C-A72A-492D-85CA-392417C2C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79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7F2E1E-B216-4DA2-BD54-20A59BB88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3037F-D09D-4CDA-8590-A1346EEFE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333958-9D7D-4590-A20E-CF0C361E6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81027-CC18-4675-9E99-833071A46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361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1E34E-461B-4E58-ACEB-F697C1D93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A5D4A-D9F8-4F67-8B69-4061AF9CF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88F3B-054C-400A-832A-6832664A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FBBCF-474D-434C-88CE-B02CADA08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585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34B8A-BBDC-4645-98BF-67EDD2A1B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900064-A993-40A8-95C6-7AB3D7806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CB250-6E86-4952-96BB-3514E6D11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1CE2-A91D-4285-B7B2-2B7631F9D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950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EDE574-45EE-4241-8A02-4DC05BC97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5B48B-A657-41F2-97F9-AC9BC8859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A83A2F-A228-41A8-895A-82300A7C1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4725-C332-4564-B77B-7E80AF3A7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760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AD6F8-0909-49E8-B069-8DD2FE667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99978B-5A37-44B7-986B-D508C1C3C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7372E-7853-440D-B328-4FB149DEC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C636-BA5E-4227-A83C-C2E7E03D9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922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13EBCB-A2B4-408D-8F6F-1793525AF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D3C52E-844A-48DF-B194-002E39352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52D9A3-C0D8-49F1-8BEB-97752978A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973D-9A99-4290-80F2-C5925771E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6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981E-D416-4DF5-9CE0-73BC137F4C84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6F6A-57E6-42DE-98F5-F8F14A44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9CEA92-E9EE-4922-B1BF-D3CE4030D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C0B6C7-B7A9-4242-91AF-59E26FEC8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A400F9-0271-4CA8-A61C-BB8B04C78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48D69-B30E-4DD8-A7A7-0E917BB47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8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7BF2F7-EDD2-4D20-870B-C4F5FB070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D9ADDD-39B7-4F09-AC0A-7068DD139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978CFC-4977-4FE1-9787-0C9F79CC5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0979-584A-49CE-B71D-3CCD1F89D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971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B4413-0DCE-4636-B288-D401D8650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D1C26-063E-4826-8A80-4F50E978B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FDD2F-79C2-4E0D-8A6F-95AFBC7E4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74C-3E9C-4386-8DD6-1BAFBBBB3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585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3637C4-0C6E-4E24-B1F3-5CD7F1A73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7015E-3C1A-47E5-80F6-235A086B0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1649B-BE06-4A12-BF6B-D7822BB5A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38721-2E74-4DDD-89C9-83A3EB8D88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27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4BCEC-B2B4-401D-A805-1682E8930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87CF06-D065-4AE6-AFF6-E462E35A8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85102F-8DDC-4B57-9C4D-3729A2FB0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8E4C-318F-4BC3-8AA5-8F84BA05F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14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FFAFB-59D6-4E14-A64A-3C1B44C77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AF8DE-E224-4CAF-AFF0-FE2E220F1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F3F758-F0F0-4783-A349-D1015DC14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6C30-CB6B-42CA-9D60-6754B8A13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96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048DB-378D-4F36-8D45-0053FD940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65993-7C79-43DD-AE3F-EB8F7F73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0D020E-0059-4D93-B99F-38DE1057C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8772-9D01-47C0-8348-72B333CB3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55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F066A-9465-49DA-A92C-4E6D858D33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BEEA3-708D-483C-8641-15CBA712B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86D9CE-AD2C-4798-9B34-7B4EE9AE8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A076-9818-43D7-BE7F-2CA2A4B30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731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E1833-426A-444F-AEF7-0F8DF186A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0BFD3-B6DF-4E2A-BF82-46E50277B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4183A2-AECD-45CF-824C-9EE01645A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8C3B-2BE4-48A0-83EF-015C90989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835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CFAF7-06DA-4BA9-A4AE-A58DB24E8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6253C-5BA8-4D1F-B2BD-677BDB91F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532B43-3260-40AD-ABB0-497C5E292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8809-3A40-425E-AEDF-AACDCD3CF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62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B90B-C3CB-432A-90CF-9FA81E069199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5310-6C93-4C35-A671-46754C487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D99DC7-9F94-4BC8-AA16-4DD8563B5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953313-B211-4924-867A-23D04CBCE0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7FEF7C-5141-47E6-AFA3-9532DB013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CC52-A1FA-4C55-9934-7DCB8588D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3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2EE057-9C69-41C0-8C38-A97AD4590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61F727-9C59-4792-AD93-BB78497A5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C9E391-BFC7-48B5-BEA9-77657E4DD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EA51-E852-423D-89EF-C9C65CE0A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49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7AF403-D433-429E-91F0-B25998ED6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9C5EE9-DED8-4A3A-BA80-30A794E29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04FCA9-B6A3-4FEB-9FC8-DC708681C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26B8-2CBA-4267-9900-C8215E424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854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08C42-A1AD-4339-9B3D-E3758FA57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F2CEB-B5C0-45F3-B084-977CC4688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4F349-F6E2-441D-AFF7-5993875F1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58EBC-0FC4-4C5C-B3E4-BD811DAB3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56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14581-32EE-466C-9B47-29F3A9D4A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12476-3112-446D-B379-1223EDCCC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79220E-E0CC-43C4-A45E-6598419F0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45E6-0173-47E1-81B7-C6C3233A1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80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0C8A2-5B07-4C66-868F-37E1FC59B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725E0B-BEEB-4FCD-BEE5-B31AAC5AA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F6D231-9991-4136-8652-43B62F601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6C4DA-B0C5-49CB-BA91-27EDDB95D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818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EEED7B-5AFB-4107-A250-11AB557D2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E243A-93C1-491C-9984-05AB2DC47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00FE6D-4995-4FB7-88CA-4689BA99C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617E-B444-4ABF-A27D-FFDFC44F6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1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52F0-7678-4B95-922D-5D9BBD596E88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BCA8-0048-4D22-96DD-B9C578E0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B006-0201-4099-AAF8-55AB3A6F80F1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38AA1-5345-4B64-B338-F50EB831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3928-6788-4B17-83CC-AE49AF8C5C88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96B6-D62C-474F-8343-2535CD90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BFD33-2DE0-4DE8-920E-97D264020706}" type="datetimeFigureOut">
              <a:rPr lang="en-US"/>
              <a:pPr>
                <a:defRPr/>
              </a:pPr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298290-38BD-45A7-9B9A-897AE487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DD7DE3-1B20-4AF0-BD74-13EECAA7E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4AEFDB1-4589-4D54-9369-FC4515179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1A6A40-7CCF-4C9F-95BF-C454C0B878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1E693C-CB44-4DF6-B739-39F2A16DA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1F5333-7282-4711-BEB0-F2C8B7011A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2E86D84-A6D9-4F38-96D7-6F69650DB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2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CE67A4-906C-4796-9846-172CE0BB0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EDA399-60D9-454A-B812-43D00512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9B89A6-9917-44C4-AED2-477A3305DF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38476B-E5A1-4754-9C34-582A9F93DD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C796AF-8587-4372-8B71-AAEED076F7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A1B12-CC5D-4E9C-89F4-D8E9436EC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3295CD-CB89-47A6-91F2-950218E99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6D1F26-F2CD-4B5D-981E-1FA4C34DE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2D72C1-57E9-45D7-93F4-0587E3194B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7A028C-779C-4AF2-B279-AA6E7373E3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E7DC5F-D7BF-430F-AA26-4997BDCAB1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7CEF20F8-F05C-4785-877D-99AF2073D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8C42E4-9740-459D-91F5-F2C4DEDA2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296D6B-931E-4A31-B364-D3F51455A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239F39-2758-427C-BAE6-68D62D38EB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68923A-731C-488E-BB96-62EBC32B33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66AFAC-4594-476C-A4FE-33F9D305D2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A718AD-203D-426D-9BC0-1EABA1AC4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5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5B1A72-D187-459F-B254-EBA84EBA8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354DFC-9B5D-4DA6-B2BC-D82249CCB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EE8048-C237-4F1B-B74E-6A8770BF24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CD6176-50D0-433A-A2A5-B2CEF91575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3C4D38-A784-41B2-BAC1-B49B42A723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E82BA7-FAD9-4F36-8255-8D0523C54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videos/iris-flower-clustering-with-neural-clustering-tool-68796.html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4331" y="1752600"/>
            <a:ext cx="5090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Review for Quiz 5 Thursday 12/9/21</a:t>
            </a:r>
          </a:p>
          <a:p>
            <a:r>
              <a:rPr lang="en-US" sz="2400" dirty="0"/>
              <a:t>Lectures L13 CNN and L14 SOM</a:t>
            </a:r>
          </a:p>
          <a:p>
            <a:r>
              <a:rPr lang="en-US" sz="2400" dirty="0"/>
              <a:t>Assignments 17 and 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C86D07-5A73-452E-B470-79BB31FA9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4" y="1901207"/>
            <a:ext cx="7751693" cy="3956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55087-D824-469C-8A41-579FE1BAF9AA}"/>
              </a:ext>
            </a:extLst>
          </p:cNvPr>
          <p:cNvSpPr txBox="1"/>
          <p:nvPr/>
        </p:nvSpPr>
        <p:spPr>
          <a:xfrm>
            <a:off x="252413" y="1162051"/>
            <a:ext cx="881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	Displays 8 random images to check the content of the datastore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numObsToShow = 8;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idx = randperm(numObs,numObsToShow);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imshow(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imtile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trashImds.Files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(idx),</a:t>
            </a:r>
            <a:r>
              <a:rPr lang="en-US" sz="1500" dirty="0">
                <a:solidFill>
                  <a:srgbClr val="AA04F9"/>
                </a:solidFill>
                <a:latin typeface="Arial"/>
              </a:rPr>
              <a:t>'</a:t>
            </a:r>
            <a:r>
              <a:rPr lang="en-US" sz="1500" dirty="0" err="1">
                <a:solidFill>
                  <a:srgbClr val="AA04F9"/>
                </a:solidFill>
                <a:latin typeface="Arial"/>
              </a:rPr>
              <a:t>GridSize</a:t>
            </a:r>
            <a:r>
              <a:rPr lang="en-US" sz="1500" dirty="0">
                <a:solidFill>
                  <a:srgbClr val="AA04F9"/>
                </a:solidFill>
                <a:latin typeface="Arial"/>
              </a:rPr>
              <a:t>'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,[2 4],</a:t>
            </a:r>
            <a:r>
              <a:rPr lang="en-US" sz="1500" dirty="0">
                <a:solidFill>
                  <a:srgbClr val="AA04F9"/>
                </a:solidFill>
                <a:latin typeface="Arial"/>
              </a:rPr>
              <a:t>'</a:t>
            </a:r>
            <a:r>
              <a:rPr lang="en-US" sz="1500" dirty="0" err="1">
                <a:solidFill>
                  <a:srgbClr val="AA04F9"/>
                </a:solidFill>
                <a:latin typeface="Arial"/>
              </a:rPr>
              <a:t>ThumbnailSize</a:t>
            </a:r>
            <a:r>
              <a:rPr lang="en-US" sz="1500" dirty="0">
                <a:solidFill>
                  <a:srgbClr val="AA04F9"/>
                </a:solidFill>
                <a:latin typeface="Arial"/>
              </a:rPr>
              <a:t>'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,[100 100]))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797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56DAB7C-764F-45D0-ADC0-614826D39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2063242"/>
            <a:ext cx="7713755" cy="39375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55087-D824-469C-8A41-579FE1BAF9AA}"/>
              </a:ext>
            </a:extLst>
          </p:cNvPr>
          <p:cNvSpPr txBox="1"/>
          <p:nvPr/>
        </p:nvSpPr>
        <p:spPr>
          <a:xfrm>
            <a:off x="66675" y="1028701"/>
            <a:ext cx="90773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			Displays 8 random images of a particular class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= </a:t>
            </a:r>
            <a:r>
              <a:rPr lang="en-US" sz="1500" dirty="0">
                <a:solidFill>
                  <a:srgbClr val="AA04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"plastic"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idxClass = find(trashImds.Labels == class);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idx = randsample(idxClass,numObsToShow);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imshow(imtile(trashImds.Files(idx),</a:t>
            </a:r>
            <a:r>
              <a:rPr lang="en-US" sz="1500" dirty="0">
                <a:solidFill>
                  <a:srgbClr val="AA04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1500" dirty="0" err="1">
                <a:solidFill>
                  <a:srgbClr val="AA04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GridSize</a:t>
            </a:r>
            <a:r>
              <a:rPr lang="en-US" sz="1500" dirty="0">
                <a:solidFill>
                  <a:srgbClr val="AA04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,[2 4],</a:t>
            </a:r>
            <a:r>
              <a:rPr lang="en-US" sz="1500" dirty="0">
                <a:solidFill>
                  <a:srgbClr val="AA04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1500" dirty="0" err="1">
                <a:solidFill>
                  <a:srgbClr val="AA04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ThumbnailSize</a:t>
            </a:r>
            <a:r>
              <a:rPr lang="en-US" sz="1500" dirty="0">
                <a:solidFill>
                  <a:srgbClr val="AA04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,[100 100]))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948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C76DFD-72D0-4CE7-BE7B-52692CB69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3" y="2114550"/>
            <a:ext cx="8892175" cy="2695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E5E71-0D32-496F-BEAF-89D4C3831D85}"/>
              </a:ext>
            </a:extLst>
          </p:cNvPr>
          <p:cNvSpPr txBox="1"/>
          <p:nvPr/>
        </p:nvSpPr>
        <p:spPr>
          <a:xfrm>
            <a:off x="495300" y="1133476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Split data into training and testing files, get the pretrained network, define image augmentation, and create an augmented datastore</a:t>
            </a:r>
          </a:p>
        </p:txBody>
      </p:sp>
    </p:spTree>
    <p:extLst>
      <p:ext uri="{BB962C8B-B14F-4D97-AF65-F5344CB8AC3E}">
        <p14:creationId xmlns:p14="http://schemas.microsoft.com/office/powerpoint/2010/main" val="111719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2E2B173-3702-483A-B780-89474F62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9" y="2452049"/>
            <a:ext cx="8215463" cy="165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22DCF2-BF13-4799-B094-442F1227195C}"/>
              </a:ext>
            </a:extLst>
          </p:cNvPr>
          <p:cNvSpPr txBox="1"/>
          <p:nvPr/>
        </p:nvSpPr>
        <p:spPr>
          <a:xfrm>
            <a:off x="3076575" y="184785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Modify googlenet</a:t>
            </a:r>
          </a:p>
        </p:txBody>
      </p:sp>
    </p:spTree>
    <p:extLst>
      <p:ext uri="{BB962C8B-B14F-4D97-AF65-F5344CB8AC3E}">
        <p14:creationId xmlns:p14="http://schemas.microsoft.com/office/powerpoint/2010/main" val="5443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FF438DC-0BFA-4DCE-8BC7-24B975770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5" y="2103398"/>
            <a:ext cx="8715230" cy="3444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C631E-A350-49D4-A05D-8494FDEE11D6}"/>
              </a:ext>
            </a:extLst>
          </p:cNvPr>
          <p:cNvSpPr txBox="1"/>
          <p:nvPr/>
        </p:nvSpPr>
        <p:spPr>
          <a:xfrm>
            <a:off x="495300" y="1133475"/>
            <a:ext cx="849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Train the network, Resize the testing images, Classify the test images, Report accuracy and confusion matrix</a:t>
            </a:r>
          </a:p>
        </p:txBody>
      </p:sp>
    </p:spTree>
    <p:extLst>
      <p:ext uri="{BB962C8B-B14F-4D97-AF65-F5344CB8AC3E}">
        <p14:creationId xmlns:p14="http://schemas.microsoft.com/office/powerpoint/2010/main" val="276001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12137BCB-C03B-401D-B6EC-705645F6B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83581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Self-organizing Maps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Unsupervised learning designed to achieve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dimensionality reduction by topographically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ordering of input patterns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Basic aim of SOM is similar to data compression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Given a large set of input vectors find a smaller set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prototypes that provide a good approximation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whole input data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152" y="1295400"/>
            <a:ext cx="6290895" cy="461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81000" y="3810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/>
              <a:t>Elastic net over input space. Each nodes associated with a compressed representation of input space. </a:t>
            </a:r>
            <a:endParaRPr lang="en-US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46435" y="6096000"/>
            <a:ext cx="851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phase of SOM convergence is illustrated by this figure?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OM as elastic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5532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828800" y="3124200"/>
            <a:ext cx="242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Input distribution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257800" y="312420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Initial weights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1905000" y="6096000"/>
            <a:ext cx="228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Ordering phase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5486400" y="6096000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Refined map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85800" y="304800"/>
            <a:ext cx="8237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Refinement distorts the net to reflect input statistics</a:t>
            </a:r>
          </a:p>
        </p:txBody>
      </p:sp>
    </p:spTree>
    <p:extLst>
      <p:ext uri="{BB962C8B-B14F-4D97-AF65-F5344CB8AC3E}">
        <p14:creationId xmlns:p14="http://schemas.microsoft.com/office/powerpoint/2010/main" val="309888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abeled neurons with animal n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42" y="1447800"/>
            <a:ext cx="668691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512661"/>
            <a:ext cx="88248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Contextual map shows best match unit (BMU) of data records.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BMU is output node with weight most like data record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1371600" y="7162800"/>
            <a:ext cx="60864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Input topologically organized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Compression linked to higher level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5801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46075" y="330200"/>
            <a:ext cx="81883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Semantic map: Lattice sites label by animal type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inducing the strongest response at that node. Shows clustering of similar data types</a:t>
            </a:r>
          </a:p>
        </p:txBody>
      </p:sp>
      <p:pic>
        <p:nvPicPr>
          <p:cNvPr id="18435" name="Picture 5" descr="semantic map of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0" y="1828800"/>
            <a:ext cx="7086600" cy="483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1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7993F52-2A59-4041-943E-19830864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981326"/>
            <a:ext cx="5915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Convolutional Neural Networks (CNNs): </a:t>
            </a: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Deep leaning neural networks for image classification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UMAT with st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913562" cy="46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38906" y="304800"/>
            <a:ext cx="8866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U-mat with stars: Centers show local minima of UMAT. Each output node connected to </a:t>
            </a:r>
            <a:r>
              <a:rPr lang="en-US" sz="2400"/>
              <a:t>a unique center</a:t>
            </a:r>
            <a:r>
              <a:rPr lang="en-US" sz="2400" dirty="0"/>
              <a:t>. Use with BMU to cluster input data.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03F80A98-476D-4098-B08A-B5A5B0656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255588"/>
            <a:ext cx="495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 using MATLAB: Link to video 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A648D37F-D035-4D82-9E35-8281A256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715963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  <a:hlinkClick r:id="rId2"/>
              </a:rPr>
              <a:t>https://www.mathworks.com/videos/iris-flower-clustering-with-neural-clustering-tool-68796.html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2D808-8846-4813-AB9F-0F5D5328F1A6}"/>
              </a:ext>
            </a:extLst>
          </p:cNvPr>
          <p:cNvSpPr txBox="1"/>
          <p:nvPr/>
        </p:nvSpPr>
        <p:spPr>
          <a:xfrm>
            <a:off x="854074" y="1495425"/>
            <a:ext cx="81375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load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iris_dataset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A04F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inputs=irisInputs;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d1=6;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d2=6;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net=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selforgmap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([d1,d2]);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[net,tr]=train(net,inputs);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outputs=net(inputs);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%plots: neighbor distances (UMAT), sample hits, weight positions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SeedC=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net.IW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w=SeedC(1);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weight vectors for node of SOM output array</a:t>
            </a:r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DB3ED506-F0E2-40C9-85FA-6523DD9F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468438"/>
            <a:ext cx="4752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Code from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iris dataset: 3 classes, 50 records each,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attributes/record</a:t>
            </a:r>
          </a:p>
        </p:txBody>
      </p:sp>
    </p:spTree>
    <p:extLst>
      <p:ext uri="{BB962C8B-B14F-4D97-AF65-F5344CB8AC3E}">
        <p14:creationId xmlns:p14="http://schemas.microsoft.com/office/powerpoint/2010/main" val="97507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B3DC4A1-2FDF-449D-820B-F6516480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0788"/>
            <a:ext cx="66294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>
            <a:extLst>
              <a:ext uri="{FF2B5EF4-FFF2-40B4-BE49-F238E27FC236}">
                <a16:creationId xmlns:a16="http://schemas.microsoft.com/office/drawing/2014/main" id="{F0205FFB-CC32-4E4A-B664-CBA4ED3A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04800"/>
            <a:ext cx="8220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BDI index for K-means. K-2 favored by minimum similarity.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this consistent with SOM results?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0D267-4AB0-4FC6-83C0-5FC1F2F185E3}"/>
              </a:ext>
            </a:extLst>
          </p:cNvPr>
          <p:cNvSpPr txBox="1"/>
          <p:nvPr/>
        </p:nvSpPr>
        <p:spPr>
          <a:xfrm>
            <a:off x="1744663" y="1447800"/>
            <a:ext cx="701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x= irisInputs';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E= evalclusters(x,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kmeans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DaviesBouldin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klist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A04F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'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,[1:6]);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plot(E)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>
            <a:extLst>
              <a:ext uri="{FF2B5EF4-FFF2-40B4-BE49-F238E27FC236}">
                <a16:creationId xmlns:a16="http://schemas.microsoft.com/office/drawing/2014/main" id="{EBE32844-C44D-467B-A6AC-D01EFC2F4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5263"/>
            <a:ext cx="45323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Compare centroids of K-means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 SOM weight positions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6CE32-F74B-4219-8777-F24C530250EE}"/>
              </a:ext>
            </a:extLst>
          </p:cNvPr>
          <p:cNvSpPr txBox="1"/>
          <p:nvPr/>
        </p:nvSpPr>
        <p:spPr>
          <a:xfrm>
            <a:off x="381000" y="414873"/>
            <a:ext cx="563880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clusters=2;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[idx,C]=kmeans(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inputs',clusters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meandist=0;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=1:clusters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k=1:36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dist(k)=(C(i,1)-w(k,1))^2+(C(i,2)-w(k,2))^2;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kmin=1;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mindist=dist(1);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k=2:36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dist(k)&lt;mindist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kmin=k;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mindist=dist(k);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disp([i,kmin,mindist])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meandist=meandist+mindist;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meandist=meandist/clusters;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disp(meandist)</a:t>
            </a:r>
          </a:p>
        </p:txBody>
      </p:sp>
      <p:sp>
        <p:nvSpPr>
          <p:cNvPr id="36868" name="TextBox 5">
            <a:extLst>
              <a:ext uri="{FF2B5EF4-FFF2-40B4-BE49-F238E27FC236}">
                <a16:creationId xmlns:a16="http://schemas.microsoft.com/office/drawing/2014/main" id="{93D6AF45-FC38-4072-938E-DC8FE18C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025525"/>
            <a:ext cx="26463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cluster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8   0.0059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23 0.0227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Mean 0.0143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clusters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.10  0.0006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7   0.0007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36  0.0249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Mean 0.0087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clusters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7    0.0007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10  0.0619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31 0.0145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23 0.0213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Mean 0.0246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3-means most like SOM</a:t>
            </a:r>
          </a:p>
        </p:txBody>
      </p:sp>
    </p:spTree>
    <p:extLst>
      <p:ext uri="{BB962C8B-B14F-4D97-AF65-F5344CB8AC3E}">
        <p14:creationId xmlns:p14="http://schemas.microsoft.com/office/powerpoint/2010/main" val="1057282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 picture containing outdoor object, honeycomb&#10;&#10;Description automatically generated">
            <a:extLst>
              <a:ext uri="{FF2B5EF4-FFF2-40B4-BE49-F238E27FC236}">
                <a16:creationId xmlns:a16="http://schemas.microsoft.com/office/drawing/2014/main" id="{FEECEC8C-F0D3-4F86-B2DB-5886C6F2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447800"/>
            <a:ext cx="5791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EB507E-F0C9-4863-A1FE-929F9D1957AF}"/>
              </a:ext>
            </a:extLst>
          </p:cNvPr>
          <p:cNvSpPr/>
          <p:nvPr/>
        </p:nvSpPr>
        <p:spPr>
          <a:xfrm>
            <a:off x="2276475" y="4724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4E20CE-0BD3-4F1A-9EE3-7E65BC431021}"/>
              </a:ext>
            </a:extLst>
          </p:cNvPr>
          <p:cNvSpPr/>
          <p:nvPr/>
        </p:nvSpPr>
        <p:spPr>
          <a:xfrm>
            <a:off x="6653213" y="1676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414FAD-8BF2-475D-8C1A-2C61767FDD50}"/>
              </a:ext>
            </a:extLst>
          </p:cNvPr>
          <p:cNvSpPr/>
          <p:nvPr/>
        </p:nvSpPr>
        <p:spPr>
          <a:xfrm>
            <a:off x="4897438" y="4724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18" name="TextBox 5">
            <a:extLst>
              <a:ext uri="{FF2B5EF4-FFF2-40B4-BE49-F238E27FC236}">
                <a16:creationId xmlns:a16="http://schemas.microsoft.com/office/drawing/2014/main" id="{C864FE4F-5977-40DB-8555-80FE5CE7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" y="261937"/>
            <a:ext cx="78710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3-means: nodes with weight position closest to centroids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Node 1 is in the lower left </a:t>
            </a:r>
            <a:r>
              <a:rPr lang="en-US" altLang="en-US" sz="2400" dirty="0" err="1">
                <a:solidFill>
                  <a:srgbClr val="000000"/>
                </a:solidFill>
              </a:rPr>
              <a:t>courner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:a16="http://schemas.microsoft.com/office/drawing/2014/main" id="{4A08E653-32F4-4DA0-AF42-7932EEE24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07" y="2162175"/>
            <a:ext cx="2627316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B99A5-3C9E-4D0E-9F41-D814D28F3075}"/>
              </a:ext>
            </a:extLst>
          </p:cNvPr>
          <p:cNvSpPr txBox="1"/>
          <p:nvPr/>
        </p:nvSpPr>
        <p:spPr>
          <a:xfrm>
            <a:off x="1123930" y="2321004"/>
            <a:ext cx="4643322" cy="19620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CNNs differ from traditional ANNs in 4 ways</a:t>
            </a:r>
          </a:p>
          <a:p>
            <a:pPr defTabSz="685800" eaLnBrk="0" hangingPunct="0"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92881" indent="-192881" defTabSz="6858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Local receptive fields</a:t>
            </a:r>
          </a:p>
          <a:p>
            <a:pPr marL="192881" indent="-192881" defTabSz="6858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Shared weights and biases</a:t>
            </a:r>
          </a:p>
          <a:p>
            <a:pPr marL="192881" indent="-192881" defTabSz="6858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Activation and pooling</a:t>
            </a:r>
          </a:p>
          <a:p>
            <a:pPr marL="192881" indent="-192881" defTabSz="685800" eaLnBrk="0" hangingPunct="0">
              <a:buFontTx/>
              <a:buAutoNum type="arabicParenR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Transfer learning</a:t>
            </a:r>
          </a:p>
          <a:p>
            <a:pPr marL="192881" indent="-192881" defTabSz="685800" eaLnBrk="0" hangingPunct="0">
              <a:buFontTx/>
              <a:buAutoNum type="arabicParenR"/>
              <a:defRPr/>
            </a:pPr>
            <a:endParaRPr 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76BF2ED7-8375-49A8-930A-B292E4950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737329"/>
            <a:ext cx="5425630" cy="13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2">
            <a:extLst>
              <a:ext uri="{FF2B5EF4-FFF2-40B4-BE49-F238E27FC236}">
                <a16:creationId xmlns:a16="http://schemas.microsoft.com/office/drawing/2014/main" id="{90B50C15-AFDC-495F-9C86-1B8A6466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12" y="4953000"/>
            <a:ext cx="86127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Parts of input array called local receptive fields (LRFs) are connected to specific nodes in the hidden layer.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Sweeping LRFs of the input array across hidden layer creates a feature map in the hidden layer.  Convolution accomplishes feature mapping efficiently; hence the name CNN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0FC234F0-B40D-4055-8BE5-EF1C1647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1" y="3425077"/>
            <a:ext cx="3245644" cy="133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081973C-CEEC-4462-AAF8-D09B5A6E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690" y="1212755"/>
            <a:ext cx="58929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srgbClr val="000000"/>
                </a:solidFill>
              </a:rPr>
              <a:t>Input array is not fully connected to hidden layer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>
            <a:extLst>
              <a:ext uri="{FF2B5EF4-FFF2-40B4-BE49-F238E27FC236}">
                <a16:creationId xmlns:a16="http://schemas.microsoft.com/office/drawing/2014/main" id="{76C94FD2-3095-40C2-B5FB-4C66A4A0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99" y="1590676"/>
            <a:ext cx="3858727" cy="21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2">
            <a:extLst>
              <a:ext uri="{FF2B5EF4-FFF2-40B4-BE49-F238E27FC236}">
                <a16:creationId xmlns:a16="http://schemas.microsoft.com/office/drawing/2014/main" id="{475236DD-55D1-4654-B94F-D54B98469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023" y="1157288"/>
            <a:ext cx="2954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Shared weights and biases</a:t>
            </a:r>
          </a:p>
        </p:txBody>
      </p:sp>
      <p:sp>
        <p:nvSpPr>
          <p:cNvPr id="54276" name="TextBox 3">
            <a:extLst>
              <a:ext uri="{FF2B5EF4-FFF2-40B4-BE49-F238E27FC236}">
                <a16:creationId xmlns:a16="http://schemas.microsoft.com/office/drawing/2014/main" id="{62430881-33F8-46C7-9E0A-6302C8BD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344" y="3927874"/>
            <a:ext cx="65245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All the local receptive fields are connected to their respective hidden node </a:t>
            </a: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by the same set of weights (w</a:t>
            </a:r>
            <a:r>
              <a:rPr lang="en-US" altLang="en-US" sz="1500" baseline="-25000" dirty="0">
                <a:solidFill>
                  <a:srgbClr val="000000"/>
                </a:solidFill>
              </a:rPr>
              <a:t>1</a:t>
            </a:r>
            <a:r>
              <a:rPr lang="en-US" altLang="en-US" sz="1500" dirty="0">
                <a:solidFill>
                  <a:srgbClr val="000000"/>
                </a:solidFill>
              </a:rPr>
              <a:t>-w</a:t>
            </a:r>
            <a:r>
              <a:rPr lang="en-US" altLang="en-US" sz="1500" baseline="-25000" dirty="0">
                <a:solidFill>
                  <a:srgbClr val="000000"/>
                </a:solidFill>
              </a:rPr>
              <a:t>4</a:t>
            </a:r>
            <a:r>
              <a:rPr lang="en-US" altLang="en-US" sz="1500" dirty="0">
                <a:solidFill>
                  <a:srgbClr val="000000"/>
                </a:solidFill>
              </a:rPr>
              <a:t>) and bias (b).  </a:t>
            </a: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This makes the image analysis translationally invariant.  </a:t>
            </a: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500" dirty="0">
                <a:solidFill>
                  <a:srgbClr val="000000"/>
                </a:solidFill>
              </a:rPr>
              <a:t>Whatever the weights are trained to detect can be anywhere in the image.</a:t>
            </a:r>
          </a:p>
        </p:txBody>
      </p:sp>
      <p:pic>
        <p:nvPicPr>
          <p:cNvPr id="54277" name="Picture 4">
            <a:extLst>
              <a:ext uri="{FF2B5EF4-FFF2-40B4-BE49-F238E27FC236}">
                <a16:creationId xmlns:a16="http://schemas.microsoft.com/office/drawing/2014/main" id="{0EDE6FC3-79C2-453A-A67C-A6DDC88E6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9" y="1819276"/>
            <a:ext cx="3842577" cy="184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id="{E09A7778-FA4A-4C4F-AEA4-5DDBBF13F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24" y="2886076"/>
            <a:ext cx="722563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>
            <a:extLst>
              <a:ext uri="{FF2B5EF4-FFF2-40B4-BE49-F238E27FC236}">
                <a16:creationId xmlns:a16="http://schemas.microsoft.com/office/drawing/2014/main" id="{7EFABC4B-8EE8-42AF-852A-D9FECDA48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62062"/>
            <a:ext cx="8324850" cy="130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575" dirty="0">
                <a:solidFill>
                  <a:srgbClr val="000000"/>
                </a:solidFill>
              </a:rPr>
              <a:t>Input arrays can be very large. Activation and pooling is a way to effectively reduce the size of the input array and the number of weights and biases that need to be determined from a training set.</a:t>
            </a:r>
          </a:p>
          <a:p>
            <a:pPr defTabSz="685800" eaLnBrk="0" hangingPunct="0">
              <a:spcBef>
                <a:spcPct val="0"/>
              </a:spcBef>
              <a:buNone/>
            </a:pPr>
            <a:endParaRPr lang="en-US" altLang="en-US" sz="1575" dirty="0">
              <a:solidFill>
                <a:srgbClr val="000000"/>
              </a:solidFill>
            </a:endParaRP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575" dirty="0">
                <a:solidFill>
                  <a:srgbClr val="000000"/>
                </a:solidFill>
              </a:rPr>
              <a:t>The </a:t>
            </a:r>
            <a:r>
              <a:rPr lang="en-US" altLang="en-US" sz="1575" dirty="0" err="1">
                <a:solidFill>
                  <a:srgbClr val="000000"/>
                </a:solidFill>
              </a:rPr>
              <a:t>ReLU</a:t>
            </a:r>
            <a:r>
              <a:rPr lang="en-US" altLang="en-US" sz="1575" dirty="0">
                <a:solidFill>
                  <a:srgbClr val="000000"/>
                </a:solidFill>
              </a:rPr>
              <a:t> activator shown below changes negative input values to zero.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>
            <a:extLst>
              <a:ext uri="{FF2B5EF4-FFF2-40B4-BE49-F238E27FC236}">
                <a16:creationId xmlns:a16="http://schemas.microsoft.com/office/drawing/2014/main" id="{820CDF60-811A-4A31-B4BB-5C1D2B4B2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5" y="857250"/>
            <a:ext cx="6906050" cy="37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2">
            <a:extLst>
              <a:ext uri="{FF2B5EF4-FFF2-40B4-BE49-F238E27FC236}">
                <a16:creationId xmlns:a16="http://schemas.microsoft.com/office/drawing/2014/main" id="{6DE64462-9151-405C-B9EE-273698CF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4800601"/>
            <a:ext cx="862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</a:rPr>
              <a:t>Features in h</a:t>
            </a:r>
            <a:r>
              <a:rPr lang="en-US" altLang="en-US" sz="1800" dirty="0" err="1">
                <a:solidFill>
                  <a:srgbClr val="000000"/>
                </a:solidFill>
              </a:rPr>
              <a:t>idden</a:t>
            </a:r>
            <a:r>
              <a:rPr lang="en-US" altLang="en-US" sz="1800" dirty="0">
                <a:solidFill>
                  <a:srgbClr val="000000"/>
                </a:solidFill>
              </a:rPr>
              <a:t> layers near the classifier will not be recognizable. We can trace then back to the image and quantify their importance in the classification.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C63939-BEC8-4A02-9793-58AFC0777232}"/>
              </a:ext>
            </a:extLst>
          </p:cNvPr>
          <p:cNvSpPr/>
          <p:nvPr/>
        </p:nvSpPr>
        <p:spPr>
          <a:xfrm>
            <a:off x="1171575" y="3000375"/>
            <a:ext cx="228600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BC44FB-5279-4192-BB08-62E097AAAC08}"/>
              </a:ext>
            </a:extLst>
          </p:cNvPr>
          <p:cNvSpPr/>
          <p:nvPr/>
        </p:nvSpPr>
        <p:spPr>
          <a:xfrm>
            <a:off x="6486525" y="1609725"/>
            <a:ext cx="190500" cy="3429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0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1095EADB-06DD-46E3-9E04-624B79D5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90601"/>
            <a:ext cx="7930115" cy="27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2C15B302-D275-420C-BEA5-9E230C54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57" y="3721895"/>
            <a:ext cx="8401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 pre-trained CNNs that embodies fundamentals of image segmentation, like edge detection, can be refined to identify many types of objects with less data and computational resources than training from scratch.</a:t>
            </a:r>
          </a:p>
          <a:p>
            <a:pPr defTabSz="685800" eaLnBrk="0" hangingPunct="0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Example: transfer learning for trash classification</a:t>
            </a: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	step 1 choose a pretrained network</a:t>
            </a:r>
          </a:p>
          <a:p>
            <a:pPr defTabSz="685800" eaLnBrk="0" hangingPunct="0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	step 2 get training images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55087-D824-469C-8A41-579FE1BAF9AA}"/>
              </a:ext>
            </a:extLst>
          </p:cNvPr>
          <p:cNvSpPr txBox="1"/>
          <p:nvPr/>
        </p:nvSpPr>
        <p:spPr>
          <a:xfrm>
            <a:off x="228600" y="1473108"/>
            <a:ext cx="88106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	In the folder that contains the trash images, create the datastore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trashImds = imageDatastore(‘</a:t>
            </a:r>
            <a:r>
              <a:rPr lang="en-US" sz="1350" dirty="0">
                <a:solidFill>
                  <a:srgbClr val="AA04F9"/>
                </a:solidFill>
                <a:latin typeface="Courier New" panose="02070309020205020404" pitchFamily="49" charset="0"/>
              </a:rPr>
              <a:t>C:\Users\jhmiller\Documents\MATLAB\MATLAB CNN\trashnet5F’,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AA04F9"/>
                </a:solidFill>
                <a:latin typeface="Courier New" panose="02070309020205020404" pitchFamily="49" charset="0"/>
              </a:rPr>
              <a:t>'</a:t>
            </a:r>
            <a:r>
              <a:rPr lang="en-US" sz="1500" dirty="0" err="1">
                <a:solidFill>
                  <a:srgbClr val="AA04F9"/>
                </a:solidFill>
                <a:latin typeface="Courier New" panose="02070309020205020404" pitchFamily="49" charset="0"/>
              </a:rPr>
              <a:t>IncludeSubfolders</a:t>
            </a:r>
            <a:r>
              <a:rPr lang="en-US" sz="1500" dirty="0">
                <a:solidFill>
                  <a:srgbClr val="AA04F9"/>
                </a:solidFill>
                <a:latin typeface="Courier New" panose="02070309020205020404" pitchFamily="49" charset="0"/>
              </a:rPr>
              <a:t>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,true,</a:t>
            </a:r>
            <a:r>
              <a:rPr lang="en-US" sz="1500" dirty="0">
                <a:solidFill>
                  <a:srgbClr val="AA04F9"/>
                </a:solidFill>
                <a:latin typeface="Courier New" panose="02070309020205020404" pitchFamily="49" charset="0"/>
              </a:rPr>
              <a:t>'LabelSource'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500" dirty="0">
                <a:solidFill>
                  <a:srgbClr val="AA04F9"/>
                </a:solidFill>
                <a:latin typeface="Courier New" panose="02070309020205020404" pitchFamily="49" charset="0"/>
              </a:rPr>
              <a:t>'</a:t>
            </a:r>
            <a:r>
              <a:rPr lang="en-US" sz="1500" dirty="0" err="1">
                <a:solidFill>
                  <a:srgbClr val="AA04F9"/>
                </a:solidFill>
                <a:latin typeface="Courier New" panose="02070309020205020404" pitchFamily="49" charset="0"/>
              </a:rPr>
              <a:t>foldernames</a:t>
            </a:r>
            <a:r>
              <a:rPr lang="en-US" sz="1500" dirty="0">
                <a:solidFill>
                  <a:srgbClr val="AA04F9"/>
                </a:solidFill>
                <a:latin typeface="Courier New" panose="02070309020205020404" pitchFamily="49" charset="0"/>
              </a:rPr>
              <a:t>’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rgbClr val="000000"/>
              </a:solidFill>
              <a:latin typeface="Arial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	Get number of objects, number of classes, and display objects per class as a histogram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00000"/>
                </a:solidFill>
                <a:latin typeface="Arial"/>
              </a:rPr>
              <a:t>numObs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 = length(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trashImds.Labels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); 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disp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numObs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err="1">
                <a:solidFill>
                  <a:srgbClr val="000000"/>
                </a:solidFill>
                <a:latin typeface="Arial"/>
              </a:rPr>
              <a:t>numClasses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=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numel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(categories(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trashInds.Labels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)); 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disp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numClasses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histogram(trashImds.Labels)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set(</a:t>
            </a:r>
            <a:r>
              <a:rPr lang="en-US" sz="1500" dirty="0" err="1">
                <a:solidFill>
                  <a:srgbClr val="000000"/>
                </a:solidFill>
                <a:latin typeface="Arial"/>
              </a:rPr>
              <a:t>gca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500" dirty="0">
                <a:solidFill>
                  <a:srgbClr val="AA04F9"/>
                </a:solidFill>
                <a:latin typeface="Arial"/>
              </a:rPr>
              <a:t>'</a:t>
            </a:r>
            <a:r>
              <a:rPr lang="en-US" sz="1500" dirty="0" err="1">
                <a:solidFill>
                  <a:srgbClr val="AA04F9"/>
                </a:solidFill>
                <a:latin typeface="Arial"/>
              </a:rPr>
              <a:t>TickLabelInterpreter</a:t>
            </a:r>
            <a:r>
              <a:rPr lang="en-US" sz="1500" dirty="0">
                <a:solidFill>
                  <a:srgbClr val="AA04F9"/>
                </a:solidFill>
                <a:latin typeface="Arial"/>
              </a:rPr>
              <a:t>'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,</a:t>
            </a:r>
            <a:r>
              <a:rPr lang="en-US" sz="1500" dirty="0">
                <a:solidFill>
                  <a:srgbClr val="AA04F9"/>
                </a:solidFill>
                <a:latin typeface="Arial"/>
              </a:rPr>
              <a:t>'none’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B62C9FD-8BF4-401F-96DC-0383FDEEF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8" y="3280033"/>
            <a:ext cx="3538723" cy="2654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F1EC30-C730-4774-9802-00D952068304}"/>
              </a:ext>
            </a:extLst>
          </p:cNvPr>
          <p:cNvSpPr txBox="1"/>
          <p:nvPr/>
        </p:nvSpPr>
        <p:spPr>
          <a:xfrm>
            <a:off x="499878" y="1080692"/>
            <a:ext cx="84155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Arial"/>
              </a:rPr>
              <a:t>Transfer learning using </a:t>
            </a:r>
            <a:r>
              <a:rPr lang="en-US" sz="2100" dirty="0" err="1">
                <a:solidFill>
                  <a:srgbClr val="000000"/>
                </a:solidFill>
                <a:latin typeface="Arial"/>
              </a:rPr>
              <a:t>googlenet</a:t>
            </a:r>
            <a:r>
              <a:rPr lang="en-US" sz="2100" dirty="0">
                <a:solidFill>
                  <a:srgbClr val="000000"/>
                </a:solidFill>
                <a:latin typeface="Arial"/>
              </a:rPr>
              <a:t> and the </a:t>
            </a:r>
            <a:r>
              <a:rPr lang="en-US" sz="2100" dirty="0" err="1">
                <a:solidFill>
                  <a:srgbClr val="000000"/>
                </a:solidFill>
                <a:latin typeface="Arial"/>
              </a:rPr>
              <a:t>trashnet</a:t>
            </a:r>
            <a:r>
              <a:rPr lang="en-US" sz="2100" dirty="0">
                <a:solidFill>
                  <a:srgbClr val="000000"/>
                </a:solidFill>
                <a:latin typeface="Arial"/>
              </a:rPr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211746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1068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Office Theme</vt:lpstr>
      <vt:lpstr>1_Default Design</vt:lpstr>
      <vt:lpstr>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H. Miller</dc:creator>
  <cp:lastModifiedBy>Miller, John H</cp:lastModifiedBy>
  <cp:revision>108</cp:revision>
  <cp:lastPrinted>2012-12-04T00:08:10Z</cp:lastPrinted>
  <dcterms:created xsi:type="dcterms:W3CDTF">2012-11-29T23:10:28Z</dcterms:created>
  <dcterms:modified xsi:type="dcterms:W3CDTF">2021-12-08T05:16:16Z</dcterms:modified>
</cp:coreProperties>
</file>