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10" r:id="rId5"/>
    <p:sldMasterId id="2147483723" r:id="rId6"/>
  </p:sldMasterIdLst>
  <p:notesMasterIdLst>
    <p:notesMasterId r:id="rId26"/>
  </p:notesMasterIdLst>
  <p:sldIdLst>
    <p:sldId id="256" r:id="rId7"/>
    <p:sldId id="475" r:id="rId8"/>
    <p:sldId id="488" r:id="rId9"/>
    <p:sldId id="490" r:id="rId10"/>
    <p:sldId id="321" r:id="rId11"/>
    <p:sldId id="322" r:id="rId12"/>
    <p:sldId id="343" r:id="rId13"/>
    <p:sldId id="344" r:id="rId14"/>
    <p:sldId id="491" r:id="rId15"/>
    <p:sldId id="326" r:id="rId16"/>
    <p:sldId id="486" r:id="rId17"/>
    <p:sldId id="464" r:id="rId18"/>
    <p:sldId id="487" r:id="rId19"/>
    <p:sldId id="404" r:id="rId20"/>
    <p:sldId id="493" r:id="rId21"/>
    <p:sldId id="365" r:id="rId22"/>
    <p:sldId id="265" r:id="rId23"/>
    <p:sldId id="495" r:id="rId24"/>
    <p:sldId id="4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6D19E-A475-4ADC-AFA6-E622DE2C222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5BF4A-C6C3-4867-B09B-A4388AB0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552" indent="-29175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7003" indent="-23340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3804" indent="-23340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0605" indent="-23340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7407" indent="-2334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4208" indent="-2334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1009" indent="-2334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810" indent="-2334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A1285-9B64-4F31-B02D-BA9B22306BE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32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0D-774A-4DAB-B59A-8B3FED91B020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F62F-5646-409E-BCDE-DCDD8D2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4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0D-774A-4DAB-B59A-8B3FED91B020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F62F-5646-409E-BCDE-DCDD8D2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9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0D-774A-4DAB-B59A-8B3FED91B020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F62F-5646-409E-BCDE-DCDD8D2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19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7A7EF-98C3-4F4A-A5DB-5ADFCE8FECD1}" type="datetimeFigureOut">
              <a:rPr lang="en-US"/>
              <a:pPr>
                <a:defRPr/>
              </a:pPr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6A6C-630C-4DAF-A9E1-A680EEDFC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6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22BA-2D83-4589-A5FC-B0E95EDEDB72}" type="datetimeFigureOut">
              <a:rPr lang="en-US"/>
              <a:pPr>
                <a:defRPr/>
              </a:pPr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1FD7-5698-43EF-ACF8-0CFE84F10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0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C056-4503-47B4-A99F-0FE06C4AB9EA}" type="datetimeFigureOut">
              <a:rPr lang="en-US"/>
              <a:pPr>
                <a:defRPr/>
              </a:pPr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9531-C9C8-40C3-B7C3-6DC15E09F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08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AD10-4B89-430B-9B2D-12340FE327AC}" type="datetimeFigureOut">
              <a:rPr lang="en-US"/>
              <a:pPr>
                <a:defRPr/>
              </a:pPr>
              <a:t>11/18/2025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02EE-5B1D-4FC9-83CB-351CB5436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75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3981E-D416-4DF5-9CE0-73BC137F4C84}" type="datetimeFigureOut">
              <a:rPr lang="en-US"/>
              <a:pPr>
                <a:defRPr/>
              </a:pPr>
              <a:t>11/18/2025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6F6A-57E6-42DE-98F5-F8F14A44B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10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B90B-C3CB-432A-90CF-9FA81E069199}" type="datetimeFigureOut">
              <a:rPr lang="en-US"/>
              <a:pPr>
                <a:defRPr/>
              </a:pPr>
              <a:t>11/18/2025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5310-6C93-4C35-A671-46754C487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25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452F0-7678-4B95-922D-5D9BBD596E88}" type="datetimeFigureOut">
              <a:rPr lang="en-US"/>
              <a:pPr>
                <a:defRPr/>
              </a:pPr>
              <a:t>11/18/2025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4BCA8-0048-4D22-96DD-B9C578E0B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22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1B006-0201-4099-AAF8-55AB3A6F80F1}" type="datetimeFigureOut">
              <a:rPr lang="en-US"/>
              <a:pPr>
                <a:defRPr/>
              </a:pPr>
              <a:t>11/18/2025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38AA1-5345-4B64-B338-F50EB8312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0D-774A-4DAB-B59A-8B3FED91B020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F62F-5646-409E-BCDE-DCDD8D2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0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3928-6788-4B17-83CC-AE49AF8C5C88}" type="datetimeFigureOut">
              <a:rPr lang="en-US"/>
              <a:pPr>
                <a:defRPr/>
              </a:pPr>
              <a:t>11/18/2025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96B6-D62C-474F-8343-2535CD90F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78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1D892-FE02-42D3-B709-1A15488EAFC6}" type="datetimeFigureOut">
              <a:rPr lang="en-US"/>
              <a:pPr>
                <a:defRPr/>
              </a:pPr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143B-1820-4FBB-BB96-F945E7F6C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37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5F8D1-CA7B-4DFC-A72F-C8AC63BDCFD6}" type="datetimeFigureOut">
              <a:rPr lang="en-US"/>
              <a:pPr>
                <a:defRPr/>
              </a:pPr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A5B4-A466-4FA8-A75B-FFFA7427F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36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B11EA-273E-41BA-A621-DBE9C1E98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326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B5840-4F6F-4013-A1D2-8E3E8FF26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35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02EC1-8C48-484C-8A01-168603A790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155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2A1E6-7A00-4575-A109-1F7A7316F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87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2ED73-93A8-4370-A9B8-C6E7DE6EBC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013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8297-A71F-428C-B1BE-9B2FB40E5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17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5931E-C362-4375-99AB-AFFED5FAE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99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0D-774A-4DAB-B59A-8B3FED91B020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F62F-5646-409E-BCDE-DCDD8D2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48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C5915-C232-4C3F-B713-469BA54388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291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0A0E8-65C1-4156-BDA3-DE20E16EA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963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C5826-C2E3-4DBA-A55D-5EB752154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530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009A9-FE40-4C25-9342-98F0D00D7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86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C3EB9-EB26-47FB-AE88-15FDA2AC5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398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C9C1F-1309-4D08-B210-72F6920C01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71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C1C27-2BBC-4391-ACF2-7B7A4A71E5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808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31FE-5F93-415D-AA37-611FAC817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972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D2B2-8C14-4F10-BF98-024EF2BC7F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922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CA6F4-83BE-4398-AA09-695DCED24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90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0D-774A-4DAB-B59A-8B3FED91B020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F62F-5646-409E-BCDE-DCDD8D2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71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3ECD-18B9-4408-80C1-808123EC7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759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62B92-F8C4-4B51-BB18-DD627F012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688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62F3B-20A1-4433-BF2C-72C9D61C7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490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B1426-6498-4223-BFC3-0F155D0DD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127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28E18-54C9-42EC-8C71-B4D9D8DA4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987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D604D-BCBE-4919-9D59-21D77EE89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678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C2695E9-1FB9-4075-8807-993EAA32E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ECAFF16-9E80-429E-B001-32EE9D0BE5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0D693D4-08D6-4576-89AF-7A11362B8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A51D2-FC71-441A-B58A-DB6539668B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0769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E341E5-7908-D3C6-AD2D-D24F86972A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7C8FB2-6328-C26B-F93D-DD8E2BD6E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FE68DC-336C-6388-9D70-C39F3DA24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343BE-FBF0-4A24-95F8-05260908C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4038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EAA3E6-D6C3-CE70-6656-DB0D331999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D97DA5-E400-C471-7A2B-9272A1E7F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6F0A1D-A364-FCAA-D469-DC4B3ED538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E19D-0D45-45AE-9949-0A6C0C7255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486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DC4711-A3A2-686A-EEEA-74AEBA382B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8CFB00-43DD-6394-4579-8781A6B8C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71CA75-D1EF-4E7D-228A-4C50DBFCB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9E17E-0978-497E-8ECA-43EEDF8BD1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68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0D-774A-4DAB-B59A-8B3FED91B020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F62F-5646-409E-BCDE-DCDD8D2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762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1F4FE-7FA6-2292-D2DE-80A90D7CD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443AE4-123B-5A43-23AC-6F1F1D7CB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F4080B-687E-ACA5-CBA0-F0DA7A3785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56F35-1C8A-4456-A1AC-82B4E0798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65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DBDBCB-A53D-78F3-E736-069A58F6C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6F9B01-257A-AB84-4940-C77BE7481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F77E8AC-E422-F340-E98D-6CE46B662D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EFA3-CC54-4CEC-98DA-AC2007DE2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464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1F039F-A0BB-639F-1F9C-3CC7BF0F4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418A7D-DAF8-56F2-8059-B46D3A2591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7F47F9-868A-42D1-AC5F-5CDC08D3FE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C6856-97F7-4DB3-B872-6503E03E1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968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FA036F-7DF0-6B7E-7907-99666908B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C94CD8-689B-0D17-DF3E-069C49940A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3FBC54-ADFB-4EA8-BAE3-82F064A76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918DA-F12A-4C57-9428-367FEE594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617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8C5993-E789-D83F-A388-EBF6F5490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62F0A7-D131-243D-F339-B301CC1070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B72433-B873-1253-0A5D-150AE223E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72A52-D75D-4B75-AA76-F41D6EBB0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052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914E9F-9037-42EC-6C50-65BD56101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D1498-F22D-DE0A-9C97-28FBBD466D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DA44D8-CF3B-E4BD-E74E-84134423A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89642-C0C9-4665-86EB-8917D81F7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923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C78163-1E30-19BC-7EA1-0B473C5BD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3B40B5-94B6-204A-56EF-017FC6752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BF35E1-C3BF-B1EB-874E-FC45B0720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AE16-B553-495C-9A59-7699CB3E35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0496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1E6906-EA14-5DB9-D846-A48251E8E0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DF84A7-B686-4F08-BC6C-7D85507835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B167CF-6EEB-1D36-E2BF-9ACC3110D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B38FC-A11A-46C6-B05D-A4F02B6BCE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969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310783D-4856-8EDF-CF95-14C80F34A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E348D29-6246-E39A-9C58-D5F573A2E0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D4F54F1-A3E0-4D6A-64FF-14276AA15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A522-51C1-4A23-BCD0-43340BC20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5368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DB946F-709A-A096-66A7-4CCECE46F4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CD639B-D973-25FC-FEBF-AEAE65331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3606D1-B9DB-441A-D19F-8B99E7949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B1DD7-682E-4AE0-9908-EDB621E79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77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0D-774A-4DAB-B59A-8B3FED91B020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F62F-5646-409E-BCDE-DCDD8D2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703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3D1683-552D-CDF6-EA25-F8D976FA6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4FE67D-6D0D-7304-BDA6-365CC9516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D841E-8C25-2B27-3C07-72D53364C5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B550-27DA-49AB-AC1F-78CBB48BB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2762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DCF3EC-9998-C18F-E3FA-C4DC88F8B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81ECAC-4555-428F-05BC-218A810FE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9D2983-C187-6F3F-B726-CA92C8D02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9788A-3043-48F2-A098-9D24EDE3B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8214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BCDE6-DA6C-4E00-7ABC-0C1BC33EA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B1BB88-D6C5-B6DA-5C7B-5328507A2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67AF2-366A-E837-1C0D-78A1801CAD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B0C20-048D-4F56-9F42-0841766B7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0543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BF6D5-1205-6BB1-B8D3-DF564EA9D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E14F79-39B9-A997-46E6-468901F83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1DEB18-634B-0904-FA7C-A77B2B444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68EF-8387-4B57-8356-23EDDB00B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595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D3EFE1-0CF1-4E3A-B3FB-1F5C19B23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40A02E-F98F-5D65-5B7B-34367D710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0A64E8-E84B-4912-9F11-6F673E103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72D54-ED75-41B6-AEA4-6F67E073A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7622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A8E313-247C-1471-D222-C1CA24AE9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8E5917A-656B-9A7B-B3B3-E2714C1D3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B0B409-7544-013F-D4B6-3A0BAD3FA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5C744-A8BD-49B7-85D6-4F228A1BC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8065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E4E015-D242-698E-212C-96A3D1F2E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AF3A61-477A-C3FF-111F-1289D8A27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A5E5A-C0BB-8A4C-0995-A3D0DD1253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67702-FF72-43E9-8533-79B2B21827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9653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C2C4A-4C0A-119B-F31C-43440128C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41B69E-332F-0634-4C55-E1C99838E5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16CC7-2D63-8AF3-AAB1-DDFC13A160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04EEC-B5F3-46F3-ABBE-0EDCC87AE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4136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CD97A2-BA16-8CB0-5A81-E11D8D9767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842D98-F27F-8266-9836-1C4E826A7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C47C68-43A2-2989-802B-AEC58FF9B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CA16C-33C3-4AD4-881E-A3918ABD0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42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2CA99D-2019-B184-38CB-BE8D46B48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3409D3-AE36-315E-62D9-D42EA6E99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9011A4-C0FB-2FF6-7FCB-085A5C5AA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78AD2-2665-43BA-9900-59D1DC5E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5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0D-774A-4DAB-B59A-8B3FED91B020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F62F-5646-409E-BCDE-DCDD8D2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0D-774A-4DAB-B59A-8B3FED91B020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F62F-5646-409E-BCDE-DCDD8D2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0D-774A-4DAB-B59A-8B3FED91B020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F62F-5646-409E-BCDE-DCDD8D2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2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B9A0D-774A-4DAB-B59A-8B3FED91B020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8F62F-5646-409E-BCDE-DCDD8D2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5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8BFD33-2DE0-4DE8-920E-97D264020706}" type="datetimeFigureOut">
              <a:rPr lang="en-US"/>
              <a:pPr>
                <a:defRPr/>
              </a:pPr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298290-38BD-45A7-9B9A-897AE4877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8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83D62F0-8884-4558-A14B-0D18F77DE0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12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4EE1A57-3CBD-4C14-AB42-8C0701CA2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08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7021DE-0642-7705-9334-623B9DAD7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F4F7BF7-706F-2648-2BA6-7DC2ABBF0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23245D7-10A8-5DCD-011A-9D1784798B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9D3D96A-37AB-6D58-EAE6-EF0B3CF7B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D33634F-303D-3BB8-46EF-D1B4659288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A826F5C-D47A-47FC-93A4-BE931D5CE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6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941B81-6D57-2A5B-549A-C59925018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CED6AEA-8FAB-7FD4-51B3-D5FAB3FC7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6A9BA4-2C9A-448F-940F-FD516B48D0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90E128-AD02-F1A4-9DCD-B62435EDD7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8BD7ADF-E768-DB26-8261-30E4B5D0A9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237E354-9B31-44B8-9C7D-A78C86F1A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20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6056" y="797510"/>
            <a:ext cx="464422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Review for quiz 3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L10 SVM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L11 RBF network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L12 PCA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L13 PCA profiling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L14 genetic algorithm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L16 CNN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L17 SOM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Assignments HW 9-14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Review of hand calculations</a:t>
            </a:r>
          </a:p>
        </p:txBody>
      </p:sp>
    </p:spTree>
    <p:extLst>
      <p:ext uri="{BB962C8B-B14F-4D97-AF65-F5344CB8AC3E}">
        <p14:creationId xmlns:p14="http://schemas.microsoft.com/office/powerpoint/2010/main" val="256874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>
            <a:extLst>
              <a:ext uri="{FF2B5EF4-FFF2-40B4-BE49-F238E27FC236}">
                <a16:creationId xmlns:a16="http://schemas.microsoft.com/office/drawing/2014/main" id="{EB6FE757-75CF-42EE-945E-A560DFF35270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4371975" y="1731964"/>
          <a:ext cx="44196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100" imgH="431800" progId="Equation.3">
                  <p:embed/>
                </p:oleObj>
              </mc:Choice>
              <mc:Fallback>
                <p:oleObj name="Equation" r:id="rId2" imgW="1562100" imgH="431800" progId="Equation.3">
                  <p:embed/>
                  <p:pic>
                    <p:nvPicPr>
                      <p:cNvPr id="15362" name="Object 4">
                        <a:extLst>
                          <a:ext uri="{FF2B5EF4-FFF2-40B4-BE49-F238E27FC236}">
                            <a16:creationId xmlns:a16="http://schemas.microsoft.com/office/drawing/2014/main" id="{EB6FE757-75CF-42EE-945E-A560DFF352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1731964"/>
                        <a:ext cx="44196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F710F770-4D4F-46A2-9454-A7CEC70A7D19}"/>
              </a:ext>
            </a:extLst>
          </p:cNvPr>
          <p:cNvSpPr txBox="1">
            <a:spLocks noGrp="1"/>
          </p:cNvSpPr>
          <p:nvPr/>
        </p:nvSpPr>
        <p:spPr bwMode="auto">
          <a:xfrm>
            <a:off x="9448800" y="6356351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fld id="{F75AF25D-F835-4B67-91FB-12647067A113}" type="slidenum">
              <a:rPr lang="tr-TR" altLang="en-US" sz="1200">
                <a:solidFill>
                  <a:srgbClr val="000000"/>
                </a:solidFill>
                <a:latin typeface="Palatino Linotype" panose="02040502050505030304" pitchFamily="18" charset="0"/>
              </a:rPr>
              <a:pPr algn="r">
                <a:spcBef>
                  <a:spcPct val="0"/>
                </a:spcBef>
                <a:buNone/>
              </a:pPr>
              <a:t>10</a:t>
            </a:fld>
            <a:endParaRPr lang="tr-TR" altLang="en-US" sz="120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364" name="Text Box 7">
            <a:extLst>
              <a:ext uri="{FF2B5EF4-FFF2-40B4-BE49-F238E27FC236}">
                <a16:creationId xmlns:a16="http://schemas.microsoft.com/office/drawing/2014/main" id="{8F174374-F6EB-43C0-A346-9BB9BB4D0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9" y="3505200"/>
            <a:ext cx="89820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>
                <a:solidFill>
                  <a:srgbClr val="000000"/>
                </a:solidFill>
              </a:rPr>
              <a:t>A </a:t>
            </a:r>
            <a:r>
              <a:rPr lang="tr-TR" altLang="en-US" sz="2800">
                <a:solidFill>
                  <a:srgbClr val="000000"/>
                </a:solidFill>
              </a:rPr>
              <a:t>plot PoV</a:t>
            </a:r>
            <a:r>
              <a:rPr lang="en-US" altLang="en-US" sz="2800">
                <a:solidFill>
                  <a:srgbClr val="000000"/>
                </a:solidFill>
              </a:rPr>
              <a:t>(</a:t>
            </a:r>
            <a:r>
              <a:rPr lang="en-US" altLang="en-US" sz="2800" i="1">
                <a:solidFill>
                  <a:srgbClr val="000000"/>
                </a:solidFill>
              </a:rPr>
              <a:t>k</a:t>
            </a:r>
            <a:r>
              <a:rPr lang="en-US" altLang="en-US" sz="2800">
                <a:solidFill>
                  <a:srgbClr val="000000"/>
                </a:solidFill>
              </a:rPr>
              <a:t>)</a:t>
            </a:r>
            <a:r>
              <a:rPr lang="tr-TR" altLang="en-US" sz="2800">
                <a:solidFill>
                  <a:srgbClr val="000000"/>
                </a:solidFill>
              </a:rPr>
              <a:t> vs </a:t>
            </a:r>
            <a:r>
              <a:rPr lang="tr-TR" altLang="en-US" sz="2800" i="1">
                <a:solidFill>
                  <a:srgbClr val="000000"/>
                </a:solidFill>
              </a:rPr>
              <a:t>k</a:t>
            </a:r>
            <a:r>
              <a:rPr lang="en-US" altLang="en-US" sz="2800" i="1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000000"/>
                </a:solidFill>
              </a:rPr>
              <a:t>shows how many PCs are required to capture a given part of the total variance of attributes</a:t>
            </a:r>
          </a:p>
        </p:txBody>
      </p:sp>
      <p:sp>
        <p:nvSpPr>
          <p:cNvPr id="15365" name="TextBox 2">
            <a:extLst>
              <a:ext uri="{FF2B5EF4-FFF2-40B4-BE49-F238E27FC236}">
                <a16:creationId xmlns:a16="http://schemas.microsoft.com/office/drawing/2014/main" id="{E8EE6E5C-E406-41BB-83B9-B49A9D9FF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547" y="593707"/>
            <a:ext cx="65277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Proportion of Variance (</a:t>
            </a:r>
            <a:r>
              <a:rPr lang="en-US" altLang="en-US" sz="2800" dirty="0" err="1">
                <a:solidFill>
                  <a:srgbClr val="000000"/>
                </a:solidFill>
              </a:rPr>
              <a:t>PoV</a:t>
            </a:r>
            <a:r>
              <a:rPr lang="en-US" altLang="en-US" sz="2800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Eigenvalues ranked in decreasing order</a:t>
            </a:r>
          </a:p>
        </p:txBody>
      </p:sp>
      <p:sp>
        <p:nvSpPr>
          <p:cNvPr id="15366" name="TextBox 1">
            <a:extLst>
              <a:ext uri="{FF2B5EF4-FFF2-40B4-BE49-F238E27FC236}">
                <a16:creationId xmlns:a16="http://schemas.microsoft.com/office/drawing/2014/main" id="{6ABE01F4-23BC-4B3F-B5CD-AC50E287C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713" y="2100264"/>
            <a:ext cx="1592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>
                <a:solidFill>
                  <a:srgbClr val="000000"/>
                </a:solidFill>
              </a:rPr>
              <a:t>PoV(</a:t>
            </a:r>
            <a:r>
              <a:rPr lang="en-US" altLang="en-US" sz="2800" i="1">
                <a:solidFill>
                  <a:srgbClr val="000000"/>
                </a:solidFill>
              </a:rPr>
              <a:t>k</a:t>
            </a:r>
            <a:r>
              <a:rPr lang="en-US" altLang="en-US" sz="2800">
                <a:solidFill>
                  <a:srgbClr val="000000"/>
                </a:solidFill>
              </a:rPr>
              <a:t>) =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177494-1ABC-50A8-38EA-54CFD57DD68E}"/>
              </a:ext>
            </a:extLst>
          </p:cNvPr>
          <p:cNvSpPr txBox="1"/>
          <p:nvPr/>
        </p:nvSpPr>
        <p:spPr>
          <a:xfrm>
            <a:off x="1407697" y="4321657"/>
            <a:ext cx="101305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PCs are defined by the eigenvectors of the covariance matrix.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is the value of i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PC for attribute vector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is the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eigenvector.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Given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eigenvalues and eigenvectors, how do you find 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</a:t>
            </a:r>
            <a:r>
              <a:rPr lang="en-US" altLang="en-US" sz="24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, z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associated with attribute vector 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a scatter plot of the second largest PC as a function of the largest PC?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6DD85-35DB-EA2E-3485-028DEEC9C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961" y="228019"/>
            <a:ext cx="4356207" cy="385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0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9C39EE5E-F5A8-F643-961F-E01F8FC21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42" y="1447800"/>
            <a:ext cx="1181986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k</a:t>
            </a:r>
            <a:r>
              <a:rPr lang="en-US" altLang="en-US" sz="2000" baseline="30000" dirty="0">
                <a:solidFill>
                  <a:srgbClr val="000000"/>
                </a:solidFill>
              </a:rPr>
              <a:t>th</a:t>
            </a:r>
            <a:r>
              <a:rPr lang="en-US" altLang="en-US" sz="2000" dirty="0">
                <a:solidFill>
                  <a:srgbClr val="000000"/>
                </a:solidFill>
              </a:rPr>
              <a:t> PC: </a:t>
            </a:r>
            <a:r>
              <a:rPr lang="en-US" altLang="en-US" sz="2000" dirty="0" err="1">
                <a:solidFill>
                  <a:srgbClr val="000000"/>
                </a:solidFill>
              </a:rPr>
              <a:t>z</a:t>
            </a:r>
            <a:r>
              <a:rPr lang="en-US" altLang="en-US" sz="2000" baseline="-25000" dirty="0" err="1">
                <a:solidFill>
                  <a:srgbClr val="000000"/>
                </a:solidFill>
              </a:rPr>
              <a:t>k</a:t>
            </a:r>
            <a:r>
              <a:rPr lang="en-US" altLang="en-US" sz="2000" dirty="0">
                <a:solidFill>
                  <a:srgbClr val="000000"/>
                </a:solidFill>
              </a:rPr>
              <a:t> = </a:t>
            </a:r>
            <a:r>
              <a:rPr lang="en-US" altLang="en-US" sz="2000" b="1" dirty="0" err="1">
                <a:solidFill>
                  <a:srgbClr val="000000"/>
                </a:solidFill>
              </a:rPr>
              <a:t>w</a:t>
            </a:r>
            <a:r>
              <a:rPr lang="en-US" altLang="en-US" sz="2000" baseline="-25000" dirty="0" err="1">
                <a:solidFill>
                  <a:srgbClr val="000000"/>
                </a:solidFill>
              </a:rPr>
              <a:t>k</a:t>
            </a:r>
            <a:r>
              <a:rPr lang="en-US" altLang="en-US" sz="2000" baseline="30000" dirty="0" err="1">
                <a:solidFill>
                  <a:srgbClr val="000000"/>
                </a:solidFill>
              </a:rPr>
              <a:t>T</a:t>
            </a:r>
            <a:r>
              <a:rPr lang="en-US" altLang="en-US" sz="2000" b="1" dirty="0" err="1">
                <a:solidFill>
                  <a:srgbClr val="000000"/>
                </a:solidFill>
              </a:rPr>
              <a:t>x</a:t>
            </a:r>
            <a:r>
              <a:rPr lang="en-US" altLang="en-US" sz="2000" dirty="0">
                <a:solidFill>
                  <a:srgbClr val="000000"/>
                </a:solidFill>
              </a:rPr>
              <a:t>, where </a:t>
            </a:r>
            <a:r>
              <a:rPr lang="en-US" altLang="en-US" sz="2000" b="1" dirty="0" err="1">
                <a:solidFill>
                  <a:srgbClr val="000000"/>
                </a:solidFill>
              </a:rPr>
              <a:t>w</a:t>
            </a:r>
            <a:r>
              <a:rPr lang="en-US" altLang="en-US" sz="2000" baseline="-25000" dirty="0" err="1">
                <a:solidFill>
                  <a:srgbClr val="000000"/>
                </a:solidFill>
              </a:rPr>
              <a:t>k</a:t>
            </a:r>
            <a:r>
              <a:rPr lang="en-US" altLang="en-US" sz="2000" dirty="0">
                <a:solidFill>
                  <a:srgbClr val="000000"/>
                </a:solidFill>
              </a:rPr>
              <a:t> is the solution of </a:t>
            </a:r>
            <a:r>
              <a:rPr lang="en-US" altLang="en-US" sz="2000" b="1" dirty="0" err="1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000" b="1" dirty="0" err="1">
                <a:solidFill>
                  <a:srgbClr val="000000"/>
                </a:solidFill>
              </a:rPr>
              <a:t>w</a:t>
            </a:r>
            <a:r>
              <a:rPr lang="en-US" altLang="en-US" sz="2000" b="1" baseline="-25000" dirty="0" err="1">
                <a:solidFill>
                  <a:srgbClr val="000000"/>
                </a:solidFill>
              </a:rPr>
              <a:t>k</a:t>
            </a:r>
            <a:r>
              <a:rPr lang="en-US" altLang="en-US" sz="2000" dirty="0">
                <a:solidFill>
                  <a:srgbClr val="000000"/>
                </a:solidFill>
              </a:rPr>
              <a:t> = </a:t>
            </a:r>
            <a:r>
              <a:rPr lang="en-US" altLang="en-US" sz="2000" dirty="0" err="1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="1" baseline="-25000" dirty="0" err="1">
                <a:solidFill>
                  <a:srgbClr val="000000"/>
                </a:solidFill>
              </a:rPr>
              <a:t>k</a:t>
            </a:r>
            <a:r>
              <a:rPr lang="en-US" altLang="en-US" sz="2000" b="1" dirty="0" err="1">
                <a:solidFill>
                  <a:srgbClr val="000000"/>
                </a:solidFill>
              </a:rPr>
              <a:t>w</a:t>
            </a:r>
            <a:r>
              <a:rPr lang="en-US" altLang="en-US" sz="2000" b="1" baseline="-25000" dirty="0" err="1">
                <a:solidFill>
                  <a:srgbClr val="000000"/>
                </a:solidFill>
              </a:rPr>
              <a:t>k</a:t>
            </a:r>
            <a:r>
              <a:rPr lang="en-US" altLang="en-US" sz="2000" b="1" baseline="-25000" dirty="0">
                <a:solidFill>
                  <a:srgbClr val="000000"/>
                </a:solidFill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 and </a:t>
            </a:r>
            <a:r>
              <a:rPr lang="en-US" altLang="en-US" sz="2000" dirty="0" err="1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 dirty="0" err="1">
                <a:solidFill>
                  <a:srgbClr val="000000"/>
                </a:solidFill>
              </a:rPr>
              <a:t>k</a:t>
            </a:r>
            <a:r>
              <a:rPr lang="en-US" altLang="en-US" sz="2000" dirty="0">
                <a:solidFill>
                  <a:srgbClr val="000000"/>
                </a:solidFill>
              </a:rPr>
              <a:t> = var(</a:t>
            </a:r>
            <a:r>
              <a:rPr lang="en-US" altLang="en-US" sz="2000" dirty="0" err="1">
                <a:solidFill>
                  <a:srgbClr val="000000"/>
                </a:solidFill>
              </a:rPr>
              <a:t>z</a:t>
            </a:r>
            <a:r>
              <a:rPr lang="en-US" altLang="en-US" sz="2000" baseline="-25000" dirty="0" err="1">
                <a:solidFill>
                  <a:srgbClr val="000000"/>
                </a:solidFill>
              </a:rPr>
              <a:t>k</a:t>
            </a:r>
            <a:r>
              <a:rPr lang="en-US" altLang="en-US" sz="2000" dirty="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Define </a:t>
            </a:r>
            <a:r>
              <a:rPr lang="en-US" altLang="en-US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altLang="en-US" sz="2000" baseline="-2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altLang="en-US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= sqrt(</a:t>
            </a:r>
            <a:r>
              <a:rPr lang="en-US" altLang="en-US" sz="2000" dirty="0" err="1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altLang="en-US" sz="2000" baseline="-25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altLang="en-US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altLang="en-US" sz="2000" b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altLang="en-US" sz="2000" baseline="-25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altLang="en-US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is the loading vector of PC</a:t>
            </a:r>
            <a:r>
              <a:rPr lang="en-US" altLang="en-US" sz="2000" baseline="-2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altLang="en-US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alt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0" lang="en-US" alt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are eigenvector and eigenvalue of PC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lang="en-US" altLang="en-US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Loading vectors are the columns of the “Component Matrix”. </a:t>
            </a:r>
            <a:r>
              <a:rPr lang="en-US" altLang="en-US" sz="2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altLang="en-US" sz="2000" baseline="-25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ij</a:t>
            </a:r>
            <a:r>
              <a:rPr lang="en-US" altLang="en-US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is the loading of the </a:t>
            </a:r>
            <a:r>
              <a:rPr lang="en-US" altLang="en-US" sz="2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en-US" altLang="en-US" sz="2000" baseline="30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PC by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i</a:t>
            </a:r>
            <a:r>
              <a:rPr lang="en-US" altLang="en-US" sz="2000" baseline="30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z-score. -1&lt; </a:t>
            </a:r>
            <a:r>
              <a:rPr lang="en-US" altLang="en-US" sz="2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altLang="en-US" sz="2000" baseline="-25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ij</a:t>
            </a:r>
            <a:r>
              <a:rPr lang="en-US" altLang="en-US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&lt;+1 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11267" name="TextBox 2">
            <a:extLst>
              <a:ext uri="{FF2B5EF4-FFF2-40B4-BE49-F238E27FC236}">
                <a16:creationId xmlns:a16="http://schemas.microsoft.com/office/drawing/2014/main" id="{FEDD3988-A228-9B11-EB43-5DBA0125A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01613"/>
            <a:ext cx="6243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Component matrix: PC loadings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What correlated variable contribute to a PC?</a:t>
            </a:r>
          </a:p>
        </p:txBody>
      </p:sp>
      <p:pic>
        <p:nvPicPr>
          <p:cNvPr id="11268" name="Picture 26">
            <a:extLst>
              <a:ext uri="{FF2B5EF4-FFF2-40B4-BE49-F238E27FC236}">
                <a16:creationId xmlns:a16="http://schemas.microsoft.com/office/drawing/2014/main" id="{7C53826D-6125-BB72-628B-FE82041DD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41664"/>
            <a:ext cx="61722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0ACBEC-006C-4DA1-3404-03222469B30C}"/>
              </a:ext>
            </a:extLst>
          </p:cNvPr>
          <p:cNvSpPr/>
          <p:nvPr/>
        </p:nvSpPr>
        <p:spPr>
          <a:xfrm>
            <a:off x="3048000" y="6019800"/>
            <a:ext cx="3581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70" name="TextBox 3">
            <a:extLst>
              <a:ext uri="{FF2B5EF4-FFF2-40B4-BE49-F238E27FC236}">
                <a16:creationId xmlns:a16="http://schemas.microsoft.com/office/drawing/2014/main" id="{18309FCE-D800-0DE6-C354-9AF5EF08A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24563"/>
            <a:ext cx="357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_z denotes z-scores as attributes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960C729-0953-6801-9B8F-02F4640A3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932" y="223379"/>
            <a:ext cx="11329735" cy="7588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squared loading = amount of 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variable’s total variability explained by a PC</a:t>
            </a:r>
            <a:b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Communality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proportion of variance of a particular variable that is shared with other variables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A008AC3-92CB-235C-C067-9FE5362E9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1207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7258A96C-00C0-807D-6E0E-C1C9591DA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69277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55F53B39-76B1-E4F4-D545-F87EA5BE4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69277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4E50033C-0751-FB1D-C112-8D67C1731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69277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D7479C31-8375-25E2-3FCA-585121BB6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50186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ACE2611E-3EF5-9429-490E-F78D1BB55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50186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8681" name="Rectangle 9">
            <a:extLst>
              <a:ext uri="{FF2B5EF4-FFF2-40B4-BE49-F238E27FC236}">
                <a16:creationId xmlns:a16="http://schemas.microsoft.com/office/drawing/2014/main" id="{F59856AF-7436-0D2F-BDB1-003727750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50186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8682" name="Rectangle 10">
            <a:extLst>
              <a:ext uri="{FF2B5EF4-FFF2-40B4-BE49-F238E27FC236}">
                <a16:creationId xmlns:a16="http://schemas.microsoft.com/office/drawing/2014/main" id="{1E389E31-7E3F-D66D-A0FA-0F934556E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50186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8683" name="Rectangle 11">
            <a:extLst>
              <a:ext uri="{FF2B5EF4-FFF2-40B4-BE49-F238E27FC236}">
                <a16:creationId xmlns:a16="http://schemas.microsoft.com/office/drawing/2014/main" id="{AE70B1CA-8286-567D-4F3C-855DA6C3E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4542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8684" name="Rectangle 12">
            <a:extLst>
              <a:ext uri="{FF2B5EF4-FFF2-40B4-BE49-F238E27FC236}">
                <a16:creationId xmlns:a16="http://schemas.microsoft.com/office/drawing/2014/main" id="{73449291-7656-B092-8BAD-B1C8923C1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4542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8685" name="Rectangle 13">
            <a:extLst>
              <a:ext uri="{FF2B5EF4-FFF2-40B4-BE49-F238E27FC236}">
                <a16:creationId xmlns:a16="http://schemas.microsoft.com/office/drawing/2014/main" id="{09461056-A8F8-952F-311B-B7F0923D6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4542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8686" name="Rectangle 14">
            <a:extLst>
              <a:ext uri="{FF2B5EF4-FFF2-40B4-BE49-F238E27FC236}">
                <a16:creationId xmlns:a16="http://schemas.microsoft.com/office/drawing/2014/main" id="{8CE1A3D6-827E-4DF4-8BD4-3AC529CAF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31136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8687" name="Rectangle 15">
            <a:extLst>
              <a:ext uri="{FF2B5EF4-FFF2-40B4-BE49-F238E27FC236}">
                <a16:creationId xmlns:a16="http://schemas.microsoft.com/office/drawing/2014/main" id="{AB63D473-5FFD-C074-E0F4-CBDD611D2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4542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8688" name="Rectangle 16">
            <a:extLst>
              <a:ext uri="{FF2B5EF4-FFF2-40B4-BE49-F238E27FC236}">
                <a16:creationId xmlns:a16="http://schemas.microsoft.com/office/drawing/2014/main" id="{E1DE57D4-E1EA-41E7-CEBD-745410167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4542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8689" name="Rectangle 17">
            <a:extLst>
              <a:ext uri="{FF2B5EF4-FFF2-40B4-BE49-F238E27FC236}">
                <a16:creationId xmlns:a16="http://schemas.microsoft.com/office/drawing/2014/main" id="{A8A8B4D5-F0F2-4318-23CB-FA70844EE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2637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8690" name="Rectangle 18">
            <a:extLst>
              <a:ext uri="{FF2B5EF4-FFF2-40B4-BE49-F238E27FC236}">
                <a16:creationId xmlns:a16="http://schemas.microsoft.com/office/drawing/2014/main" id="{284727F2-A663-C6D5-D9E3-4E53ADB8B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50186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4835" name="Rectangle 19">
            <a:extLst>
              <a:ext uri="{FF2B5EF4-FFF2-40B4-BE49-F238E27FC236}">
                <a16:creationId xmlns:a16="http://schemas.microsoft.com/office/drawing/2014/main" id="{9F173063-1CEC-06F6-2F4D-34A0C0810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4418011"/>
            <a:ext cx="8382000" cy="2422525"/>
          </a:xfrm>
        </p:spPr>
        <p:txBody>
          <a:bodyPr/>
          <a:lstStyle/>
          <a:p>
            <a:pPr marL="800100" lvl="1" indent="-342900" eaLnBrk="1" hangingPunct="1">
              <a:lnSpc>
                <a:spcPct val="80000"/>
              </a:lnSpc>
              <a:defRPr/>
            </a:pPr>
            <a:r>
              <a:rPr lang="en-US" altLang="en-US" sz="2000" dirty="0"/>
              <a:t>Communality for </a:t>
            </a:r>
            <a:r>
              <a:rPr lang="en-US" altLang="en-US" sz="2000" i="1" dirty="0"/>
              <a:t>housing median age</a:t>
            </a:r>
            <a:r>
              <a:rPr lang="en-US" altLang="en-US" sz="2000" dirty="0"/>
              <a:t>, 3 PCs retained:</a:t>
            </a:r>
            <a:r>
              <a:rPr lang="en-US" altLang="en-US" sz="1600" dirty="0"/>
              <a:t> 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altLang="en-US" sz="1800" dirty="0"/>
              <a:t>(-0.429)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 +  (0.025)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 + (-0.407)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 = 0.350315 &lt; 0.5</a:t>
            </a:r>
            <a:endParaRPr lang="en-US" altLang="en-US" sz="1800" i="1" dirty="0"/>
          </a:p>
          <a:p>
            <a:pPr marL="1219200" lvl="2" indent="-304800" eaLnBrk="1" hangingPunct="1">
              <a:lnSpc>
                <a:spcPct val="80000"/>
              </a:lnSpc>
              <a:defRPr/>
            </a:pPr>
            <a:r>
              <a:rPr lang="en-US" altLang="en-US" sz="2000" i="1" dirty="0"/>
              <a:t>housing median age </a:t>
            </a:r>
            <a:r>
              <a:rPr lang="en-US" altLang="en-US" sz="2000" dirty="0"/>
              <a:t>not adequate represented in this PCA</a:t>
            </a:r>
          </a:p>
          <a:p>
            <a:pPr marL="800100" lvl="1" indent="-342900" eaLnBrk="1" hangingPunct="1">
              <a:lnSpc>
                <a:spcPct val="80000"/>
              </a:lnSpc>
              <a:defRPr/>
            </a:pPr>
            <a:r>
              <a:rPr lang="en-US" altLang="en-US" sz="2000" dirty="0"/>
              <a:t>Communality for </a:t>
            </a:r>
            <a:r>
              <a:rPr lang="en-US" altLang="en-US" sz="2000" i="1" dirty="0"/>
              <a:t>housing median age</a:t>
            </a:r>
            <a:r>
              <a:rPr lang="en-US" altLang="en-US" sz="2000" dirty="0"/>
              <a:t>, 4 PCs retained: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altLang="en-US" sz="1600" dirty="0"/>
              <a:t>(-0.429)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+ (0.025)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+ (-0.407)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 +  (0.806)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= 0.999951</a:t>
            </a:r>
            <a:endParaRPr lang="en-US" altLang="en-US" sz="1600" i="1" dirty="0"/>
          </a:p>
          <a:p>
            <a:pPr marL="1200150" lvl="2" indent="-342900" eaLnBrk="1" hangingPunct="1">
              <a:lnSpc>
                <a:spcPct val="80000"/>
              </a:lnSpc>
              <a:defRPr/>
            </a:pPr>
            <a:r>
              <a:rPr lang="en-US" altLang="en-US" sz="2000" dirty="0"/>
              <a:t>housing median age adequately represented in this PCA </a:t>
            </a:r>
            <a:endParaRPr lang="en-US" altLang="en-US" sz="2800" dirty="0"/>
          </a:p>
          <a:p>
            <a:pPr marL="800100" lvl="1" indent="-342900" eaLnBrk="1" hangingPunct="1">
              <a:lnSpc>
                <a:spcPct val="80000"/>
              </a:lnSpc>
              <a:defRPr/>
            </a:pPr>
            <a:r>
              <a:rPr lang="en-US" altLang="en-US" sz="2000" dirty="0"/>
              <a:t>Conclusion: if we want to include housing median age in any downstream analysis, we must retain 4 PCs</a:t>
            </a:r>
            <a:endParaRPr lang="en-US" altLang="en-US" sz="1800" dirty="0"/>
          </a:p>
        </p:txBody>
      </p:sp>
      <p:pic>
        <p:nvPicPr>
          <p:cNvPr id="28692" name="Picture 41">
            <a:extLst>
              <a:ext uri="{FF2B5EF4-FFF2-40B4-BE49-F238E27FC236}">
                <a16:creationId xmlns:a16="http://schemas.microsoft.com/office/drawing/2014/main" id="{67121694-F3FE-F5A2-5E72-79950B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36306"/>
            <a:ext cx="5943600" cy="333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93" name="TextBox 3">
            <a:extLst>
              <a:ext uri="{FF2B5EF4-FFF2-40B4-BE49-F238E27FC236}">
                <a16:creationId xmlns:a16="http://schemas.microsoft.com/office/drawing/2014/main" id="{53EFF32B-20BF-C869-2592-827CD05C5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095" y="2085537"/>
            <a:ext cx="482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.025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F1DEEC8-4796-C8C4-E3AE-179AE7656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532" y="2085537"/>
            <a:ext cx="482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.025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>
            <a:extLst>
              <a:ext uri="{FF2B5EF4-FFF2-40B4-BE49-F238E27FC236}">
                <a16:creationId xmlns:a16="http://schemas.microsoft.com/office/drawing/2014/main" id="{2F1FB509-474B-4A9E-BC95-9C263DD9C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533401"/>
            <a:ext cx="27955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MATLAB functions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that make HW13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easier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01B49-0219-436B-885C-A2FAE86FD8D2}"/>
              </a:ext>
            </a:extLst>
          </p:cNvPr>
          <p:cNvSpPr/>
          <p:nvPr/>
        </p:nvSpPr>
        <p:spPr>
          <a:xfrm>
            <a:off x="4259593" y="2057400"/>
            <a:ext cx="476178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EFFF22B-6CF4-42E8-A24B-BC81E53D1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06" y="276580"/>
            <a:ext cx="5181600" cy="6048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E76376-98FA-6531-20DA-6D065E138515}"/>
              </a:ext>
            </a:extLst>
          </p:cNvPr>
          <p:cNvSpPr txBox="1"/>
          <p:nvPr/>
        </p:nvSpPr>
        <p:spPr>
          <a:xfrm>
            <a:off x="1749072" y="1946701"/>
            <a:ext cx="369093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Every attribute vector in the dataset generates a value of every PC.</a:t>
            </a:r>
          </a:p>
          <a:p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r>
              <a:rPr lang="en-US" altLang="en-US" sz="24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="1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 b="1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is the value of i</a:t>
            </a:r>
            <a:r>
              <a:rPr lang="en-US" alt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PC for attribute vector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x.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Both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are column vectors.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47208-619C-1929-83A9-A5AEA1DE48C4}"/>
              </a:ext>
            </a:extLst>
          </p:cNvPr>
          <p:cNvSpPr txBox="1"/>
          <p:nvPr/>
        </p:nvSpPr>
        <p:spPr>
          <a:xfrm>
            <a:off x="8178835" y="51816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</a:rPr>
              <a:t>Is this correct?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CBC330-5BBD-ED66-B4F7-D63CA09A1367}"/>
              </a:ext>
            </a:extLst>
          </p:cNvPr>
          <p:cNvSpPr txBox="1"/>
          <p:nvPr/>
        </p:nvSpPr>
        <p:spPr>
          <a:xfrm>
            <a:off x="3707476" y="2543695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 calculations in genetic algorithm</a:t>
            </a:r>
          </a:p>
        </p:txBody>
      </p:sp>
    </p:spTree>
    <p:extLst>
      <p:ext uri="{BB962C8B-B14F-4D97-AF65-F5344CB8AC3E}">
        <p14:creationId xmlns:p14="http://schemas.microsoft.com/office/powerpoint/2010/main" val="35427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4A762C5F-ED62-73E1-D81B-261CD0E9F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"/>
            <a:ext cx="79375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>Method to select chromosomes for refinement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Calculate fitness </a:t>
            </a:r>
            <a:r>
              <a:rPr lang="en-US" altLang="en-US" sz="2400" i="1">
                <a:solidFill>
                  <a:srgbClr val="000000"/>
                </a:solidFill>
              </a:rPr>
              <a:t>f</a:t>
            </a:r>
            <a:r>
              <a:rPr lang="en-US" altLang="en-US" sz="2400">
                <a:solidFill>
                  <a:srgbClr val="000000"/>
                </a:solidFill>
              </a:rPr>
              <a:t>(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 b="1" i="1" baseline="-25000">
                <a:solidFill>
                  <a:srgbClr val="000000"/>
                </a:solidFill>
              </a:rPr>
              <a:t>i</a:t>
            </a:r>
            <a:r>
              <a:rPr lang="en-US" altLang="en-US" sz="2400">
                <a:solidFill>
                  <a:srgbClr val="000000"/>
                </a:solidFill>
              </a:rPr>
              <a:t>) for each chromosome in population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Assign each chromosome a discrete probability by</a:t>
            </a: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id="{93DF1039-5A59-5553-104F-A7306C3F9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27652" name="Object 6">
            <a:extLst>
              <a:ext uri="{FF2B5EF4-FFF2-40B4-BE49-F238E27FC236}">
                <a16:creationId xmlns:a16="http://schemas.microsoft.com/office/drawing/2014/main" id="{B135CA37-CB71-3384-F41F-F7210EDDF4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1905000"/>
          <a:ext cx="19050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337" imgH="774364" progId="Equation.3">
                  <p:embed/>
                </p:oleObj>
              </mc:Choice>
              <mc:Fallback>
                <p:oleObj name="Equation" r:id="rId2" imgW="1066337" imgH="774364" progId="Equation.3">
                  <p:embed/>
                  <p:pic>
                    <p:nvPicPr>
                      <p:cNvPr id="27652" name="Object 6">
                        <a:extLst>
                          <a:ext uri="{FF2B5EF4-FFF2-40B4-BE49-F238E27FC236}">
                            <a16:creationId xmlns:a16="http://schemas.microsoft.com/office/drawing/2014/main" id="{B135CA37-CB71-3384-F41F-F7210EDDF4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1905000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4">
            <a:extLst>
              <a:ext uri="{FF2B5EF4-FFF2-40B4-BE49-F238E27FC236}">
                <a16:creationId xmlns:a16="http://schemas.microsoft.com/office/drawing/2014/main" id="{A283F2E2-2BB9-6397-DB96-29E7967B8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316289"/>
            <a:ext cx="83820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Divide number line between 0 and 1 into segments of length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equal to selection probabilities sorted in decreasing order.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Get </a:t>
            </a:r>
            <a:r>
              <a:rPr lang="en-US" altLang="en-US" sz="2400" b="1" i="1">
                <a:solidFill>
                  <a:srgbClr val="000000"/>
                </a:solidFill>
              </a:rPr>
              <a:t>r</a:t>
            </a:r>
            <a:r>
              <a:rPr lang="en-US" altLang="en-US" sz="2400">
                <a:solidFill>
                  <a:srgbClr val="000000"/>
                </a:solidFill>
              </a:rPr>
              <a:t>, random number uniformly distributed between 0 and 1</a:t>
            </a:r>
            <a:endParaRPr lang="en-US" altLang="en-US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Choose the chromosome of the line segment containing </a:t>
            </a:r>
            <a:r>
              <a:rPr lang="en-US" altLang="en-US" sz="2400" b="1" i="1">
                <a:solidFill>
                  <a:srgbClr val="000000"/>
                </a:solidFill>
              </a:rPr>
              <a:t>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Remove selected chromosome and repeat to get a second chromosome for replication to form the next generation.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F94FED18-14DB-147A-6036-7113F0287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410" y="3342154"/>
            <a:ext cx="708559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00100 = 4	fitness = 0.0011		pi = 0.044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01001 = 9	fitness = 0.0216		pi = 0.861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11011 = 27	fitness = 0.0023		pi = 0.091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11111 = 31	fitness = 0.0001		pi = 0.004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400" b="1" i="1" baseline="-25000">
                <a:solidFill>
                  <a:srgbClr val="000000"/>
                </a:solidFill>
              </a:rPr>
              <a:t>i</a:t>
            </a:r>
            <a:r>
              <a:rPr lang="en-US" altLang="en-US" sz="2400">
                <a:solidFill>
                  <a:srgbClr val="000000"/>
                </a:solidFill>
              </a:rPr>
              <a:t> f(x</a:t>
            </a:r>
            <a:r>
              <a:rPr lang="en-US" altLang="en-US" sz="2400" b="1" i="1" baseline="-25000">
                <a:solidFill>
                  <a:srgbClr val="000000"/>
                </a:solidFill>
              </a:rPr>
              <a:t>i</a:t>
            </a:r>
            <a:r>
              <a:rPr lang="en-US" altLang="en-US" sz="2400">
                <a:solidFill>
                  <a:srgbClr val="000000"/>
                </a:solidFill>
              </a:rPr>
              <a:t>) = 0.0251</a:t>
            </a:r>
          </a:p>
        </p:txBody>
      </p:sp>
      <p:sp>
        <p:nvSpPr>
          <p:cNvPr id="28675" name="Text Box 5">
            <a:extLst>
              <a:ext uri="{FF2B5EF4-FFF2-40B4-BE49-F238E27FC236}">
                <a16:creationId xmlns:a16="http://schemas.microsoft.com/office/drawing/2014/main" id="{78486156-CEAB-D96A-A94D-CC8955017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9601"/>
            <a:ext cx="86868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MATLAB’s sum and </a:t>
            </a:r>
            <a:r>
              <a:rPr lang="en-US" altLang="en-US" sz="2400" dirty="0" err="1">
                <a:solidFill>
                  <a:srgbClr val="000000"/>
                </a:solidFill>
              </a:rPr>
              <a:t>cumsum</a:t>
            </a:r>
            <a:r>
              <a:rPr lang="en-US" altLang="en-US" sz="2400" dirty="0">
                <a:solidFill>
                  <a:srgbClr val="000000"/>
                </a:solidFill>
              </a:rPr>
              <a:t> can be used to segment number line between 0 and 1 just as they were used to obtain PoV in </a:t>
            </a:r>
            <a:r>
              <a:rPr lang="en-US" altLang="en-US" sz="2400" dirty="0" err="1">
                <a:solidFill>
                  <a:srgbClr val="000000"/>
                </a:solidFill>
              </a:rPr>
              <a:t>PCA_glass_data.m</a:t>
            </a:r>
            <a:r>
              <a:rPr lang="en-US" altLang="en-US" sz="2400" dirty="0">
                <a:solidFill>
                  <a:srgbClr val="000000"/>
                </a:solidFill>
              </a:rPr>
              <a:t> (see slide 14)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1</a:t>
            </a:r>
            <a:r>
              <a:rPr lang="en-US" altLang="en-US" sz="2800" baseline="30000" dirty="0">
                <a:solidFill>
                  <a:srgbClr val="000000"/>
                </a:solidFill>
              </a:rPr>
              <a:t>st</a:t>
            </a:r>
            <a:r>
              <a:rPr lang="en-US" altLang="en-US" sz="2800" dirty="0">
                <a:solidFill>
                  <a:srgbClr val="000000"/>
                </a:solidFill>
              </a:rPr>
              <a:t> generation: 5-bit binary numbers chosen randomly</a:t>
            </a:r>
          </a:p>
        </p:txBody>
      </p:sp>
      <p:sp>
        <p:nvSpPr>
          <p:cNvPr id="28676" name="Text Box 6">
            <a:extLst>
              <a:ext uri="{FF2B5EF4-FFF2-40B4-BE49-F238E27FC236}">
                <a16:creationId xmlns:a16="http://schemas.microsoft.com/office/drawing/2014/main" id="{8128796E-BD30-1BC6-0F8B-B504E8C3F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51" y="5334001"/>
            <a:ext cx="78597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Assume the pair with greatest fitness (01001 and 11011)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are selected for replication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id with numbers and squares&#10;&#10;Description automatically generated">
            <a:extLst>
              <a:ext uri="{FF2B5EF4-FFF2-40B4-BE49-F238E27FC236}">
                <a16:creationId xmlns:a16="http://schemas.microsoft.com/office/drawing/2014/main" id="{F8A118B2-3C5C-2BC1-479A-EFB3BFD4A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87" y="890499"/>
            <a:ext cx="7522502" cy="56415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E368FD-D60A-9711-E5E4-C3B3F3D307DC}"/>
              </a:ext>
            </a:extLst>
          </p:cNvPr>
          <p:cNvSpPr txBox="1"/>
          <p:nvPr/>
        </p:nvSpPr>
        <p:spPr>
          <a:xfrm>
            <a:off x="4319337" y="541420"/>
            <a:ext cx="3542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Hand calculation in CNN</a:t>
            </a:r>
          </a:p>
        </p:txBody>
      </p:sp>
    </p:spTree>
    <p:extLst>
      <p:ext uri="{BB962C8B-B14F-4D97-AF65-F5344CB8AC3E}">
        <p14:creationId xmlns:p14="http://schemas.microsoft.com/office/powerpoint/2010/main" val="2139251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126B81-647A-BE01-129C-B36556444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25" y="1191126"/>
            <a:ext cx="6931372" cy="54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C22D14-06E4-F311-6FDD-323696EA0535}"/>
              </a:ext>
            </a:extLst>
          </p:cNvPr>
          <p:cNvSpPr txBox="1"/>
          <p:nvPr/>
        </p:nvSpPr>
        <p:spPr>
          <a:xfrm>
            <a:off x="4319337" y="541420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Hand calculation in SOM</a:t>
            </a:r>
          </a:p>
        </p:txBody>
      </p:sp>
    </p:spTree>
    <p:extLst>
      <p:ext uri="{BB962C8B-B14F-4D97-AF65-F5344CB8AC3E}">
        <p14:creationId xmlns:p14="http://schemas.microsoft.com/office/powerpoint/2010/main" val="133736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radial basis functions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057400"/>
            <a:ext cx="3914775" cy="373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6363282" y="2057400"/>
            <a:ext cx="403794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Given converged K-means centers, estimate variance for RBFs by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d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/2K, where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the largest distance between clusters.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Given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and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how do we find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max(d</a:t>
            </a:r>
            <a:r>
              <a:rPr kumimoji="0" lang="en-US" altLang="en-US" sz="24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alt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</a:t>
            </a:r>
            <a:r>
              <a:rPr kumimoji="0" lang="en-US" altLang="en-US" sz="24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en-US" alt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</a:t>
            </a:r>
            <a:r>
              <a:rPr kumimoji="0" lang="en-US" altLang="en-US" sz="24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alt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alt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ij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= ||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alt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j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||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762000"/>
            <a:ext cx="5020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Hand calculation in RBF-ANN</a:t>
            </a:r>
          </a:p>
        </p:txBody>
      </p:sp>
    </p:spTree>
    <p:extLst>
      <p:ext uri="{BB962C8B-B14F-4D97-AF65-F5344CB8AC3E}">
        <p14:creationId xmlns:p14="http://schemas.microsoft.com/office/powerpoint/2010/main" val="140318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E008F6-E46A-6AF8-7D23-31AE07C5E7F8}"/>
              </a:ext>
            </a:extLst>
          </p:cNvPr>
          <p:cNvSpPr txBox="1"/>
          <p:nvPr/>
        </p:nvSpPr>
        <p:spPr>
          <a:xfrm>
            <a:off x="938463" y="425934"/>
            <a:ext cx="75197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K-means in MATLAB with DBI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load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709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simplecluster_dataset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simplecluster_dataset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E=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evalclusters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(x',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709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'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709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kmeans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709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'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709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'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709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DaviesBouldin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709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'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709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'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709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709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'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,[2:6]);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plot(E)</a:t>
            </a:r>
          </a:p>
        </p:txBody>
      </p:sp>
      <p:pic>
        <p:nvPicPr>
          <p:cNvPr id="5" name="Picture 4" descr="A graph with a line&#10;&#10;AI-generated content may be incorrect.">
            <a:extLst>
              <a:ext uri="{FF2B5EF4-FFF2-40B4-BE49-F238E27FC236}">
                <a16:creationId xmlns:a16="http://schemas.microsoft.com/office/drawing/2014/main" id="{451A9B0F-E7E8-97B1-04E1-652F0C591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91" y="1874270"/>
            <a:ext cx="6401133" cy="4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0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736A63-A5A3-C4D5-95C8-3E2A1AFC67EA}"/>
              </a:ext>
            </a:extLst>
          </p:cNvPr>
          <p:cNvSpPr txBox="1"/>
          <p:nvPr/>
        </p:nvSpPr>
        <p:spPr>
          <a:xfrm>
            <a:off x="4338320" y="3119120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Hand calculations in SVM</a:t>
            </a:r>
          </a:p>
        </p:txBody>
      </p:sp>
    </p:spTree>
    <p:extLst>
      <p:ext uri="{BB962C8B-B14F-4D97-AF65-F5344CB8AC3E}">
        <p14:creationId xmlns:p14="http://schemas.microsoft.com/office/powerpoint/2010/main" val="227859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 txBox="1">
            <a:spLocks noGrp="1"/>
          </p:cNvSpPr>
          <p:nvPr/>
        </p:nvSpPr>
        <p:spPr bwMode="auto">
          <a:xfrm>
            <a:off x="9448800" y="6356351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A0097-C1DA-45E7-A705-591E3920611D}" type="slidenum">
              <a:rPr kumimoji="0" lang="tr-T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3"/>
          <p:cNvSpPr txBox="1">
            <a:spLocks noGrp="1"/>
          </p:cNvSpPr>
          <p:nvPr/>
        </p:nvSpPr>
        <p:spPr>
          <a:xfrm>
            <a:off x="2095501" y="6356351"/>
            <a:ext cx="7072313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Notes for 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Alpaydın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2010 Introduction to Machine Learning 2e © The MIT Press (V1.0)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997190" y="2288863"/>
            <a:ext cx="81093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Linearly-separable 2-class problem: find weights such that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 for all instances and 			for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support vectors on margins.  Given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support vector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use the constraint on support vectors to calculate w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lang="en-US" altLang="en-US" sz="2400" dirty="0">
                <a:solidFill>
                  <a:prstClr val="black"/>
                </a:solidFill>
              </a:rPr>
              <a:t>.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246" name="Object 3"/>
          <p:cNvGraphicFramePr>
            <a:graphicFrameLocks noChangeAspect="1"/>
          </p:cNvGraphicFramePr>
          <p:nvPr/>
        </p:nvGraphicFramePr>
        <p:xfrm>
          <a:off x="1997191" y="2667000"/>
          <a:ext cx="19812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241300" progId="Equation.3">
                  <p:embed/>
                </p:oleObj>
              </mc:Choice>
              <mc:Fallback>
                <p:oleObj name="Equation" r:id="rId2" imgW="1054100" imgH="241300" progId="Equation.3">
                  <p:embed/>
                  <p:pic>
                    <p:nvPicPr>
                      <p:cNvPr id="102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191" y="2667000"/>
                        <a:ext cx="19812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3"/>
          <p:cNvGraphicFramePr>
            <a:graphicFrameLocks noChangeAspect="1"/>
          </p:cNvGraphicFramePr>
          <p:nvPr/>
        </p:nvGraphicFramePr>
        <p:xfrm>
          <a:off x="6767513" y="2623344"/>
          <a:ext cx="23622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241300" progId="Equation.3">
                  <p:embed/>
                </p:oleObj>
              </mc:Choice>
              <mc:Fallback>
                <p:oleObj name="Equation" r:id="rId4" imgW="1054100" imgH="241300" progId="Equation.3">
                  <p:embed/>
                  <p:pic>
                    <p:nvPicPr>
                      <p:cNvPr id="102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513" y="2623344"/>
                        <a:ext cx="23622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9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 txBox="1">
            <a:spLocks noGrp="1"/>
          </p:cNvSpPr>
          <p:nvPr/>
        </p:nvSpPr>
        <p:spPr bwMode="auto">
          <a:xfrm>
            <a:off x="9448800" y="6356351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2ED31-4CD1-4668-A24F-42A1F35CAD4E}" type="slidenum">
              <a:rPr kumimoji="0" lang="tr-T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09801" y="1538536"/>
            <a:ext cx="82073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support vectors (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margin),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+ w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=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altLang="en-US" sz="24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1; therefore w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  <a:r>
              <a:rPr kumimoji="0" lang="en-US" alt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alt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endParaRPr kumimoji="0" lang="en-US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3"/>
          <p:cNvSpPr txBox="1">
            <a:spLocks noGrp="1"/>
          </p:cNvSpPr>
          <p:nvPr/>
        </p:nvSpPr>
        <p:spPr>
          <a:xfrm>
            <a:off x="2095500" y="6350001"/>
            <a:ext cx="7072313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Notes for 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Alpaydın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2010 Introduction to Machine Learning 2e © The MIT Press (V1.0)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46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362200"/>
            <a:ext cx="35020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14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9448800" y="6356351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374EF-7579-4F5E-AE1A-4D2A5859AAA2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shade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shade val="9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3"/>
          <p:cNvSpPr txBox="1">
            <a:spLocks noGrp="1"/>
          </p:cNvSpPr>
          <p:nvPr/>
        </p:nvSpPr>
        <p:spPr>
          <a:xfrm>
            <a:off x="2095501" y="6357939"/>
            <a:ext cx="7072313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Lecture Notes for 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Alpaydın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2010 Introduction to Machine Learning 2e © The MIT Press (V1.0)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697" y="2309132"/>
            <a:ext cx="44259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510212" y="3347006"/>
          <a:ext cx="4700588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33600" imgH="482600" progId="Equation.3">
                  <p:embed/>
                </p:oleObj>
              </mc:Choice>
              <mc:Fallback>
                <p:oleObj name="Equation" r:id="rId3" imgW="2133600" imgH="4826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2" y="3347006"/>
                        <a:ext cx="4700588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981200" y="63636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Given values for discriminant,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and class label, 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find contribution to soft error (aka hinge loss).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7239001" y="2666524"/>
          <a:ext cx="26828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700" imgH="342900" progId="Equation.3">
                  <p:embed/>
                </p:oleObj>
              </mc:Choice>
              <mc:Fallback>
                <p:oleObj name="Equation" r:id="rId5" imgW="1536700" imgH="342900" progId="Equation.3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1" y="2666524"/>
                        <a:ext cx="26828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447174" y="4568369"/>
            <a:ext cx="28999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Discriminant is y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Bipolar label is 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+1 for members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-1 for nonmembers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59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109788"/>
            <a:ext cx="5105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2952" y="914401"/>
            <a:ext cx="7927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Add a line to graph below that shows the hinge loss function for instances in the non-member class.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96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B02F9B-FF8D-AF80-5E2F-60C8BDDFF70D}"/>
              </a:ext>
            </a:extLst>
          </p:cNvPr>
          <p:cNvSpPr txBox="1"/>
          <p:nvPr/>
        </p:nvSpPr>
        <p:spPr>
          <a:xfrm>
            <a:off x="3840480" y="2967335"/>
            <a:ext cx="366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Hand calculations in PCA</a:t>
            </a:r>
          </a:p>
        </p:txBody>
      </p:sp>
    </p:spTree>
    <p:extLst>
      <p:ext uri="{BB962C8B-B14F-4D97-AF65-F5344CB8AC3E}">
        <p14:creationId xmlns:p14="http://schemas.microsoft.com/office/powerpoint/2010/main" val="734118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893</Words>
  <Application>Microsoft Office PowerPoint</Application>
  <PresentationFormat>Widescreen</PresentationFormat>
  <Paragraphs>102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Light</vt:lpstr>
      <vt:lpstr>Palatino Linotype</vt:lpstr>
      <vt:lpstr>Symbol</vt:lpstr>
      <vt:lpstr>Tahoma</vt:lpstr>
      <vt:lpstr>Times New Roman</vt:lpstr>
      <vt:lpstr>Office Theme</vt:lpstr>
      <vt:lpstr>1_Office Theme</vt:lpstr>
      <vt:lpstr>Default Design</vt:lpstr>
      <vt:lpstr>1_Default Design</vt:lpstr>
      <vt:lpstr>2_Default Design</vt:lpstr>
      <vt:lpstr>3_Default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squared loading = amount of a variable’s total variability explained by a PC Communality: proportion of variance of a particular variable that is shared with other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H. Miller</dc:creator>
  <cp:lastModifiedBy>Miller, John H</cp:lastModifiedBy>
  <cp:revision>80</cp:revision>
  <dcterms:created xsi:type="dcterms:W3CDTF">2019-09-25T23:15:10Z</dcterms:created>
  <dcterms:modified xsi:type="dcterms:W3CDTF">2025-11-18T20:27:16Z</dcterms:modified>
</cp:coreProperties>
</file>