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10" r:id="rId6"/>
  </p:sldMasterIdLst>
  <p:notesMasterIdLst>
    <p:notesMasterId r:id="rId24"/>
  </p:notesMasterIdLst>
  <p:sldIdLst>
    <p:sldId id="256" r:id="rId7"/>
    <p:sldId id="282" r:id="rId8"/>
    <p:sldId id="474" r:id="rId9"/>
    <p:sldId id="284" r:id="rId10"/>
    <p:sldId id="475" r:id="rId11"/>
    <p:sldId id="476" r:id="rId12"/>
    <p:sldId id="478" r:id="rId13"/>
    <p:sldId id="480" r:id="rId14"/>
    <p:sldId id="481" r:id="rId15"/>
    <p:sldId id="321" r:id="rId16"/>
    <p:sldId id="322" r:id="rId17"/>
    <p:sldId id="343" r:id="rId18"/>
    <p:sldId id="344" r:id="rId19"/>
    <p:sldId id="326" r:id="rId20"/>
    <p:sldId id="486" r:id="rId21"/>
    <p:sldId id="464" r:id="rId22"/>
    <p:sldId id="48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76D19E-A475-4ADC-AFA6-E622DE2C222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5BF4A-C6C3-4867-B09B-A4388AB0C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90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8552" indent="-29175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7003" indent="-23340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3804" indent="-23340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00605" indent="-23340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7407" indent="-2334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34208" indent="-2334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01009" indent="-2334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7810" indent="-2334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AA1285-9B64-4F31-B02D-BA9B22306BE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0473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8552" indent="-29175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7003" indent="-23340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3804" indent="-23340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00605" indent="-23340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7407" indent="-2334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34208" indent="-2334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01009" indent="-2334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7810" indent="-2334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AA1285-9B64-4F31-B02D-BA9B22306BE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53212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9E37514-8156-4BA2-94B3-AF398223661A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943600" cy="4114800"/>
          </a:xfrm>
          <a:noFill/>
        </p:spPr>
        <p:txBody>
          <a:bodyPr/>
          <a:lstStyle/>
          <a:p>
            <a:endParaRPr lang="en-US" altLang="en-US" sz="2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256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4B01819-648C-4536-8570-EA4003DF1F2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z="3200">
                <a:latin typeface="Arial" panose="020B0604020202020204" pitchFamily="34" charset="0"/>
              </a:rPr>
              <a:t>-2x</a:t>
            </a:r>
            <a:r>
              <a:rPr lang="en-US" altLang="en-US" sz="3200" baseline="-25000">
                <a:latin typeface="Arial" panose="020B0604020202020204" pitchFamily="34" charset="0"/>
              </a:rPr>
              <a:t>1</a:t>
            </a:r>
            <a:r>
              <a:rPr lang="en-US" altLang="en-US" sz="3200">
                <a:latin typeface="Arial" panose="020B0604020202020204" pitchFamily="34" charset="0"/>
              </a:rPr>
              <a:t> + </a:t>
            </a:r>
            <a:r>
              <a:rPr lang="en-US" altLang="en-US" sz="3200">
                <a:latin typeface="Symbol" panose="05050102010706020507" pitchFamily="18" charset="2"/>
              </a:rPr>
              <a:t>l</a:t>
            </a:r>
            <a:r>
              <a:rPr lang="en-US" altLang="en-US" sz="3200">
                <a:latin typeface="Arial" panose="020B0604020202020204" pitchFamily="34" charset="0"/>
              </a:rPr>
              <a:t> = 0</a:t>
            </a:r>
          </a:p>
          <a:p>
            <a:r>
              <a:rPr lang="en-US" altLang="en-US" sz="3200">
                <a:latin typeface="Arial" panose="020B0604020202020204" pitchFamily="34" charset="0"/>
              </a:rPr>
              <a:t>-2x</a:t>
            </a:r>
            <a:r>
              <a:rPr lang="en-US" altLang="en-US" sz="3200" baseline="-25000">
                <a:latin typeface="Arial" panose="020B0604020202020204" pitchFamily="34" charset="0"/>
              </a:rPr>
              <a:t>2</a:t>
            </a:r>
            <a:r>
              <a:rPr lang="en-US" altLang="en-US" sz="3200">
                <a:latin typeface="Arial" panose="020B0604020202020204" pitchFamily="34" charset="0"/>
              </a:rPr>
              <a:t> + </a:t>
            </a:r>
            <a:r>
              <a:rPr lang="en-US" altLang="en-US" sz="3200">
                <a:latin typeface="Symbol" panose="05050102010706020507" pitchFamily="18" charset="2"/>
              </a:rPr>
              <a:t>l</a:t>
            </a:r>
            <a:r>
              <a:rPr lang="en-US" altLang="en-US" sz="3200">
                <a:latin typeface="Arial" panose="020B0604020202020204" pitchFamily="34" charset="0"/>
              </a:rPr>
              <a:t> = 0</a:t>
            </a:r>
          </a:p>
          <a:p>
            <a:r>
              <a:rPr lang="en-US" altLang="en-US" sz="3200">
                <a:latin typeface="Arial" panose="020B0604020202020204" pitchFamily="34" charset="0"/>
              </a:rPr>
              <a:t>x</a:t>
            </a:r>
            <a:r>
              <a:rPr lang="en-US" altLang="en-US" sz="3200" baseline="-25000">
                <a:latin typeface="Arial" panose="020B0604020202020204" pitchFamily="34" charset="0"/>
              </a:rPr>
              <a:t>1</a:t>
            </a:r>
            <a:r>
              <a:rPr lang="en-US" altLang="en-US" sz="3200">
                <a:latin typeface="Arial" panose="020B0604020202020204" pitchFamily="34" charset="0"/>
              </a:rPr>
              <a:t> + x</a:t>
            </a:r>
            <a:r>
              <a:rPr lang="en-US" altLang="en-US" sz="3200" baseline="-25000">
                <a:latin typeface="Arial" panose="020B0604020202020204" pitchFamily="34" charset="0"/>
              </a:rPr>
              <a:t>2</a:t>
            </a:r>
            <a:r>
              <a:rPr lang="en-US" altLang="en-US" sz="3200">
                <a:latin typeface="Arial" panose="020B0604020202020204" pitchFamily="34" charset="0"/>
              </a:rPr>
              <a:t> -1 = 0</a:t>
            </a:r>
          </a:p>
          <a:p>
            <a:r>
              <a:rPr lang="en-US" altLang="en-US" sz="3200">
                <a:latin typeface="Arial" panose="020B0604020202020204" pitchFamily="34" charset="0"/>
              </a:rPr>
              <a:t>Solve for x</a:t>
            </a:r>
            <a:r>
              <a:rPr lang="en-US" altLang="en-US" sz="3200" baseline="-25000">
                <a:latin typeface="Arial" panose="020B0604020202020204" pitchFamily="34" charset="0"/>
              </a:rPr>
              <a:t>1</a:t>
            </a:r>
            <a:r>
              <a:rPr lang="en-US" altLang="en-US" sz="3200">
                <a:latin typeface="Arial" panose="020B0604020202020204" pitchFamily="34" charset="0"/>
              </a:rPr>
              <a:t> and x</a:t>
            </a:r>
            <a:r>
              <a:rPr lang="en-US" altLang="en-US" sz="3200" baseline="-25000">
                <a:latin typeface="Arial" panose="020B0604020202020204" pitchFamily="34" charset="0"/>
              </a:rPr>
              <a:t>2</a:t>
            </a:r>
            <a:endParaRPr lang="en-US" altLang="en-US" sz="3200">
              <a:latin typeface="Arial" panose="020B0604020202020204" pitchFamily="34" charset="0"/>
            </a:endParaRPr>
          </a:p>
          <a:p>
            <a:endParaRPr lang="en-US" altLang="en-US" sz="2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839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D381177C-32E7-F50F-DD0C-1DD06D3622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151EC2-297E-4B3B-8680-B6B2850C6BF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671A563A-9EFC-83A6-7B4C-2FAEA96B04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BF71ED17-C9AF-C50E-EC60-FC2BCA34DC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3200">
                <a:latin typeface="Arial" panose="020B0604020202020204" pitchFamily="34" charset="0"/>
              </a:rPr>
              <a:t>-2x</a:t>
            </a:r>
            <a:r>
              <a:rPr lang="en-US" altLang="en-US" sz="3200" baseline="-25000">
                <a:latin typeface="Arial" panose="020B0604020202020204" pitchFamily="34" charset="0"/>
              </a:rPr>
              <a:t>1</a:t>
            </a:r>
            <a:r>
              <a:rPr lang="en-US" altLang="en-US" sz="3200">
                <a:latin typeface="Arial" panose="020B0604020202020204" pitchFamily="34" charset="0"/>
              </a:rPr>
              <a:t> + </a:t>
            </a:r>
            <a:r>
              <a:rPr lang="en-US" altLang="en-US" sz="3200">
                <a:latin typeface="Symbol" panose="05050102010706020507" pitchFamily="18" charset="2"/>
              </a:rPr>
              <a:t>l</a:t>
            </a:r>
            <a:r>
              <a:rPr lang="en-US" altLang="en-US" sz="3200">
                <a:latin typeface="Arial" panose="020B0604020202020204" pitchFamily="34" charset="0"/>
              </a:rPr>
              <a:t> = 0</a:t>
            </a:r>
          </a:p>
          <a:p>
            <a:r>
              <a:rPr lang="en-US" altLang="en-US" sz="3200">
                <a:latin typeface="Arial" panose="020B0604020202020204" pitchFamily="34" charset="0"/>
              </a:rPr>
              <a:t>-2x</a:t>
            </a:r>
            <a:r>
              <a:rPr lang="en-US" altLang="en-US" sz="3200" baseline="-25000">
                <a:latin typeface="Arial" panose="020B0604020202020204" pitchFamily="34" charset="0"/>
              </a:rPr>
              <a:t>2</a:t>
            </a:r>
            <a:r>
              <a:rPr lang="en-US" altLang="en-US" sz="3200">
                <a:latin typeface="Arial" panose="020B0604020202020204" pitchFamily="34" charset="0"/>
              </a:rPr>
              <a:t> + </a:t>
            </a:r>
            <a:r>
              <a:rPr lang="en-US" altLang="en-US" sz="3200">
                <a:latin typeface="Symbol" panose="05050102010706020507" pitchFamily="18" charset="2"/>
              </a:rPr>
              <a:t>l</a:t>
            </a:r>
            <a:r>
              <a:rPr lang="en-US" altLang="en-US" sz="3200">
                <a:latin typeface="Arial" panose="020B0604020202020204" pitchFamily="34" charset="0"/>
              </a:rPr>
              <a:t> = 0</a:t>
            </a:r>
          </a:p>
          <a:p>
            <a:r>
              <a:rPr lang="en-US" altLang="en-US" sz="3200">
                <a:latin typeface="Arial" panose="020B0604020202020204" pitchFamily="34" charset="0"/>
              </a:rPr>
              <a:t>x</a:t>
            </a:r>
            <a:r>
              <a:rPr lang="en-US" altLang="en-US" sz="3200" baseline="-25000">
                <a:latin typeface="Arial" panose="020B0604020202020204" pitchFamily="34" charset="0"/>
              </a:rPr>
              <a:t>1</a:t>
            </a:r>
            <a:r>
              <a:rPr lang="en-US" altLang="en-US" sz="3200">
                <a:latin typeface="Arial" panose="020B0604020202020204" pitchFamily="34" charset="0"/>
              </a:rPr>
              <a:t> + x</a:t>
            </a:r>
            <a:r>
              <a:rPr lang="en-US" altLang="en-US" sz="3200" baseline="-25000">
                <a:latin typeface="Arial" panose="020B0604020202020204" pitchFamily="34" charset="0"/>
              </a:rPr>
              <a:t>2</a:t>
            </a:r>
            <a:r>
              <a:rPr lang="en-US" altLang="en-US" sz="3200">
                <a:latin typeface="Arial" panose="020B0604020202020204" pitchFamily="34" charset="0"/>
              </a:rPr>
              <a:t> -1 = 0</a:t>
            </a:r>
          </a:p>
          <a:p>
            <a:r>
              <a:rPr lang="en-US" altLang="en-US" sz="3200">
                <a:latin typeface="Arial" panose="020B0604020202020204" pitchFamily="34" charset="0"/>
              </a:rPr>
              <a:t>Solve for x</a:t>
            </a:r>
            <a:r>
              <a:rPr lang="en-US" altLang="en-US" sz="3200" baseline="-25000">
                <a:latin typeface="Arial" panose="020B0604020202020204" pitchFamily="34" charset="0"/>
              </a:rPr>
              <a:t>1</a:t>
            </a:r>
            <a:r>
              <a:rPr lang="en-US" altLang="en-US" sz="3200">
                <a:latin typeface="Arial" panose="020B0604020202020204" pitchFamily="34" charset="0"/>
              </a:rPr>
              <a:t> and x</a:t>
            </a:r>
            <a:r>
              <a:rPr lang="en-US" altLang="en-US" sz="3200" baseline="-25000">
                <a:latin typeface="Arial" panose="020B0604020202020204" pitchFamily="34" charset="0"/>
              </a:rPr>
              <a:t>2</a:t>
            </a:r>
            <a:endParaRPr lang="en-US" altLang="en-US" sz="3200">
              <a:latin typeface="Arial" panose="020B0604020202020204" pitchFamily="34" charset="0"/>
            </a:endParaRPr>
          </a:p>
          <a:p>
            <a:endParaRPr lang="en-US" altLang="en-US" sz="2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031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B9A0D-774A-4DAB-B59A-8B3FED91B02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F62F-5646-409E-BCDE-DCDD8D2B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343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B9A0D-774A-4DAB-B59A-8B3FED91B02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F62F-5646-409E-BCDE-DCDD8D2B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399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B9A0D-774A-4DAB-B59A-8B3FED91B02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F62F-5646-409E-BCDE-DCDD8D2B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419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7A7EF-98C3-4F4A-A5DB-5ADFCE8FECD1}" type="datetimeFigureOut">
              <a:rPr lang="en-US"/>
              <a:pPr>
                <a:defRPr/>
              </a:pPr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66A6C-630C-4DAF-A9E1-A680EEDFCB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1166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222BA-2D83-4589-A5FC-B0E95EDEDB72}" type="datetimeFigureOut">
              <a:rPr lang="en-US"/>
              <a:pPr>
                <a:defRPr/>
              </a:pPr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91FD7-5698-43EF-ACF8-0CFE84F10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009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AC056-4503-47B4-A99F-0FE06C4AB9EA}" type="datetimeFigureOut">
              <a:rPr lang="en-US"/>
              <a:pPr>
                <a:defRPr/>
              </a:pPr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69531-C9C8-40C3-B7C3-6DC15E09F5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5089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EAD10-4B89-430B-9B2D-12340FE327AC}" type="datetimeFigureOut">
              <a:rPr lang="en-US"/>
              <a:pPr>
                <a:defRPr/>
              </a:pPr>
              <a:t>11/5/2024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702EE-5B1D-4FC9-83CB-351CB54363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775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3981E-D416-4DF5-9CE0-73BC137F4C84}" type="datetimeFigureOut">
              <a:rPr lang="en-US"/>
              <a:pPr>
                <a:defRPr/>
              </a:pPr>
              <a:t>11/5/2024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16F6A-57E6-42DE-98F5-F8F14A44BF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4101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8B90B-C3CB-432A-90CF-9FA81E069199}" type="datetimeFigureOut">
              <a:rPr lang="en-US"/>
              <a:pPr>
                <a:defRPr/>
              </a:pPr>
              <a:t>11/5/2024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35310-6C93-4C35-A671-46754C4874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5259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452F0-7678-4B95-922D-5D9BBD596E88}" type="datetimeFigureOut">
              <a:rPr lang="en-US"/>
              <a:pPr>
                <a:defRPr/>
              </a:pPr>
              <a:t>11/5/2024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4BCA8-0048-4D22-96DD-B9C578E0B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122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1B006-0201-4099-AAF8-55AB3A6F80F1}" type="datetimeFigureOut">
              <a:rPr lang="en-US"/>
              <a:pPr>
                <a:defRPr/>
              </a:pPr>
              <a:t>11/5/2024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38AA1-5345-4B64-B338-F50EB83122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B9A0D-774A-4DAB-B59A-8B3FED91B02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F62F-5646-409E-BCDE-DCDD8D2B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0202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53928-6788-4B17-83CC-AE49AF8C5C88}" type="datetimeFigureOut">
              <a:rPr lang="en-US"/>
              <a:pPr>
                <a:defRPr/>
              </a:pPr>
              <a:t>11/5/2024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896B6-D62C-474F-8343-2535CD90F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2788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1D892-FE02-42D3-B709-1A15488EAFC6}" type="datetimeFigureOut">
              <a:rPr lang="en-US"/>
              <a:pPr>
                <a:defRPr/>
              </a:pPr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9143B-1820-4FBB-BB96-F945E7F6CB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3374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5F8D1-CA7B-4DFC-A72F-C8AC63BDCFD6}" type="datetimeFigureOut">
              <a:rPr lang="en-US"/>
              <a:pPr>
                <a:defRPr/>
              </a:pPr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6A5B4-A466-4FA8-A75B-FFFA7427F8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4362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B11EA-273E-41BA-A621-DBE9C1E98B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3263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B5840-4F6F-4013-A1D2-8E3E8FF265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02355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02EC1-8C48-484C-8A01-168603A790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71553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2A1E6-7A00-4575-A109-1F7A7316F0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48784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2ED73-93A8-4370-A9B8-C6E7DE6EBC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70139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E8297-A71F-428C-B1BE-9B2FB40E52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4176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5931E-C362-4375-99AB-AFFED5FAE8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7994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B9A0D-774A-4DAB-B59A-8B3FED91B02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F62F-5646-409E-BCDE-DCDD8D2B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4818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9C5915-C232-4C3F-B713-469BA54388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12914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0A0E8-65C1-4156-BDA3-DE20E16EA2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99631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2C5826-C2E3-4DBA-A55D-5EB7521541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353042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009A9-FE40-4C25-9342-98F0D00D76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28866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E93E2F-9047-0629-A15D-81152F0D9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5C415-DCDA-47F8-99F6-16193FFEFCDD}" type="datetimeFigureOut">
              <a:rPr lang="en-US"/>
              <a:pPr>
                <a:defRPr/>
              </a:pPr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CBD1C-5314-323D-D4B5-4FCC5272C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52382-132A-87CA-BF81-4078C7462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A2CCE-D34C-4662-88D5-5AD2A4151A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82642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7B1A16-8E8F-4809-ADCF-7FECFC0D8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53B2A-714E-4773-9C66-68E7374006F3}" type="datetimeFigureOut">
              <a:rPr lang="en-US"/>
              <a:pPr>
                <a:defRPr/>
              </a:pPr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1F974A-4645-2520-D40B-B871033E1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D1E8F-27A4-7C76-C064-163C9D19A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8DD50-DC2E-468D-A1C9-C2514F36DD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98861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F6BB38-6D47-D641-3FCF-54E7052FE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59D27-51C7-46A3-A111-0CD429C8BF0B}" type="datetimeFigureOut">
              <a:rPr lang="en-US"/>
              <a:pPr>
                <a:defRPr/>
              </a:pPr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B7CE92-3C81-F03E-46EE-E8CA57A7D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290731-A298-EF13-60B7-E198672DB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9439F-BCB6-4FE2-BD88-ED7ED07C1D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69735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CE0F716-973D-893C-18AE-5BF16C492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B44E7-A70A-4859-81A8-91C92ED583A3}" type="datetimeFigureOut">
              <a:rPr lang="en-US"/>
              <a:pPr>
                <a:defRPr/>
              </a:pPr>
              <a:t>11/5/2024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0DCCF38-E7D1-D1A1-D462-51AB5D16A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4B00C9D-D427-2964-1504-5609D0DF2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2F670-A6FB-4319-A3CE-B2443BFBFD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79599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D7CE0AD-346B-6850-E022-56887E9AD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071BD-DAF1-4739-912B-183D2ACDEE22}" type="datetimeFigureOut">
              <a:rPr lang="en-US"/>
              <a:pPr>
                <a:defRPr/>
              </a:pPr>
              <a:t>11/5/2024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D1162EB-4C76-E8FB-68F4-0F4A4EA0B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792451D-82F3-D6CC-E90D-62A600517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33117-E20D-4734-B0E6-2EC49DCAB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43937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05EFC45-DA6C-73DB-5433-FDBCE180A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7AFCA-D493-4D72-92DF-8BFCBA5EC51B}" type="datetimeFigureOut">
              <a:rPr lang="en-US"/>
              <a:pPr>
                <a:defRPr/>
              </a:pPr>
              <a:t>11/5/2024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BC2C579-7B04-7DB0-2387-A4AD70AE7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A130493-A1F4-FA3B-2C0A-5BAEADD8A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D522A-BBAC-4F36-8678-A5B931E101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287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B9A0D-774A-4DAB-B59A-8B3FED91B02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F62F-5646-409E-BCDE-DCDD8D2B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87179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1162800-F1A4-74EF-FAEF-8012B33CB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8A9A8-89A2-4B9D-978C-46888370DB4D}" type="datetimeFigureOut">
              <a:rPr lang="en-US"/>
              <a:pPr>
                <a:defRPr/>
              </a:pPr>
              <a:t>11/5/2024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4D0773F-920B-D905-CF23-B252A54E4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7871675-6489-86A3-5E13-25BD51164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BC336-1D89-4226-81F8-3A4508150A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76781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78CF55A-9456-DAF7-8D72-C3BF4BA02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A903D-7BCA-4B7B-AF07-6A9B83758121}" type="datetimeFigureOut">
              <a:rPr lang="en-US"/>
              <a:pPr>
                <a:defRPr/>
              </a:pPr>
              <a:t>11/5/2024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3485C04-5E9B-F3CE-7789-741CA3873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04BA69C-CFC6-5751-69CE-2A7FCB774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62B5B-7E74-4F11-A6B5-BB900A8020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0152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44D3460-AD21-0197-0709-86947B882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D0A5F-00FB-4E37-BF3D-9B7B1CA1DE63}" type="datetimeFigureOut">
              <a:rPr lang="en-US"/>
              <a:pPr>
                <a:defRPr/>
              </a:pPr>
              <a:t>11/5/2024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3BFB9B2-FE87-0598-DFC4-88C9A2374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6896F78-F035-2C5A-4499-89CB01794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47DD5-60A2-4CEB-9CE4-661F13C09E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55770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542C74-E4D5-D718-E78B-8566C6F4E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921CB-12D8-48C6-ACD8-DF3F865B3527}" type="datetimeFigureOut">
              <a:rPr lang="en-US"/>
              <a:pPr>
                <a:defRPr/>
              </a:pPr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37AE3A-53BB-4155-E454-A5CA8AE65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BBB42C-E669-D8F4-50B5-1749AEDE6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0DA5D-B06E-45EF-81CC-4B1C79C5B6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01311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77D6E-6FEF-E3CA-F28C-16FA6218B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0C395-AE11-4894-AFD1-00E6E5769EC0}" type="datetimeFigureOut">
              <a:rPr lang="en-US"/>
              <a:pPr>
                <a:defRPr/>
              </a:pPr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AC796F-54DC-5662-5071-47A6D8F44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5915E-D387-F16A-249A-29CF5A481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90048-0A12-46C5-A7B9-AD00D9914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79581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C3EB9-EB26-47FB-AE88-15FDA2AC53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639899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C9C1F-1309-4D08-B210-72F6920C01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07142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C1C27-2BBC-4391-ACF2-7B7A4A71E5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980820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531FE-5F93-415D-AA37-611FAC8178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897215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BD2B2-8C14-4F10-BF98-024EF2BC7F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7922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B9A0D-774A-4DAB-B59A-8B3FED91B02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F62F-5646-409E-BCDE-DCDD8D2B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67629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CA6F4-83BE-4398-AA09-695DCED24D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190067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03ECD-18B9-4408-80C1-808123EC76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275998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2B92-F8C4-4B51-BB18-DD627F0126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168849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62F3B-20A1-4433-BF2C-72C9D61C7F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349099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B1426-6498-4223-BFC3-0F155D0DD7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212712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828E18-54C9-42EC-8C71-B4D9D8DA47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498737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D604D-BCBE-4919-9D59-21D77EE893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867856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C2695E9-1FB9-4075-8807-993EAA32E8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ECAFF16-9E80-429E-B001-32EE9D0BE5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C0D693D4-08D6-4576-89AF-7A11362B87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A51D2-FC71-441A-B58A-DB6539668B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307697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0E341E5-7908-D3C6-AD2D-D24F86972A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27C8FB2-6328-C26B-F93D-DD8E2BD6EF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2FE68DC-336C-6388-9D70-C39F3DA24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343BE-FBF0-4A24-95F8-05260908CB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140384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5EAA3E6-D6C3-CE70-6656-DB0D331999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3D97DA5-E400-C471-7A2B-9272A1E7F9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66F0A1D-A364-FCAA-D469-DC4B3ED538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DE19D-0D45-45AE-9949-0A6C0C7255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7486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B9A0D-774A-4DAB-B59A-8B3FED91B02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F62F-5646-409E-BCDE-DCDD8D2B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07031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DDC4711-A3A2-686A-EEEA-74AEBA382B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F8CFB00-43DD-6394-4579-8781A6B8C4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271CA75-D1EF-4E7D-228A-4C50DBFCBE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9E17E-0978-497E-8ECA-43EEDF8BD1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368662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81F4FE-7FA6-2292-D2DE-80A90D7CD7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443AE4-123B-5A43-23AC-6F1F1D7CB9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F4080B-687E-ACA5-CBA0-F0DA7A3785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56F35-1C8A-4456-A1AC-82B4E07982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356582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3DBDBCB-A53D-78F3-E736-069A58F6C3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86F9B01-257A-AB84-4940-C77BE74810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F77E8AC-E422-F340-E98D-6CE46B662D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8EFA3-CC54-4CEC-98DA-AC2007DE2D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846436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31F039F-A0BB-639F-1F9C-3CC7BF0F4F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5418A7D-DAF8-56F2-8059-B46D3A2591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B7F47F9-868A-42D1-AC5F-5CDC08D3FE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C6856-97F7-4DB3-B872-6503E03E1C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496870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9FA036F-7DF0-6B7E-7907-99666908BC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0C94CD8-689B-0D17-DF3E-069C49940A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83FBC54-ADFB-4EA8-BAE3-82F064A768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E918DA-F12A-4C57-9428-367FEE5941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261745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8C5993-E789-D83F-A388-EBF6F54904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62F0A7-D131-243D-F339-B301CC1070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B72433-B873-1253-0A5D-150AE223E3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72A52-D75D-4B75-AA76-F41D6EBB00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105204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D914E9F-9037-42EC-6C50-65BD561010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EED1498-F22D-DE0A-9C97-28FBBD466D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ADA44D8-CF3B-E4BD-E74E-84134423A6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89642-C0C9-4665-86EB-8917D81F72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292356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C78163-1E30-19BC-7EA1-0B473C5BD3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3B40B5-94B6-204A-56EF-017FC6752C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FBF35E1-C3BF-B1EB-874E-FC45B07202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9AE16-B553-495C-9A59-7699CB3E3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504968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E6906-EA14-5DB9-D846-A48251E8E0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CDF84A7-B686-4F08-BC6C-7D85507835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B167CF-6EEB-1D36-E2BF-9ACC3110D8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B38FC-A11A-46C6-B05D-A4F02B6BCE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996989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310783D-4856-8EDF-CF95-14C80F34A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E348D29-6246-E39A-9C58-D5F573A2E0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1D4F54F1-A3E0-4D6A-64FF-14276AA15E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BA522-51C1-4A23-BCD0-43340BC20B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8536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B9A0D-774A-4DAB-B59A-8B3FED91B02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F62F-5646-409E-BCDE-DCDD8D2B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2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B9A0D-774A-4DAB-B59A-8B3FED91B02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F62F-5646-409E-BCDE-DCDD8D2B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046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B9A0D-774A-4DAB-B59A-8B3FED91B02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F62F-5646-409E-BCDE-DCDD8D2B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629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slideLayout" Target="../slideLayouts/slideLayout57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6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9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B9A0D-774A-4DAB-B59A-8B3FED91B02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8F62F-5646-409E-BCDE-DCDD8D2B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356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48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48BFD33-2DE0-4DE8-920E-97D264020706}" type="datetimeFigureOut">
              <a:rPr lang="en-US"/>
              <a:pPr>
                <a:defRPr/>
              </a:pPr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C298290-38BD-45A7-9B9A-897AE4877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387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83D62F0-8884-4558-A14B-0D18F77DE0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2122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>
            <a:extLst>
              <a:ext uri="{FF2B5EF4-FFF2-40B4-BE49-F238E27FC236}">
                <a16:creationId xmlns:a16="http://schemas.microsoft.com/office/drawing/2014/main" id="{5AB5279A-2C7C-959D-CC8E-DBFFDE5311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6DC87072-A43E-55B4-3467-31C19D7B6C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CFDB81-9A9B-B932-514F-B90302A49B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8E02CAF-41CA-4079-9EC6-61571C10CE3F}" type="datetimeFigureOut">
              <a:rPr lang="en-US"/>
              <a:pPr>
                <a:defRPr/>
              </a:pPr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5116C6-3591-E4FA-C0F4-520C489314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9DCDDD-E12F-121A-594C-EB188EC839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E21DC30-9F33-4167-8D74-55FFC426E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553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4EE1A57-3CBD-4C14-AB42-8C0701CA24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2084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7021DE-0642-7705-9334-623B9DAD73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F4F7BF7-706F-2648-2BA6-7DC2ABBF0D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23245D7-10A8-5DCD-011A-9D1784798B6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9D3D96A-37AB-6D58-EAE6-EF0B3CF7B4F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D33634F-303D-3BB8-46EF-D1B4659288D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A826F5C-D47A-47FC-93A4-BE931D5CE5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4633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2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5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5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6.wmf"/><Relationship Id="rId3" Type="http://schemas.openxmlformats.org/officeDocument/2006/relationships/image" Target="../media/image1.wmf"/><Relationship Id="rId7" Type="http://schemas.openxmlformats.org/officeDocument/2006/relationships/image" Target="../media/image3.wmf"/><Relationship Id="rId12" Type="http://schemas.openxmlformats.org/officeDocument/2006/relationships/oleObject" Target="../embeddings/oleObject6.bin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6.wmf"/><Relationship Id="rId3" Type="http://schemas.openxmlformats.org/officeDocument/2006/relationships/image" Target="../media/image1.wmf"/><Relationship Id="rId7" Type="http://schemas.openxmlformats.org/officeDocument/2006/relationships/image" Target="../media/image3.wmf"/><Relationship Id="rId12" Type="http://schemas.openxmlformats.org/officeDocument/2006/relationships/oleObject" Target="../embeddings/oleObject6.bin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55896" y="1548713"/>
            <a:ext cx="472379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Review for quiz 3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L9 MLP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L10 SVM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L11 RBF network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L12 -13 PCA with profiling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Assignments HW 8-11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Review of hand calculations</a:t>
            </a:r>
          </a:p>
        </p:txBody>
      </p:sp>
    </p:spTree>
    <p:extLst>
      <p:ext uri="{BB962C8B-B14F-4D97-AF65-F5344CB8AC3E}">
        <p14:creationId xmlns:p14="http://schemas.microsoft.com/office/powerpoint/2010/main" val="2568740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2"/>
          <p:cNvSpPr txBox="1">
            <a:spLocks noGrp="1"/>
          </p:cNvSpPr>
          <p:nvPr/>
        </p:nvSpPr>
        <p:spPr bwMode="auto">
          <a:xfrm>
            <a:off x="9448800" y="6356351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BFA0097-C1DA-45E7-A705-591E3920611D}" type="slidenum">
              <a:rPr kumimoji="0" lang="tr-TR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tr-T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3"/>
          <p:cNvSpPr txBox="1">
            <a:spLocks noGrp="1"/>
          </p:cNvSpPr>
          <p:nvPr/>
        </p:nvSpPr>
        <p:spPr>
          <a:xfrm>
            <a:off x="2095501" y="6356351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Lecture Notes for E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Alpaydın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2010 Introduction to Machine Learning 2e © The MIT Press (V1.0)</a:t>
            </a:r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srgbClr val="B2B2B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1997192" y="2255421"/>
            <a:ext cx="926728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Linearly-separable 2-class problem: find weights such that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	 for all instances and 			for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support vectors on margins.  Given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and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how is the constraint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on support vectors used to determine w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? 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10246" name="Object 3"/>
          <p:cNvGraphicFramePr>
            <a:graphicFrameLocks noChangeAspect="1"/>
          </p:cNvGraphicFramePr>
          <p:nvPr/>
        </p:nvGraphicFramePr>
        <p:xfrm>
          <a:off x="1997191" y="2667000"/>
          <a:ext cx="1981200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54100" imgH="241300" progId="Equation.3">
                  <p:embed/>
                </p:oleObj>
              </mc:Choice>
              <mc:Fallback>
                <p:oleObj name="Equation" r:id="rId2" imgW="1054100" imgH="241300" progId="Equation.3">
                  <p:embed/>
                  <p:pic>
                    <p:nvPicPr>
                      <p:cNvPr id="1024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7191" y="2667000"/>
                        <a:ext cx="1981200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7" name="Object 3"/>
          <p:cNvGraphicFramePr>
            <a:graphicFrameLocks noChangeAspect="1"/>
          </p:cNvGraphicFramePr>
          <p:nvPr/>
        </p:nvGraphicFramePr>
        <p:xfrm>
          <a:off x="6767513" y="2623344"/>
          <a:ext cx="236220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54100" imgH="241300" progId="Equation.3">
                  <p:embed/>
                </p:oleObj>
              </mc:Choice>
              <mc:Fallback>
                <p:oleObj name="Equation" r:id="rId4" imgW="1054100" imgH="241300" progId="Equation.3">
                  <p:embed/>
                  <p:pic>
                    <p:nvPicPr>
                      <p:cNvPr id="1024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7513" y="2623344"/>
                        <a:ext cx="2362200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996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1"/>
          <p:cNvSpPr txBox="1">
            <a:spLocks noGrp="1"/>
          </p:cNvSpPr>
          <p:nvPr/>
        </p:nvSpPr>
        <p:spPr bwMode="auto">
          <a:xfrm>
            <a:off x="9448800" y="6356351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B32ED31-4CD1-4668-A24F-42A1F35CAD4E}" type="slidenum">
              <a:rPr kumimoji="0" lang="tr-TR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tr-T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0483" name="Text Box 5"/>
          <p:cNvSpPr txBox="1">
            <a:spLocks noChangeArrowheads="1"/>
          </p:cNvSpPr>
          <p:nvPr/>
        </p:nvSpPr>
        <p:spPr bwMode="auto">
          <a:xfrm>
            <a:off x="2209801" y="1538536"/>
            <a:ext cx="82073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support vectors (</a:t>
            </a:r>
            <a:r>
              <a:rPr kumimoji="0" lang="en-US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on margin),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(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</a:t>
            </a:r>
            <a:r>
              <a:rPr kumimoji="0" lang="en-US" altLang="en-US" sz="24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</a:t>
            </a:r>
            <a:r>
              <a:rPr kumimoji="0" lang="en-US" alt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+ w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 = 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</a:t>
            </a:r>
            <a:r>
              <a:rPr kumimoji="0" lang="en-US" altLang="en-US" sz="2400" b="1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1; therefore w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</a:t>
            </a:r>
            <a:r>
              <a:rPr kumimoji="0" lang="en-US" altLang="en-US" sz="24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</a:t>
            </a:r>
            <a:r>
              <a:rPr kumimoji="0" lang="en-US" alt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</a:t>
            </a:r>
            <a:endParaRPr kumimoji="0" lang="en-US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Footer Placeholder 3"/>
          <p:cNvSpPr txBox="1">
            <a:spLocks noGrp="1"/>
          </p:cNvSpPr>
          <p:nvPr/>
        </p:nvSpPr>
        <p:spPr>
          <a:xfrm>
            <a:off x="2095500" y="6350001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Lecture Notes for E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Alpaydın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2010 Introduction to Machine Learning 2e © The MIT Press (V1.0)</a:t>
            </a:r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srgbClr val="B2B2B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9465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1" y="2362200"/>
            <a:ext cx="35020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71489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9448800" y="6356351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0374EF-7579-4F5E-AE1A-4D2A5859AAA2}" type="slidenum">
              <a:rPr kumimoji="0" lang="tr-TR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shade val="9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shade val="9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Footer Placeholder 3"/>
          <p:cNvSpPr txBox="1">
            <a:spLocks noGrp="1"/>
          </p:cNvSpPr>
          <p:nvPr/>
        </p:nvSpPr>
        <p:spPr>
          <a:xfrm>
            <a:off x="2095501" y="6357939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Lecture Notes for E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Alpaydın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2010 Introduction to Machine Learning 2e © The MIT Press (V1.0)</a:t>
            </a:r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srgbClr val="B2B2B2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2355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10740" y="2381321"/>
            <a:ext cx="442595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5510212" y="3347006"/>
          <a:ext cx="4700588" cy="1096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133600" imgH="482600" progId="Equation.3">
                  <p:embed/>
                </p:oleObj>
              </mc:Choice>
              <mc:Fallback>
                <p:oleObj name="Equation" r:id="rId3" imgW="2133600" imgH="482600" progId="Equation.3">
                  <p:embed/>
                  <p:pic>
                    <p:nvPicPr>
                      <p:cNvPr id="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0212" y="3347006"/>
                        <a:ext cx="4700588" cy="1096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1981200" y="636360"/>
            <a:ext cx="8534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Given values for discriminant, 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y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, and class label, r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, find contribution to soft error (aka hinge loss).</a:t>
            </a: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7239001" y="2666524"/>
          <a:ext cx="2682875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536700" imgH="342900" progId="Equation.3">
                  <p:embed/>
                </p:oleObj>
              </mc:Choice>
              <mc:Fallback>
                <p:oleObj name="Equation" r:id="rId5" imgW="1536700" imgH="342900" progId="Equation.3">
                  <p:embed/>
                  <p:pic>
                    <p:nvPicPr>
                      <p:cNvPr id="1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1" y="2666524"/>
                        <a:ext cx="2682875" cy="598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7447175" y="4568369"/>
            <a:ext cx="2743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Discriminant is y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Bipolar label is r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.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05990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2109788"/>
            <a:ext cx="5105400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2282952" y="914401"/>
            <a:ext cx="7927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Times New Roman" panose="02020603050405020304" pitchFamily="18" charset="0"/>
                <a:cs typeface="+mn-cs"/>
              </a:rPr>
              <a:t>Add a line to graph below that shows the hinge loss function for instances in the non-member class.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096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4">
            <a:extLst>
              <a:ext uri="{FF2B5EF4-FFF2-40B4-BE49-F238E27FC236}">
                <a16:creationId xmlns:a16="http://schemas.microsoft.com/office/drawing/2014/main" id="{EB6FE757-75CF-42EE-945E-A560DFF35270}"/>
              </a:ext>
            </a:extLst>
          </p:cNvPr>
          <p:cNvGraphicFramePr>
            <a:graphicFrameLocks noGrp="1" noChangeAspect="1"/>
          </p:cNvGraphicFramePr>
          <p:nvPr>
            <p:ph idx="4294967295"/>
          </p:nvPr>
        </p:nvGraphicFramePr>
        <p:xfrm>
          <a:off x="4371975" y="1731964"/>
          <a:ext cx="4419600" cy="126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62100" imgH="431800" progId="Equation.3">
                  <p:embed/>
                </p:oleObj>
              </mc:Choice>
              <mc:Fallback>
                <p:oleObj name="Equation" r:id="rId2" imgW="1562100" imgH="431800" progId="Equation.3">
                  <p:embed/>
                  <p:pic>
                    <p:nvPicPr>
                      <p:cNvPr id="15362" name="Object 4">
                        <a:extLst>
                          <a:ext uri="{FF2B5EF4-FFF2-40B4-BE49-F238E27FC236}">
                            <a16:creationId xmlns:a16="http://schemas.microsoft.com/office/drawing/2014/main" id="{EB6FE757-75CF-42EE-945E-A560DFF3527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1975" y="1731964"/>
                        <a:ext cx="4419600" cy="1260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3" name="Slide Number Placeholder 4">
            <a:extLst>
              <a:ext uri="{FF2B5EF4-FFF2-40B4-BE49-F238E27FC236}">
                <a16:creationId xmlns:a16="http://schemas.microsoft.com/office/drawing/2014/main" id="{F710F770-4D4F-46A2-9454-A7CEC70A7D19}"/>
              </a:ext>
            </a:extLst>
          </p:cNvPr>
          <p:cNvSpPr txBox="1">
            <a:spLocks noGrp="1"/>
          </p:cNvSpPr>
          <p:nvPr/>
        </p:nvSpPr>
        <p:spPr bwMode="auto">
          <a:xfrm>
            <a:off x="9448800" y="6356351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None/>
            </a:pPr>
            <a:fld id="{F75AF25D-F835-4B67-91FB-12647067A113}" type="slidenum">
              <a:rPr lang="tr-TR" altLang="en-US" sz="1200">
                <a:solidFill>
                  <a:srgbClr val="000000"/>
                </a:solidFill>
                <a:latin typeface="Palatino Linotype" panose="02040502050505030304" pitchFamily="18" charset="0"/>
              </a:rPr>
              <a:pPr algn="r">
                <a:spcBef>
                  <a:spcPct val="0"/>
                </a:spcBef>
                <a:buNone/>
              </a:pPr>
              <a:t>14</a:t>
            </a:fld>
            <a:endParaRPr lang="tr-TR" altLang="en-US" sz="1200">
              <a:solidFill>
                <a:srgbClr val="0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5364" name="Text Box 7">
            <a:extLst>
              <a:ext uri="{FF2B5EF4-FFF2-40B4-BE49-F238E27FC236}">
                <a16:creationId xmlns:a16="http://schemas.microsoft.com/office/drawing/2014/main" id="{8F174374-F6EB-43C0-A346-9BB9BB4D0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8939" y="3505200"/>
            <a:ext cx="898207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2800">
                <a:solidFill>
                  <a:srgbClr val="000000"/>
                </a:solidFill>
              </a:rPr>
              <a:t>A </a:t>
            </a:r>
            <a:r>
              <a:rPr lang="tr-TR" altLang="en-US" sz="2800">
                <a:solidFill>
                  <a:srgbClr val="000000"/>
                </a:solidFill>
              </a:rPr>
              <a:t>plot PoV</a:t>
            </a:r>
            <a:r>
              <a:rPr lang="en-US" altLang="en-US" sz="2800">
                <a:solidFill>
                  <a:srgbClr val="000000"/>
                </a:solidFill>
              </a:rPr>
              <a:t>(</a:t>
            </a:r>
            <a:r>
              <a:rPr lang="en-US" altLang="en-US" sz="2800" i="1">
                <a:solidFill>
                  <a:srgbClr val="000000"/>
                </a:solidFill>
              </a:rPr>
              <a:t>k</a:t>
            </a:r>
            <a:r>
              <a:rPr lang="en-US" altLang="en-US" sz="2800">
                <a:solidFill>
                  <a:srgbClr val="000000"/>
                </a:solidFill>
              </a:rPr>
              <a:t>)</a:t>
            </a:r>
            <a:r>
              <a:rPr lang="tr-TR" altLang="en-US" sz="2800">
                <a:solidFill>
                  <a:srgbClr val="000000"/>
                </a:solidFill>
              </a:rPr>
              <a:t> vs </a:t>
            </a:r>
            <a:r>
              <a:rPr lang="tr-TR" altLang="en-US" sz="2800" i="1">
                <a:solidFill>
                  <a:srgbClr val="000000"/>
                </a:solidFill>
              </a:rPr>
              <a:t>k</a:t>
            </a:r>
            <a:r>
              <a:rPr lang="en-US" altLang="en-US" sz="2800" i="1">
                <a:solidFill>
                  <a:srgbClr val="000000"/>
                </a:solidFill>
              </a:rPr>
              <a:t> </a:t>
            </a:r>
            <a:r>
              <a:rPr lang="en-US" altLang="en-US" sz="2800">
                <a:solidFill>
                  <a:srgbClr val="000000"/>
                </a:solidFill>
              </a:rPr>
              <a:t>shows how many PCs are required to capture a given part of the total variance of attributes</a:t>
            </a:r>
          </a:p>
        </p:txBody>
      </p:sp>
      <p:sp>
        <p:nvSpPr>
          <p:cNvPr id="15365" name="TextBox 2">
            <a:extLst>
              <a:ext uri="{FF2B5EF4-FFF2-40B4-BE49-F238E27FC236}">
                <a16:creationId xmlns:a16="http://schemas.microsoft.com/office/drawing/2014/main" id="{E8EE6E5C-E406-41BB-83B9-B49A9D9FFC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4547" y="593707"/>
            <a:ext cx="652774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2800" dirty="0">
                <a:solidFill>
                  <a:srgbClr val="000000"/>
                </a:solidFill>
              </a:rPr>
              <a:t>Proportion of Variance (</a:t>
            </a:r>
            <a:r>
              <a:rPr lang="en-US" altLang="en-US" sz="2800" dirty="0" err="1">
                <a:solidFill>
                  <a:srgbClr val="000000"/>
                </a:solidFill>
              </a:rPr>
              <a:t>PoV</a:t>
            </a:r>
            <a:r>
              <a:rPr lang="en-US" altLang="en-US" sz="2800" dirty="0">
                <a:solidFill>
                  <a:srgbClr val="000000"/>
                </a:solidFill>
              </a:rPr>
              <a:t>)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2800" dirty="0">
                <a:solidFill>
                  <a:srgbClr val="000000"/>
                </a:solidFill>
              </a:rPr>
              <a:t>Eigenvalues ranked in decreasing order</a:t>
            </a:r>
          </a:p>
        </p:txBody>
      </p:sp>
      <p:sp>
        <p:nvSpPr>
          <p:cNvPr id="15366" name="TextBox 1">
            <a:extLst>
              <a:ext uri="{FF2B5EF4-FFF2-40B4-BE49-F238E27FC236}">
                <a16:creationId xmlns:a16="http://schemas.microsoft.com/office/drawing/2014/main" id="{6ABE01F4-23BC-4B3F-B5CD-AC50E287CA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9713" y="2100264"/>
            <a:ext cx="15922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2800">
                <a:solidFill>
                  <a:srgbClr val="000000"/>
                </a:solidFill>
              </a:rPr>
              <a:t>PoV(</a:t>
            </a:r>
            <a:r>
              <a:rPr lang="en-US" altLang="en-US" sz="2800" i="1">
                <a:solidFill>
                  <a:srgbClr val="000000"/>
                </a:solidFill>
              </a:rPr>
              <a:t>k</a:t>
            </a:r>
            <a:r>
              <a:rPr lang="en-US" altLang="en-US" sz="2800">
                <a:solidFill>
                  <a:srgbClr val="000000"/>
                </a:solidFill>
              </a:rPr>
              <a:t>) =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9177494-1ABC-50A8-38EA-54CFD57DD68E}"/>
              </a:ext>
            </a:extLst>
          </p:cNvPr>
          <p:cNvSpPr txBox="1"/>
          <p:nvPr/>
        </p:nvSpPr>
        <p:spPr>
          <a:xfrm>
            <a:off x="1407697" y="4321657"/>
            <a:ext cx="1013058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PCs are defined by the eigenvectors of the covariance matrix.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z</a:t>
            </a:r>
            <a:r>
              <a:rPr kumimoji="0" lang="en-US" altLang="en-US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is the value of i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PC for attribute vector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24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is the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altLang="en-US" sz="2400" baseline="30000" dirty="0" err="1">
                <a:solidFill>
                  <a:srgbClr val="000000"/>
                </a:solidFill>
                <a:latin typeface="Arial" panose="020B0604020202020204" pitchFamily="34" charset="0"/>
              </a:rPr>
              <a:t>th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eigenvector.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Given 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eigenvalues and eigenvectors, how do you find (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z</a:t>
            </a:r>
            <a:r>
              <a:rPr lang="en-US" altLang="en-US" sz="2400" b="1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r>
              <a:rPr lang="en-US" altLang="en-US" sz="24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, z</a:t>
            </a:r>
            <a:r>
              <a:rPr kumimoji="0" lang="en-US" altLang="en-US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 associated with attribute vector 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4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in a scatter plot of the second largest PC as a function of the largest PC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C06DD85-35DB-EA2E-3485-028DEEC9C2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6961" y="228019"/>
            <a:ext cx="4356207" cy="3850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1032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9C39EE5E-F5A8-F643-961F-E01F8FC219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442" y="1447800"/>
            <a:ext cx="11819862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>
                <a:solidFill>
                  <a:srgbClr val="000000"/>
                </a:solidFill>
              </a:rPr>
              <a:t>k</a:t>
            </a:r>
            <a:r>
              <a:rPr lang="en-US" altLang="en-US" sz="2000" baseline="30000" dirty="0">
                <a:solidFill>
                  <a:srgbClr val="000000"/>
                </a:solidFill>
              </a:rPr>
              <a:t>th</a:t>
            </a:r>
            <a:r>
              <a:rPr lang="en-US" altLang="en-US" sz="2000" dirty="0">
                <a:solidFill>
                  <a:srgbClr val="000000"/>
                </a:solidFill>
              </a:rPr>
              <a:t> PC: </a:t>
            </a:r>
            <a:r>
              <a:rPr lang="en-US" altLang="en-US" sz="2000" dirty="0" err="1">
                <a:solidFill>
                  <a:srgbClr val="000000"/>
                </a:solidFill>
              </a:rPr>
              <a:t>z</a:t>
            </a:r>
            <a:r>
              <a:rPr lang="en-US" altLang="en-US" sz="2000" baseline="-25000" dirty="0" err="1">
                <a:solidFill>
                  <a:srgbClr val="000000"/>
                </a:solidFill>
              </a:rPr>
              <a:t>k</a:t>
            </a:r>
            <a:r>
              <a:rPr lang="en-US" altLang="en-US" sz="2000" dirty="0">
                <a:solidFill>
                  <a:srgbClr val="000000"/>
                </a:solidFill>
              </a:rPr>
              <a:t> = </a:t>
            </a:r>
            <a:r>
              <a:rPr lang="en-US" altLang="en-US" sz="2000" b="1" dirty="0" err="1">
                <a:solidFill>
                  <a:srgbClr val="000000"/>
                </a:solidFill>
              </a:rPr>
              <a:t>w</a:t>
            </a:r>
            <a:r>
              <a:rPr lang="en-US" altLang="en-US" sz="2000" baseline="-25000" dirty="0" err="1">
                <a:solidFill>
                  <a:srgbClr val="000000"/>
                </a:solidFill>
              </a:rPr>
              <a:t>k</a:t>
            </a:r>
            <a:r>
              <a:rPr lang="en-US" altLang="en-US" sz="2000" baseline="30000" dirty="0" err="1">
                <a:solidFill>
                  <a:srgbClr val="000000"/>
                </a:solidFill>
              </a:rPr>
              <a:t>T</a:t>
            </a:r>
            <a:r>
              <a:rPr lang="en-US" altLang="en-US" sz="2000" b="1" dirty="0" err="1">
                <a:solidFill>
                  <a:srgbClr val="000000"/>
                </a:solidFill>
              </a:rPr>
              <a:t>x</a:t>
            </a:r>
            <a:r>
              <a:rPr lang="en-US" altLang="en-US" sz="2000" dirty="0">
                <a:solidFill>
                  <a:srgbClr val="000000"/>
                </a:solidFill>
              </a:rPr>
              <a:t>, where </a:t>
            </a:r>
            <a:r>
              <a:rPr lang="en-US" altLang="en-US" sz="2000" b="1" dirty="0" err="1">
                <a:solidFill>
                  <a:srgbClr val="000000"/>
                </a:solidFill>
              </a:rPr>
              <a:t>w</a:t>
            </a:r>
            <a:r>
              <a:rPr lang="en-US" altLang="en-US" sz="2000" baseline="-25000" dirty="0" err="1">
                <a:solidFill>
                  <a:srgbClr val="000000"/>
                </a:solidFill>
              </a:rPr>
              <a:t>k</a:t>
            </a:r>
            <a:r>
              <a:rPr lang="en-US" altLang="en-US" sz="2000" dirty="0">
                <a:solidFill>
                  <a:srgbClr val="000000"/>
                </a:solidFill>
              </a:rPr>
              <a:t> is the solution of </a:t>
            </a:r>
            <a:r>
              <a:rPr lang="en-US" altLang="en-US" sz="2000" b="1" dirty="0" err="1">
                <a:solidFill>
                  <a:srgbClr val="000000"/>
                </a:solidFill>
                <a:latin typeface="Symbol" panose="05050102010706020507" pitchFamily="18" charset="2"/>
              </a:rPr>
              <a:t>S</a:t>
            </a:r>
            <a:r>
              <a:rPr lang="en-US" altLang="en-US" sz="2000" b="1" dirty="0" err="1">
                <a:solidFill>
                  <a:srgbClr val="000000"/>
                </a:solidFill>
              </a:rPr>
              <a:t>w</a:t>
            </a:r>
            <a:r>
              <a:rPr lang="en-US" altLang="en-US" sz="2000" b="1" baseline="-25000" dirty="0" err="1">
                <a:solidFill>
                  <a:srgbClr val="000000"/>
                </a:solidFill>
              </a:rPr>
              <a:t>k</a:t>
            </a:r>
            <a:r>
              <a:rPr lang="en-US" altLang="en-US" sz="2000" dirty="0">
                <a:solidFill>
                  <a:srgbClr val="000000"/>
                </a:solidFill>
              </a:rPr>
              <a:t> = </a:t>
            </a:r>
            <a:r>
              <a:rPr lang="en-US" altLang="en-US" sz="2000" dirty="0" err="1">
                <a:solidFill>
                  <a:srgbClr val="000000"/>
                </a:solidFill>
                <a:latin typeface="Symbol" panose="05050102010706020507" pitchFamily="18" charset="2"/>
              </a:rPr>
              <a:t>l</a:t>
            </a:r>
            <a:r>
              <a:rPr lang="en-US" altLang="en-US" sz="2000" b="1" baseline="-25000" dirty="0" err="1">
                <a:solidFill>
                  <a:srgbClr val="000000"/>
                </a:solidFill>
              </a:rPr>
              <a:t>k</a:t>
            </a:r>
            <a:r>
              <a:rPr lang="en-US" altLang="en-US" sz="2000" b="1" dirty="0" err="1">
                <a:solidFill>
                  <a:srgbClr val="000000"/>
                </a:solidFill>
              </a:rPr>
              <a:t>w</a:t>
            </a:r>
            <a:r>
              <a:rPr lang="en-US" altLang="en-US" sz="2000" b="1" baseline="-25000" dirty="0" err="1">
                <a:solidFill>
                  <a:srgbClr val="000000"/>
                </a:solidFill>
              </a:rPr>
              <a:t>k</a:t>
            </a:r>
            <a:r>
              <a:rPr lang="en-US" altLang="en-US" sz="2000" b="1" baseline="-25000" dirty="0">
                <a:solidFill>
                  <a:srgbClr val="000000"/>
                </a:solidFill>
              </a:rPr>
              <a:t> </a:t>
            </a:r>
            <a:r>
              <a:rPr lang="en-US" altLang="en-US" sz="2000" dirty="0">
                <a:solidFill>
                  <a:srgbClr val="000000"/>
                </a:solidFill>
              </a:rPr>
              <a:t> and </a:t>
            </a:r>
            <a:r>
              <a:rPr lang="en-US" altLang="en-US" sz="2000" dirty="0" err="1">
                <a:solidFill>
                  <a:srgbClr val="000000"/>
                </a:solidFill>
                <a:latin typeface="Symbol" panose="05050102010706020507" pitchFamily="18" charset="2"/>
              </a:rPr>
              <a:t>l</a:t>
            </a:r>
            <a:r>
              <a:rPr lang="en-US" altLang="en-US" sz="2000" baseline="-25000" dirty="0" err="1">
                <a:solidFill>
                  <a:srgbClr val="000000"/>
                </a:solidFill>
              </a:rPr>
              <a:t>k</a:t>
            </a:r>
            <a:r>
              <a:rPr lang="en-US" altLang="en-US" sz="2000" dirty="0">
                <a:solidFill>
                  <a:srgbClr val="000000"/>
                </a:solidFill>
              </a:rPr>
              <a:t> = var(</a:t>
            </a:r>
            <a:r>
              <a:rPr lang="en-US" altLang="en-US" sz="2000" dirty="0" err="1">
                <a:solidFill>
                  <a:srgbClr val="000000"/>
                </a:solidFill>
              </a:rPr>
              <a:t>z</a:t>
            </a:r>
            <a:r>
              <a:rPr lang="en-US" altLang="en-US" sz="2000" baseline="-25000" dirty="0" err="1">
                <a:solidFill>
                  <a:srgbClr val="000000"/>
                </a:solidFill>
              </a:rPr>
              <a:t>k</a:t>
            </a:r>
            <a:r>
              <a:rPr lang="en-US" altLang="en-US" sz="2000" dirty="0">
                <a:solidFill>
                  <a:srgbClr val="000000"/>
                </a:solidFill>
              </a:rPr>
              <a:t>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000" b="1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Define </a:t>
            </a:r>
            <a:r>
              <a:rPr lang="en-US" altLang="en-US" sz="2000" b="1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en-US" altLang="en-US" sz="2000" baseline="-25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k</a:t>
            </a:r>
            <a:r>
              <a:rPr lang="en-US" alt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= sqrt(</a:t>
            </a:r>
            <a:r>
              <a:rPr lang="en-US" altLang="en-US" sz="2000" dirty="0" err="1">
                <a:solidFill>
                  <a:srgbClr val="000000"/>
                </a:solidFill>
                <a:latin typeface="Symbol" panose="05050102010706020507" pitchFamily="18" charset="2"/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en-US" altLang="en-US" sz="2000" baseline="-25000" dirty="0" err="1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k</a:t>
            </a:r>
            <a:r>
              <a:rPr lang="en-US" alt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en-US" altLang="en-US" sz="2000" b="1" dirty="0" err="1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w</a:t>
            </a:r>
            <a:r>
              <a:rPr lang="en-US" altLang="en-US" sz="2000" baseline="-25000" dirty="0" err="1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k</a:t>
            </a:r>
            <a:r>
              <a:rPr lang="en-US" alt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is the loading vector of PC</a:t>
            </a:r>
            <a:r>
              <a:rPr lang="en-US" altLang="en-US" sz="2000" baseline="-25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k</a:t>
            </a:r>
            <a:r>
              <a:rPr lang="en-US" alt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where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</a:t>
            </a:r>
            <a:r>
              <a:rPr kumimoji="0" lang="en-US" altLang="en-US" sz="20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and 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l</a:t>
            </a:r>
            <a:r>
              <a:rPr kumimoji="0" lang="en-US" altLang="en-US" sz="20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are eigenvector and eigenvalue of PC</a:t>
            </a:r>
            <a:r>
              <a:rPr kumimoji="0" lang="en-US" altLang="en-US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</a:t>
            </a:r>
            <a:r>
              <a:rPr lang="en-US" alt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Loading vectors are the columns of the “Component Matrix”. </a:t>
            </a:r>
            <a:r>
              <a:rPr lang="en-US" altLang="en-US" sz="2000" dirty="0" err="1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en-US" altLang="en-US" sz="2000" baseline="-25000" dirty="0" err="1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ij</a:t>
            </a:r>
            <a:r>
              <a:rPr lang="en-US" alt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is the loading of the </a:t>
            </a:r>
            <a:r>
              <a:rPr lang="en-US" altLang="en-US" sz="2000" dirty="0" err="1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j</a:t>
            </a:r>
            <a:r>
              <a:rPr lang="en-US" altLang="en-US" sz="2000" baseline="30000" dirty="0" err="1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th</a:t>
            </a:r>
            <a:r>
              <a:rPr lang="en-US" alt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PC by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the i</a:t>
            </a:r>
            <a:r>
              <a:rPr lang="en-US" altLang="en-US" sz="2000" baseline="30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th</a:t>
            </a:r>
            <a:r>
              <a:rPr lang="en-US" alt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z-score. -1&lt; </a:t>
            </a:r>
            <a:r>
              <a:rPr lang="en-US" altLang="en-US" sz="2000" dirty="0" err="1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en-US" altLang="en-US" sz="2000" baseline="-25000" dirty="0" err="1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ij</a:t>
            </a:r>
            <a:r>
              <a:rPr lang="en-US" alt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&lt;+1 </a:t>
            </a:r>
            <a:endParaRPr lang="en-US" altLang="en-US" sz="2000" dirty="0">
              <a:solidFill>
                <a:srgbClr val="000000"/>
              </a:solidFill>
            </a:endParaRPr>
          </a:p>
        </p:txBody>
      </p:sp>
      <p:sp>
        <p:nvSpPr>
          <p:cNvPr id="11267" name="TextBox 2">
            <a:extLst>
              <a:ext uri="{FF2B5EF4-FFF2-40B4-BE49-F238E27FC236}">
                <a16:creationId xmlns:a16="http://schemas.microsoft.com/office/drawing/2014/main" id="{FEDD3988-A228-9B11-EB43-5DBA0125A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01613"/>
            <a:ext cx="624363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000000"/>
                </a:solidFill>
              </a:rPr>
              <a:t>Component matrix: PC loadings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000000"/>
                </a:solidFill>
              </a:rPr>
              <a:t>What correlated variable contribute to a PC?</a:t>
            </a:r>
          </a:p>
        </p:txBody>
      </p:sp>
      <p:pic>
        <p:nvPicPr>
          <p:cNvPr id="11268" name="Picture 26">
            <a:extLst>
              <a:ext uri="{FF2B5EF4-FFF2-40B4-BE49-F238E27FC236}">
                <a16:creationId xmlns:a16="http://schemas.microsoft.com/office/drawing/2014/main" id="{7C53826D-6125-BB72-628B-FE82041DDD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141664"/>
            <a:ext cx="6172200" cy="351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10ACBEC-006C-4DA1-3404-03222469B30C}"/>
              </a:ext>
            </a:extLst>
          </p:cNvPr>
          <p:cNvSpPr/>
          <p:nvPr/>
        </p:nvSpPr>
        <p:spPr>
          <a:xfrm>
            <a:off x="3048000" y="6019800"/>
            <a:ext cx="35814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270" name="TextBox 3">
            <a:extLst>
              <a:ext uri="{FF2B5EF4-FFF2-40B4-BE49-F238E27FC236}">
                <a16:creationId xmlns:a16="http://schemas.microsoft.com/office/drawing/2014/main" id="{18309FCE-D800-0DE6-C354-9AF5EF08A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6024563"/>
            <a:ext cx="35702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>
                <a:solidFill>
                  <a:srgbClr val="000000"/>
                </a:solidFill>
              </a:rPr>
              <a:t>_z denotes z-scores as attributes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B960C729-0953-6801-9B8F-02F4640A31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4932" y="223379"/>
            <a:ext cx="11329735" cy="758825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squared loading = amount of the variable’s total variability explained by a PC</a:t>
            </a:r>
            <a:b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</a:b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Communality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: proportion of variance of a particular variable that is shared with other variables</a:t>
            </a: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4A008AC3-92CB-235C-C067-9FE5362E91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012073"/>
            <a:ext cx="18473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6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7258A96C-00C0-807D-6E0E-C1C9591DAF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69277"/>
            <a:ext cx="18473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6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55F53B39-76B1-E4F4-D545-F87EA5BE44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69277"/>
            <a:ext cx="18473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6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28678" name="Rectangle 6">
            <a:extLst>
              <a:ext uri="{FF2B5EF4-FFF2-40B4-BE49-F238E27FC236}">
                <a16:creationId xmlns:a16="http://schemas.microsoft.com/office/drawing/2014/main" id="{4E50033C-0751-FB1D-C112-8D67C17318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69277"/>
            <a:ext cx="18473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6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28679" name="Rectangle 7">
            <a:extLst>
              <a:ext uri="{FF2B5EF4-FFF2-40B4-BE49-F238E27FC236}">
                <a16:creationId xmlns:a16="http://schemas.microsoft.com/office/drawing/2014/main" id="{D7479C31-8375-25E2-3FCA-585121BB6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150186"/>
            <a:ext cx="18473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6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28680" name="Rectangle 8">
            <a:extLst>
              <a:ext uri="{FF2B5EF4-FFF2-40B4-BE49-F238E27FC236}">
                <a16:creationId xmlns:a16="http://schemas.microsoft.com/office/drawing/2014/main" id="{ACE2611E-3EF5-9429-490E-F78D1BB55B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150186"/>
            <a:ext cx="18473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6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28681" name="Rectangle 9">
            <a:extLst>
              <a:ext uri="{FF2B5EF4-FFF2-40B4-BE49-F238E27FC236}">
                <a16:creationId xmlns:a16="http://schemas.microsoft.com/office/drawing/2014/main" id="{F59856AF-7436-0D2F-BDB1-0037277507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150186"/>
            <a:ext cx="18473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6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28682" name="Rectangle 10">
            <a:extLst>
              <a:ext uri="{FF2B5EF4-FFF2-40B4-BE49-F238E27FC236}">
                <a16:creationId xmlns:a16="http://schemas.microsoft.com/office/drawing/2014/main" id="{1E389E31-7E3F-D66D-A0FA-0F934556E5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150186"/>
            <a:ext cx="18473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6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28683" name="Rectangle 11">
            <a:extLst>
              <a:ext uri="{FF2B5EF4-FFF2-40B4-BE49-F238E27FC236}">
                <a16:creationId xmlns:a16="http://schemas.microsoft.com/office/drawing/2014/main" id="{AE70B1CA-8286-567D-4F3C-855DA6C3E8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145423"/>
            <a:ext cx="18473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6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28684" name="Rectangle 12">
            <a:extLst>
              <a:ext uri="{FF2B5EF4-FFF2-40B4-BE49-F238E27FC236}">
                <a16:creationId xmlns:a16="http://schemas.microsoft.com/office/drawing/2014/main" id="{73449291-7656-B092-8BAD-B1C8923C1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145423"/>
            <a:ext cx="18473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6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28685" name="Rectangle 13">
            <a:extLst>
              <a:ext uri="{FF2B5EF4-FFF2-40B4-BE49-F238E27FC236}">
                <a16:creationId xmlns:a16="http://schemas.microsoft.com/office/drawing/2014/main" id="{09461056-A8F8-952F-311B-B7F0923D6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145423"/>
            <a:ext cx="18473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6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28686" name="Rectangle 14">
            <a:extLst>
              <a:ext uri="{FF2B5EF4-FFF2-40B4-BE49-F238E27FC236}">
                <a16:creationId xmlns:a16="http://schemas.microsoft.com/office/drawing/2014/main" id="{8CE1A3D6-827E-4DF4-8BD4-3AC529CAF4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131136"/>
            <a:ext cx="18473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6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28687" name="Rectangle 15">
            <a:extLst>
              <a:ext uri="{FF2B5EF4-FFF2-40B4-BE49-F238E27FC236}">
                <a16:creationId xmlns:a16="http://schemas.microsoft.com/office/drawing/2014/main" id="{AB63D473-5FFD-C074-E0F4-CBDD611D2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145423"/>
            <a:ext cx="18473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6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28688" name="Rectangle 16">
            <a:extLst>
              <a:ext uri="{FF2B5EF4-FFF2-40B4-BE49-F238E27FC236}">
                <a16:creationId xmlns:a16="http://schemas.microsoft.com/office/drawing/2014/main" id="{E1DE57D4-E1EA-41E7-CEBD-745410167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145423"/>
            <a:ext cx="18473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6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28689" name="Rectangle 17">
            <a:extLst>
              <a:ext uri="{FF2B5EF4-FFF2-40B4-BE49-F238E27FC236}">
                <a16:creationId xmlns:a16="http://schemas.microsoft.com/office/drawing/2014/main" id="{A8A8B4D5-F0F2-4318-23CB-FA70844EE0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126373"/>
            <a:ext cx="18473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6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28690" name="Rectangle 18">
            <a:extLst>
              <a:ext uri="{FF2B5EF4-FFF2-40B4-BE49-F238E27FC236}">
                <a16:creationId xmlns:a16="http://schemas.microsoft.com/office/drawing/2014/main" id="{284727F2-A663-C6D5-D9E3-4E53ADB8B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150186"/>
            <a:ext cx="18473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6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34835" name="Rectangle 19">
            <a:extLst>
              <a:ext uri="{FF2B5EF4-FFF2-40B4-BE49-F238E27FC236}">
                <a16:creationId xmlns:a16="http://schemas.microsoft.com/office/drawing/2014/main" id="{9F173063-1CEC-06F6-2F4D-34A0C08105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4418011"/>
            <a:ext cx="8382000" cy="2422525"/>
          </a:xfrm>
        </p:spPr>
        <p:txBody>
          <a:bodyPr/>
          <a:lstStyle/>
          <a:p>
            <a:pPr marL="800100" lvl="1" indent="-342900" eaLnBrk="1" hangingPunct="1">
              <a:lnSpc>
                <a:spcPct val="80000"/>
              </a:lnSpc>
              <a:defRPr/>
            </a:pPr>
            <a:r>
              <a:rPr lang="en-US" altLang="en-US" sz="2000" dirty="0"/>
              <a:t>Communality for </a:t>
            </a:r>
            <a:r>
              <a:rPr lang="en-US" altLang="en-US" sz="2000" i="1" dirty="0"/>
              <a:t>housing median age</a:t>
            </a:r>
            <a:r>
              <a:rPr lang="en-US" altLang="en-US" sz="2000" dirty="0"/>
              <a:t>, 3 PCs retained:</a:t>
            </a:r>
            <a:r>
              <a:rPr lang="en-US" altLang="en-US" sz="1600" dirty="0"/>
              <a:t> </a:t>
            </a:r>
          </a:p>
          <a:p>
            <a:pPr marL="457200" lvl="1" indent="0" eaLnBrk="1" hangingPunct="1">
              <a:lnSpc>
                <a:spcPct val="80000"/>
              </a:lnSpc>
              <a:buNone/>
              <a:defRPr/>
            </a:pPr>
            <a:r>
              <a:rPr lang="en-US" altLang="en-US" sz="1800" dirty="0"/>
              <a:t>(-0.429)</a:t>
            </a:r>
            <a:r>
              <a:rPr lang="en-US" altLang="en-US" sz="1800" baseline="30000" dirty="0"/>
              <a:t>2</a:t>
            </a:r>
            <a:r>
              <a:rPr lang="en-US" altLang="en-US" sz="1800" dirty="0"/>
              <a:t> +  (0.025)</a:t>
            </a:r>
            <a:r>
              <a:rPr lang="en-US" altLang="en-US" sz="1800" baseline="30000" dirty="0"/>
              <a:t>2</a:t>
            </a:r>
            <a:r>
              <a:rPr lang="en-US" altLang="en-US" sz="1800" dirty="0"/>
              <a:t> + (-0.407)</a:t>
            </a:r>
            <a:r>
              <a:rPr lang="en-US" altLang="en-US" sz="1800" baseline="30000" dirty="0"/>
              <a:t>2</a:t>
            </a:r>
            <a:r>
              <a:rPr lang="en-US" altLang="en-US" sz="1800" dirty="0"/>
              <a:t> = 0.350315</a:t>
            </a:r>
            <a:endParaRPr lang="en-US" altLang="en-US" sz="1800" i="1" dirty="0"/>
          </a:p>
          <a:p>
            <a:pPr marL="1219200" lvl="2" indent="-304800" eaLnBrk="1" hangingPunct="1">
              <a:lnSpc>
                <a:spcPct val="80000"/>
              </a:lnSpc>
              <a:defRPr/>
            </a:pPr>
            <a:r>
              <a:rPr lang="en-US" altLang="en-US" sz="2000" i="1" dirty="0"/>
              <a:t>housing median age </a:t>
            </a:r>
            <a:r>
              <a:rPr lang="en-US" altLang="en-US" sz="2000" dirty="0"/>
              <a:t>not adequate represented in this PCA</a:t>
            </a:r>
          </a:p>
          <a:p>
            <a:pPr marL="800100" lvl="1" indent="-342900" eaLnBrk="1" hangingPunct="1">
              <a:lnSpc>
                <a:spcPct val="80000"/>
              </a:lnSpc>
              <a:defRPr/>
            </a:pPr>
            <a:r>
              <a:rPr lang="en-US" altLang="en-US" sz="2000" dirty="0"/>
              <a:t>Communality for </a:t>
            </a:r>
            <a:r>
              <a:rPr lang="en-US" altLang="en-US" sz="2000" i="1" dirty="0"/>
              <a:t>housing median age</a:t>
            </a:r>
            <a:r>
              <a:rPr lang="en-US" altLang="en-US" sz="2000" dirty="0"/>
              <a:t>, 4 PCs retained:</a:t>
            </a:r>
          </a:p>
          <a:p>
            <a:pPr marL="457200" lvl="1" indent="0" eaLnBrk="1" hangingPunct="1">
              <a:lnSpc>
                <a:spcPct val="80000"/>
              </a:lnSpc>
              <a:buNone/>
              <a:defRPr/>
            </a:pPr>
            <a:r>
              <a:rPr lang="en-US" altLang="en-US" sz="1600" dirty="0"/>
              <a:t>(-0.429)</a:t>
            </a:r>
            <a:r>
              <a:rPr lang="en-US" altLang="en-US" sz="1600" baseline="30000" dirty="0"/>
              <a:t>2</a:t>
            </a:r>
            <a:r>
              <a:rPr lang="en-US" altLang="en-US" sz="1600" dirty="0"/>
              <a:t> + (0.025)</a:t>
            </a:r>
            <a:r>
              <a:rPr lang="en-US" altLang="en-US" sz="1600" baseline="30000" dirty="0"/>
              <a:t>2</a:t>
            </a:r>
            <a:r>
              <a:rPr lang="en-US" altLang="en-US" sz="1600" dirty="0"/>
              <a:t> + (-0.407)</a:t>
            </a:r>
            <a:r>
              <a:rPr lang="en-US" altLang="en-US" sz="1600" baseline="30000" dirty="0"/>
              <a:t>2</a:t>
            </a:r>
            <a:r>
              <a:rPr lang="en-US" altLang="en-US" sz="1600" dirty="0"/>
              <a:t>  +  (0.806)</a:t>
            </a:r>
            <a:r>
              <a:rPr lang="en-US" altLang="en-US" sz="1600" baseline="30000" dirty="0"/>
              <a:t>2</a:t>
            </a:r>
            <a:r>
              <a:rPr lang="en-US" altLang="en-US" sz="1600" dirty="0"/>
              <a:t> = 0.999951</a:t>
            </a:r>
            <a:endParaRPr lang="en-US" altLang="en-US" sz="1600" i="1" dirty="0"/>
          </a:p>
          <a:p>
            <a:pPr marL="1200150" lvl="2" indent="-342900" eaLnBrk="1" hangingPunct="1">
              <a:lnSpc>
                <a:spcPct val="80000"/>
              </a:lnSpc>
              <a:defRPr/>
            </a:pPr>
            <a:r>
              <a:rPr lang="en-US" altLang="en-US" sz="2000" dirty="0"/>
              <a:t>meets requirement for inclusion in PCA </a:t>
            </a:r>
            <a:endParaRPr lang="en-US" altLang="en-US" sz="2800" dirty="0"/>
          </a:p>
          <a:p>
            <a:pPr marL="800100" lvl="1" indent="-342900" eaLnBrk="1" hangingPunct="1">
              <a:lnSpc>
                <a:spcPct val="80000"/>
              </a:lnSpc>
              <a:defRPr/>
            </a:pPr>
            <a:r>
              <a:rPr lang="en-US" altLang="en-US" sz="2000" dirty="0"/>
              <a:t>Conclusion: if we want to include housing median age in any downstream analysis, we must retain 4 PCs</a:t>
            </a:r>
            <a:endParaRPr lang="en-US" altLang="en-US" sz="1800" dirty="0"/>
          </a:p>
        </p:txBody>
      </p:sp>
      <p:pic>
        <p:nvPicPr>
          <p:cNvPr id="28692" name="Picture 41">
            <a:extLst>
              <a:ext uri="{FF2B5EF4-FFF2-40B4-BE49-F238E27FC236}">
                <a16:creationId xmlns:a16="http://schemas.microsoft.com/office/drawing/2014/main" id="{67121694-F3FE-F5A2-5E72-79950B0F5D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036306"/>
            <a:ext cx="5943600" cy="333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93" name="TextBox 3">
            <a:extLst>
              <a:ext uri="{FF2B5EF4-FFF2-40B4-BE49-F238E27FC236}">
                <a16:creationId xmlns:a16="http://schemas.microsoft.com/office/drawing/2014/main" id="{53EFF32B-20BF-C869-2592-827CD05C55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5095" y="2085537"/>
            <a:ext cx="482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dirty="0">
                <a:solidFill>
                  <a:srgbClr val="000000"/>
                </a:solidFill>
              </a:rPr>
              <a:t>.025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5F1DEEC8-4796-C8C4-E3AE-179AE7656B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0532" y="2085537"/>
            <a:ext cx="482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dirty="0">
                <a:solidFill>
                  <a:srgbClr val="000000"/>
                </a:solidFill>
              </a:rPr>
              <a:t>.025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2"/>
          <p:cNvSpPr txBox="1">
            <a:spLocks noGrp="1"/>
          </p:cNvSpPr>
          <p:nvPr/>
        </p:nvSpPr>
        <p:spPr bwMode="auto">
          <a:xfrm>
            <a:off x="8610600" y="5624514"/>
            <a:ext cx="5715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22570-74FF-4651-90DD-5A19C6434A83}" type="slidenum">
              <a:rPr kumimoji="0" lang="tr-TR" alt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tr-TR" altLang="en-US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52227" name="Object 3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220641" y="3490914"/>
          <a:ext cx="20574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69449" imgH="241195" progId="Equation.3">
                  <p:embed/>
                </p:oleObj>
              </mc:Choice>
              <mc:Fallback>
                <p:oleObj name="Equation" r:id="rId2" imgW="1269449" imgH="241195" progId="Equation.3">
                  <p:embed/>
                  <p:pic>
                    <p:nvPicPr>
                      <p:cNvPr id="522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0641" y="3490914"/>
                        <a:ext cx="205740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8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396856" y="2303862"/>
          <a:ext cx="1716881" cy="7298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16000" imgH="431800" progId="Equation.3">
                  <p:embed/>
                </p:oleObj>
              </mc:Choice>
              <mc:Fallback>
                <p:oleObj name="Equation" r:id="rId4" imgW="1016000" imgH="431800" progId="Equation.3">
                  <p:embed/>
                  <p:pic>
                    <p:nvPicPr>
                      <p:cNvPr id="522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6856" y="2303862"/>
                        <a:ext cx="1716881" cy="7298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5760" name="Rectangle 16"/>
          <p:cNvSpPr>
            <a:spLocks noChangeArrowheads="1"/>
          </p:cNvSpPr>
          <p:nvPr/>
        </p:nvSpPr>
        <p:spPr bwMode="auto">
          <a:xfrm>
            <a:off x="9067801" y="3531394"/>
            <a:ext cx="1143000" cy="323850"/>
          </a:xfrm>
          <a:prstGeom prst="rect">
            <a:avLst/>
          </a:prstGeom>
          <a:noFill/>
          <a:ln w="28575">
            <a:solidFill>
              <a:srgbClr val="66FF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15762" name="Rectangle 18"/>
          <p:cNvSpPr>
            <a:spLocks noChangeArrowheads="1"/>
          </p:cNvSpPr>
          <p:nvPr/>
        </p:nvSpPr>
        <p:spPr bwMode="auto">
          <a:xfrm>
            <a:off x="3664744" y="3531394"/>
            <a:ext cx="914400" cy="319088"/>
          </a:xfrm>
          <a:prstGeom prst="rect">
            <a:avLst/>
          </a:prstGeom>
          <a:noFill/>
          <a:ln w="28575">
            <a:solidFill>
              <a:srgbClr val="66FF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15763" name="Line 19"/>
          <p:cNvSpPr>
            <a:spLocks noChangeShapeType="1"/>
          </p:cNvSpPr>
          <p:nvPr/>
        </p:nvSpPr>
        <p:spPr bwMode="auto">
          <a:xfrm flipV="1">
            <a:off x="3924300" y="3943350"/>
            <a:ext cx="0" cy="45720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15764" name="Line 20"/>
          <p:cNvSpPr>
            <a:spLocks noChangeShapeType="1"/>
          </p:cNvSpPr>
          <p:nvPr/>
        </p:nvSpPr>
        <p:spPr bwMode="auto">
          <a:xfrm flipV="1">
            <a:off x="3924300" y="3028950"/>
            <a:ext cx="0" cy="45720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15765" name="Line 21"/>
          <p:cNvSpPr>
            <a:spLocks noChangeShapeType="1"/>
          </p:cNvSpPr>
          <p:nvPr/>
        </p:nvSpPr>
        <p:spPr bwMode="auto">
          <a:xfrm flipV="1">
            <a:off x="4907759" y="1916907"/>
            <a:ext cx="1079897" cy="377429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15766" name="Line 22"/>
          <p:cNvSpPr>
            <a:spLocks noChangeShapeType="1"/>
          </p:cNvSpPr>
          <p:nvPr/>
        </p:nvSpPr>
        <p:spPr bwMode="auto">
          <a:xfrm>
            <a:off x="7931944" y="1970485"/>
            <a:ext cx="0" cy="32385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15767" name="Line 23"/>
          <p:cNvSpPr>
            <a:spLocks noChangeShapeType="1"/>
          </p:cNvSpPr>
          <p:nvPr/>
        </p:nvSpPr>
        <p:spPr bwMode="auto">
          <a:xfrm>
            <a:off x="7924800" y="2971802"/>
            <a:ext cx="0" cy="432197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15768" name="Text Box 24"/>
          <p:cNvSpPr txBox="1">
            <a:spLocks noChangeArrowheads="1"/>
          </p:cNvSpPr>
          <p:nvPr/>
        </p:nvSpPr>
        <p:spPr bwMode="auto">
          <a:xfrm>
            <a:off x="3146823" y="4057651"/>
            <a:ext cx="772776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350" b="0" i="1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Forward</a:t>
            </a:r>
          </a:p>
        </p:txBody>
      </p:sp>
      <p:sp>
        <p:nvSpPr>
          <p:cNvPr id="415769" name="Text Box 25"/>
          <p:cNvSpPr txBox="1">
            <a:spLocks noChangeArrowheads="1"/>
          </p:cNvSpPr>
          <p:nvPr/>
        </p:nvSpPr>
        <p:spPr bwMode="auto">
          <a:xfrm>
            <a:off x="7981951" y="1943101"/>
            <a:ext cx="881973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35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Backward</a:t>
            </a:r>
          </a:p>
        </p:txBody>
      </p:sp>
      <p:sp>
        <p:nvSpPr>
          <p:cNvPr id="20" name="Footer Placeholder 3"/>
          <p:cNvSpPr txBox="1">
            <a:spLocks noGrp="1"/>
          </p:cNvSpPr>
          <p:nvPr/>
        </p:nvSpPr>
        <p:spPr>
          <a:xfrm>
            <a:off x="3103264" y="6519165"/>
            <a:ext cx="5304235" cy="273844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Lecture Notes for E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Alpaydın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2010 Introduction to Machine Learning 2e © The MIT Press (V1.0)</a:t>
            </a:r>
            <a:endParaRPr kumimoji="0" lang="tr-TR" sz="900" b="0" i="0" u="none" strike="noStrike" kern="1200" cap="none" spc="0" normalizeH="0" baseline="0" noProof="0" dirty="0">
              <a:ln>
                <a:noFill/>
              </a:ln>
              <a:solidFill>
                <a:srgbClr val="B2B2B2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aphicFrame>
        <p:nvGraphicFramePr>
          <p:cNvPr id="52239" name="Object 17"/>
          <p:cNvGraphicFramePr>
            <a:graphicFrameLocks noChangeAspect="1"/>
          </p:cNvGraphicFramePr>
          <p:nvPr/>
        </p:nvGraphicFramePr>
        <p:xfrm>
          <a:off x="6189618" y="995112"/>
          <a:ext cx="3882025" cy="912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159000" imgH="508000" progId="Equation.3">
                  <p:embed/>
                </p:oleObj>
              </mc:Choice>
              <mc:Fallback>
                <p:oleObj name="Equation" r:id="rId6" imgW="2159000" imgH="508000" progId="Equation.3">
                  <p:embed/>
                  <p:pic>
                    <p:nvPicPr>
                      <p:cNvPr id="5223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9618" y="995112"/>
                        <a:ext cx="3882025" cy="9129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40" name="Object 18"/>
          <p:cNvGraphicFramePr>
            <a:graphicFrameLocks noChangeAspect="1"/>
          </p:cNvGraphicFramePr>
          <p:nvPr/>
        </p:nvGraphicFramePr>
        <p:xfrm>
          <a:off x="5687952" y="2274810"/>
          <a:ext cx="4487984" cy="7731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073400" imgH="546100" progId="Equation.3">
                  <p:embed/>
                </p:oleObj>
              </mc:Choice>
              <mc:Fallback>
                <p:oleObj name="Equation" r:id="rId8" imgW="3073400" imgH="546100" progId="Equation.3">
                  <p:embed/>
                  <p:pic>
                    <p:nvPicPr>
                      <p:cNvPr id="5224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7952" y="2274810"/>
                        <a:ext cx="4487984" cy="7731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41" name="Text Box 25"/>
          <p:cNvSpPr txBox="1">
            <a:spLocks noChangeArrowheads="1"/>
          </p:cNvSpPr>
          <p:nvPr/>
        </p:nvSpPr>
        <p:spPr bwMode="auto">
          <a:xfrm>
            <a:off x="2133601" y="194698"/>
            <a:ext cx="80772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Weight update rules for one-layer nonlinear regression</a:t>
            </a:r>
          </a:p>
        </p:txBody>
      </p:sp>
      <p:sp>
        <p:nvSpPr>
          <p:cNvPr id="52242" name="Text Box 23"/>
          <p:cNvSpPr txBox="1">
            <a:spLocks noChangeArrowheads="1"/>
          </p:cNvSpPr>
          <p:nvPr/>
        </p:nvSpPr>
        <p:spPr bwMode="auto">
          <a:xfrm>
            <a:off x="431803" y="5270214"/>
            <a:ext cx="1145698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How would the weight update rule in red box change if sigmoid(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 was replaced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by sin(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24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)?</a:t>
            </a:r>
          </a:p>
        </p:txBody>
      </p:sp>
      <p:graphicFrame>
        <p:nvGraphicFramePr>
          <p:cNvPr id="52243" name="Object 24"/>
          <p:cNvGraphicFramePr>
            <a:graphicFrameLocks noChangeAspect="1"/>
          </p:cNvGraphicFramePr>
          <p:nvPr/>
        </p:nvGraphicFramePr>
        <p:xfrm>
          <a:off x="5673186" y="3207006"/>
          <a:ext cx="4914888" cy="958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933700" imgH="571500" progId="Equation.3">
                  <p:embed/>
                </p:oleObj>
              </mc:Choice>
              <mc:Fallback>
                <p:oleObj name="Equation" r:id="rId10" imgW="2933700" imgH="571500" progId="Equation.3">
                  <p:embed/>
                  <p:pic>
                    <p:nvPicPr>
                      <p:cNvPr id="52243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3186" y="3207006"/>
                        <a:ext cx="4914888" cy="9583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44" name="Object 25"/>
          <p:cNvGraphicFramePr>
            <a:graphicFrameLocks noChangeAspect="1"/>
          </p:cNvGraphicFramePr>
          <p:nvPr/>
        </p:nvGraphicFramePr>
        <p:xfrm>
          <a:off x="5541979" y="4144382"/>
          <a:ext cx="3895052" cy="932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905000" imgH="469900" progId="Equation.3">
                  <p:embed/>
                </p:oleObj>
              </mc:Choice>
              <mc:Fallback>
                <p:oleObj name="Equation" r:id="rId12" imgW="1905000" imgH="469900" progId="Equation.3">
                  <p:embed/>
                  <p:pic>
                    <p:nvPicPr>
                      <p:cNvPr id="52244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1979" y="4144382"/>
                        <a:ext cx="3895052" cy="9320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45" name="TextBox 1"/>
          <p:cNvSpPr txBox="1">
            <a:spLocks noChangeArrowheads="1"/>
          </p:cNvSpPr>
          <p:nvPr/>
        </p:nvSpPr>
        <p:spPr bwMode="auto">
          <a:xfrm>
            <a:off x="2661883" y="4599500"/>
            <a:ext cx="251543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Given a weights </a:t>
            </a:r>
            <a:r>
              <a:rPr kumimoji="0" lang="en-US" alt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1600" b="1" i="0" u="none" strike="noStrike" kern="1200" cap="none" spc="0" normalizeH="0" baseline="-2500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and </a:t>
            </a: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</a:t>
            </a:r>
          </a:p>
        </p:txBody>
      </p:sp>
      <p:sp>
        <p:nvSpPr>
          <p:cNvPr id="52246" name="TextBox 1"/>
          <p:cNvSpPr txBox="1">
            <a:spLocks noChangeArrowheads="1"/>
          </p:cNvSpPr>
          <p:nvPr/>
        </p:nvSpPr>
        <p:spPr bwMode="auto">
          <a:xfrm>
            <a:off x="1954815" y="1070790"/>
            <a:ext cx="420548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weight vectors connect input to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hidden layer. 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weight vector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connects hidden layer to output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</a:t>
            </a:r>
          </a:p>
        </p:txBody>
      </p:sp>
      <p:sp>
        <p:nvSpPr>
          <p:cNvPr id="52247" name="TextBox 1"/>
          <p:cNvSpPr txBox="1">
            <a:spLocks noChangeArrowheads="1"/>
          </p:cNvSpPr>
          <p:nvPr/>
        </p:nvSpPr>
        <p:spPr bwMode="auto">
          <a:xfrm>
            <a:off x="3944542" y="4301729"/>
            <a:ext cx="3561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7486650" y="4188262"/>
            <a:ext cx="990600" cy="888177"/>
          </a:xfrm>
          <a:prstGeom prst="rect">
            <a:avLst/>
          </a:prstGeom>
          <a:noFill/>
          <a:ln w="28575">
            <a:solidFill>
              <a:srgbClr val="66FF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629680" y="3186039"/>
            <a:ext cx="5063034" cy="92464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113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2"/>
          <p:cNvSpPr txBox="1">
            <a:spLocks noGrp="1"/>
          </p:cNvSpPr>
          <p:nvPr/>
        </p:nvSpPr>
        <p:spPr bwMode="auto">
          <a:xfrm>
            <a:off x="8610600" y="5624514"/>
            <a:ext cx="5715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22570-74FF-4651-90DD-5A19C6434A83}" type="slidenum">
              <a:rPr kumimoji="0" lang="tr-TR" alt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tr-TR" altLang="en-US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52227" name="Object 3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220641" y="3490914"/>
          <a:ext cx="20574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69449" imgH="241195" progId="Equation.3">
                  <p:embed/>
                </p:oleObj>
              </mc:Choice>
              <mc:Fallback>
                <p:oleObj name="Equation" r:id="rId2" imgW="1269449" imgH="241195" progId="Equation.3">
                  <p:embed/>
                  <p:pic>
                    <p:nvPicPr>
                      <p:cNvPr id="522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0641" y="3490914"/>
                        <a:ext cx="205740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8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396856" y="2303862"/>
          <a:ext cx="1716881" cy="7298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16000" imgH="431800" progId="Equation.3">
                  <p:embed/>
                </p:oleObj>
              </mc:Choice>
              <mc:Fallback>
                <p:oleObj name="Equation" r:id="rId4" imgW="1016000" imgH="431800" progId="Equation.3">
                  <p:embed/>
                  <p:pic>
                    <p:nvPicPr>
                      <p:cNvPr id="522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6856" y="2303862"/>
                        <a:ext cx="1716881" cy="7298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5760" name="Rectangle 16"/>
          <p:cNvSpPr>
            <a:spLocks noChangeArrowheads="1"/>
          </p:cNvSpPr>
          <p:nvPr/>
        </p:nvSpPr>
        <p:spPr bwMode="auto">
          <a:xfrm>
            <a:off x="9067801" y="3531394"/>
            <a:ext cx="1143000" cy="323850"/>
          </a:xfrm>
          <a:prstGeom prst="rect">
            <a:avLst/>
          </a:prstGeom>
          <a:noFill/>
          <a:ln w="28575">
            <a:solidFill>
              <a:srgbClr val="66FF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15762" name="Rectangle 18"/>
          <p:cNvSpPr>
            <a:spLocks noChangeArrowheads="1"/>
          </p:cNvSpPr>
          <p:nvPr/>
        </p:nvSpPr>
        <p:spPr bwMode="auto">
          <a:xfrm>
            <a:off x="3664744" y="3531394"/>
            <a:ext cx="914400" cy="319088"/>
          </a:xfrm>
          <a:prstGeom prst="rect">
            <a:avLst/>
          </a:prstGeom>
          <a:noFill/>
          <a:ln w="28575">
            <a:solidFill>
              <a:srgbClr val="66FF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15763" name="Line 19"/>
          <p:cNvSpPr>
            <a:spLocks noChangeShapeType="1"/>
          </p:cNvSpPr>
          <p:nvPr/>
        </p:nvSpPr>
        <p:spPr bwMode="auto">
          <a:xfrm flipV="1">
            <a:off x="3924300" y="3943350"/>
            <a:ext cx="0" cy="45720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15764" name="Line 20"/>
          <p:cNvSpPr>
            <a:spLocks noChangeShapeType="1"/>
          </p:cNvSpPr>
          <p:nvPr/>
        </p:nvSpPr>
        <p:spPr bwMode="auto">
          <a:xfrm flipV="1">
            <a:off x="3924300" y="3028950"/>
            <a:ext cx="0" cy="45720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15765" name="Line 21"/>
          <p:cNvSpPr>
            <a:spLocks noChangeShapeType="1"/>
          </p:cNvSpPr>
          <p:nvPr/>
        </p:nvSpPr>
        <p:spPr bwMode="auto">
          <a:xfrm flipV="1">
            <a:off x="4907759" y="1916907"/>
            <a:ext cx="1079897" cy="377429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15766" name="Line 22"/>
          <p:cNvSpPr>
            <a:spLocks noChangeShapeType="1"/>
          </p:cNvSpPr>
          <p:nvPr/>
        </p:nvSpPr>
        <p:spPr bwMode="auto">
          <a:xfrm>
            <a:off x="7931944" y="1970485"/>
            <a:ext cx="0" cy="32385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15767" name="Line 23"/>
          <p:cNvSpPr>
            <a:spLocks noChangeShapeType="1"/>
          </p:cNvSpPr>
          <p:nvPr/>
        </p:nvSpPr>
        <p:spPr bwMode="auto">
          <a:xfrm>
            <a:off x="7924800" y="2971802"/>
            <a:ext cx="0" cy="432197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15768" name="Text Box 24"/>
          <p:cNvSpPr txBox="1">
            <a:spLocks noChangeArrowheads="1"/>
          </p:cNvSpPr>
          <p:nvPr/>
        </p:nvSpPr>
        <p:spPr bwMode="auto">
          <a:xfrm>
            <a:off x="3146823" y="4057651"/>
            <a:ext cx="772776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350" b="0" i="1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Forward</a:t>
            </a:r>
          </a:p>
        </p:txBody>
      </p:sp>
      <p:sp>
        <p:nvSpPr>
          <p:cNvPr id="415769" name="Text Box 25"/>
          <p:cNvSpPr txBox="1">
            <a:spLocks noChangeArrowheads="1"/>
          </p:cNvSpPr>
          <p:nvPr/>
        </p:nvSpPr>
        <p:spPr bwMode="auto">
          <a:xfrm>
            <a:off x="7981951" y="1943101"/>
            <a:ext cx="881973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35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Backward</a:t>
            </a:r>
          </a:p>
        </p:txBody>
      </p:sp>
      <p:sp>
        <p:nvSpPr>
          <p:cNvPr id="20" name="Footer Placeholder 3"/>
          <p:cNvSpPr txBox="1">
            <a:spLocks noGrp="1"/>
          </p:cNvSpPr>
          <p:nvPr/>
        </p:nvSpPr>
        <p:spPr>
          <a:xfrm>
            <a:off x="3103264" y="6519165"/>
            <a:ext cx="5304235" cy="273844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Lecture Notes for E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Alpaydın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2010 Introduction to Machine Learning 2e © The MIT Press (V1.0)</a:t>
            </a:r>
            <a:endParaRPr kumimoji="0" lang="tr-TR" sz="900" b="0" i="0" u="none" strike="noStrike" kern="1200" cap="none" spc="0" normalizeH="0" baseline="0" noProof="0" dirty="0">
              <a:ln>
                <a:noFill/>
              </a:ln>
              <a:solidFill>
                <a:srgbClr val="B2B2B2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aphicFrame>
        <p:nvGraphicFramePr>
          <p:cNvPr id="52239" name="Object 17"/>
          <p:cNvGraphicFramePr>
            <a:graphicFrameLocks noChangeAspect="1"/>
          </p:cNvGraphicFramePr>
          <p:nvPr/>
        </p:nvGraphicFramePr>
        <p:xfrm>
          <a:off x="6189618" y="995112"/>
          <a:ext cx="3882025" cy="912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159000" imgH="508000" progId="Equation.3">
                  <p:embed/>
                </p:oleObj>
              </mc:Choice>
              <mc:Fallback>
                <p:oleObj name="Equation" r:id="rId6" imgW="2159000" imgH="508000" progId="Equation.3">
                  <p:embed/>
                  <p:pic>
                    <p:nvPicPr>
                      <p:cNvPr id="5223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9618" y="995112"/>
                        <a:ext cx="3882025" cy="9129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40" name="Object 18"/>
          <p:cNvGraphicFramePr>
            <a:graphicFrameLocks noChangeAspect="1"/>
          </p:cNvGraphicFramePr>
          <p:nvPr/>
        </p:nvGraphicFramePr>
        <p:xfrm>
          <a:off x="5687952" y="2274810"/>
          <a:ext cx="4487984" cy="7731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073400" imgH="546100" progId="Equation.3">
                  <p:embed/>
                </p:oleObj>
              </mc:Choice>
              <mc:Fallback>
                <p:oleObj name="Equation" r:id="rId8" imgW="3073400" imgH="546100" progId="Equation.3">
                  <p:embed/>
                  <p:pic>
                    <p:nvPicPr>
                      <p:cNvPr id="5224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7952" y="2274810"/>
                        <a:ext cx="4487984" cy="7731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41" name="Text Box 25"/>
          <p:cNvSpPr txBox="1">
            <a:spLocks noChangeArrowheads="1"/>
          </p:cNvSpPr>
          <p:nvPr/>
        </p:nvSpPr>
        <p:spPr bwMode="auto">
          <a:xfrm>
            <a:off x="2133601" y="194698"/>
            <a:ext cx="80772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Weight update rules for one-layer nonlinear regression</a:t>
            </a:r>
          </a:p>
        </p:txBody>
      </p:sp>
      <p:sp>
        <p:nvSpPr>
          <p:cNvPr id="52242" name="Text Box 23"/>
          <p:cNvSpPr txBox="1">
            <a:spLocks noChangeArrowheads="1"/>
          </p:cNvSpPr>
          <p:nvPr/>
        </p:nvSpPr>
        <p:spPr bwMode="auto">
          <a:xfrm>
            <a:off x="2453108" y="5390972"/>
            <a:ext cx="85795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prstClr val="black"/>
                </a:solidFill>
              </a:rPr>
              <a:t>If z =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sin(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24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</a:t>
            </a:r>
            <a:r>
              <a:rPr lang="en-US" altLang="en-US" sz="2400" dirty="0">
                <a:solidFill>
                  <a:prstClr val="black"/>
                </a:solidFill>
              </a:rPr>
              <a:t>	</a:t>
            </a:r>
            <a:r>
              <a:rPr lang="en-US" altLang="en-US" sz="2400" dirty="0" err="1">
                <a:solidFill>
                  <a:prstClr val="black"/>
                </a:solidFill>
              </a:rPr>
              <a:t>dz</a:t>
            </a:r>
            <a:r>
              <a:rPr lang="en-US" altLang="en-US" sz="2400" dirty="0">
                <a:solidFill>
                  <a:prstClr val="black"/>
                </a:solidFill>
              </a:rPr>
              <a:t>/d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(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24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 = cos (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24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 = sqrt(1-z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)	</a:t>
            </a:r>
            <a:r>
              <a:rPr lang="en-US" altLang="en-US" sz="2400" dirty="0">
                <a:solidFill>
                  <a:prstClr val="black"/>
                </a:solidFill>
              </a:rPr>
              <a:t> 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52243" name="Object 24"/>
          <p:cNvGraphicFramePr>
            <a:graphicFrameLocks noChangeAspect="1"/>
          </p:cNvGraphicFramePr>
          <p:nvPr/>
        </p:nvGraphicFramePr>
        <p:xfrm>
          <a:off x="5673186" y="3207006"/>
          <a:ext cx="4914888" cy="958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933700" imgH="571500" progId="Equation.3">
                  <p:embed/>
                </p:oleObj>
              </mc:Choice>
              <mc:Fallback>
                <p:oleObj name="Equation" r:id="rId10" imgW="2933700" imgH="571500" progId="Equation.3">
                  <p:embed/>
                  <p:pic>
                    <p:nvPicPr>
                      <p:cNvPr id="52243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3186" y="3207006"/>
                        <a:ext cx="4914888" cy="9583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44" name="Object 25"/>
          <p:cNvGraphicFramePr>
            <a:graphicFrameLocks noChangeAspect="1"/>
          </p:cNvGraphicFramePr>
          <p:nvPr/>
        </p:nvGraphicFramePr>
        <p:xfrm>
          <a:off x="5541979" y="4144382"/>
          <a:ext cx="3895052" cy="932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905000" imgH="469900" progId="Equation.3">
                  <p:embed/>
                </p:oleObj>
              </mc:Choice>
              <mc:Fallback>
                <p:oleObj name="Equation" r:id="rId12" imgW="1905000" imgH="469900" progId="Equation.3">
                  <p:embed/>
                  <p:pic>
                    <p:nvPicPr>
                      <p:cNvPr id="52244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1979" y="4144382"/>
                        <a:ext cx="3895052" cy="9320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45" name="TextBox 1"/>
          <p:cNvSpPr txBox="1">
            <a:spLocks noChangeArrowheads="1"/>
          </p:cNvSpPr>
          <p:nvPr/>
        </p:nvSpPr>
        <p:spPr bwMode="auto">
          <a:xfrm>
            <a:off x="2661883" y="4599500"/>
            <a:ext cx="251543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Given a weights </a:t>
            </a:r>
            <a:r>
              <a:rPr kumimoji="0" lang="en-US" alt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1600" b="1" i="0" u="none" strike="noStrike" kern="1200" cap="none" spc="0" normalizeH="0" baseline="-2500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and </a:t>
            </a: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</a:t>
            </a:r>
          </a:p>
        </p:txBody>
      </p:sp>
      <p:sp>
        <p:nvSpPr>
          <p:cNvPr id="52246" name="TextBox 1"/>
          <p:cNvSpPr txBox="1">
            <a:spLocks noChangeArrowheads="1"/>
          </p:cNvSpPr>
          <p:nvPr/>
        </p:nvSpPr>
        <p:spPr bwMode="auto">
          <a:xfrm>
            <a:off x="1954815" y="1070790"/>
            <a:ext cx="420548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weight vectors connect input to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hidden layer. 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weight vector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connects hidden layer to output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</a:t>
            </a:r>
          </a:p>
        </p:txBody>
      </p:sp>
      <p:sp>
        <p:nvSpPr>
          <p:cNvPr id="52247" name="TextBox 1"/>
          <p:cNvSpPr txBox="1">
            <a:spLocks noChangeArrowheads="1"/>
          </p:cNvSpPr>
          <p:nvPr/>
        </p:nvSpPr>
        <p:spPr bwMode="auto">
          <a:xfrm>
            <a:off x="3944542" y="4301729"/>
            <a:ext cx="3561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7486650" y="4188262"/>
            <a:ext cx="990600" cy="888177"/>
          </a:xfrm>
          <a:prstGeom prst="rect">
            <a:avLst/>
          </a:prstGeom>
          <a:noFill/>
          <a:ln w="28575">
            <a:solidFill>
              <a:srgbClr val="66FF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629680" y="3186039"/>
            <a:ext cx="5063034" cy="92464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1283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5" descr="radial basis functions networ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1" y="2057400"/>
            <a:ext cx="3914775" cy="3734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Text Box 6"/>
          <p:cNvSpPr txBox="1">
            <a:spLocks noChangeArrowheads="1"/>
          </p:cNvSpPr>
          <p:nvPr/>
        </p:nvSpPr>
        <p:spPr bwMode="auto">
          <a:xfrm>
            <a:off x="6363283" y="2370624"/>
            <a:ext cx="4037943" cy="273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Given converged K-means centers, estimate variance for RBFs by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s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d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24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/2K, where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altLang="en-US" sz="2400" b="1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is the largest distance between clusters.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Given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and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how do we find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s</a:t>
            </a:r>
            <a:r>
              <a:rPr kumimoji="0" lang="en-US" altLang="en-US" sz="2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4600" y="762000"/>
            <a:ext cx="7697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Application of K-means clustering to RBF-ANN</a:t>
            </a:r>
          </a:p>
        </p:txBody>
      </p:sp>
    </p:spTree>
    <p:extLst>
      <p:ext uri="{BB962C8B-B14F-4D97-AF65-F5344CB8AC3E}">
        <p14:creationId xmlns:p14="http://schemas.microsoft.com/office/powerpoint/2010/main" val="823555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5" descr="radial basis functions networ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1" y="2057400"/>
            <a:ext cx="3914775" cy="3734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Text Box 6"/>
          <p:cNvSpPr txBox="1">
            <a:spLocks noChangeArrowheads="1"/>
          </p:cNvSpPr>
          <p:nvPr/>
        </p:nvSpPr>
        <p:spPr bwMode="auto">
          <a:xfrm>
            <a:off x="6363282" y="2057400"/>
            <a:ext cx="4037943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Given converged K-means centers, estimate variance for RBFs by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s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d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24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/2K, where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altLang="en-US" sz="2400" b="1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is the largest distance between clusters.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Given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and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how do we find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s</a:t>
            </a:r>
            <a:r>
              <a:rPr kumimoji="0" lang="en-US" altLang="en-US" sz="2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endParaRPr kumimoji="0" lang="en-US" altLang="en-US" sz="2800" b="1" i="0" u="none" strike="noStrike" kern="1200" cap="none" spc="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altLang="en-US" sz="2400" b="1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max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max(d</a:t>
            </a:r>
            <a:r>
              <a:rPr kumimoji="0" lang="en-US" altLang="en-US" sz="240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12</a:t>
            </a:r>
            <a:r>
              <a:rPr kumimoji="0" lang="en-US" altLang="en-US" sz="240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d</a:t>
            </a:r>
            <a:r>
              <a:rPr kumimoji="0" lang="en-US" altLang="en-US" sz="240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13</a:t>
            </a:r>
            <a:r>
              <a:rPr kumimoji="0" lang="en-US" altLang="en-US" sz="240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d</a:t>
            </a:r>
            <a:r>
              <a:rPr kumimoji="0" lang="en-US" altLang="en-US" sz="240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23</a:t>
            </a:r>
            <a:r>
              <a:rPr kumimoji="0" lang="en-US" altLang="en-US" sz="240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altLang="en-US" sz="28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ij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 = ||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m</a:t>
            </a:r>
            <a:r>
              <a:rPr kumimoji="0" lang="en-US" altLang="en-US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-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m</a:t>
            </a:r>
            <a:r>
              <a:rPr kumimoji="0" lang="en-US" altLang="en-US" sz="28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j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||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14600" y="762000"/>
            <a:ext cx="7697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Application of K-means clustering to RBF-ANN</a:t>
            </a:r>
          </a:p>
        </p:txBody>
      </p:sp>
    </p:spTree>
    <p:extLst>
      <p:ext uri="{BB962C8B-B14F-4D97-AF65-F5344CB8AC3E}">
        <p14:creationId xmlns:p14="http://schemas.microsoft.com/office/powerpoint/2010/main" val="1403189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4"/>
          <p:cNvSpPr txBox="1">
            <a:spLocks noChangeArrowheads="1"/>
          </p:cNvSpPr>
          <p:nvPr/>
        </p:nvSpPr>
        <p:spPr bwMode="auto">
          <a:xfrm>
            <a:off x="2057400" y="1371601"/>
            <a:ext cx="7848600" cy="347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Solving constrained optimization by Lagrange multipliers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find the stationary point of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f(x</a:t>
            </a:r>
            <a:r>
              <a:rPr kumimoji="0" lang="en-US" altLang="en-US" sz="28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x</a:t>
            </a:r>
            <a:r>
              <a:rPr kumimoji="0" lang="en-US" altLang="en-US" sz="28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 = 1 - x</a:t>
            </a:r>
            <a:r>
              <a:rPr kumimoji="0" lang="en-US" altLang="en-US" sz="28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2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– x</a:t>
            </a:r>
            <a:r>
              <a:rPr kumimoji="0" lang="en-US" altLang="en-US" sz="28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subject to the constraint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g(x</a:t>
            </a:r>
            <a:r>
              <a:rPr kumimoji="0" lang="en-US" altLang="en-US" sz="28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x</a:t>
            </a:r>
            <a:r>
              <a:rPr kumimoji="0" lang="en-US" altLang="en-US" sz="28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 = x</a:t>
            </a:r>
            <a:r>
              <a:rPr kumimoji="0" lang="en-US" altLang="en-US" sz="28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+ x</a:t>
            </a:r>
            <a:r>
              <a:rPr kumimoji="0" lang="en-US" altLang="en-US" sz="28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1</a:t>
            </a:r>
          </a:p>
        </p:txBody>
      </p:sp>
    </p:spTree>
    <p:extLst>
      <p:ext uri="{BB962C8B-B14F-4D97-AF65-F5344CB8AC3E}">
        <p14:creationId xmlns:p14="http://schemas.microsoft.com/office/powerpoint/2010/main" val="3248179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4"/>
          <p:cNvSpPr>
            <a:spLocks noChangeArrowheads="1"/>
          </p:cNvSpPr>
          <p:nvPr/>
        </p:nvSpPr>
        <p:spPr bwMode="auto">
          <a:xfrm>
            <a:off x="2438400" y="3140243"/>
            <a:ext cx="5951621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-2x</a:t>
            </a:r>
            <a:r>
              <a:rPr kumimoji="0" lang="en-US" altLang="en-US" sz="32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+ 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l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-2x</a:t>
            </a:r>
            <a:r>
              <a:rPr kumimoji="0" lang="en-US" altLang="en-US" sz="32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+ 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l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32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+ x</a:t>
            </a:r>
            <a:r>
              <a:rPr kumimoji="0" lang="en-US" altLang="en-US" sz="32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-1 = 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Solve for x</a:t>
            </a:r>
            <a:r>
              <a:rPr kumimoji="0" lang="en-US" altLang="en-US" sz="32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and x</a:t>
            </a:r>
            <a:r>
              <a:rPr kumimoji="0" lang="en-US" altLang="en-US" sz="32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 this case, not necessary to find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l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36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* = x</a:t>
            </a:r>
            <a:r>
              <a:rPr kumimoji="0" lang="en-US" altLang="en-US" sz="36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* = 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½</a:t>
            </a:r>
          </a:p>
        </p:txBody>
      </p:sp>
      <p:sp>
        <p:nvSpPr>
          <p:cNvPr id="79875" name="Rectangle 5"/>
          <p:cNvSpPr>
            <a:spLocks noChangeArrowheads="1"/>
          </p:cNvSpPr>
          <p:nvPr/>
        </p:nvSpPr>
        <p:spPr bwMode="auto">
          <a:xfrm>
            <a:off x="2438400" y="1219201"/>
            <a:ext cx="7620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Set the partial derivatives of L with respect to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8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x</a:t>
            </a:r>
            <a:r>
              <a:rPr kumimoji="0" lang="en-US" altLang="en-US" sz="28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and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l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equal to zero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L(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l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 = 1-x</a:t>
            </a:r>
            <a:r>
              <a:rPr kumimoji="0" lang="en-US" altLang="en-US" sz="28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2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-x</a:t>
            </a:r>
            <a:r>
              <a:rPr kumimoji="0" lang="en-US" altLang="en-US" sz="28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+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l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(x</a:t>
            </a:r>
            <a:r>
              <a:rPr kumimoji="0" lang="en-US" altLang="en-US" sz="28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+x</a:t>
            </a:r>
            <a:r>
              <a:rPr kumimoji="0" lang="en-US" altLang="en-US" sz="28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-1)</a:t>
            </a:r>
          </a:p>
        </p:txBody>
      </p:sp>
    </p:spTree>
    <p:extLst>
      <p:ext uri="{BB962C8B-B14F-4D97-AF65-F5344CB8AC3E}">
        <p14:creationId xmlns:p14="http://schemas.microsoft.com/office/powerpoint/2010/main" val="2885468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1C6CEBA-D35E-E25E-9496-2E8D7E5AAF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4895" y="2905780"/>
            <a:ext cx="87950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Construct the dual and use it to solve this problem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1847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>
            <a:extLst>
              <a:ext uri="{FF2B5EF4-FFF2-40B4-BE49-F238E27FC236}">
                <a16:creationId xmlns:a16="http://schemas.microsoft.com/office/drawing/2014/main" id="{D555661A-1D05-3939-D68B-F14D9C2F72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398714"/>
            <a:ext cx="8686800" cy="3322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-2x</a:t>
            </a:r>
            <a:r>
              <a:rPr kumimoji="0" lang="en-US" altLang="en-US" sz="3200" b="1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+ </a:t>
            </a: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l</a:t>
            </a: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-2x</a:t>
            </a:r>
            <a:r>
              <a:rPr kumimoji="0" lang="en-US" altLang="en-US" sz="3200" b="1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+ </a:t>
            </a: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l</a:t>
            </a: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3200" b="1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+ x</a:t>
            </a:r>
            <a:r>
              <a:rPr kumimoji="0" lang="en-US" altLang="en-US" sz="3200" b="1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-1 = 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Use x</a:t>
            </a:r>
            <a:r>
              <a:rPr kumimoji="0" lang="en-US" altLang="en-US" sz="3200" b="1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x</a:t>
            </a:r>
            <a:r>
              <a:rPr kumimoji="0" lang="en-US" altLang="en-US" sz="32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</a:t>
            </a: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l</a:t>
            </a: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/2 to eliminate x</a:t>
            </a:r>
            <a:r>
              <a:rPr kumimoji="0" lang="en-US" altLang="en-US" sz="3200" b="1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and x</a:t>
            </a:r>
            <a:r>
              <a:rPr kumimoji="0" lang="en-US" altLang="en-US" sz="32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 </a:t>
            </a: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from L</a:t>
            </a:r>
            <a:r>
              <a:rPr kumimoji="0" lang="en-US" altLang="en-US" sz="32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</a:t>
            </a:r>
            <a:r>
              <a:rPr kumimoji="0" lang="en-US" altLang="en-US" sz="32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</a:t>
            </a: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 1- </a:t>
            </a: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l</a:t>
            </a: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+ </a:t>
            </a: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l</a:t>
            </a:r>
            <a:r>
              <a:rPr kumimoji="0" lang="en-US" altLang="en-US" sz="3200" b="0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/2		dL</a:t>
            </a:r>
            <a:r>
              <a:rPr kumimoji="0" lang="en-US" altLang="en-US" sz="32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</a:t>
            </a: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/d</a:t>
            </a: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l</a:t>
            </a: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-1+</a:t>
            </a: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l</a:t>
            </a: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0	</a:t>
            </a: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l</a:t>
            </a: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*=1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3200" b="1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*</a:t>
            </a: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x</a:t>
            </a:r>
            <a:r>
              <a:rPr kumimoji="0" lang="en-US" altLang="en-US" sz="3200" b="1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*</a:t>
            </a: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1/2</a:t>
            </a:r>
          </a:p>
        </p:txBody>
      </p:sp>
      <p:sp>
        <p:nvSpPr>
          <p:cNvPr id="26627" name="Rectangle 5">
            <a:extLst>
              <a:ext uri="{FF2B5EF4-FFF2-40B4-BE49-F238E27FC236}">
                <a16:creationId xmlns:a16="http://schemas.microsoft.com/office/drawing/2014/main" id="{56289BB9-78F1-03E5-0D42-87203AAC8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04800"/>
            <a:ext cx="7620000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Use the equations below to form the dual by eliminating x</a:t>
            </a:r>
            <a:r>
              <a:rPr kumimoji="0" lang="en-US" altLang="en-US" sz="28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and x</a:t>
            </a:r>
            <a:r>
              <a:rPr kumimoji="0" lang="en-US" altLang="en-US" sz="28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from L</a:t>
            </a:r>
            <a:r>
              <a:rPr kumimoji="0" lang="en-US" altLang="en-US" sz="28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 Solve problem by finding the stationary point of L</a:t>
            </a:r>
            <a:r>
              <a:rPr kumimoji="0" lang="en-US" altLang="en-US" sz="28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</a:t>
            </a:r>
            <a:r>
              <a:rPr kumimoji="0" lang="en-US" altLang="en-US" sz="28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</a:t>
            </a: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l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 = 1-x</a:t>
            </a:r>
            <a:r>
              <a:rPr kumimoji="0" lang="en-US" altLang="en-US" sz="2800" b="1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2800" b="1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-x</a:t>
            </a:r>
            <a:r>
              <a:rPr kumimoji="0" lang="en-US" altLang="en-US" sz="2800" b="1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800" b="1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+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l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(x</a:t>
            </a:r>
            <a:r>
              <a:rPr kumimoji="0" lang="en-US" altLang="en-US" sz="2800" b="1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+x</a:t>
            </a:r>
            <a:r>
              <a:rPr kumimoji="0" lang="en-US" altLang="en-US" sz="2800" b="1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-1)</a:t>
            </a:r>
          </a:p>
        </p:txBody>
      </p:sp>
    </p:spTree>
    <p:extLst>
      <p:ext uri="{BB962C8B-B14F-4D97-AF65-F5344CB8AC3E}">
        <p14:creationId xmlns:p14="http://schemas.microsoft.com/office/powerpoint/2010/main" val="505026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1060</TotalTime>
  <Words>1056</Words>
  <Application>Microsoft Office PowerPoint</Application>
  <PresentationFormat>Widescreen</PresentationFormat>
  <Paragraphs>126</Paragraphs>
  <Slides>17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31" baseType="lpstr">
      <vt:lpstr>Arial</vt:lpstr>
      <vt:lpstr>Calibri</vt:lpstr>
      <vt:lpstr>Calibri Light</vt:lpstr>
      <vt:lpstr>Palatino Linotype</vt:lpstr>
      <vt:lpstr>Symbol</vt:lpstr>
      <vt:lpstr>Tahoma</vt:lpstr>
      <vt:lpstr>Times New Roman</vt:lpstr>
      <vt:lpstr>Office Theme</vt:lpstr>
      <vt:lpstr>1_Office Theme</vt:lpstr>
      <vt:lpstr>Default Design</vt:lpstr>
      <vt:lpstr>2_Office Theme</vt:lpstr>
      <vt:lpstr>1_Default Design</vt:lpstr>
      <vt:lpstr>2_Default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squared loading = amount of the variable’s total variability explained by a PC Communality: proportion of variance of a particular variable that is shared with other variables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72</cp:revision>
  <dcterms:created xsi:type="dcterms:W3CDTF">2019-09-25T23:15:10Z</dcterms:created>
  <dcterms:modified xsi:type="dcterms:W3CDTF">2024-11-05T19:47:18Z</dcterms:modified>
</cp:coreProperties>
</file>