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10" r:id="rId6"/>
  </p:sldMasterIdLst>
  <p:notesMasterIdLst>
    <p:notesMasterId r:id="rId24"/>
  </p:notesMasterIdLst>
  <p:sldIdLst>
    <p:sldId id="256" r:id="rId7"/>
    <p:sldId id="282" r:id="rId8"/>
    <p:sldId id="474" r:id="rId9"/>
    <p:sldId id="284" r:id="rId10"/>
    <p:sldId id="475" r:id="rId11"/>
    <p:sldId id="476" r:id="rId12"/>
    <p:sldId id="478" r:id="rId13"/>
    <p:sldId id="480" r:id="rId14"/>
    <p:sldId id="481" r:id="rId15"/>
    <p:sldId id="321" r:id="rId16"/>
    <p:sldId id="322" r:id="rId17"/>
    <p:sldId id="343" r:id="rId18"/>
    <p:sldId id="344" r:id="rId19"/>
    <p:sldId id="326" r:id="rId20"/>
    <p:sldId id="486" r:id="rId21"/>
    <p:sldId id="464" r:id="rId22"/>
    <p:sldId id="48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6D19E-A475-4ADC-AFA6-E622DE2C222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5BF4A-C6C3-4867-B09B-A4388AB0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A1285-9B64-4F31-B02D-BA9B22306BE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47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A1285-9B64-4F31-B02D-BA9B22306BE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321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E37514-8156-4BA2-94B3-AF398223661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943600" cy="4114800"/>
          </a:xfrm>
          <a:noFill/>
        </p:spPr>
        <p:txBody>
          <a:bodyPr/>
          <a:lstStyle/>
          <a:p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56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01819-648C-4536-8570-EA4003DF1F2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3200">
                <a:latin typeface="Arial" panose="020B0604020202020204" pitchFamily="34" charset="0"/>
              </a:rPr>
              <a:t>-2x</a:t>
            </a:r>
            <a:r>
              <a:rPr lang="en-US" altLang="en-US" sz="3200" baseline="-25000">
                <a:latin typeface="Arial" panose="020B0604020202020204" pitchFamily="34" charset="0"/>
              </a:rPr>
              <a:t>1</a:t>
            </a:r>
            <a:r>
              <a:rPr lang="en-US" altLang="en-US" sz="3200">
                <a:latin typeface="Arial" panose="020B0604020202020204" pitchFamily="34" charset="0"/>
              </a:rPr>
              <a:t> + </a:t>
            </a:r>
            <a:r>
              <a:rPr lang="en-US" altLang="en-US" sz="3200">
                <a:latin typeface="Symbol" panose="05050102010706020507" pitchFamily="18" charset="2"/>
              </a:rPr>
              <a:t>l</a:t>
            </a:r>
            <a:r>
              <a:rPr lang="en-US" altLang="en-US" sz="3200">
                <a:latin typeface="Arial" panose="020B0604020202020204" pitchFamily="34" charset="0"/>
              </a:rPr>
              <a:t> = 0</a:t>
            </a:r>
          </a:p>
          <a:p>
            <a:r>
              <a:rPr lang="en-US" altLang="en-US" sz="3200">
                <a:latin typeface="Arial" panose="020B0604020202020204" pitchFamily="34" charset="0"/>
              </a:rPr>
              <a:t>-2x</a:t>
            </a:r>
            <a:r>
              <a:rPr lang="en-US" altLang="en-US" sz="3200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 + </a:t>
            </a:r>
            <a:r>
              <a:rPr lang="en-US" altLang="en-US" sz="3200">
                <a:latin typeface="Symbol" panose="05050102010706020507" pitchFamily="18" charset="2"/>
              </a:rPr>
              <a:t>l</a:t>
            </a:r>
            <a:r>
              <a:rPr lang="en-US" altLang="en-US" sz="3200">
                <a:latin typeface="Arial" panose="020B0604020202020204" pitchFamily="34" charset="0"/>
              </a:rPr>
              <a:t> = 0</a:t>
            </a:r>
          </a:p>
          <a:p>
            <a:r>
              <a:rPr lang="en-US" altLang="en-US" sz="3200">
                <a:latin typeface="Arial" panose="020B0604020202020204" pitchFamily="34" charset="0"/>
              </a:rPr>
              <a:t>x</a:t>
            </a:r>
            <a:r>
              <a:rPr lang="en-US" altLang="en-US" sz="3200" baseline="-25000">
                <a:latin typeface="Arial" panose="020B0604020202020204" pitchFamily="34" charset="0"/>
              </a:rPr>
              <a:t>1</a:t>
            </a:r>
            <a:r>
              <a:rPr lang="en-US" altLang="en-US" sz="3200">
                <a:latin typeface="Arial" panose="020B0604020202020204" pitchFamily="34" charset="0"/>
              </a:rPr>
              <a:t> + x</a:t>
            </a:r>
            <a:r>
              <a:rPr lang="en-US" altLang="en-US" sz="3200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 -1 = 0</a:t>
            </a:r>
          </a:p>
          <a:p>
            <a:r>
              <a:rPr lang="en-US" altLang="en-US" sz="3200">
                <a:latin typeface="Arial" panose="020B0604020202020204" pitchFamily="34" charset="0"/>
              </a:rPr>
              <a:t>Solve for x</a:t>
            </a:r>
            <a:r>
              <a:rPr lang="en-US" altLang="en-US" sz="3200" baseline="-25000">
                <a:latin typeface="Arial" panose="020B0604020202020204" pitchFamily="34" charset="0"/>
              </a:rPr>
              <a:t>1</a:t>
            </a:r>
            <a:r>
              <a:rPr lang="en-US" altLang="en-US" sz="3200">
                <a:latin typeface="Arial" panose="020B0604020202020204" pitchFamily="34" charset="0"/>
              </a:rPr>
              <a:t> and x</a:t>
            </a:r>
            <a:r>
              <a:rPr lang="en-US" altLang="en-US" sz="3200" baseline="-25000">
                <a:latin typeface="Arial" panose="020B0604020202020204" pitchFamily="34" charset="0"/>
              </a:rPr>
              <a:t>2</a:t>
            </a:r>
            <a:endParaRPr lang="en-US" altLang="en-US" sz="3200">
              <a:latin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39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381177C-32E7-F50F-DD0C-1DD06D3622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151EC2-297E-4B3B-8680-B6B2850C6BF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71A563A-9EFC-83A6-7B4C-2FAEA96B04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F71ED17-C9AF-C50E-EC60-FC2BCA34D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>
                <a:latin typeface="Arial" panose="020B0604020202020204" pitchFamily="34" charset="0"/>
              </a:rPr>
              <a:t>-2x</a:t>
            </a:r>
            <a:r>
              <a:rPr lang="en-US" altLang="en-US" sz="3200" baseline="-25000">
                <a:latin typeface="Arial" panose="020B0604020202020204" pitchFamily="34" charset="0"/>
              </a:rPr>
              <a:t>1</a:t>
            </a:r>
            <a:r>
              <a:rPr lang="en-US" altLang="en-US" sz="3200">
                <a:latin typeface="Arial" panose="020B0604020202020204" pitchFamily="34" charset="0"/>
              </a:rPr>
              <a:t> + </a:t>
            </a:r>
            <a:r>
              <a:rPr lang="en-US" altLang="en-US" sz="3200">
                <a:latin typeface="Symbol" panose="05050102010706020507" pitchFamily="18" charset="2"/>
              </a:rPr>
              <a:t>l</a:t>
            </a:r>
            <a:r>
              <a:rPr lang="en-US" altLang="en-US" sz="3200">
                <a:latin typeface="Arial" panose="020B0604020202020204" pitchFamily="34" charset="0"/>
              </a:rPr>
              <a:t> = 0</a:t>
            </a:r>
          </a:p>
          <a:p>
            <a:r>
              <a:rPr lang="en-US" altLang="en-US" sz="3200">
                <a:latin typeface="Arial" panose="020B0604020202020204" pitchFamily="34" charset="0"/>
              </a:rPr>
              <a:t>-2x</a:t>
            </a:r>
            <a:r>
              <a:rPr lang="en-US" altLang="en-US" sz="3200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 + </a:t>
            </a:r>
            <a:r>
              <a:rPr lang="en-US" altLang="en-US" sz="3200">
                <a:latin typeface="Symbol" panose="05050102010706020507" pitchFamily="18" charset="2"/>
              </a:rPr>
              <a:t>l</a:t>
            </a:r>
            <a:r>
              <a:rPr lang="en-US" altLang="en-US" sz="3200">
                <a:latin typeface="Arial" panose="020B0604020202020204" pitchFamily="34" charset="0"/>
              </a:rPr>
              <a:t> = 0</a:t>
            </a:r>
          </a:p>
          <a:p>
            <a:r>
              <a:rPr lang="en-US" altLang="en-US" sz="3200">
                <a:latin typeface="Arial" panose="020B0604020202020204" pitchFamily="34" charset="0"/>
              </a:rPr>
              <a:t>x</a:t>
            </a:r>
            <a:r>
              <a:rPr lang="en-US" altLang="en-US" sz="3200" baseline="-25000">
                <a:latin typeface="Arial" panose="020B0604020202020204" pitchFamily="34" charset="0"/>
              </a:rPr>
              <a:t>1</a:t>
            </a:r>
            <a:r>
              <a:rPr lang="en-US" altLang="en-US" sz="3200">
                <a:latin typeface="Arial" panose="020B0604020202020204" pitchFamily="34" charset="0"/>
              </a:rPr>
              <a:t> + x</a:t>
            </a:r>
            <a:r>
              <a:rPr lang="en-US" altLang="en-US" sz="3200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 -1 = 0</a:t>
            </a:r>
          </a:p>
          <a:p>
            <a:r>
              <a:rPr lang="en-US" altLang="en-US" sz="3200">
                <a:latin typeface="Arial" panose="020B0604020202020204" pitchFamily="34" charset="0"/>
              </a:rPr>
              <a:t>Solve for x</a:t>
            </a:r>
            <a:r>
              <a:rPr lang="en-US" altLang="en-US" sz="3200" baseline="-25000">
                <a:latin typeface="Arial" panose="020B0604020202020204" pitchFamily="34" charset="0"/>
              </a:rPr>
              <a:t>1</a:t>
            </a:r>
            <a:r>
              <a:rPr lang="en-US" altLang="en-US" sz="3200">
                <a:latin typeface="Arial" panose="020B0604020202020204" pitchFamily="34" charset="0"/>
              </a:rPr>
              <a:t> and x</a:t>
            </a:r>
            <a:r>
              <a:rPr lang="en-US" altLang="en-US" sz="3200" baseline="-25000">
                <a:latin typeface="Arial" panose="020B0604020202020204" pitchFamily="34" charset="0"/>
              </a:rPr>
              <a:t>2</a:t>
            </a:r>
            <a:endParaRPr lang="en-US" altLang="en-US" sz="3200">
              <a:latin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3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19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A7EF-98C3-4F4A-A5DB-5ADFCE8FECD1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66A6C-630C-4DAF-A9E1-A680EEDFC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16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22BA-2D83-4589-A5FC-B0E95EDEDB72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1FD7-5698-43EF-ACF8-0CFE84F10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0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C056-4503-47B4-A99F-0FE06C4AB9EA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69531-C9C8-40C3-B7C3-6DC15E09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08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AD10-4B89-430B-9B2D-12340FE327AC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702EE-5B1D-4FC9-83CB-351CB5436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75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3981E-D416-4DF5-9CE0-73BC137F4C84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6F6A-57E6-42DE-98F5-F8F14A44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10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B90B-C3CB-432A-90CF-9FA81E069199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5310-6C93-4C35-A671-46754C487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5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452F0-7678-4B95-922D-5D9BBD596E88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BCA8-0048-4D22-96DD-B9C578E0B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22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B006-0201-4099-AAF8-55AB3A6F80F1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8AA1-5345-4B64-B338-F50EB831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20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53928-6788-4B17-83CC-AE49AF8C5C88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96B6-D62C-474F-8343-2535CD90F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78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1D892-FE02-42D3-B709-1A15488EAFC6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143B-1820-4FBB-BB96-F945E7F6C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7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F8D1-CA7B-4DFC-A72F-C8AC63BDCFD6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6A5B4-A466-4FA8-A75B-FFFA7427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36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B11EA-273E-41BA-A621-DBE9C1E98B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326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B5840-4F6F-4013-A1D2-8E3E8FF26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355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02EC1-8C48-484C-8A01-168603A790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155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A1E6-7A00-4575-A109-1F7A7316F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878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2ED73-93A8-4370-A9B8-C6E7DE6EBC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013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8297-A71F-428C-B1BE-9B2FB40E5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176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5931E-C362-4375-99AB-AFFED5FAE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99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81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5915-C232-4C3F-B713-469BA5438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291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0A0E8-65C1-4156-BDA3-DE20E16EA2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963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5826-C2E3-4DBA-A55D-5EB7521541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530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009A9-FE40-4C25-9342-98F0D00D76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866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93E2F-9047-0629-A15D-81152F0D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C415-DCDA-47F8-99F6-16193FFEFCDD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CBD1C-5314-323D-D4B5-4FCC5272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52382-132A-87CA-BF81-4078C746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A2CCE-D34C-4662-88D5-5AD2A415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64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B1A16-8E8F-4809-ADCF-7FECFC0D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53B2A-714E-4773-9C66-68E7374006F3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F974A-4645-2520-D40B-B871033E1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D1E8F-27A4-7C76-C064-163C9D19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8DD50-DC2E-468D-A1C9-C2514F36D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886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6BB38-6D47-D641-3FCF-54E7052F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9D27-51C7-46A3-A111-0CD429C8BF0B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7CE92-3C81-F03E-46EE-E8CA57A7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90731-A298-EF13-60B7-E198672D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439F-BCB6-4FE2-BD88-ED7ED07C1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973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E0F716-973D-893C-18AE-5BF16C492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44E7-A70A-4859-81A8-91C92ED583A3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DCCF38-E7D1-D1A1-D462-51AB5D16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B00C9D-D427-2964-1504-5609D0DF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2F670-A6FB-4319-A3CE-B2443BFBF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959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D7CE0AD-346B-6850-E022-56887E9A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071BD-DAF1-4739-912B-183D2ACDEE22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D1162EB-4C76-E8FB-68F4-0F4A4EA0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792451D-82F3-D6CC-E90D-62A60051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3117-E20D-4734-B0E6-2EC49DCAB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393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5EFC45-DA6C-73DB-5433-FDBCE180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AFCA-D493-4D72-92DF-8BFCBA5EC51B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BC2C579-7B04-7DB0-2387-A4AD70AE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130493-A1F4-FA3B-2C0A-5BAEADD8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522A-BBAC-4F36-8678-A5B931E10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17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162800-F1A4-74EF-FAEF-8012B33C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8A9A8-89A2-4B9D-978C-46888370DB4D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4D0773F-920B-D905-CF23-B252A54E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871675-6489-86A3-5E13-25BD5116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C336-1D89-4226-81F8-3A4508150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678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8CF55A-9456-DAF7-8D72-C3BF4BA0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903D-7BCA-4B7B-AF07-6A9B83758121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485C04-5E9B-F3CE-7789-741CA387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4BA69C-CFC6-5751-69CE-2A7FCB77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2B5B-7E74-4F11-A6B5-BB900A802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15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4D3460-AD21-0197-0709-86947B88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0A5F-00FB-4E37-BF3D-9B7B1CA1DE63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BFB9B2-FE87-0598-DFC4-88C9A2374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896F78-F035-2C5A-4499-89CB0179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7DD5-60A2-4CEB-9CE4-661F13C0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77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42C74-E4D5-D718-E78B-8566C6F4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921CB-12D8-48C6-ACD8-DF3F865B3527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AE3A-53BB-4155-E454-A5CA8AE6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BB42C-E669-D8F4-50B5-1749AEDE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0DA5D-B06E-45EF-81CC-4B1C79C5B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131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77D6E-6FEF-E3CA-F28C-16FA6218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0C395-AE11-4894-AFD1-00E6E5769EC0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C796F-54DC-5662-5071-47A6D8F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5915E-D387-F16A-249A-29CF5A481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90048-0A12-46C5-A7B9-AD00D9914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95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3989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714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8082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9721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92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762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9006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7599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6884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4909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1271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9873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6785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2695E9-1FB9-4075-8807-993EAA32E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ECAFF16-9E80-429E-B001-32EE9D0BE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0D693D4-08D6-4576-89AF-7A11362B8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51D2-FC71-441A-B58A-DB6539668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0769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E341E5-7908-D3C6-AD2D-D24F86972A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7C8FB2-6328-C26B-F93D-DD8E2BD6EF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FE68DC-336C-6388-9D70-C39F3DA24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43BE-FBF0-4A24-95F8-05260908C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4038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EAA3E6-D6C3-CE70-6656-DB0D331999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D97DA5-E400-C471-7A2B-9272A1E7F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6F0A1D-A364-FCAA-D469-DC4B3ED53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DE19D-0D45-45AE-9949-0A6C0C725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48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703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DC4711-A3A2-686A-EEEA-74AEBA382B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8CFB00-43DD-6394-4579-8781A6B8C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71CA75-D1EF-4E7D-228A-4C50DBFCB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9E17E-0978-497E-8ECA-43EEDF8BD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6866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1F4FE-7FA6-2292-D2DE-80A90D7CD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443AE4-123B-5A43-23AC-6F1F1D7CB9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F4080B-687E-ACA5-CBA0-F0DA7A378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6F35-1C8A-4456-A1AC-82B4E0798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5658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DBDBCB-A53D-78F3-E736-069A58F6C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6F9B01-257A-AB84-4940-C77BE7481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77E8AC-E422-F340-E98D-6CE46B662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8EFA3-CC54-4CEC-98DA-AC2007DE2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4643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1F039F-A0BB-639F-1F9C-3CC7BF0F4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418A7D-DAF8-56F2-8059-B46D3A2591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B7F47F9-868A-42D1-AC5F-5CDC08D3FE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C6856-97F7-4DB3-B872-6503E03E1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9687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FA036F-7DF0-6B7E-7907-99666908B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C94CD8-689B-0D17-DF3E-069C49940A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83FBC54-ADFB-4EA8-BAE3-82F064A76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918DA-F12A-4C57-9428-367FEE594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6174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8C5993-E789-D83F-A388-EBF6F5490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62F0A7-D131-243D-F339-B301CC107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B72433-B873-1253-0A5D-150AE223E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72A52-D75D-4B75-AA76-F41D6EBB0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20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914E9F-9037-42EC-6C50-65BD561010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ED1498-F22D-DE0A-9C97-28FBBD466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DA44D8-CF3B-E4BD-E74E-84134423A6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89642-C0C9-4665-86EB-8917D81F72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9235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C78163-1E30-19BC-7EA1-0B473C5BD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3B40B5-94B6-204A-56EF-017FC6752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BF35E1-C3BF-B1EB-874E-FC45B0720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9AE16-B553-495C-9A59-7699CB3E3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0496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E6906-EA14-5DB9-D846-A48251E8E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F84A7-B686-4F08-BC6C-7D85507835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B167CF-6EEB-1D36-E2BF-9ACC3110D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38FC-A11A-46C6-B05D-A4F02B6BC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698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10783D-4856-8EDF-CF95-14C80F34A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E348D29-6246-E39A-9C58-D5F573A2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D4F54F1-A3E0-4D6A-64FF-14276AA15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A522-51C1-4A23-BCD0-43340BC20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53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2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B9A0D-774A-4DAB-B59A-8B3FED91B02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5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8BFD33-2DE0-4DE8-920E-97D264020706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298290-38BD-45A7-9B9A-897AE4877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8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3D62F0-8884-4558-A14B-0D18F77DE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1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5AB5279A-2C7C-959D-CC8E-DBFFDE531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6DC87072-A43E-55B4-3467-31C19D7B6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FDB81-9A9B-B932-514F-B90302A49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E02CAF-41CA-4079-9EC6-61571C10CE3F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116C6-3591-E4FA-C0F4-520C48931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DCDDD-E12F-121A-594C-EB188EC83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21DC30-9F33-4167-8D74-55FFC426E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5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08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7021DE-0642-7705-9334-623B9DAD7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4F7BF7-706F-2648-2BA6-7DC2ABBF0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245D7-10A8-5DCD-011A-9D1784798B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D3D96A-37AB-6D58-EAE6-EF0B3CF7B4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33634F-303D-3BB8-46EF-D1B4659288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826F5C-D47A-47FC-93A4-BE931D5CE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63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5896" y="1548713"/>
            <a:ext cx="472379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for quiz 3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L9 MLP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L10 SVM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L11 RBF network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L12 -13 PCA with profiling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Assignments HW 8-11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of hand calculations</a:t>
            </a:r>
          </a:p>
        </p:txBody>
      </p:sp>
    </p:spTree>
    <p:extLst>
      <p:ext uri="{BB962C8B-B14F-4D97-AF65-F5344CB8AC3E}">
        <p14:creationId xmlns:p14="http://schemas.microsoft.com/office/powerpoint/2010/main" val="256874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2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FA0097-C1DA-45E7-A705-591E3920611D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997192" y="2255421"/>
            <a:ext cx="926728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Linearly-separable 2-class problem: find weights such that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 for all instances and 			for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support vectors on margins.  Given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how is the constraint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 support vectors used to determine w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0246" name="Object 3"/>
          <p:cNvGraphicFramePr>
            <a:graphicFrameLocks noChangeAspect="1"/>
          </p:cNvGraphicFramePr>
          <p:nvPr/>
        </p:nvGraphicFramePr>
        <p:xfrm>
          <a:off x="1997191" y="2667000"/>
          <a:ext cx="1981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100" imgH="241300" progId="Equation.3">
                  <p:embed/>
                </p:oleObj>
              </mc:Choice>
              <mc:Fallback>
                <p:oleObj name="Equation" r:id="rId2" imgW="1054100" imgH="241300" progId="Equation.3">
                  <p:embed/>
                  <p:pic>
                    <p:nvPicPr>
                      <p:cNvPr id="102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191" y="2667000"/>
                        <a:ext cx="19812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3"/>
          <p:cNvGraphicFramePr>
            <a:graphicFrameLocks noChangeAspect="1"/>
          </p:cNvGraphicFramePr>
          <p:nvPr/>
        </p:nvGraphicFramePr>
        <p:xfrm>
          <a:off x="6767513" y="2623344"/>
          <a:ext cx="23622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100" imgH="241300" progId="Equation.3">
                  <p:embed/>
                </p:oleObj>
              </mc:Choice>
              <mc:Fallback>
                <p:oleObj name="Equation" r:id="rId4" imgW="1054100" imgH="241300" progId="Equation.3">
                  <p:embed/>
                  <p:pic>
                    <p:nvPicPr>
                      <p:cNvPr id="102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7513" y="2623344"/>
                        <a:ext cx="23622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99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32ED31-4CD1-4668-A24F-42A1F35CAD4E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2209801" y="1538536"/>
            <a:ext cx="82073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support vectors (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on margin),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+ w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=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altLang="en-US" sz="2400" b="1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1; therefore w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endParaRPr kumimoji="0" lang="en-US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 noGrp="1"/>
          </p:cNvSpPr>
          <p:nvPr/>
        </p:nvSpPr>
        <p:spPr>
          <a:xfrm>
            <a:off x="2095500" y="635000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46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2362200"/>
            <a:ext cx="35020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148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9448800" y="6356351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0374EF-7579-4F5E-AE1A-4D2A5859AAA2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Footer Placeholder 3"/>
          <p:cNvSpPr txBox="1">
            <a:spLocks noGrp="1"/>
          </p:cNvSpPr>
          <p:nvPr/>
        </p:nvSpPr>
        <p:spPr>
          <a:xfrm>
            <a:off x="2095501" y="6357939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0740" y="2381321"/>
            <a:ext cx="44259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5510212" y="3347006"/>
          <a:ext cx="4700588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33600" imgH="482600" progId="Equation.3">
                  <p:embed/>
                </p:oleObj>
              </mc:Choice>
              <mc:Fallback>
                <p:oleObj name="Equation" r:id="rId3" imgW="2133600" imgH="482600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2" y="3347006"/>
                        <a:ext cx="4700588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981200" y="63636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Given values for discriminant,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and class label,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find contribution to soft error (aka hinge loss).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239001" y="2666524"/>
          <a:ext cx="26828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36700" imgH="342900" progId="Equation.3">
                  <p:embed/>
                </p:oleObj>
              </mc:Choice>
              <mc:Fallback>
                <p:oleObj name="Equation" r:id="rId5" imgW="1536700" imgH="342900" progId="Equation.3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1" y="2666524"/>
                        <a:ext cx="26828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7447175" y="4568369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Discriminant is y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Bipolar label is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599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109788"/>
            <a:ext cx="51054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82952" y="914401"/>
            <a:ext cx="7927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Add a line to graph below that shows the hinge loss function for instances in the non-member class.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9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4">
            <a:extLst>
              <a:ext uri="{FF2B5EF4-FFF2-40B4-BE49-F238E27FC236}">
                <a16:creationId xmlns:a16="http://schemas.microsoft.com/office/drawing/2014/main" id="{EB6FE757-75CF-42EE-945E-A560DFF35270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4371975" y="1731964"/>
          <a:ext cx="44196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431800" progId="Equation.3">
                  <p:embed/>
                </p:oleObj>
              </mc:Choice>
              <mc:Fallback>
                <p:oleObj name="Equation" r:id="rId2" imgW="1562100" imgH="431800" progId="Equation.3">
                  <p:embed/>
                  <p:pic>
                    <p:nvPicPr>
                      <p:cNvPr id="15362" name="Object 4">
                        <a:extLst>
                          <a:ext uri="{FF2B5EF4-FFF2-40B4-BE49-F238E27FC236}">
                            <a16:creationId xmlns:a16="http://schemas.microsoft.com/office/drawing/2014/main" id="{EB6FE757-75CF-42EE-945E-A560DFF352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1731964"/>
                        <a:ext cx="44196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F710F770-4D4F-46A2-9454-A7CEC70A7D19}"/>
              </a:ext>
            </a:extLst>
          </p:cNvPr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fld id="{F75AF25D-F835-4B67-91FB-12647067A113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>
                <a:spcBef>
                  <a:spcPct val="0"/>
                </a:spcBef>
                <a:buNone/>
              </a:pPr>
              <a:t>14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364" name="Text Box 7">
            <a:extLst>
              <a:ext uri="{FF2B5EF4-FFF2-40B4-BE49-F238E27FC236}">
                <a16:creationId xmlns:a16="http://schemas.microsoft.com/office/drawing/2014/main" id="{8F174374-F6EB-43C0-A346-9BB9BB4D0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939" y="3505200"/>
            <a:ext cx="89820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>
                <a:solidFill>
                  <a:srgbClr val="000000"/>
                </a:solidFill>
              </a:rPr>
              <a:t>A </a:t>
            </a:r>
            <a:r>
              <a:rPr lang="tr-TR" altLang="en-US" sz="2800">
                <a:solidFill>
                  <a:srgbClr val="000000"/>
                </a:solidFill>
              </a:rPr>
              <a:t>plot PoV</a:t>
            </a:r>
            <a:r>
              <a:rPr lang="en-US" altLang="en-US" sz="2800">
                <a:solidFill>
                  <a:srgbClr val="000000"/>
                </a:solidFill>
              </a:rPr>
              <a:t>(</a:t>
            </a:r>
            <a:r>
              <a:rPr lang="en-US" altLang="en-US" sz="2800" i="1">
                <a:solidFill>
                  <a:srgbClr val="000000"/>
                </a:solidFill>
              </a:rPr>
              <a:t>k</a:t>
            </a:r>
            <a:r>
              <a:rPr lang="en-US" altLang="en-US" sz="2800">
                <a:solidFill>
                  <a:srgbClr val="000000"/>
                </a:solidFill>
              </a:rPr>
              <a:t>)</a:t>
            </a:r>
            <a:r>
              <a:rPr lang="tr-TR" altLang="en-US" sz="2800">
                <a:solidFill>
                  <a:srgbClr val="000000"/>
                </a:solidFill>
              </a:rPr>
              <a:t> vs </a:t>
            </a:r>
            <a:r>
              <a:rPr lang="tr-TR" altLang="en-US" sz="2800" i="1">
                <a:solidFill>
                  <a:srgbClr val="000000"/>
                </a:solidFill>
              </a:rPr>
              <a:t>k</a:t>
            </a:r>
            <a:r>
              <a:rPr lang="en-US" altLang="en-US" sz="2800" i="1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shows how many PCs are required to capture a given part of the total variance of attributes</a:t>
            </a:r>
          </a:p>
        </p:txBody>
      </p:sp>
      <p:sp>
        <p:nvSpPr>
          <p:cNvPr id="15365" name="TextBox 2">
            <a:extLst>
              <a:ext uri="{FF2B5EF4-FFF2-40B4-BE49-F238E27FC236}">
                <a16:creationId xmlns:a16="http://schemas.microsoft.com/office/drawing/2014/main" id="{E8EE6E5C-E406-41BB-83B9-B49A9D9FF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547" y="593707"/>
            <a:ext cx="65277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Proportion of Variance (</a:t>
            </a:r>
            <a:r>
              <a:rPr lang="en-US" altLang="en-US" sz="2800" dirty="0" err="1">
                <a:solidFill>
                  <a:srgbClr val="000000"/>
                </a:solidFill>
              </a:rPr>
              <a:t>PoV</a:t>
            </a:r>
            <a:r>
              <a:rPr lang="en-US" altLang="en-US" sz="2800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Eigenvalues ranked in decreasing order</a:t>
            </a:r>
          </a:p>
        </p:txBody>
      </p:sp>
      <p:sp>
        <p:nvSpPr>
          <p:cNvPr id="15366" name="TextBox 1">
            <a:extLst>
              <a:ext uri="{FF2B5EF4-FFF2-40B4-BE49-F238E27FC236}">
                <a16:creationId xmlns:a16="http://schemas.microsoft.com/office/drawing/2014/main" id="{6ABE01F4-23BC-4B3F-B5CD-AC50E287C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713" y="2100264"/>
            <a:ext cx="1592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>
                <a:solidFill>
                  <a:srgbClr val="000000"/>
                </a:solidFill>
              </a:rPr>
              <a:t>PoV(</a:t>
            </a:r>
            <a:r>
              <a:rPr lang="en-US" altLang="en-US" sz="2800" i="1">
                <a:solidFill>
                  <a:srgbClr val="000000"/>
                </a:solidFill>
              </a:rPr>
              <a:t>k</a:t>
            </a:r>
            <a:r>
              <a:rPr lang="en-US" altLang="en-US" sz="2800">
                <a:solidFill>
                  <a:srgbClr val="000000"/>
                </a:solidFill>
              </a:rPr>
              <a:t>) =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177494-1ABC-50A8-38EA-54CFD57DD68E}"/>
              </a:ext>
            </a:extLst>
          </p:cNvPr>
          <p:cNvSpPr txBox="1"/>
          <p:nvPr/>
        </p:nvSpPr>
        <p:spPr>
          <a:xfrm>
            <a:off x="1407697" y="4321657"/>
            <a:ext cx="101305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PCs are defined by the eigenvectors of the covariance matrix.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the value of i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PC for attribute vector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is the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400" baseline="30000" dirty="0" err="1">
                <a:solidFill>
                  <a:srgbClr val="000000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eigenvector.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Given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eigenvalues and eigenvectors, how do you find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</a:t>
            </a:r>
            <a:r>
              <a:rPr lang="en-US" altLang="en-US" sz="24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, z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associated with attribute vector 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in a scatter plot of the second largest PC as a function of the largest PC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06DD85-35DB-EA2E-3485-028DEEC9C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961" y="228019"/>
            <a:ext cx="4356207" cy="385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03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C39EE5E-F5A8-F643-961F-E01F8FC21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42" y="1447800"/>
            <a:ext cx="1181986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k</a:t>
            </a:r>
            <a:r>
              <a:rPr lang="en-US" altLang="en-US" sz="2000" baseline="30000" dirty="0">
                <a:solidFill>
                  <a:srgbClr val="000000"/>
                </a:solidFill>
              </a:rPr>
              <a:t>th</a:t>
            </a:r>
            <a:r>
              <a:rPr lang="en-US" altLang="en-US" sz="2000" dirty="0">
                <a:solidFill>
                  <a:srgbClr val="000000"/>
                </a:solidFill>
              </a:rPr>
              <a:t> PC: </a:t>
            </a:r>
            <a:r>
              <a:rPr lang="en-US" altLang="en-US" sz="2000" dirty="0" err="1">
                <a:solidFill>
                  <a:srgbClr val="000000"/>
                </a:solidFill>
              </a:rPr>
              <a:t>z</a:t>
            </a:r>
            <a:r>
              <a:rPr lang="en-US" alt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sz="2000" dirty="0">
                <a:solidFill>
                  <a:srgbClr val="000000"/>
                </a:solidFill>
              </a:rPr>
              <a:t> = </a:t>
            </a:r>
            <a:r>
              <a:rPr lang="en-US" altLang="en-US" sz="2000" b="1" dirty="0" err="1">
                <a:solidFill>
                  <a:srgbClr val="000000"/>
                </a:solidFill>
              </a:rPr>
              <a:t>w</a:t>
            </a:r>
            <a:r>
              <a:rPr lang="en-US" alt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sz="2000" baseline="30000" dirty="0" err="1">
                <a:solidFill>
                  <a:srgbClr val="000000"/>
                </a:solidFill>
              </a:rPr>
              <a:t>T</a:t>
            </a:r>
            <a:r>
              <a:rPr lang="en-US" altLang="en-US" sz="2000" b="1" dirty="0" err="1">
                <a:solidFill>
                  <a:srgbClr val="000000"/>
                </a:solidFill>
              </a:rPr>
              <a:t>x</a:t>
            </a:r>
            <a:r>
              <a:rPr lang="en-US" altLang="en-US" sz="2000" dirty="0">
                <a:solidFill>
                  <a:srgbClr val="000000"/>
                </a:solidFill>
              </a:rPr>
              <a:t>, where </a:t>
            </a:r>
            <a:r>
              <a:rPr lang="en-US" altLang="en-US" sz="2000" b="1" dirty="0" err="1">
                <a:solidFill>
                  <a:srgbClr val="000000"/>
                </a:solidFill>
              </a:rPr>
              <a:t>w</a:t>
            </a:r>
            <a:r>
              <a:rPr lang="en-US" alt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sz="2000" dirty="0">
                <a:solidFill>
                  <a:srgbClr val="000000"/>
                </a:solidFill>
              </a:rPr>
              <a:t> is the solution of </a:t>
            </a:r>
            <a:r>
              <a:rPr lang="en-US" altLang="en-US" sz="2000" b="1" dirty="0" err="1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000" b="1" dirty="0" err="1">
                <a:solidFill>
                  <a:srgbClr val="000000"/>
                </a:solidFill>
              </a:rPr>
              <a:t>w</a:t>
            </a:r>
            <a:r>
              <a:rPr lang="en-US" altLang="en-US" sz="2000" b="1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sz="2000" dirty="0">
                <a:solidFill>
                  <a:srgbClr val="000000"/>
                </a:solidFill>
              </a:rPr>
              <a:t> = </a:t>
            </a:r>
            <a:r>
              <a:rPr lang="en-US" altLang="en-US" sz="2000" dirty="0" err="1">
                <a:solidFill>
                  <a:srgbClr val="000000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sz="2000" b="1" dirty="0" err="1">
                <a:solidFill>
                  <a:srgbClr val="000000"/>
                </a:solidFill>
              </a:rPr>
              <a:t>w</a:t>
            </a:r>
            <a:r>
              <a:rPr lang="en-US" altLang="en-US" sz="2000" b="1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sz="2000" b="1" baseline="-25000" dirty="0">
                <a:solidFill>
                  <a:srgbClr val="000000"/>
                </a:solidFill>
              </a:rPr>
              <a:t> </a:t>
            </a:r>
            <a:r>
              <a:rPr lang="en-US" altLang="en-US" sz="2000" dirty="0">
                <a:solidFill>
                  <a:srgbClr val="000000"/>
                </a:solidFill>
              </a:rPr>
              <a:t> and </a:t>
            </a:r>
            <a:r>
              <a:rPr lang="en-US" altLang="en-US" sz="2000" dirty="0" err="1">
                <a:solidFill>
                  <a:srgbClr val="000000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sz="2000" dirty="0">
                <a:solidFill>
                  <a:srgbClr val="000000"/>
                </a:solidFill>
              </a:rPr>
              <a:t> = var(</a:t>
            </a:r>
            <a:r>
              <a:rPr lang="en-US" altLang="en-US" sz="2000" dirty="0" err="1">
                <a:solidFill>
                  <a:srgbClr val="000000"/>
                </a:solidFill>
              </a:rPr>
              <a:t>z</a:t>
            </a:r>
            <a:r>
              <a:rPr lang="en-US" alt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altLang="en-US" sz="20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Define </a:t>
            </a:r>
            <a:r>
              <a:rPr lang="en-US" altLang="en-US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altLang="en-US" sz="2000" baseline="-25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= sqrt(</a:t>
            </a:r>
            <a:r>
              <a:rPr lang="en-US" altLang="en-US" sz="2000" dirty="0" err="1">
                <a:solidFill>
                  <a:srgbClr val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altLang="en-US" sz="2000" b="1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is the loading vector of PC</a:t>
            </a:r>
            <a:r>
              <a:rPr lang="en-US" altLang="en-US" sz="2000" baseline="-25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where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are eigenvector and eigenvalue of PC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Loading vectors are the columns of the “Component Matrix”. 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ij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is the loading of the 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en-US" altLang="en-US" sz="2000" baseline="30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PC by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i</a:t>
            </a:r>
            <a:r>
              <a:rPr lang="en-US" altLang="en-US" sz="2000" baseline="30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z-score. -1&lt; 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ij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&lt;+1 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11267" name="TextBox 2">
            <a:extLst>
              <a:ext uri="{FF2B5EF4-FFF2-40B4-BE49-F238E27FC236}">
                <a16:creationId xmlns:a16="http://schemas.microsoft.com/office/drawing/2014/main" id="{FEDD3988-A228-9B11-EB43-5DBA0125A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01613"/>
            <a:ext cx="62436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</a:rPr>
              <a:t>Component matrix: PC loadings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</a:rPr>
              <a:t>What correlated variable contribute to a PC?</a:t>
            </a:r>
          </a:p>
        </p:txBody>
      </p:sp>
      <p:pic>
        <p:nvPicPr>
          <p:cNvPr id="11268" name="Picture 26">
            <a:extLst>
              <a:ext uri="{FF2B5EF4-FFF2-40B4-BE49-F238E27FC236}">
                <a16:creationId xmlns:a16="http://schemas.microsoft.com/office/drawing/2014/main" id="{7C53826D-6125-BB72-628B-FE82041DD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41664"/>
            <a:ext cx="61722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10ACBEC-006C-4DA1-3404-03222469B30C}"/>
              </a:ext>
            </a:extLst>
          </p:cNvPr>
          <p:cNvSpPr/>
          <p:nvPr/>
        </p:nvSpPr>
        <p:spPr>
          <a:xfrm>
            <a:off x="3048000" y="6019800"/>
            <a:ext cx="3581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70" name="TextBox 3">
            <a:extLst>
              <a:ext uri="{FF2B5EF4-FFF2-40B4-BE49-F238E27FC236}">
                <a16:creationId xmlns:a16="http://schemas.microsoft.com/office/drawing/2014/main" id="{18309FCE-D800-0DE6-C354-9AF5EF08A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024563"/>
            <a:ext cx="357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_z denotes z-scores as attributes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960C729-0953-6801-9B8F-02F4640A3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932" y="223379"/>
            <a:ext cx="11329735" cy="75882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squared loading = amount of the variable’s total variability explained by a PC</a:t>
            </a:r>
            <a:b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Communality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proportion of variance of a particular variable that is shared with other variables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A008AC3-92CB-235C-C067-9FE5362E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207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7258A96C-00C0-807D-6E0E-C1C9591DA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69277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55F53B39-76B1-E4F4-D545-F87EA5BE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69277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4E50033C-0751-FB1D-C112-8D67C1731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69277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D7479C31-8375-25E2-3FCA-585121BB6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50186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ACE2611E-3EF5-9429-490E-F78D1BB55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50186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F59856AF-7436-0D2F-BDB1-003727750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50186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1E389E31-7E3F-D66D-A0FA-0F934556E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50186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AE70B1CA-8286-567D-4F3C-855DA6C3E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454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73449291-7656-B092-8BAD-B1C8923C1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454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5" name="Rectangle 13">
            <a:extLst>
              <a:ext uri="{FF2B5EF4-FFF2-40B4-BE49-F238E27FC236}">
                <a16:creationId xmlns:a16="http://schemas.microsoft.com/office/drawing/2014/main" id="{09461056-A8F8-952F-311B-B7F0923D6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454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6" name="Rectangle 14">
            <a:extLst>
              <a:ext uri="{FF2B5EF4-FFF2-40B4-BE49-F238E27FC236}">
                <a16:creationId xmlns:a16="http://schemas.microsoft.com/office/drawing/2014/main" id="{8CE1A3D6-827E-4DF4-8BD4-3AC529CAF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1136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7" name="Rectangle 15">
            <a:extLst>
              <a:ext uri="{FF2B5EF4-FFF2-40B4-BE49-F238E27FC236}">
                <a16:creationId xmlns:a16="http://schemas.microsoft.com/office/drawing/2014/main" id="{AB63D473-5FFD-C074-E0F4-CBDD611D2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454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8" name="Rectangle 16">
            <a:extLst>
              <a:ext uri="{FF2B5EF4-FFF2-40B4-BE49-F238E27FC236}">
                <a16:creationId xmlns:a16="http://schemas.microsoft.com/office/drawing/2014/main" id="{E1DE57D4-E1EA-41E7-CEBD-74541016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454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89" name="Rectangle 17">
            <a:extLst>
              <a:ext uri="{FF2B5EF4-FFF2-40B4-BE49-F238E27FC236}">
                <a16:creationId xmlns:a16="http://schemas.microsoft.com/office/drawing/2014/main" id="{A8A8B4D5-F0F2-4318-23CB-FA70844EE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2637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8690" name="Rectangle 18">
            <a:extLst>
              <a:ext uri="{FF2B5EF4-FFF2-40B4-BE49-F238E27FC236}">
                <a16:creationId xmlns:a16="http://schemas.microsoft.com/office/drawing/2014/main" id="{284727F2-A663-C6D5-D9E3-4E53ADB8B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50186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4835" name="Rectangle 19">
            <a:extLst>
              <a:ext uri="{FF2B5EF4-FFF2-40B4-BE49-F238E27FC236}">
                <a16:creationId xmlns:a16="http://schemas.microsoft.com/office/drawing/2014/main" id="{9F173063-1CEC-06F6-2F4D-34A0C0810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4418011"/>
            <a:ext cx="8382000" cy="2422525"/>
          </a:xfrm>
        </p:spPr>
        <p:txBody>
          <a:bodyPr/>
          <a:lstStyle/>
          <a:p>
            <a:pPr marL="800100" lvl="1" indent="-342900" eaLnBrk="1" hangingPunct="1">
              <a:lnSpc>
                <a:spcPct val="80000"/>
              </a:lnSpc>
              <a:defRPr/>
            </a:pPr>
            <a:r>
              <a:rPr lang="en-US" altLang="en-US" sz="2000" dirty="0"/>
              <a:t>Communality for </a:t>
            </a:r>
            <a:r>
              <a:rPr lang="en-US" altLang="en-US" sz="2000" i="1" dirty="0"/>
              <a:t>housing median age</a:t>
            </a:r>
            <a:r>
              <a:rPr lang="en-US" altLang="en-US" sz="2000" dirty="0"/>
              <a:t>, 3 PCs retained:</a:t>
            </a:r>
            <a:r>
              <a:rPr lang="en-US" altLang="en-US" sz="1600" dirty="0"/>
              <a:t> 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altLang="en-US" sz="1800" dirty="0"/>
              <a:t>(-0.429)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+  (0.025)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+ (-0.407)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= 0.350315</a:t>
            </a:r>
            <a:endParaRPr lang="en-US" altLang="en-US" sz="1800" i="1" dirty="0"/>
          </a:p>
          <a:p>
            <a:pPr marL="1219200" lvl="2" indent="-304800" eaLnBrk="1" hangingPunct="1">
              <a:lnSpc>
                <a:spcPct val="80000"/>
              </a:lnSpc>
              <a:defRPr/>
            </a:pPr>
            <a:r>
              <a:rPr lang="en-US" altLang="en-US" sz="2000" i="1" dirty="0"/>
              <a:t>housing median age </a:t>
            </a:r>
            <a:r>
              <a:rPr lang="en-US" altLang="en-US" sz="2000" dirty="0"/>
              <a:t>not adequate represented in this PCA</a:t>
            </a:r>
          </a:p>
          <a:p>
            <a:pPr marL="800100" lvl="1" indent="-342900" eaLnBrk="1" hangingPunct="1">
              <a:lnSpc>
                <a:spcPct val="80000"/>
              </a:lnSpc>
              <a:defRPr/>
            </a:pPr>
            <a:r>
              <a:rPr lang="en-US" altLang="en-US" sz="2000" dirty="0"/>
              <a:t>Communality for </a:t>
            </a:r>
            <a:r>
              <a:rPr lang="en-US" altLang="en-US" sz="2000" i="1" dirty="0"/>
              <a:t>housing median age</a:t>
            </a:r>
            <a:r>
              <a:rPr lang="en-US" altLang="en-US" sz="2000" dirty="0"/>
              <a:t>, 4 PCs retained: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altLang="en-US" sz="1600" dirty="0"/>
              <a:t>(-0.429)</a:t>
            </a:r>
            <a:r>
              <a:rPr lang="en-US" altLang="en-US" sz="1600" baseline="30000" dirty="0"/>
              <a:t>2</a:t>
            </a:r>
            <a:r>
              <a:rPr lang="en-US" altLang="en-US" sz="1600" dirty="0"/>
              <a:t> + (0.025)</a:t>
            </a:r>
            <a:r>
              <a:rPr lang="en-US" altLang="en-US" sz="1600" baseline="30000" dirty="0"/>
              <a:t>2</a:t>
            </a:r>
            <a:r>
              <a:rPr lang="en-US" altLang="en-US" sz="1600" dirty="0"/>
              <a:t> + (-0.407)</a:t>
            </a:r>
            <a:r>
              <a:rPr lang="en-US" altLang="en-US" sz="1600" baseline="30000" dirty="0"/>
              <a:t>2</a:t>
            </a:r>
            <a:r>
              <a:rPr lang="en-US" altLang="en-US" sz="1600" dirty="0"/>
              <a:t>  +  (0.806)</a:t>
            </a:r>
            <a:r>
              <a:rPr lang="en-US" altLang="en-US" sz="1600" baseline="30000" dirty="0"/>
              <a:t>2</a:t>
            </a:r>
            <a:r>
              <a:rPr lang="en-US" altLang="en-US" sz="1600" dirty="0"/>
              <a:t> = 0.999951</a:t>
            </a:r>
            <a:endParaRPr lang="en-US" altLang="en-US" sz="1600" i="1" dirty="0"/>
          </a:p>
          <a:p>
            <a:pPr marL="1200150" lvl="2" indent="-342900" eaLnBrk="1" hangingPunct="1">
              <a:lnSpc>
                <a:spcPct val="80000"/>
              </a:lnSpc>
              <a:defRPr/>
            </a:pPr>
            <a:r>
              <a:rPr lang="en-US" altLang="en-US" sz="2000" dirty="0"/>
              <a:t>meets requirement for inclusion in PCA </a:t>
            </a:r>
            <a:endParaRPr lang="en-US" altLang="en-US" sz="2800" dirty="0"/>
          </a:p>
          <a:p>
            <a:pPr marL="800100" lvl="1" indent="-342900" eaLnBrk="1" hangingPunct="1">
              <a:lnSpc>
                <a:spcPct val="80000"/>
              </a:lnSpc>
              <a:defRPr/>
            </a:pPr>
            <a:r>
              <a:rPr lang="en-US" altLang="en-US" sz="2000" dirty="0"/>
              <a:t>Conclusion: if we want to include housing median age in any downstream analysis, we must retain 4 PCs</a:t>
            </a:r>
            <a:endParaRPr lang="en-US" altLang="en-US" sz="1800" dirty="0"/>
          </a:p>
        </p:txBody>
      </p:sp>
      <p:pic>
        <p:nvPicPr>
          <p:cNvPr id="28692" name="Picture 41">
            <a:extLst>
              <a:ext uri="{FF2B5EF4-FFF2-40B4-BE49-F238E27FC236}">
                <a16:creationId xmlns:a16="http://schemas.microsoft.com/office/drawing/2014/main" id="{67121694-F3FE-F5A2-5E72-79950B0F5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36306"/>
            <a:ext cx="5943600" cy="333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93" name="TextBox 3">
            <a:extLst>
              <a:ext uri="{FF2B5EF4-FFF2-40B4-BE49-F238E27FC236}">
                <a16:creationId xmlns:a16="http://schemas.microsoft.com/office/drawing/2014/main" id="{53EFF32B-20BF-C869-2592-827CD05C5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5095" y="2085537"/>
            <a:ext cx="482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.025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5F1DEEC8-4796-C8C4-E3AE-179AE765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0532" y="2085537"/>
            <a:ext cx="482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.025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2"/>
          <p:cNvSpPr txBox="1">
            <a:spLocks noGrp="1"/>
          </p:cNvSpPr>
          <p:nvPr/>
        </p:nvSpPr>
        <p:spPr bwMode="auto">
          <a:xfrm>
            <a:off x="8610600" y="5624514"/>
            <a:ext cx="5715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22570-74FF-4651-90DD-5A19C6434A83}" type="slidenum">
              <a:rPr kumimoji="0" lang="tr-TR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alt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20641" y="3490914"/>
          <a:ext cx="2057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449" imgH="241195" progId="Equation.3">
                  <p:embed/>
                </p:oleObj>
              </mc:Choice>
              <mc:Fallback>
                <p:oleObj name="Equation" r:id="rId2" imgW="1269449" imgH="241195" progId="Equation.3">
                  <p:embed/>
                  <p:pic>
                    <p:nvPicPr>
                      <p:cNvPr id="52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641" y="3490914"/>
                        <a:ext cx="20574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96856" y="2303862"/>
          <a:ext cx="1716881" cy="72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52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856" y="2303862"/>
                        <a:ext cx="1716881" cy="729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9067801" y="3531394"/>
            <a:ext cx="1143000" cy="32385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3664744" y="3531394"/>
            <a:ext cx="914400" cy="319088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 flipV="1">
            <a:off x="3924300" y="3943350"/>
            <a:ext cx="0" cy="4572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4" name="Line 20"/>
          <p:cNvSpPr>
            <a:spLocks noChangeShapeType="1"/>
          </p:cNvSpPr>
          <p:nvPr/>
        </p:nvSpPr>
        <p:spPr bwMode="auto">
          <a:xfrm flipV="1">
            <a:off x="3924300" y="3028950"/>
            <a:ext cx="0" cy="4572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 flipV="1">
            <a:off x="4907759" y="1916907"/>
            <a:ext cx="1079897" cy="377429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7931944" y="1970485"/>
            <a:ext cx="0" cy="3238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7924800" y="2971802"/>
            <a:ext cx="0" cy="43219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8" name="Text Box 24"/>
          <p:cNvSpPr txBox="1">
            <a:spLocks noChangeArrowheads="1"/>
          </p:cNvSpPr>
          <p:nvPr/>
        </p:nvSpPr>
        <p:spPr bwMode="auto">
          <a:xfrm>
            <a:off x="3146823" y="4057651"/>
            <a:ext cx="77277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35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Forward</a:t>
            </a:r>
          </a:p>
        </p:txBody>
      </p:sp>
      <p:sp>
        <p:nvSpPr>
          <p:cNvPr id="415769" name="Text Box 25"/>
          <p:cNvSpPr txBox="1">
            <a:spLocks noChangeArrowheads="1"/>
          </p:cNvSpPr>
          <p:nvPr/>
        </p:nvSpPr>
        <p:spPr bwMode="auto">
          <a:xfrm>
            <a:off x="7981951" y="1943101"/>
            <a:ext cx="881973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35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Backward</a:t>
            </a:r>
          </a:p>
        </p:txBody>
      </p:sp>
      <p:sp>
        <p:nvSpPr>
          <p:cNvPr id="20" name="Footer Placeholder 3"/>
          <p:cNvSpPr txBox="1">
            <a:spLocks noGrp="1"/>
          </p:cNvSpPr>
          <p:nvPr/>
        </p:nvSpPr>
        <p:spPr>
          <a:xfrm>
            <a:off x="3103264" y="6519165"/>
            <a:ext cx="5304235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Lecture Notes for E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Alpaydın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2010 Introduction to Machine Learning 2e © The MIT Press (V1.0)</a:t>
            </a:r>
            <a:endParaRPr kumimoji="0" lang="tr-TR" sz="9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52239" name="Object 17"/>
          <p:cNvGraphicFramePr>
            <a:graphicFrameLocks noChangeAspect="1"/>
          </p:cNvGraphicFramePr>
          <p:nvPr/>
        </p:nvGraphicFramePr>
        <p:xfrm>
          <a:off x="6189618" y="995112"/>
          <a:ext cx="3882025" cy="912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9000" imgH="508000" progId="Equation.3">
                  <p:embed/>
                </p:oleObj>
              </mc:Choice>
              <mc:Fallback>
                <p:oleObj name="Equation" r:id="rId6" imgW="2159000" imgH="508000" progId="Equation.3">
                  <p:embed/>
                  <p:pic>
                    <p:nvPicPr>
                      <p:cNvPr id="522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618" y="995112"/>
                        <a:ext cx="3882025" cy="912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0" name="Object 18"/>
          <p:cNvGraphicFramePr>
            <a:graphicFrameLocks noChangeAspect="1"/>
          </p:cNvGraphicFramePr>
          <p:nvPr/>
        </p:nvGraphicFramePr>
        <p:xfrm>
          <a:off x="5687952" y="2274810"/>
          <a:ext cx="4487984" cy="77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73400" imgH="546100" progId="Equation.3">
                  <p:embed/>
                </p:oleObj>
              </mc:Choice>
              <mc:Fallback>
                <p:oleObj name="Equation" r:id="rId8" imgW="3073400" imgH="546100" progId="Equation.3">
                  <p:embed/>
                  <p:pic>
                    <p:nvPicPr>
                      <p:cNvPr id="5224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952" y="2274810"/>
                        <a:ext cx="4487984" cy="773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1" name="Text Box 25"/>
          <p:cNvSpPr txBox="1">
            <a:spLocks noChangeArrowheads="1"/>
          </p:cNvSpPr>
          <p:nvPr/>
        </p:nvSpPr>
        <p:spPr bwMode="auto">
          <a:xfrm>
            <a:off x="2133601" y="194698"/>
            <a:ext cx="8077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Weight update rules for one-layer nonlinear regression</a:t>
            </a:r>
          </a:p>
        </p:txBody>
      </p:sp>
      <p:sp>
        <p:nvSpPr>
          <p:cNvPr id="52242" name="Text Box 23"/>
          <p:cNvSpPr txBox="1">
            <a:spLocks noChangeArrowheads="1"/>
          </p:cNvSpPr>
          <p:nvPr/>
        </p:nvSpPr>
        <p:spPr bwMode="auto">
          <a:xfrm>
            <a:off x="431803" y="5270214"/>
            <a:ext cx="114569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How would the weight update rule in red box change if sigmoid(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was replaced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by sin(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)?</a:t>
            </a:r>
          </a:p>
        </p:txBody>
      </p:sp>
      <p:graphicFrame>
        <p:nvGraphicFramePr>
          <p:cNvPr id="52243" name="Object 24"/>
          <p:cNvGraphicFramePr>
            <a:graphicFrameLocks noChangeAspect="1"/>
          </p:cNvGraphicFramePr>
          <p:nvPr/>
        </p:nvGraphicFramePr>
        <p:xfrm>
          <a:off x="5673186" y="3207006"/>
          <a:ext cx="4914888" cy="958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33700" imgH="571500" progId="Equation.3">
                  <p:embed/>
                </p:oleObj>
              </mc:Choice>
              <mc:Fallback>
                <p:oleObj name="Equation" r:id="rId10" imgW="2933700" imgH="571500" progId="Equation.3">
                  <p:embed/>
                  <p:pic>
                    <p:nvPicPr>
                      <p:cNvPr id="5224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186" y="3207006"/>
                        <a:ext cx="4914888" cy="958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4" name="Object 25"/>
          <p:cNvGraphicFramePr>
            <a:graphicFrameLocks noChangeAspect="1"/>
          </p:cNvGraphicFramePr>
          <p:nvPr/>
        </p:nvGraphicFramePr>
        <p:xfrm>
          <a:off x="5541979" y="4144382"/>
          <a:ext cx="3895052" cy="932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5000" imgH="469900" progId="Equation.3">
                  <p:embed/>
                </p:oleObj>
              </mc:Choice>
              <mc:Fallback>
                <p:oleObj name="Equation" r:id="rId12" imgW="1905000" imgH="469900" progId="Equation.3">
                  <p:embed/>
                  <p:pic>
                    <p:nvPicPr>
                      <p:cNvPr id="5224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79" y="4144382"/>
                        <a:ext cx="3895052" cy="932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5" name="TextBox 1"/>
          <p:cNvSpPr txBox="1">
            <a:spLocks noChangeArrowheads="1"/>
          </p:cNvSpPr>
          <p:nvPr/>
        </p:nvSpPr>
        <p:spPr bwMode="auto">
          <a:xfrm>
            <a:off x="2661883" y="4599500"/>
            <a:ext cx="25154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Given a weights </a:t>
            </a:r>
            <a:r>
              <a:rPr kumimoji="0" lang="en-US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</a:t>
            </a:r>
          </a:p>
        </p:txBody>
      </p:sp>
      <p:sp>
        <p:nvSpPr>
          <p:cNvPr id="52246" name="TextBox 1"/>
          <p:cNvSpPr txBox="1">
            <a:spLocks noChangeArrowheads="1"/>
          </p:cNvSpPr>
          <p:nvPr/>
        </p:nvSpPr>
        <p:spPr bwMode="auto">
          <a:xfrm>
            <a:off x="1954815" y="1070790"/>
            <a:ext cx="42054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weight vectors connect input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hidden layer.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weight vector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connects hidden layer to output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52247" name="TextBox 1"/>
          <p:cNvSpPr txBox="1">
            <a:spLocks noChangeArrowheads="1"/>
          </p:cNvSpPr>
          <p:nvPr/>
        </p:nvSpPr>
        <p:spPr bwMode="auto">
          <a:xfrm>
            <a:off x="3944542" y="4301729"/>
            <a:ext cx="356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7486650" y="4188262"/>
            <a:ext cx="990600" cy="888177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29680" y="3186039"/>
            <a:ext cx="5063034" cy="9246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1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2"/>
          <p:cNvSpPr txBox="1">
            <a:spLocks noGrp="1"/>
          </p:cNvSpPr>
          <p:nvPr/>
        </p:nvSpPr>
        <p:spPr bwMode="auto">
          <a:xfrm>
            <a:off x="8610600" y="5624514"/>
            <a:ext cx="5715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22570-74FF-4651-90DD-5A19C6434A83}" type="slidenum">
              <a:rPr kumimoji="0" lang="tr-TR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alt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20641" y="3490914"/>
          <a:ext cx="2057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449" imgH="241195" progId="Equation.3">
                  <p:embed/>
                </p:oleObj>
              </mc:Choice>
              <mc:Fallback>
                <p:oleObj name="Equation" r:id="rId2" imgW="1269449" imgH="241195" progId="Equation.3">
                  <p:embed/>
                  <p:pic>
                    <p:nvPicPr>
                      <p:cNvPr id="52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641" y="3490914"/>
                        <a:ext cx="20574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96856" y="2303862"/>
          <a:ext cx="1716881" cy="72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52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856" y="2303862"/>
                        <a:ext cx="1716881" cy="729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9067801" y="3531394"/>
            <a:ext cx="1143000" cy="32385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3664744" y="3531394"/>
            <a:ext cx="914400" cy="319088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 flipV="1">
            <a:off x="3924300" y="3943350"/>
            <a:ext cx="0" cy="4572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4" name="Line 20"/>
          <p:cNvSpPr>
            <a:spLocks noChangeShapeType="1"/>
          </p:cNvSpPr>
          <p:nvPr/>
        </p:nvSpPr>
        <p:spPr bwMode="auto">
          <a:xfrm flipV="1">
            <a:off x="3924300" y="3028950"/>
            <a:ext cx="0" cy="4572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 flipV="1">
            <a:off x="4907759" y="1916907"/>
            <a:ext cx="1079897" cy="377429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7931944" y="1970485"/>
            <a:ext cx="0" cy="3238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7924800" y="2971802"/>
            <a:ext cx="0" cy="43219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8" name="Text Box 24"/>
          <p:cNvSpPr txBox="1">
            <a:spLocks noChangeArrowheads="1"/>
          </p:cNvSpPr>
          <p:nvPr/>
        </p:nvSpPr>
        <p:spPr bwMode="auto">
          <a:xfrm>
            <a:off x="3146823" y="4057651"/>
            <a:ext cx="77277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35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Forward</a:t>
            </a:r>
          </a:p>
        </p:txBody>
      </p:sp>
      <p:sp>
        <p:nvSpPr>
          <p:cNvPr id="415769" name="Text Box 25"/>
          <p:cNvSpPr txBox="1">
            <a:spLocks noChangeArrowheads="1"/>
          </p:cNvSpPr>
          <p:nvPr/>
        </p:nvSpPr>
        <p:spPr bwMode="auto">
          <a:xfrm>
            <a:off x="7981951" y="1943101"/>
            <a:ext cx="881973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35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Backward</a:t>
            </a:r>
          </a:p>
        </p:txBody>
      </p:sp>
      <p:sp>
        <p:nvSpPr>
          <p:cNvPr id="20" name="Footer Placeholder 3"/>
          <p:cNvSpPr txBox="1">
            <a:spLocks noGrp="1"/>
          </p:cNvSpPr>
          <p:nvPr/>
        </p:nvSpPr>
        <p:spPr>
          <a:xfrm>
            <a:off x="3103264" y="6519165"/>
            <a:ext cx="5304235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Lecture Notes for E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Alpaydın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2010 Introduction to Machine Learning 2e © The MIT Press (V1.0)</a:t>
            </a:r>
            <a:endParaRPr kumimoji="0" lang="tr-TR" sz="9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52239" name="Object 17"/>
          <p:cNvGraphicFramePr>
            <a:graphicFrameLocks noChangeAspect="1"/>
          </p:cNvGraphicFramePr>
          <p:nvPr/>
        </p:nvGraphicFramePr>
        <p:xfrm>
          <a:off x="6189618" y="995112"/>
          <a:ext cx="3882025" cy="912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9000" imgH="508000" progId="Equation.3">
                  <p:embed/>
                </p:oleObj>
              </mc:Choice>
              <mc:Fallback>
                <p:oleObj name="Equation" r:id="rId6" imgW="2159000" imgH="508000" progId="Equation.3">
                  <p:embed/>
                  <p:pic>
                    <p:nvPicPr>
                      <p:cNvPr id="522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618" y="995112"/>
                        <a:ext cx="3882025" cy="912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0" name="Object 18"/>
          <p:cNvGraphicFramePr>
            <a:graphicFrameLocks noChangeAspect="1"/>
          </p:cNvGraphicFramePr>
          <p:nvPr/>
        </p:nvGraphicFramePr>
        <p:xfrm>
          <a:off x="5687952" y="2274810"/>
          <a:ext cx="4487984" cy="77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73400" imgH="546100" progId="Equation.3">
                  <p:embed/>
                </p:oleObj>
              </mc:Choice>
              <mc:Fallback>
                <p:oleObj name="Equation" r:id="rId8" imgW="3073400" imgH="546100" progId="Equation.3">
                  <p:embed/>
                  <p:pic>
                    <p:nvPicPr>
                      <p:cNvPr id="5224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952" y="2274810"/>
                        <a:ext cx="4487984" cy="773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1" name="Text Box 25"/>
          <p:cNvSpPr txBox="1">
            <a:spLocks noChangeArrowheads="1"/>
          </p:cNvSpPr>
          <p:nvPr/>
        </p:nvSpPr>
        <p:spPr bwMode="auto">
          <a:xfrm>
            <a:off x="2133601" y="194698"/>
            <a:ext cx="8077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Weight update rules for one-layer nonlinear regression</a:t>
            </a:r>
          </a:p>
        </p:txBody>
      </p:sp>
      <p:sp>
        <p:nvSpPr>
          <p:cNvPr id="52242" name="Text Box 23"/>
          <p:cNvSpPr txBox="1">
            <a:spLocks noChangeArrowheads="1"/>
          </p:cNvSpPr>
          <p:nvPr/>
        </p:nvSpPr>
        <p:spPr bwMode="auto">
          <a:xfrm>
            <a:off x="2453108" y="5390972"/>
            <a:ext cx="8579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If z 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sin(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lang="en-US" altLang="en-US" sz="2400" dirty="0">
                <a:solidFill>
                  <a:prstClr val="black"/>
                </a:solidFill>
              </a:rPr>
              <a:t>	</a:t>
            </a:r>
            <a:r>
              <a:rPr lang="en-US" altLang="en-US" sz="2400" dirty="0" err="1">
                <a:solidFill>
                  <a:prstClr val="black"/>
                </a:solidFill>
              </a:rPr>
              <a:t>dz</a:t>
            </a:r>
            <a:r>
              <a:rPr lang="en-US" altLang="en-US" sz="2400" dirty="0">
                <a:solidFill>
                  <a:prstClr val="black"/>
                </a:solidFill>
              </a:rPr>
              <a:t>/d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cos (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sqrt(1-z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)	</a:t>
            </a:r>
            <a:r>
              <a:rPr lang="en-US" altLang="en-US" sz="2400" dirty="0">
                <a:solidFill>
                  <a:prstClr val="black"/>
                </a:solidFill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2243" name="Object 24"/>
          <p:cNvGraphicFramePr>
            <a:graphicFrameLocks noChangeAspect="1"/>
          </p:cNvGraphicFramePr>
          <p:nvPr/>
        </p:nvGraphicFramePr>
        <p:xfrm>
          <a:off x="5673186" y="3207006"/>
          <a:ext cx="4914888" cy="958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33700" imgH="571500" progId="Equation.3">
                  <p:embed/>
                </p:oleObj>
              </mc:Choice>
              <mc:Fallback>
                <p:oleObj name="Equation" r:id="rId10" imgW="2933700" imgH="571500" progId="Equation.3">
                  <p:embed/>
                  <p:pic>
                    <p:nvPicPr>
                      <p:cNvPr id="5224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186" y="3207006"/>
                        <a:ext cx="4914888" cy="958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4" name="Object 25"/>
          <p:cNvGraphicFramePr>
            <a:graphicFrameLocks noChangeAspect="1"/>
          </p:cNvGraphicFramePr>
          <p:nvPr/>
        </p:nvGraphicFramePr>
        <p:xfrm>
          <a:off x="5541979" y="4144382"/>
          <a:ext cx="3895052" cy="932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5000" imgH="469900" progId="Equation.3">
                  <p:embed/>
                </p:oleObj>
              </mc:Choice>
              <mc:Fallback>
                <p:oleObj name="Equation" r:id="rId12" imgW="1905000" imgH="469900" progId="Equation.3">
                  <p:embed/>
                  <p:pic>
                    <p:nvPicPr>
                      <p:cNvPr id="5224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79" y="4144382"/>
                        <a:ext cx="3895052" cy="932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5" name="TextBox 1"/>
          <p:cNvSpPr txBox="1">
            <a:spLocks noChangeArrowheads="1"/>
          </p:cNvSpPr>
          <p:nvPr/>
        </p:nvSpPr>
        <p:spPr bwMode="auto">
          <a:xfrm>
            <a:off x="2661883" y="4599500"/>
            <a:ext cx="25154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Given a weights </a:t>
            </a:r>
            <a:r>
              <a:rPr kumimoji="0" lang="en-US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</a:t>
            </a:r>
          </a:p>
        </p:txBody>
      </p:sp>
      <p:sp>
        <p:nvSpPr>
          <p:cNvPr id="52246" name="TextBox 1"/>
          <p:cNvSpPr txBox="1">
            <a:spLocks noChangeArrowheads="1"/>
          </p:cNvSpPr>
          <p:nvPr/>
        </p:nvSpPr>
        <p:spPr bwMode="auto">
          <a:xfrm>
            <a:off x="1954815" y="1070790"/>
            <a:ext cx="42054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weight vectors connect input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hidden layer.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weight vector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connects hidden layer to output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52247" name="TextBox 1"/>
          <p:cNvSpPr txBox="1">
            <a:spLocks noChangeArrowheads="1"/>
          </p:cNvSpPr>
          <p:nvPr/>
        </p:nvSpPr>
        <p:spPr bwMode="auto">
          <a:xfrm>
            <a:off x="3944542" y="4301729"/>
            <a:ext cx="356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7486650" y="4188262"/>
            <a:ext cx="990600" cy="888177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29680" y="3186039"/>
            <a:ext cx="5063034" cy="9246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28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2057400"/>
            <a:ext cx="3914775" cy="373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6363283" y="2370624"/>
            <a:ext cx="4037943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Given converged K-means centers, estimate variance for RBFs by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d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/2K, where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largest distance between clusters.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Given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how do we find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762000"/>
            <a:ext cx="7697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Application of K-means clustering to RBF-ANN</a:t>
            </a:r>
          </a:p>
        </p:txBody>
      </p:sp>
    </p:spTree>
    <p:extLst>
      <p:ext uri="{BB962C8B-B14F-4D97-AF65-F5344CB8AC3E}">
        <p14:creationId xmlns:p14="http://schemas.microsoft.com/office/powerpoint/2010/main" val="82355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2057400"/>
            <a:ext cx="3914775" cy="373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6363282" y="2057400"/>
            <a:ext cx="403794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Given converged K-means centers, estimate variance for RBFs by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d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/2K, where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largest distance between clusters.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Given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how do we find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altLang="en-US" sz="28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max(d</a:t>
            </a:r>
            <a:r>
              <a:rPr kumimoji="0" lang="en-US" altLang="en-US" sz="240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kumimoji="0" lang="en-US" altLang="en-US" sz="24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</a:t>
            </a:r>
            <a:r>
              <a:rPr kumimoji="0" lang="en-US" altLang="en-US" sz="240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</a:t>
            </a:r>
            <a:r>
              <a:rPr kumimoji="0" lang="en-US" altLang="en-US" sz="24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</a:t>
            </a:r>
            <a:r>
              <a:rPr kumimoji="0" lang="en-US" altLang="en-US" sz="240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</a:t>
            </a:r>
            <a:r>
              <a:rPr kumimoji="0" lang="en-US" altLang="en-US" sz="24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alt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= ||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alt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||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762000"/>
            <a:ext cx="7697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Application of K-means clustering to RBF-ANN</a:t>
            </a:r>
          </a:p>
        </p:txBody>
      </p:sp>
    </p:spTree>
    <p:extLst>
      <p:ext uri="{BB962C8B-B14F-4D97-AF65-F5344CB8AC3E}">
        <p14:creationId xmlns:p14="http://schemas.microsoft.com/office/powerpoint/2010/main" val="140318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4"/>
          <p:cNvSpPr txBox="1">
            <a:spLocks noChangeArrowheads="1"/>
          </p:cNvSpPr>
          <p:nvPr/>
        </p:nvSpPr>
        <p:spPr bwMode="auto">
          <a:xfrm>
            <a:off x="2057400" y="1371601"/>
            <a:ext cx="78486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Solving constrained optimization by Lagrange multipliers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the stationary point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1 - 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subject to the constraint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g(x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24817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ChangeArrowheads="1"/>
          </p:cNvSpPr>
          <p:nvPr/>
        </p:nvSpPr>
        <p:spPr bwMode="auto">
          <a:xfrm>
            <a:off x="2438400" y="3140243"/>
            <a:ext cx="595162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-2x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-2x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-1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Solve for 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x</a:t>
            </a:r>
            <a:r>
              <a:rPr kumimoji="0" lang="en-US" altLang="en-US" sz="3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this case, not necessary to find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3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 = x</a:t>
            </a:r>
            <a:r>
              <a:rPr kumimoji="0" lang="en-US" altLang="en-US" sz="3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 =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½</a:t>
            </a:r>
          </a:p>
        </p:txBody>
      </p:sp>
      <p:sp>
        <p:nvSpPr>
          <p:cNvPr id="79875" name="Rectangle 5"/>
          <p:cNvSpPr>
            <a:spLocks noChangeArrowheads="1"/>
          </p:cNvSpPr>
          <p:nvPr/>
        </p:nvSpPr>
        <p:spPr bwMode="auto">
          <a:xfrm>
            <a:off x="2438400" y="1219201"/>
            <a:ext cx="762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Set the partial derivatives of L with respect to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and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equal to zero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L(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1-x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+x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-1)</a:t>
            </a:r>
          </a:p>
        </p:txBody>
      </p:sp>
    </p:spTree>
    <p:extLst>
      <p:ext uri="{BB962C8B-B14F-4D97-AF65-F5344CB8AC3E}">
        <p14:creationId xmlns:p14="http://schemas.microsoft.com/office/powerpoint/2010/main" val="288546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C6CEBA-D35E-E25E-9496-2E8D7E5AA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895" y="2905780"/>
            <a:ext cx="87950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Construct the dual and use it to solve this problem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84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D555661A-1D05-3939-D68B-F14D9C2F7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98714"/>
            <a:ext cx="8686800" cy="332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-2x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-2x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-1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x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x</a:t>
            </a:r>
            <a:r>
              <a:rPr kumimoji="0" lang="en-US" altLang="en-US" sz="32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/2 to eliminate x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x</a:t>
            </a:r>
            <a:r>
              <a:rPr kumimoji="0" lang="en-US" altLang="en-US" sz="32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from L</a:t>
            </a:r>
            <a:r>
              <a:rPr kumimoji="0" lang="en-US" altLang="en-US" sz="32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1- 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/2		dL</a:t>
            </a:r>
            <a:r>
              <a:rPr kumimoji="0" lang="en-US" altLang="en-US" sz="32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/d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-1+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0	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*=1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x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1/2</a:t>
            </a:r>
          </a:p>
        </p:txBody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56289BB9-78F1-03E5-0D42-87203AAC8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04800"/>
            <a:ext cx="7620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the equations below to form the dual by eliminating x</a:t>
            </a:r>
            <a:r>
              <a:rPr kumimoji="0" lang="en-US" alt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x</a:t>
            </a:r>
            <a:r>
              <a:rPr kumimoji="0" lang="en-US" alt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from L</a:t>
            </a:r>
            <a:r>
              <a:rPr kumimoji="0" lang="en-US" alt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Solve problem by finding the stationary point of L</a:t>
            </a:r>
            <a:r>
              <a:rPr kumimoji="0" lang="en-US" alt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</a:t>
            </a:r>
            <a:r>
              <a:rPr kumimoji="0" lang="en-US" alt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1-x</a:t>
            </a:r>
            <a:r>
              <a:rPr kumimoji="0" lang="en-US" alt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-x</a:t>
            </a:r>
            <a:r>
              <a:rPr kumimoji="0" lang="en-US" alt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</a:t>
            </a:r>
            <a:r>
              <a:rPr kumimoji="0" lang="en-US" alt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+x</a:t>
            </a:r>
            <a:r>
              <a:rPr kumimoji="0" lang="en-US" alt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-1)</a:t>
            </a:r>
          </a:p>
        </p:txBody>
      </p:sp>
    </p:spTree>
    <p:extLst>
      <p:ext uri="{BB962C8B-B14F-4D97-AF65-F5344CB8AC3E}">
        <p14:creationId xmlns:p14="http://schemas.microsoft.com/office/powerpoint/2010/main" val="50502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1056</Words>
  <Application>Microsoft Office PowerPoint</Application>
  <PresentationFormat>Widescreen</PresentationFormat>
  <Paragraphs>126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Calibri</vt:lpstr>
      <vt:lpstr>Calibri Light</vt:lpstr>
      <vt:lpstr>Palatino Linotype</vt:lpstr>
      <vt:lpstr>Symbol</vt:lpstr>
      <vt:lpstr>Tahoma</vt:lpstr>
      <vt:lpstr>Times New Roman</vt:lpstr>
      <vt:lpstr>Office Theme</vt:lpstr>
      <vt:lpstr>1_Office Theme</vt:lpstr>
      <vt:lpstr>Default Design</vt:lpstr>
      <vt:lpstr>2_Office Theme</vt:lpstr>
      <vt:lpstr>1_Default Design</vt:lpstr>
      <vt:lpstr>2_Default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squared loading = amount of the variable’s total variability explained by a PC Communality: proportion of variance of a particular variable that is shared with other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72</cp:revision>
  <dcterms:created xsi:type="dcterms:W3CDTF">2019-09-25T23:15:10Z</dcterms:created>
  <dcterms:modified xsi:type="dcterms:W3CDTF">2024-11-05T19:47:18Z</dcterms:modified>
</cp:coreProperties>
</file>