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  <p:sldMasterId id="2147483708" r:id="rId3"/>
    <p:sldMasterId id="2147483744" r:id="rId4"/>
    <p:sldMasterId id="2147483757" r:id="rId5"/>
  </p:sldMasterIdLst>
  <p:notesMasterIdLst>
    <p:notesMasterId r:id="rId14"/>
  </p:notesMasterIdLst>
  <p:sldIdLst>
    <p:sldId id="256" r:id="rId6"/>
    <p:sldId id="458" r:id="rId7"/>
    <p:sldId id="314" r:id="rId8"/>
    <p:sldId id="327" r:id="rId9"/>
    <p:sldId id="456" r:id="rId10"/>
    <p:sldId id="657" r:id="rId11"/>
    <p:sldId id="628" r:id="rId12"/>
    <p:sldId id="64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6D19E-A475-4ADC-AFA6-E622DE2C2227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5BF4A-C6C3-4867-B09B-A4388AB0C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90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343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99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419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9239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42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66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7694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8487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3701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324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923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0202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711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4846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3477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634D5E-7C4A-CD82-614E-3967A7F12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9D54-7991-4571-96F3-6B8787324A8C}" type="datetimeFigureOut">
              <a:rPr lang="en-US"/>
              <a:pPr>
                <a:defRPr/>
              </a:pPr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39ADD-8E71-423C-C19E-BB915959E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BE5F7-E1F2-56FE-3D78-E77B19924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2D9AC-20F6-4F83-B874-9B4A07868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59206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E66E7-B8A9-1D14-34B8-E65A745B2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AFDF2-6570-45E7-8EEC-5B32A88A17C4}" type="datetimeFigureOut">
              <a:rPr lang="en-US"/>
              <a:pPr>
                <a:defRPr/>
              </a:pPr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D22E9-8996-A517-22DF-590472CB5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3C0C2-681B-61F2-9538-8DBB9E98C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00F06-9FA8-47D0-863F-49EEF0F997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67968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0E5C7-C92D-1D39-231F-192B8C1E1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A287D-1A59-47BE-8A26-C6F231624A79}" type="datetimeFigureOut">
              <a:rPr lang="en-US"/>
              <a:pPr>
                <a:defRPr/>
              </a:pPr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50294-B1A7-8870-DF7C-8EE729792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AD888-5D00-9591-A735-8A25CA7BA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1B448-D585-4209-AB9C-ABE21A1A3E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26251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88E245F-1CCF-ABA5-65B7-009633249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C5BDB-E314-4C0C-84DD-008BA423883C}" type="datetimeFigureOut">
              <a:rPr lang="en-US"/>
              <a:pPr>
                <a:defRPr/>
              </a:pPr>
              <a:t>10/1/2024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29C54F7-7D63-6069-D581-D3F80F900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9C29503-6B9B-ADA0-55B7-17484F6C4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9EA0D-4B96-4154-AB2F-2144F9B123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45751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359A549-09CB-3957-F241-88F8BCAB8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DF8BE-4D09-4FBA-B534-2D4049BAC30D}" type="datetimeFigureOut">
              <a:rPr lang="en-US"/>
              <a:pPr>
                <a:defRPr/>
              </a:pPr>
              <a:t>10/1/2024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BE50153-45A6-A1E0-BB25-ECAEA2FB3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C16EC17-BBC6-734D-EB64-B47A4C5A4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73DE7-0C70-45AF-8F37-818BA59BC7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5437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9627F1E-06ED-0423-2DDF-F3D562CA8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8E379-431A-4B97-9234-742CA2B2D81C}" type="datetimeFigureOut">
              <a:rPr lang="en-US"/>
              <a:pPr>
                <a:defRPr/>
              </a:pPr>
              <a:t>10/1/2024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ADE254B-C0E0-5B9D-79CB-2EA70309D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1CA52B8-9CEA-5C8E-B317-12F201F3D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F3F89-79CB-4A70-A54D-2AC9264CAD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025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51F38BB-CF90-4196-0BE7-86F0B7C45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9C46E-9414-46CD-AD9D-37603711B8DA}" type="datetimeFigureOut">
              <a:rPr lang="en-US"/>
              <a:pPr>
                <a:defRPr/>
              </a:pPr>
              <a:t>10/1/2024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E8C0825-F172-A4D0-ED7C-090AF86CA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93A1754-AEFA-DD3C-F114-AB224C05C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CFC5D-53E7-4F71-A1A9-A27B45CCFB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781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481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6BE8D35-CD4A-FDBB-5262-2C738FB73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7DFC8-9048-4972-A5D1-DACC7D9A23DD}" type="datetimeFigureOut">
              <a:rPr lang="en-US"/>
              <a:pPr>
                <a:defRPr/>
              </a:pPr>
              <a:t>10/1/2024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6502301-9CAB-5FE2-6D58-5405452B7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D4739E7-0355-482A-27B0-3EE7A579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53032-5610-4940-8592-70D8B69177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91489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4BA5746-B725-DC26-05C8-F65F39992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B8D1E-D86E-4F16-88C8-19E453346A74}" type="datetimeFigureOut">
              <a:rPr lang="en-US"/>
              <a:pPr>
                <a:defRPr/>
              </a:pPr>
              <a:t>10/1/2024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3502978-7D64-D45B-4E37-84441CAC0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F15B7FB-F458-997B-AEEB-F107B8BFD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92FBA-1D54-4222-AD0E-670C311907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12267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13B94-DE9E-608D-7067-79A7304E5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5A96-CE51-4F48-864A-AA41347C7C19}" type="datetimeFigureOut">
              <a:rPr lang="en-US"/>
              <a:pPr>
                <a:defRPr/>
              </a:pPr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D2855-5C30-A6D2-6080-8D2007553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8D80C-5E70-C962-AA43-CBF395BD1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23746-F741-4323-BB90-26421694C9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11733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4DDB55-9B50-AE7A-9ED4-7ED7D84C0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FED63-4201-4FF8-847D-51C50CE927D2}" type="datetimeFigureOut">
              <a:rPr lang="en-US"/>
              <a:pPr>
                <a:defRPr/>
              </a:pPr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106C1-8459-59FF-C4D9-EEFD7D160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9229-578C-1E31-9575-E3483E2E2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D4593-C1E7-4850-8B38-A77F3EDA99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0970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122261-587B-F5FD-FA57-7FF40B8079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F46D57-A48D-4BDD-C8A8-F74EC99399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45EA49-4742-5D43-58B9-2396C0BFA1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99A5D-5606-46CE-885F-83358465D4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75051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1C3545C-2BBB-B038-E96E-0B7CA06E64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31EF81-992F-614F-C4A0-11398ED142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6209751-57ED-7037-5FBC-4299D943C8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35DFE-AC71-42D9-8CCD-AD3EEF6C29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947288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F770DA-57F4-6774-EFB2-7064371508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C621220-B0CC-809E-8EA8-2698F55BA3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6EE7A33-1D76-1224-8445-630F04D18B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DE538-0A9D-41A0-B2A7-175EA7DA68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5598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B68BC1-DD44-9E2B-14FA-31DAEE5BBB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F3933F-AC9E-9FD0-E58A-76E0F8988F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B9231D-8B0F-2771-ADAC-9139E49A58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8318F-4A7C-4FC6-9A51-1D7E525D65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273091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59BF150-BBAE-20C7-A7B0-023E4B22F5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05838FD-AB9B-806E-340F-B395A44F57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DFC4572-B1A5-C825-19E7-09CC4E9078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13D20-E69A-4C43-A4A7-F6A43D63DD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796133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3D85C17-51C6-012A-71AA-F210C76AC0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1E015F9-685B-AFFD-344A-3962B781CD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E3F63DE-5B19-EC22-1DA1-748404B9FC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12FB3-0B8A-4C1D-AFF6-235A13DCA3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8950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7179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3CA210E-F0B3-3B0A-B6FA-A15BD68B0A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CC297EF-A801-2301-C33F-B8104661DD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D18786-565A-5D3D-607B-EE2CC92AF9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AA391-BAE0-4978-88E7-1A68AE2128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46949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727595-B885-8C55-B88E-8B11E0CD8A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B8908D-204F-79B6-E3B9-039F2C8BD8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6718BF-3174-9BE0-38C1-347016F95D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D8F91-3FA3-4F31-889B-863FDB614C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49472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FBB67B-4D84-8B77-EA23-542E85ADDA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E74664-4D56-A464-50DA-602B62AF6D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50BFF8-5FC5-1D8C-BA58-D039145481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B8774-23B0-4BCC-97CB-0F4FAD4834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93606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29CED2-79F4-F16A-CA21-BD6A30E70C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D13ADB-6486-7D31-8B16-D33A288784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CB84E0-0AE7-5AC8-7BD5-B1A1FF3183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B8C53-FEAA-4C9C-AEC6-A1EAF898EC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052393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33B771-66BA-0674-0347-063222F018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552411-39CE-4B8B-887D-175A40CC6A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B8F00A8-43F7-2EA5-8C54-1D0C13700D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C1727-3C92-4E47-A405-9AB8E8FFC9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859805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46C21E-6153-FEAE-417E-624CD33FB9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DB99FF-B89F-7C1E-0A8E-FD3F585FD5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1313E1E-F010-BDBF-7C38-698F12EC0C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14E77-68A6-4F69-A57E-37CF099E07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75893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9B0F886-CA73-07DB-0658-593CCEC445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F19BBF-24FC-089C-18B3-88B8FC61CC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9D6E03-EEF5-BB9F-79A3-22FE390133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FBBE7-01ED-4D9A-9751-D919FC0C46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381290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406DCA-0BDA-09D5-E652-52F736E8B9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B2490B-641B-D85D-EC41-A79B8F88ED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172425A-3DF7-E132-4C21-538274B782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7D31D-E896-4B5A-90F6-B2E23AA28C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044559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58C2533-A711-BBC7-1E93-AF3591F8A6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B2CA5C-8917-0AF7-C3D9-4AEB31E84B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150532-3B77-70DD-4C38-DBB4F4EE91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1679E-B133-4FC8-910F-65DFE819ED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20231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0A76BC-B288-A3A8-A156-F7E97D072E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2B19EA-B822-A956-1239-B8E3B96069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92D1EF-479E-8B05-D24F-DD2C68087B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77C63-A828-423E-B972-A8BE7872CC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4895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67629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C615E0C-D053-7C71-2E6A-2E5676E514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A828F18-E36B-2C2B-E08F-481F95396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5374786-B4A3-E68E-AEEF-283DF94918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A779-2CBF-4B53-A888-72FDFA6E39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80603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5B02AD8-74CE-AD4C-5913-1B3F2A0D17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496A07C-4EE5-3CDC-5C6E-97AA7F4301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F9B6634-9788-FDA5-06D8-2C2591E6BD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F432E-0356-4E58-B3A2-0C76F21504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29307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30EA84D-818D-27C6-C6D4-4808F99BA7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6DB9CF6-9172-E309-CC5D-6C7090CF57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3CAAC6D-A717-1FC0-1A70-0C2981131D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16543-DC21-4F9B-9C06-6375BC3138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5388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36B20B-5A52-D1E0-21D6-8E4AA7911F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487142-BAE4-9E35-43B2-320614B823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8A752B-A365-59FB-DF75-B24558667F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802C3-A61A-4AD9-91C7-F69CBFD14E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123664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82FCEA-4391-627B-C53C-E58EFF37E4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3C5B2F-66FB-1D65-C60C-75A8D3881D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23EB61-9E61-9BF7-C6CB-849F93EBDB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E65FD-A4EE-45E5-9164-13E78DB186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3332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785F81-8CD5-BDA2-0AC6-E1FED15FBC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9AE2D81-ADE0-2C3D-24BF-97B46CFC2D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1DB1ED-2719-BE6A-A42D-D96FC2A4E0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36FB1-E2FC-44D5-B3C4-45CCAB66B1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003928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909A97-AC9A-338D-776B-B64402C6D3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0E6B0A5-12EF-0303-79E7-07EFBD52CE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18DA0F-B24C-92D0-6489-0A20719D4E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0FF74-891A-4286-8EFA-1F8003A7F5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242413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414D0D-3E50-08D9-17D3-6935ACB704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8988F05-CB34-C85D-4891-BCE164CC59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900247-5F33-94CC-0844-0822BB23EC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18708-74B4-43B8-9B88-7967489A54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0570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70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2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046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629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B9A0D-774A-4DAB-B59A-8B3FED91B020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5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9977E-5529-402D-B2FF-6451277B3693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449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>
            <a:extLst>
              <a:ext uri="{FF2B5EF4-FFF2-40B4-BE49-F238E27FC236}">
                <a16:creationId xmlns:a16="http://schemas.microsoft.com/office/drawing/2014/main" id="{E014A24F-44BE-DA40-353D-FC9DB0EBDD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147" name="Text Placeholder 2">
            <a:extLst>
              <a:ext uri="{FF2B5EF4-FFF2-40B4-BE49-F238E27FC236}">
                <a16:creationId xmlns:a16="http://schemas.microsoft.com/office/drawing/2014/main" id="{CC15EFFF-FC5A-A03E-A0E9-CAFA0058ED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45FC1-3D1D-A26D-256A-CF5E822BC3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BC9B322-513C-460A-81CE-AB4981C7168C}" type="datetimeFigureOut">
              <a:rPr lang="en-US"/>
              <a:pPr>
                <a:defRPr/>
              </a:pPr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E7297-9940-2963-8527-DEAB0EEE18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C10AE-9ECB-E9F6-1017-9B610C7BAF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20239D2-2326-46FE-AE76-934F128E03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3677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357811C-D2F1-5CBE-B90C-335CE9D0C2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6317D6D9-66B2-7351-93BA-6C95F4C653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C67FB17-BB08-806E-AB5C-37A2C6407D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ED675DB-7437-125D-40D9-FD9ADC66D92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3A54C54-D375-04D0-CA7A-9052B065677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CE792B1-9974-42EB-83A7-11FEEA07CA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2245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20E67A4-6A93-7717-565C-EE4C8D8E0A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C7B0D8B-8489-82A0-4786-56849EF8E6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3E38856-8DC1-5B37-34A4-5BF494B3569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D7154BC-A1F7-8171-EC0E-E29759167FA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305348B-D361-CBA4-E012-B8D39470E12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BA1FA94-68CE-4A41-923A-BC5CDFF271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4346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28086" y="2463113"/>
            <a:ext cx="633692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Review for quiz 2 on Thursday 10/3/24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L6 Fundamentals of classification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L7 Methods of classification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L8 Pattern recognition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Assignments HW4-7</a:t>
            </a:r>
          </a:p>
        </p:txBody>
      </p:sp>
    </p:spTree>
    <p:extLst>
      <p:ext uri="{BB962C8B-B14F-4D97-AF65-F5344CB8AC3E}">
        <p14:creationId xmlns:p14="http://schemas.microsoft.com/office/powerpoint/2010/main" val="2568740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>
            <a:extLst>
              <a:ext uri="{FF2B5EF4-FFF2-40B4-BE49-F238E27FC236}">
                <a16:creationId xmlns:a16="http://schemas.microsoft.com/office/drawing/2014/main" id="{F01BD591-CB2E-7962-0A5F-CE941F050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568" y="512988"/>
            <a:ext cx="11686382" cy="286232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5143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Assignment 4</a:t>
            </a:r>
          </a:p>
          <a:p>
            <a:pPr defTabSz="5143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Download HW6_classify_by_mir.m from the class web page. Run with dataset glass_data_HW6.csv. Use bin structure default bin=2, Fit&lt;1.5, bin=1, and Fit&gt;4, bin=6. </a:t>
            </a:r>
          </a:p>
          <a:p>
            <a:pPr defTabSz="5143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 the following:</a:t>
            </a:r>
          </a:p>
          <a:p>
            <a:pPr defTabSz="5143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Coefficient of determination, number of records in each class, accuracy of class assignment,</a:t>
            </a:r>
          </a:p>
          <a:p>
            <a:pPr defTabSz="5143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overall accuracy, and 3-way confusion matrix with class specific columns as outlined below.</a:t>
            </a:r>
          </a:p>
          <a:p>
            <a:pPr defTabSz="5143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5143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 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HW6_classify_by_mir.m to create the bin structure default bin=2, Fit&lt;1.5, bin=1, and Fit&gt;2.5, bin=6. Run the edited code and report the results listed above. </a:t>
            </a:r>
            <a:endParaRPr lang="en-US" altLang="en-US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1" name="TextBox 2">
            <a:extLst>
              <a:ext uri="{FF2B5EF4-FFF2-40B4-BE49-F238E27FC236}">
                <a16:creationId xmlns:a16="http://schemas.microsoft.com/office/drawing/2014/main" id="{7F4F24E3-7863-343A-F1D9-63ADD1FF4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2339" y="4452186"/>
            <a:ext cx="11044990" cy="10156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5143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 in class 1 assigned class 1	# in class 2 assigned class 1 	 # in class 6 assigned class 1 </a:t>
            </a:r>
          </a:p>
          <a:p>
            <a:pPr defTabSz="5143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 in class 1 assigned class 2 	# in class 2 assigned class 2 	 # in class 6 assigned class 2 </a:t>
            </a:r>
          </a:p>
          <a:p>
            <a:pPr defTabSz="5143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 in class 1 assigned class 6	# in class 2 assigned class 6 	 # in class 6 assigned class 6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14979" y="450766"/>
            <a:ext cx="8229600" cy="415925"/>
          </a:xfrm>
        </p:spPr>
        <p:txBody>
          <a:bodyPr vert="horz" lIns="0" tIns="45720" rIns="0" bIns="0" rtlCol="0" anchor="b">
            <a:normAutofit fontScale="90000"/>
          </a:bodyPr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Analysis of classification results: binary confusion matrix</a:t>
            </a:r>
            <a:endParaRPr lang="tr-TR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108" name="Slide Number Placeholder 4"/>
          <p:cNvSpPr txBox="1">
            <a:spLocks noGrp="1"/>
          </p:cNvSpPr>
          <p:nvPr/>
        </p:nvSpPr>
        <p:spPr bwMode="auto">
          <a:xfrm>
            <a:off x="9448800" y="6356351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None/>
            </a:pPr>
            <a:fld id="{88033370-84A8-4438-A500-01E73FCCCBF2}" type="slidenum">
              <a:rPr lang="tr-TR" altLang="en-US" sz="1200">
                <a:solidFill>
                  <a:srgbClr val="1F497D"/>
                </a:solidFill>
                <a:latin typeface="Calibri" panose="020F0502020204030204" pitchFamily="34" charset="0"/>
              </a:rPr>
              <a:pPr algn="r">
                <a:spcBef>
                  <a:spcPct val="0"/>
                </a:spcBef>
                <a:buNone/>
              </a:pPr>
              <a:t>3</a:t>
            </a:fld>
            <a:endParaRPr lang="tr-TR" altLang="en-US" sz="1200">
              <a:solidFill>
                <a:srgbClr val="1F497D"/>
              </a:solidFill>
              <a:latin typeface="Calibri" panose="020F0502020204030204" pitchFamily="34" charset="0"/>
            </a:endParaRPr>
          </a:p>
        </p:txBody>
      </p:sp>
      <p:pic>
        <p:nvPicPr>
          <p:cNvPr id="4710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1" y="1161854"/>
            <a:ext cx="7915275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3"/>
          <p:cNvSpPr txBox="1">
            <a:spLocks noGrp="1"/>
          </p:cNvSpPr>
          <p:nvPr/>
        </p:nvSpPr>
        <p:spPr>
          <a:xfrm>
            <a:off x="2095501" y="6356351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>
              <a:defRPr/>
            </a:pPr>
            <a:r>
              <a:rPr lang="en-US" sz="1200" dirty="0">
                <a:solidFill>
                  <a:srgbClr val="B2B2B2"/>
                </a:solidFill>
                <a:latin typeface="Calibri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Calibri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Calibri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95501" y="3161617"/>
            <a:ext cx="8195821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Rows are class specific. Top row is positive class</a:t>
            </a:r>
          </a:p>
          <a:p>
            <a:pPr>
              <a:lnSpc>
                <a:spcPct val="80000"/>
              </a:lnSpc>
            </a:pP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False positive rate = FP / (FP+TN) = fraction of negative class instances misclassified.</a:t>
            </a:r>
          </a:p>
          <a:p>
            <a:pPr>
              <a:lnSpc>
                <a:spcPct val="80000"/>
              </a:lnSpc>
            </a:pPr>
            <a:endParaRPr lang="tr-TR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 positive rate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TP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(TP+FN) =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fraction of positive class instances correctly classified.</a:t>
            </a:r>
          </a:p>
        </p:txBody>
      </p:sp>
    </p:spTree>
    <p:extLst>
      <p:ext uri="{BB962C8B-B14F-4D97-AF65-F5344CB8AC3E}">
        <p14:creationId xmlns:p14="http://schemas.microsoft.com/office/powerpoint/2010/main" val="3591744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87424" y="352461"/>
            <a:ext cx="6196263" cy="435769"/>
          </a:xfrm>
        </p:spPr>
        <p:txBody>
          <a:bodyPr>
            <a:noAutofit/>
          </a:bodyPr>
          <a:lstStyle/>
          <a:p>
            <a:pPr algn="l"/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Rows are class specific: top row is positive class</a:t>
            </a:r>
            <a:endParaRPr lang="tr-TR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4"/>
          <p:cNvSpPr txBox="1">
            <a:spLocks noGrp="1"/>
          </p:cNvSpPr>
          <p:nvPr/>
        </p:nvSpPr>
        <p:spPr>
          <a:xfrm>
            <a:off x="8610600" y="5624514"/>
            <a:ext cx="571500" cy="273844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A7A4C229-F886-45DD-BFFB-C015E4E24FFE}" type="slidenum">
              <a:rPr lang="tr-TR" sz="900">
                <a:solidFill>
                  <a:srgbClr val="1F497D"/>
                </a:solidFill>
                <a:latin typeface="Calibri"/>
              </a:rPr>
              <a:pPr algn="r">
                <a:defRPr/>
              </a:pPr>
              <a:t>4</a:t>
            </a:fld>
            <a:endParaRPr lang="tr-TR" sz="900">
              <a:solidFill>
                <a:srgbClr val="1F497D"/>
              </a:solidFill>
              <a:latin typeface="Calibri"/>
            </a:endParaRPr>
          </a:p>
        </p:txBody>
      </p:sp>
      <p:pic>
        <p:nvPicPr>
          <p:cNvPr id="2437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1" y="935185"/>
            <a:ext cx="5334000" cy="1225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096000" y="2757838"/>
            <a:ext cx="362971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         a   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 classified as</a:t>
            </a:r>
          </a:p>
          <a:p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236      3 |  b</a:t>
            </a:r>
          </a:p>
          <a:p>
            <a:pPr marL="342900" indent="-342900">
              <a:buFontTx/>
              <a:buAutoNum type="arabicPlain" startAt="13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431 |  a</a:t>
            </a:r>
          </a:p>
          <a:p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FP rate = 13/(13+413)=0.029</a:t>
            </a:r>
          </a:p>
          <a:p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TP rate = 236/(236+3)=0.987  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40396" y="2757838"/>
            <a:ext cx="363131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         b   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 classified as</a:t>
            </a:r>
          </a:p>
          <a:p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431    13 |  a</a:t>
            </a:r>
          </a:p>
          <a:p>
            <a:pPr marL="342900" indent="-342900">
              <a:buFontTx/>
              <a:buAutoNum type="arabicPlain" startAt="3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236 |  b</a:t>
            </a:r>
          </a:p>
          <a:p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FP rate = 3/(3+236)=0.013</a:t>
            </a:r>
          </a:p>
          <a:p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TP rate = 431/(431+13)=0.971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300094" y="1131489"/>
            <a:ext cx="26999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FP rate = FP/(FP+TN)</a:t>
            </a:r>
          </a:p>
          <a:p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 rate = TP/(TP+FN</a:t>
            </a:r>
            <a:endParaRPr lang="en-US" sz="20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0288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 txBox="1">
            <a:spLocks noGrp="1"/>
          </p:cNvSpPr>
          <p:nvPr/>
        </p:nvSpPr>
        <p:spPr>
          <a:xfrm>
            <a:off x="8610600" y="5624514"/>
            <a:ext cx="571500" cy="273844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A7A4C229-F886-45DD-BFFB-C015E4E24FFE}" type="slidenum">
              <a:rPr lang="tr-TR" sz="900">
                <a:solidFill>
                  <a:srgbClr val="1F497D"/>
                </a:solidFill>
                <a:latin typeface="Calibri"/>
              </a:rPr>
              <a:pPr algn="r">
                <a:defRPr/>
              </a:pPr>
              <a:t>5</a:t>
            </a:fld>
            <a:endParaRPr lang="tr-TR" sz="90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0" y="3479743"/>
            <a:ext cx="362971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         a    </a:t>
            </a:r>
          </a:p>
          <a:p>
            <a:pPr>
              <a:defRPr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236    13 | classified as b</a:t>
            </a:r>
          </a:p>
          <a:p>
            <a:pPr>
              <a:defRPr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3      431 | classified as a</a:t>
            </a:r>
          </a:p>
          <a:p>
            <a:pPr>
              <a:defRPr/>
            </a:pP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FP rate = 13/(13+413)=0.029</a:t>
            </a:r>
          </a:p>
          <a:p>
            <a:pPr>
              <a:defRPr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TP rate = 236/(236+3)=0.987  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33061" y="3446981"/>
            <a:ext cx="363131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         b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431      3 | classified as a</a:t>
            </a:r>
          </a:p>
          <a:p>
            <a:pPr>
              <a:defRPr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13    236 | classified as b</a:t>
            </a:r>
          </a:p>
          <a:p>
            <a:pPr>
              <a:defRPr/>
            </a:pP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FP rate = 3/(3+236)=0.013</a:t>
            </a:r>
          </a:p>
          <a:p>
            <a:pPr>
              <a:defRPr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TP rate = 431/(431+13)=0.971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7A12076-630D-417A-94E4-BC357BC3F936}"/>
              </a:ext>
            </a:extLst>
          </p:cNvPr>
          <p:cNvSpPr/>
          <p:nvPr/>
        </p:nvSpPr>
        <p:spPr>
          <a:xfrm>
            <a:off x="2057401" y="533401"/>
            <a:ext cx="8195821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Columns are class specific. Left column is positive class</a:t>
            </a:r>
          </a:p>
          <a:p>
            <a:pPr>
              <a:lnSpc>
                <a:spcPct val="80000"/>
              </a:lnSpc>
            </a:pP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False positive rate = FP / (FP+TN) = fraction of negative class instances misclassified.</a:t>
            </a:r>
          </a:p>
          <a:p>
            <a:pPr>
              <a:lnSpc>
                <a:spcPct val="80000"/>
              </a:lnSpc>
            </a:pPr>
            <a:endParaRPr lang="tr-TR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 positive rate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TP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(TP+FN) =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fraction of positive class instances correctly classified.</a:t>
            </a:r>
          </a:p>
        </p:txBody>
      </p:sp>
    </p:spTree>
    <p:extLst>
      <p:ext uri="{BB962C8B-B14F-4D97-AF65-F5344CB8AC3E}">
        <p14:creationId xmlns:p14="http://schemas.microsoft.com/office/powerpoint/2010/main" val="2382055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1">
            <a:extLst>
              <a:ext uri="{FF2B5EF4-FFF2-40B4-BE49-F238E27FC236}">
                <a16:creationId xmlns:a16="http://schemas.microsoft.com/office/drawing/2014/main" id="{7C57B876-4C4E-8E61-B529-457263FCDF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339976"/>
            <a:ext cx="211455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extBox 2">
            <a:extLst>
              <a:ext uri="{FF2B5EF4-FFF2-40B4-BE49-F238E27FC236}">
                <a16:creationId xmlns:a16="http://schemas.microsoft.com/office/drawing/2014/main" id="{AC2E2B20-29D1-5BC9-0DB7-BBC0A1255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124201"/>
            <a:ext cx="17097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00"/>
                </a:solidFill>
              </a:rPr>
              <a:t>Logical OR</a:t>
            </a:r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01AEBD8E-69E4-E0E4-61E0-1E82F6A5E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398713"/>
            <a:ext cx="25146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0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p</a:t>
            </a:r>
            <a:r>
              <a:rPr lang="en-US" altLang="en-US" sz="20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	0	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	1	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	0	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	1	1</a:t>
            </a:r>
            <a:endParaRPr lang="en-US" altLang="en-US" sz="2000">
              <a:solidFill>
                <a:srgbClr val="000000"/>
              </a:solidFill>
            </a:endParaRPr>
          </a:p>
        </p:txBody>
      </p:sp>
      <p:sp>
        <p:nvSpPr>
          <p:cNvPr id="25605" name="TextBox 2">
            <a:extLst>
              <a:ext uri="{FF2B5EF4-FFF2-40B4-BE49-F238E27FC236}">
                <a16:creationId xmlns:a16="http://schemas.microsoft.com/office/drawing/2014/main" id="{607DEEF9-9BC0-82F2-0F52-7F9257F40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04800"/>
            <a:ext cx="8305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Assignment 5: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altLang="en-US" sz="1800" dirty="0">
                <a:solidFill>
                  <a:srgbClr val="000000"/>
                </a:solidFill>
              </a:rPr>
              <a:t>Boolean </a:t>
            </a:r>
            <a:r>
              <a:rPr lang="en-US" altLang="en-US" sz="1800" dirty="0">
                <a:solidFill>
                  <a:srgbClr val="000000"/>
                </a:solidFill>
              </a:rPr>
              <a:t>OR dataset. Members have label = 1.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Chose </a:t>
            </a:r>
            <a:r>
              <a:rPr lang="en-US" altLang="en-US" sz="1800" b="1" dirty="0">
                <a:solidFill>
                  <a:srgbClr val="000000"/>
                </a:solidFill>
              </a:rPr>
              <a:t>w</a:t>
            </a:r>
            <a:r>
              <a:rPr lang="en-US" altLang="en-US" sz="1800" dirty="0">
                <a:solidFill>
                  <a:srgbClr val="000000"/>
                </a:solidFill>
              </a:rPr>
              <a:t>=[1,1]</a:t>
            </a:r>
            <a:r>
              <a:rPr lang="en-US" altLang="en-US" sz="1800" baseline="30000" dirty="0">
                <a:solidFill>
                  <a:srgbClr val="000000"/>
                </a:solidFill>
              </a:rPr>
              <a:t>T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Write a script to find a decision boundary with equal margins using the function </a:t>
            </a:r>
            <a:r>
              <a:rPr lang="en-US" altLang="en-US" sz="1800" dirty="0" err="1">
                <a:solidFill>
                  <a:srgbClr val="000000"/>
                </a:solidFill>
              </a:rPr>
              <a:t>bias_equal_margins</a:t>
            </a:r>
            <a:r>
              <a:rPr lang="en-US" altLang="en-US" sz="1800" dirty="0">
                <a:solidFill>
                  <a:srgbClr val="000000"/>
                </a:solidFill>
              </a:rPr>
              <a:t> on the class web page.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Hand in a copy of the command window showing script and results.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>
            <a:extLst>
              <a:ext uri="{FF2B5EF4-FFF2-40B4-BE49-F238E27FC236}">
                <a16:creationId xmlns:a16="http://schemas.microsoft.com/office/drawing/2014/main" id="{82F205B7-B4E0-0E21-3B92-DAD013983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8838" y="1284289"/>
            <a:ext cx="184150" cy="30003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1350">
              <a:solidFill>
                <a:srgbClr val="000000"/>
              </a:solidFill>
            </a:endParaRPr>
          </a:p>
        </p:txBody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9F47EAFE-B241-E4F2-5C54-C89567FE04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0638" y="3316288"/>
            <a:ext cx="45132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00"/>
                </a:solidFill>
              </a:rPr>
              <a:t>XOR in Gaussian feature space</a:t>
            </a:r>
          </a:p>
        </p:txBody>
      </p:sp>
      <p:sp>
        <p:nvSpPr>
          <p:cNvPr id="26630" name="Text Box 4">
            <a:extLst>
              <a:ext uri="{FF2B5EF4-FFF2-40B4-BE49-F238E27FC236}">
                <a16:creationId xmlns:a16="http://schemas.microsoft.com/office/drawing/2014/main" id="{7FD002EB-3E18-4F2D-63EB-4C5235F33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7375" y="3963989"/>
            <a:ext cx="3379788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>
                <a:solidFill>
                  <a:srgbClr val="000000"/>
                </a:solidFill>
                <a:latin typeface="Symbol" panose="05050102010706020507" pitchFamily="18" charset="2"/>
              </a:rPr>
              <a:t>f</a:t>
            </a:r>
            <a:r>
              <a:rPr lang="en-US" altLang="en-US" sz="1800" b="1" baseline="-25000">
                <a:solidFill>
                  <a:srgbClr val="000000"/>
                </a:solidFill>
              </a:rPr>
              <a:t>1</a:t>
            </a:r>
            <a:r>
              <a:rPr lang="en-US" altLang="en-US" sz="1800">
                <a:solidFill>
                  <a:srgbClr val="000000"/>
                </a:solidFill>
              </a:rPr>
              <a:t> = exp(-|</a:t>
            </a:r>
            <a:r>
              <a:rPr lang="en-US" altLang="en-US" sz="1800" b="1">
                <a:solidFill>
                  <a:srgbClr val="000000"/>
                </a:solidFill>
              </a:rPr>
              <a:t>X</a:t>
            </a:r>
            <a:r>
              <a:rPr lang="en-US" altLang="en-US" sz="1800">
                <a:solidFill>
                  <a:srgbClr val="000000"/>
                </a:solidFill>
              </a:rPr>
              <a:t> – [1,1]|</a:t>
            </a:r>
            <a:r>
              <a:rPr lang="en-US" altLang="en-US" sz="1800" b="1" baseline="30000">
                <a:solidFill>
                  <a:srgbClr val="000000"/>
                </a:solidFill>
              </a:rPr>
              <a:t>2</a:t>
            </a:r>
            <a:r>
              <a:rPr lang="en-US" altLang="en-US" sz="1800">
                <a:solidFill>
                  <a:srgbClr val="000000"/>
                </a:solidFill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>
                <a:solidFill>
                  <a:srgbClr val="000000"/>
                </a:solidFill>
                <a:latin typeface="Symbol" panose="05050102010706020507" pitchFamily="18" charset="2"/>
              </a:rPr>
              <a:t>f</a:t>
            </a:r>
            <a:r>
              <a:rPr lang="en-US" altLang="en-US" sz="1800" b="1" baseline="-25000">
                <a:solidFill>
                  <a:srgbClr val="000000"/>
                </a:solidFill>
              </a:rPr>
              <a:t>2</a:t>
            </a:r>
            <a:r>
              <a:rPr lang="en-US" altLang="en-US" sz="1800">
                <a:solidFill>
                  <a:srgbClr val="000000"/>
                </a:solidFill>
              </a:rPr>
              <a:t> = exp(-|</a:t>
            </a:r>
            <a:r>
              <a:rPr lang="en-US" altLang="en-US" sz="1800" b="1">
                <a:solidFill>
                  <a:srgbClr val="000000"/>
                </a:solidFill>
              </a:rPr>
              <a:t>X</a:t>
            </a:r>
            <a:r>
              <a:rPr lang="en-US" altLang="en-US" sz="1800">
                <a:solidFill>
                  <a:srgbClr val="000000"/>
                </a:solidFill>
              </a:rPr>
              <a:t> – [0,0]|</a:t>
            </a:r>
            <a:r>
              <a:rPr lang="en-US" altLang="en-US" sz="1800" b="1" baseline="30000">
                <a:solidFill>
                  <a:srgbClr val="000000"/>
                </a:solidFill>
              </a:rPr>
              <a:t>2</a:t>
            </a:r>
            <a:r>
              <a:rPr lang="en-US" altLang="en-US" sz="1800">
                <a:solidFill>
                  <a:srgbClr val="000000"/>
                </a:solidFill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500" b="1">
                <a:solidFill>
                  <a:srgbClr val="000000"/>
                </a:solidFill>
              </a:rPr>
              <a:t>X</a:t>
            </a:r>
            <a:r>
              <a:rPr lang="en-US" altLang="en-US" sz="1500">
                <a:solidFill>
                  <a:srgbClr val="000000"/>
                </a:solidFill>
              </a:rPr>
              <a:t>	</a:t>
            </a:r>
            <a:r>
              <a:rPr lang="en-US" altLang="en-US" sz="1500">
                <a:solidFill>
                  <a:srgbClr val="000000"/>
                </a:solidFill>
                <a:latin typeface="Symbol" panose="05050102010706020507" pitchFamily="18" charset="2"/>
              </a:rPr>
              <a:t>f</a:t>
            </a:r>
            <a:r>
              <a:rPr lang="en-US" altLang="en-US" sz="1500" b="1" baseline="-25000">
                <a:solidFill>
                  <a:srgbClr val="000000"/>
                </a:solidFill>
              </a:rPr>
              <a:t>1</a:t>
            </a:r>
            <a:r>
              <a:rPr lang="en-US" altLang="en-US" sz="1500">
                <a:solidFill>
                  <a:srgbClr val="000000"/>
                </a:solidFill>
              </a:rPr>
              <a:t>	</a:t>
            </a:r>
            <a:r>
              <a:rPr lang="en-US" altLang="en-US" sz="1500">
                <a:solidFill>
                  <a:srgbClr val="000000"/>
                </a:solidFill>
                <a:latin typeface="Symbol" panose="05050102010706020507" pitchFamily="18" charset="2"/>
              </a:rPr>
              <a:t>f</a:t>
            </a:r>
            <a:r>
              <a:rPr lang="en-US" altLang="en-US" sz="1500" b="1" baseline="-25000">
                <a:solidFill>
                  <a:srgbClr val="000000"/>
                </a:solidFill>
              </a:rPr>
              <a:t>2	</a:t>
            </a:r>
            <a:r>
              <a:rPr lang="en-US" altLang="en-US" sz="1500" b="1">
                <a:solidFill>
                  <a:srgbClr val="000000"/>
                </a:solidFill>
              </a:rPr>
              <a:t>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500">
                <a:solidFill>
                  <a:srgbClr val="000000"/>
                </a:solidFill>
              </a:rPr>
              <a:t>(1,1)	1	0.1353	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500">
                <a:solidFill>
                  <a:srgbClr val="000000"/>
                </a:solidFill>
              </a:rPr>
              <a:t>(0,1)	0.3678	0.3678	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500">
                <a:solidFill>
                  <a:srgbClr val="000000"/>
                </a:solidFill>
              </a:rPr>
              <a:t>(0,0)	0.1353	1	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500">
                <a:solidFill>
                  <a:srgbClr val="000000"/>
                </a:solidFill>
              </a:rPr>
              <a:t>(1,0)	0.3678	0.3678	1</a:t>
            </a:r>
          </a:p>
        </p:txBody>
      </p:sp>
      <p:sp>
        <p:nvSpPr>
          <p:cNvPr id="26631" name="TextBox 2">
            <a:extLst>
              <a:ext uri="{FF2B5EF4-FFF2-40B4-BE49-F238E27FC236}">
                <a16:creationId xmlns:a16="http://schemas.microsoft.com/office/drawing/2014/main" id="{E00CC2A7-76D0-4C57-63F3-7F194C683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850901"/>
            <a:ext cx="8382000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Assignment 6: feature space </a:t>
            </a:r>
            <a:r>
              <a:rPr lang="tr-TR" altLang="en-US" sz="2000" dirty="0">
                <a:solidFill>
                  <a:srgbClr val="000000"/>
                </a:solidFill>
              </a:rPr>
              <a:t>Boolean </a:t>
            </a:r>
            <a:r>
              <a:rPr lang="en-US" altLang="en-US" sz="2000" dirty="0">
                <a:solidFill>
                  <a:srgbClr val="000000"/>
                </a:solidFill>
              </a:rPr>
              <a:t>XOR Members have label 0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Chose </a:t>
            </a:r>
            <a:r>
              <a:rPr lang="en-US" altLang="en-US" sz="2000" b="1" dirty="0">
                <a:solidFill>
                  <a:srgbClr val="000000"/>
                </a:solidFill>
              </a:rPr>
              <a:t>w</a:t>
            </a:r>
            <a:r>
              <a:rPr lang="en-US" altLang="en-US" sz="2000" dirty="0">
                <a:solidFill>
                  <a:srgbClr val="000000"/>
                </a:solidFill>
              </a:rPr>
              <a:t>=[1,1]</a:t>
            </a:r>
            <a:r>
              <a:rPr lang="en-US" altLang="en-US" sz="2000" baseline="30000" dirty="0">
                <a:solidFill>
                  <a:srgbClr val="000000"/>
                </a:solidFill>
              </a:rPr>
              <a:t>T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en-US" sz="1800" dirty="0">
                <a:solidFill>
                  <a:srgbClr val="000000"/>
                </a:solidFill>
              </a:rPr>
              <a:t>Write a script to find a decision boundary with equal margins using the function </a:t>
            </a:r>
            <a:r>
              <a:rPr lang="en-US" altLang="en-US" sz="1800" dirty="0" err="1">
                <a:solidFill>
                  <a:srgbClr val="000000"/>
                </a:solidFill>
              </a:rPr>
              <a:t>bias_equal_margins</a:t>
            </a:r>
            <a:r>
              <a:rPr lang="en-US" altLang="en-US" sz="1800" dirty="0">
                <a:solidFill>
                  <a:srgbClr val="000000"/>
                </a:solidFill>
              </a:rPr>
              <a:t> on the class web page.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en-US" sz="1800" dirty="0">
                <a:solidFill>
                  <a:srgbClr val="000000"/>
                </a:solidFill>
              </a:rPr>
              <a:t>Hand in a copy of the command window showing script and results.</a:t>
            </a:r>
          </a:p>
        </p:txBody>
      </p:sp>
      <p:grpSp>
        <p:nvGrpSpPr>
          <p:cNvPr id="26632" name="Group 2">
            <a:extLst>
              <a:ext uri="{FF2B5EF4-FFF2-40B4-BE49-F238E27FC236}">
                <a16:creationId xmlns:a16="http://schemas.microsoft.com/office/drawing/2014/main" id="{C969DBD5-2A6C-A1E9-A51F-2EBD4E018DAB}"/>
              </a:ext>
            </a:extLst>
          </p:cNvPr>
          <p:cNvGrpSpPr>
            <a:grpSpLocks/>
          </p:cNvGrpSpPr>
          <p:nvPr/>
        </p:nvGrpSpPr>
        <p:grpSpPr bwMode="auto">
          <a:xfrm>
            <a:off x="1722438" y="3243264"/>
            <a:ext cx="3352800" cy="2473325"/>
            <a:chOff x="1835944" y="3002434"/>
            <a:chExt cx="3362325" cy="2543175"/>
          </a:xfrm>
        </p:grpSpPr>
        <p:pic>
          <p:nvPicPr>
            <p:cNvPr id="26633" name="Picture 5" descr="XOR in feature space">
              <a:extLst>
                <a:ext uri="{FF2B5EF4-FFF2-40B4-BE49-F238E27FC236}">
                  <a16:creationId xmlns:a16="http://schemas.microsoft.com/office/drawing/2014/main" id="{9E1A4B15-D9AE-9641-9458-704CDC6487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5944" y="3002434"/>
              <a:ext cx="3362325" cy="254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5">
              <a:extLst>
                <a:ext uri="{FF2B5EF4-FFF2-40B4-BE49-F238E27FC236}">
                  <a16:creationId xmlns:a16="http://schemas.microsoft.com/office/drawing/2014/main" id="{A1073D62-212F-42F7-6257-F87B72131D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81005" y="4256066"/>
              <a:ext cx="440793" cy="30855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en-US" altLang="en-US" sz="1350" dirty="0">
                  <a:solidFill>
                    <a:srgbClr val="000000"/>
                  </a:solidFill>
                </a:rPr>
                <a:t>r=1</a:t>
              </a:r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A9D76DE7-4D7F-4FC4-3676-AAA569E26A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3383" y="3485605"/>
              <a:ext cx="440793" cy="30855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en-US" altLang="en-US" sz="1350" dirty="0">
                  <a:solidFill>
                    <a:srgbClr val="000000"/>
                  </a:solidFill>
                </a:rPr>
                <a:t>r=0</a:t>
              </a:r>
            </a:p>
          </p:txBody>
        </p:sp>
        <p:sp>
          <p:nvSpPr>
            <p:cNvPr id="8" name="Text Box 5">
              <a:extLst>
                <a:ext uri="{FF2B5EF4-FFF2-40B4-BE49-F238E27FC236}">
                  <a16:creationId xmlns:a16="http://schemas.microsoft.com/office/drawing/2014/main" id="{00B25D33-0155-6BF3-20F3-955DDD8468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7911" y="3635779"/>
              <a:ext cx="685141" cy="30855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en-US" altLang="en-US" sz="1350" dirty="0">
                  <a:solidFill>
                    <a:srgbClr val="000000"/>
                  </a:solidFill>
                </a:rPr>
                <a:t>g(</a:t>
              </a:r>
              <a:r>
                <a:rPr lang="en-US" altLang="en-US" sz="1350" dirty="0">
                  <a:solidFill>
                    <a:srgbClr val="000000"/>
                  </a:solidFill>
                  <a:latin typeface="Symbol" panose="05050102010706020507" pitchFamily="18" charset="2"/>
                </a:rPr>
                <a:t>f</a:t>
              </a:r>
              <a:r>
                <a:rPr lang="en-US" altLang="en-US" sz="1350" dirty="0">
                  <a:solidFill>
                    <a:srgbClr val="000000"/>
                  </a:solidFill>
                </a:rPr>
                <a:t>)&gt;0</a:t>
              </a:r>
            </a:p>
          </p:txBody>
        </p:sp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83005E24-2382-D740-9CCB-12CE099BED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77227" y="4442152"/>
              <a:ext cx="685141" cy="30855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en-US" altLang="en-US" sz="1350" dirty="0">
                  <a:solidFill>
                    <a:srgbClr val="000000"/>
                  </a:solidFill>
                </a:rPr>
                <a:t>g(</a:t>
              </a:r>
              <a:r>
                <a:rPr lang="en-US" altLang="en-US" sz="1350" dirty="0">
                  <a:solidFill>
                    <a:srgbClr val="000000"/>
                  </a:solidFill>
                  <a:latin typeface="Symbol" panose="05050102010706020507" pitchFamily="18" charset="2"/>
                </a:rPr>
                <a:t>f</a:t>
              </a:r>
              <a:r>
                <a:rPr lang="en-US" altLang="en-US" sz="1350" dirty="0">
                  <a:solidFill>
                    <a:srgbClr val="000000"/>
                  </a:solidFill>
                </a:rPr>
                <a:t>)&lt;0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1">
            <a:extLst>
              <a:ext uri="{FF2B5EF4-FFF2-40B4-BE49-F238E27FC236}">
                <a16:creationId xmlns:a16="http://schemas.microsoft.com/office/drawing/2014/main" id="{0BB14F18-53B4-771D-69A6-5D872C437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947" y="1066800"/>
            <a:ext cx="1155031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>
                <a:solidFill>
                  <a:srgbClr val="000000"/>
                </a:solidFill>
              </a:rPr>
              <a:t>Assignment 7: </a:t>
            </a:r>
            <a:endParaRPr lang="en-US" altLang="en-US" sz="1800" dirty="0">
              <a:solidFill>
                <a:srgbClr val="000000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800" dirty="0">
                <a:solidFill>
                  <a:srgbClr val="000000"/>
                </a:solidFill>
              </a:rPr>
              <a:t>Write a script to use function </a:t>
            </a:r>
            <a:r>
              <a:rPr lang="en-US" altLang="en-US" sz="1800" dirty="0" err="1">
                <a:solidFill>
                  <a:srgbClr val="000000"/>
                </a:solidFill>
              </a:rPr>
              <a:t>update_PLA</a:t>
            </a:r>
            <a:r>
              <a:rPr lang="en-US" altLang="en-US" sz="1800" dirty="0">
                <a:solidFill>
                  <a:srgbClr val="000000"/>
                </a:solidFill>
              </a:rPr>
              <a:t>  on the class web page to find a weight vector and bias that separates the 2 points below in 3D attribute space</a:t>
            </a:r>
            <a:r>
              <a:rPr lang="en-US" altLang="en-US" sz="1800" b="1" dirty="0">
                <a:solidFill>
                  <a:srgbClr val="000000"/>
                </a:solidFill>
              </a:rPr>
              <a:t>. </a:t>
            </a:r>
            <a:r>
              <a:rPr lang="en-US" altLang="en-US" sz="1800" dirty="0">
                <a:solidFill>
                  <a:srgbClr val="000000"/>
                </a:solidFill>
              </a:rPr>
              <a:t>Your script must verify that the both points are correctly classified. Find the margins of both points.</a:t>
            </a:r>
            <a:r>
              <a:rPr lang="en-US" altLang="en-US" sz="1800" b="1" dirty="0">
                <a:solidFill>
                  <a:srgbClr val="000000"/>
                </a:solidFill>
              </a:rPr>
              <a:t> 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Hand in a copy of the command window showing script and results.</a:t>
            </a:r>
          </a:p>
        </p:txBody>
      </p:sp>
      <p:pic>
        <p:nvPicPr>
          <p:cNvPr id="27651" name="Picture 2">
            <a:extLst>
              <a:ext uri="{FF2B5EF4-FFF2-40B4-BE49-F238E27FC236}">
                <a16:creationId xmlns:a16="http://schemas.microsoft.com/office/drawing/2014/main" id="{22A263D0-A907-616F-EFAB-4D7FB81682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429001"/>
            <a:ext cx="4743450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2" name="TextBox 2">
            <a:extLst>
              <a:ext uri="{FF2B5EF4-FFF2-40B4-BE49-F238E27FC236}">
                <a16:creationId xmlns:a16="http://schemas.microsoft.com/office/drawing/2014/main" id="{8528753D-4CF8-4C14-F965-CAD89D622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257800"/>
            <a:ext cx="325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>
                <a:solidFill>
                  <a:srgbClr val="000000"/>
                </a:solidFill>
              </a:rPr>
              <a:t>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796</Words>
  <Application>Microsoft Office PowerPoint</Application>
  <PresentationFormat>Widescreen</PresentationFormat>
  <Paragraphs>88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Times New Roman</vt:lpstr>
      <vt:lpstr>Office Theme</vt:lpstr>
      <vt:lpstr>2_Office Theme</vt:lpstr>
      <vt:lpstr>5_Office Theme</vt:lpstr>
      <vt:lpstr>5_Default Design</vt:lpstr>
      <vt:lpstr>2_Default Design</vt:lpstr>
      <vt:lpstr>PowerPoint Presentation</vt:lpstr>
      <vt:lpstr>PowerPoint Presentation</vt:lpstr>
      <vt:lpstr>Analysis of classification results: binary confusion matrix</vt:lpstr>
      <vt:lpstr>Rows are class specific: top row is positive class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64</cp:revision>
  <dcterms:created xsi:type="dcterms:W3CDTF">2019-09-25T23:15:10Z</dcterms:created>
  <dcterms:modified xsi:type="dcterms:W3CDTF">2024-10-01T18:05:33Z</dcterms:modified>
</cp:coreProperties>
</file>