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20" r:id="rId4"/>
    <p:sldMasterId id="2147483732" r:id="rId5"/>
  </p:sldMasterIdLst>
  <p:notesMasterIdLst>
    <p:notesMasterId r:id="rId17"/>
  </p:notesMasterIdLst>
  <p:sldIdLst>
    <p:sldId id="256" r:id="rId6"/>
    <p:sldId id="290" r:id="rId7"/>
    <p:sldId id="452" r:id="rId8"/>
    <p:sldId id="456" r:id="rId9"/>
    <p:sldId id="420" r:id="rId10"/>
    <p:sldId id="457" r:id="rId11"/>
    <p:sldId id="426" r:id="rId12"/>
    <p:sldId id="363" r:id="rId13"/>
    <p:sldId id="430" r:id="rId14"/>
    <p:sldId id="464" r:id="rId15"/>
    <p:sldId id="4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6D19E-A475-4ADC-AFA6-E622DE2C222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5BF4A-C6C3-4867-B09B-A4388AB0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C7AF2D-6AEA-4728-8614-048DD05EE5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33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9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19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23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42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6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69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48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70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32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2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20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71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84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47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700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637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370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086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26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42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4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481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980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532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042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964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7660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4565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013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525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5113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717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4515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3617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515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3542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0534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C67D8-875D-4F50-A775-EC65945D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EEC24-0722-492B-A012-95B03D224763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46CE6-CED5-4FCC-92EF-E1084787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63183-815B-4AC4-A0FA-22A85FAD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F3156-FE1B-48EC-9F87-2DB995471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023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D8310-FE21-45E8-8775-030652E8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E693-9CC1-45AE-B3EC-C9B243D6A8B1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092D8-B8D8-4309-973B-A2D6DA5A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B69F3-1475-4D7C-925E-6E7B4E2CA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B6998-2D5B-4FEF-8319-52CE3F2F9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407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CF6CF-A834-4D6A-9DB6-57233F9B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79B65-2ED2-4815-B809-13FCC994C1EA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6EAE3-D4ED-40AF-A6E6-E3D7EE5C4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ECAD4-9931-455A-AF1E-B92A1143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0C674-4B2E-4694-944B-81AF836BF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794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9CC415-6410-4DE5-AE18-0F2F13EB9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8D09B-FF64-4E02-8E10-C3AFDBDDD510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8DA4D6-0CB4-4BCE-A50C-4095A4E6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DB4881-A541-4196-B5F9-EC15AD84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670E-EFE7-498C-AB87-B23C07EBD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3923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FF5345C-B21E-4CF6-ABC0-8C5017B7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DF8E3-5537-4840-B91D-C0C2650779D6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3126B59-A41A-4C4B-A5E5-2B4CE0BA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782784-0D58-4B9D-872A-7C6C7A48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81681-50FA-4CC9-B0FB-2855D8DB0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6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762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1C4F8E2-4A1D-41C3-A312-A96885F50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68D3E-F946-4EA6-9395-75EB5C7DBA20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662445B-BADD-4A2D-B694-F4279E05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C4D2F5-6DA5-4CC4-B1CB-940107879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72C7A-A590-42DB-A1E6-EDC2699E0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431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620FF7A-5976-464B-B878-75E104F7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D53A5-8C05-451F-8DB5-694B3246C386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C35417D-F2E4-4F74-A6E8-FE78F0490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20E457-9278-4C87-95B4-C8FEAD940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7843C-F813-4B77-B70B-3BB8CFCFC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184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D92E48-1042-42A5-8529-20AD2A4C6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45A0B-27B6-4BA5-A98A-7CA1B277A968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6FD9308-FA8A-4314-BB4E-52D3A63A8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105DC0-CA76-4E73-B1A9-9F7F4FCD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24D8-34C9-4105-BB5A-9B29D1F5D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490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9BA0CD-1164-4A10-96E9-0B24D471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D3758-033E-464F-AC12-886D64DF5ECE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043554E-9CD7-49A5-A1BE-AEA44860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BA11CA-7471-442C-9E6D-A8D697DE3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CE4D3-365D-42D6-BD28-0D750725F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894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77E14-CA5A-4188-B53A-E68FDB0D1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178EE-AA1B-4C63-A281-2F14AEC36A52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30BAA-3B73-4852-9EF4-B4F210B70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46D5E-1503-4DBF-9A29-5DA83DE36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6C07-B632-42BC-AABF-3C69BB8FF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923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48F42-F2C0-4071-B15F-D18B3441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9DC63-2519-455F-BD07-4222F21578F7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FD164-69EA-49C1-97FF-775EDEBA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C46BE-ED9D-4F0C-9B55-9338852DA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EA897-8770-4948-9D6B-A90DB063B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33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7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4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2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B9A0D-774A-4DAB-B59A-8B3FED91B02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8F62F-5646-409E-BCDE-DCDD8D2B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5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977E-5529-402D-B2FF-6451277B369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4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6C8E1-6A12-4343-B812-1F3D2CAA60A7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92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1D783D13-20AC-4E10-8947-D28A68789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62AE87FC-6A5D-4BB3-BDDE-41C9DC503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642E-F993-4D5A-A5BF-B66845DC2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D5C04F-0EB9-42EE-8AB1-046D5F0CC0FF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F6870-949E-4749-A380-D2113B63D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4FCB8-340D-4ABD-B168-63754C6A2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FA0791-58B0-418D-9ADD-9A83A0414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3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8086" y="2463113"/>
            <a:ext cx="620336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for quiz 1 on Tuesday 9/10/24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L3 perceptron regression</a:t>
            </a:r>
          </a:p>
          <a:p>
            <a:pPr lvl="1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linfit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linfit2D, linfit3D, inference2D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Assignments HW1-3</a:t>
            </a:r>
          </a:p>
        </p:txBody>
      </p:sp>
    </p:spTree>
    <p:extLst>
      <p:ext uri="{BB962C8B-B14F-4D97-AF65-F5344CB8AC3E}">
        <p14:creationId xmlns:p14="http://schemas.microsoft.com/office/powerpoint/2010/main" val="2568740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87F786AE-C0D0-4CC8-AF15-450532DC7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094" y="607009"/>
            <a:ext cx="11357811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3: Inference in multivariate linear regression on Cereals dataset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Write a script to use linfit2D for regression of nutritional rating vs sodium and fiber. Report b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b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b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r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s, and F. Plot standard residuals as a function of fit.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Expand your script to use inference2D to calculate 95% confidence intervals on slopes bs and bf. Use 2 for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pptdist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(i.e., t</a:t>
            </a:r>
            <a:r>
              <a:rPr lang="en-US" alt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critical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the regression model to predict nutritional rating for 200 units of sodium and 5 units of fiber.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95% confidence intervals on prediction of the mean nutritional rating for a population of cereals with 200 units of sodium and 5 units of fiber.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95% confidence intervals on prediction of nutritional rating for a random cereal with 200 units of sodium and 5 units of fiber.</a:t>
            </a:r>
          </a:p>
        </p:txBody>
      </p:sp>
    </p:spTree>
    <p:extLst>
      <p:ext uri="{BB962C8B-B14F-4D97-AF65-F5344CB8AC3E}">
        <p14:creationId xmlns:p14="http://schemas.microsoft.com/office/powerpoint/2010/main" val="1421109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8218E9-561D-45D4-9A54-A654D254F2F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22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23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6366" y="490812"/>
            <a:ext cx="8762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linfit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2D returns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standard residuals as a column vector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7D5C6DB-CC69-492F-80A6-4A90C9E2A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34" y="1287548"/>
            <a:ext cx="9662765" cy="532356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32D9FF3-2FC9-4881-9799-1F51D9121274}"/>
              </a:ext>
            </a:extLst>
          </p:cNvPr>
          <p:cNvSpPr txBox="1"/>
          <p:nvPr/>
        </p:nvSpPr>
        <p:spPr>
          <a:xfrm>
            <a:off x="6388892" y="3560339"/>
            <a:ext cx="50097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 = b0 + bs*sodium + bf*fiber;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plot(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fit,StdRes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,”*”)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1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1231" y="1114926"/>
            <a:ext cx="942874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to download MATLAB codes from the class web page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Open MATLAB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Follow link in the Syllabus to the class web page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Find the MATLAB folder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Right-click on the .m file that you want download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Choose “Save link as”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Navigate to the folder where you want to save the file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Click save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download information box will appear. Ignore if all you wanted was to save the file. If you click on Open, file will open in the MATLAB editor </a:t>
            </a:r>
          </a:p>
        </p:txBody>
      </p:sp>
    </p:spTree>
    <p:extLst>
      <p:ext uri="{BB962C8B-B14F-4D97-AF65-F5344CB8AC3E}">
        <p14:creationId xmlns:p14="http://schemas.microsoft.com/office/powerpoint/2010/main" val="3156843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7150" y="1675884"/>
            <a:ext cx="9537700" cy="364593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another data point to hiker dataset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hiker traveled 20 km in 5 hours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Write a script to run function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linfit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on expanded hiker dataset.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Plot fit and data on the same set of axes.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 b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s, and r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Determine if the new data point is an outlier.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 standardized residual for the new datapoint</a:t>
            </a: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1524001" y="14345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3" name="Rectangle 5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4" name="Rectangle 6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5" name="Rectangle 7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6" name="Rectangle 8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7" name="Rectangle 9"/>
          <p:cNvSpPr>
            <a:spLocks noChangeArrowheads="1"/>
          </p:cNvSpPr>
          <p:nvPr/>
        </p:nvSpPr>
        <p:spPr bwMode="auto">
          <a:xfrm>
            <a:off x="1524001" y="3096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8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9" name="Rectangle 11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0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1" name="Rectangle 1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2" name="Rectangle 14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3" name="Rectangle 15"/>
          <p:cNvSpPr>
            <a:spLocks noChangeArrowheads="1"/>
          </p:cNvSpPr>
          <p:nvPr/>
        </p:nvSpPr>
        <p:spPr bwMode="auto">
          <a:xfrm>
            <a:off x="1524001" y="29538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4" name="Rectangle 16"/>
          <p:cNvSpPr>
            <a:spLocks noChangeArrowheads="1"/>
          </p:cNvSpPr>
          <p:nvPr/>
        </p:nvSpPr>
        <p:spPr bwMode="auto">
          <a:xfrm>
            <a:off x="1524001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5" name="Rectangle 17"/>
          <p:cNvSpPr>
            <a:spLocks noChangeArrowheads="1"/>
          </p:cNvSpPr>
          <p:nvPr/>
        </p:nvSpPr>
        <p:spPr bwMode="auto">
          <a:xfrm>
            <a:off x="1524001" y="29776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6" name="Rectangle 18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7" name="Rectangle 1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8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9" name="Rectangle 21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0" name="Rectangle 22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1" name="Rectangle 23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2" name="Rectangle 2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3" name="Rectangle 25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4" name="Rectangle 26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5" name="Rectangle 27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6" name="Rectangle 28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7" name="Rectangle 29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8" name="Rectangle 30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9" name="Rectangle 31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0" name="Rectangle 32"/>
          <p:cNvSpPr>
            <a:spLocks noChangeArrowheads="1"/>
          </p:cNvSpPr>
          <p:nvPr/>
        </p:nvSpPr>
        <p:spPr bwMode="auto">
          <a:xfrm>
            <a:off x="1524001" y="15012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1" name="Rectangle 33"/>
          <p:cNvSpPr>
            <a:spLocks noChangeArrowheads="1"/>
          </p:cNvSpPr>
          <p:nvPr/>
        </p:nvSpPr>
        <p:spPr bwMode="auto">
          <a:xfrm>
            <a:off x="1524001" y="3110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2" name="Rectangle 3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3" name="Rectangle 3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1923B7-E3D7-4A83-A1E4-A1075AB20409}"/>
              </a:ext>
            </a:extLst>
          </p:cNvPr>
          <p:cNvSpPr txBox="1"/>
          <p:nvPr/>
        </p:nvSpPr>
        <p:spPr>
          <a:xfrm>
            <a:off x="2120900" y="786209"/>
            <a:ext cx="6138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1: Linear fit with test for outliers</a:t>
            </a:r>
          </a:p>
        </p:txBody>
      </p:sp>
    </p:spTree>
    <p:extLst>
      <p:ext uri="{BB962C8B-B14F-4D97-AF65-F5344CB8AC3E}">
        <p14:creationId xmlns:p14="http://schemas.microsoft.com/office/powerpoint/2010/main" val="221020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C3EF378-70EF-46F3-BAD3-1F5F668F00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32" y="316729"/>
            <a:ext cx="8428261" cy="62245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3045AA1-94CF-4196-9F38-B6FBE856019D}"/>
              </a:ext>
            </a:extLst>
          </p:cNvPr>
          <p:cNvSpPr txBox="1"/>
          <p:nvPr/>
        </p:nvSpPr>
        <p:spPr>
          <a:xfrm>
            <a:off x="6686301" y="316729"/>
            <a:ext cx="4935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MATLAB script to use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linfit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Get fit, plot results, test for outliers.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34571E-6ED1-05E7-C682-2BF04B429F44}"/>
              </a:ext>
            </a:extLst>
          </p:cNvPr>
          <p:cNvSpPr txBox="1"/>
          <p:nvPr/>
        </p:nvSpPr>
        <p:spPr>
          <a:xfrm>
            <a:off x="6434495" y="3013500"/>
            <a:ext cx="5283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linfit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does not plot. Create fit at each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point from parameters of model.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7E1BA5-1E22-EB43-783D-0BB21BD98F13}"/>
              </a:ext>
            </a:extLst>
          </p:cNvPr>
          <p:cNvSpPr txBox="1"/>
          <p:nvPr/>
        </p:nvSpPr>
        <p:spPr>
          <a:xfrm>
            <a:off x="3469243" y="1618947"/>
            <a:ext cx="8230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 previous slide, sugar and fiber are columns 7 and 13.</a:t>
            </a:r>
          </a:p>
        </p:txBody>
      </p:sp>
    </p:spTree>
    <p:extLst>
      <p:ext uri="{BB962C8B-B14F-4D97-AF65-F5344CB8AC3E}">
        <p14:creationId xmlns:p14="http://schemas.microsoft.com/office/powerpoint/2010/main" val="14797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4" y="2307552"/>
            <a:ext cx="11983453" cy="31017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46410" y="1629188"/>
            <a:ext cx="4553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cereals dataset as an Excel file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CE0F0-55BD-4CBA-82FF-FBB5BFFB5F88}"/>
              </a:ext>
            </a:extLst>
          </p:cNvPr>
          <p:cNvSpPr txBox="1"/>
          <p:nvPr/>
        </p:nvSpPr>
        <p:spPr>
          <a:xfrm>
            <a:off x="368968" y="568990"/>
            <a:ext cx="117267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Application of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linfit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cereals dataset on class web page: nutritional rating vs sugar</a:t>
            </a:r>
          </a:p>
        </p:txBody>
      </p:sp>
    </p:spTree>
    <p:extLst>
      <p:ext uri="{BB962C8B-B14F-4D97-AF65-F5344CB8AC3E}">
        <p14:creationId xmlns:p14="http://schemas.microsoft.com/office/powerpoint/2010/main" val="49618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C83D7316-8196-435D-AFC5-F98721646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384" y="697776"/>
            <a:ext cx="8294842" cy="62211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C50B75-F629-4F48-B2B8-F0221427F0BF}"/>
              </a:ext>
            </a:extLst>
          </p:cNvPr>
          <p:cNvSpPr txBox="1"/>
          <p:nvPr/>
        </p:nvSpPr>
        <p:spPr>
          <a:xfrm>
            <a:off x="2154367" y="3429000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A254EF-1B85-4732-AA99-6E395A02A542}"/>
              </a:ext>
            </a:extLst>
          </p:cNvPr>
          <p:cNvSpPr txBox="1"/>
          <p:nvPr/>
        </p:nvSpPr>
        <p:spPr>
          <a:xfrm>
            <a:off x="6455292" y="6312357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sugar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E2F13C-BA3D-4167-9D88-64AB8C5E45A5}"/>
              </a:ext>
            </a:extLst>
          </p:cNvPr>
          <p:cNvSpPr txBox="1"/>
          <p:nvPr/>
        </p:nvSpPr>
        <p:spPr>
          <a:xfrm>
            <a:off x="4099680" y="1474909"/>
            <a:ext cx="5666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59.4, b1 = -2.42,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0.58, s = 9.16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A78F51-66DB-42AC-9D5E-988BB1B2547B}"/>
              </a:ext>
            </a:extLst>
          </p:cNvPr>
          <p:cNvSpPr txBox="1"/>
          <p:nvPr/>
        </p:nvSpPr>
        <p:spPr>
          <a:xfrm>
            <a:off x="8435802" y="2108466"/>
            <a:ext cx="1330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Outliers: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(0, 93.7)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(6, 68.4)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483C21-E507-4174-A88B-6B9AF20EA932}"/>
              </a:ext>
            </a:extLst>
          </p:cNvPr>
          <p:cNvSpPr txBox="1"/>
          <p:nvPr/>
        </p:nvSpPr>
        <p:spPr>
          <a:xfrm>
            <a:off x="2154367" y="448845"/>
            <a:ext cx="10454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 to cereals data: nutritional rating VS sugar with outlier testing </a:t>
            </a:r>
          </a:p>
        </p:txBody>
      </p:sp>
    </p:spTree>
    <p:extLst>
      <p:ext uri="{BB962C8B-B14F-4D97-AF65-F5344CB8AC3E}">
        <p14:creationId xmlns:p14="http://schemas.microsoft.com/office/powerpoint/2010/main" val="429029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075" y="1624265"/>
            <a:ext cx="111914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linfit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2D to model nutritional rating of cereals with sugar and fiber as predictors. Report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linfit3D to consider protein, fat, and sodium separately as a third attribute,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addition to sugar and fiber, to predict the nutritional rating cereals.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 the change in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s, relative to results with fiber and sugar for each case.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30239" y="986418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2: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641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F7943B-CB51-4CEE-A547-54E4C0D62D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63285" y="257205"/>
            <a:ext cx="8907585" cy="7212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Confidence Interval for Particular Coefficient, </a:t>
            </a:r>
            <a:r>
              <a:rPr lang="el-GR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32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l-GR" altLang="en-US" sz="3200" baseline="-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358" y="1183267"/>
            <a:ext cx="10515600" cy="391812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100(1-alpha)% confidence interval for coefficient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an estimate of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with standard error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bi</a:t>
            </a:r>
            <a:endParaRPr lang="en-US" alt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based on n-m-1 degrees of freedom and the desired confidence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100(1-alpha)% confidence that true slope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lies within </a:t>
            </a:r>
          </a:p>
          <a:p>
            <a:pPr eaLnBrk="1" hangingPunct="1">
              <a:defRPr/>
            </a:pPr>
            <a:r>
              <a:rPr lang="en-US" altLang="en-US" sz="24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construct 95% confidence interval for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for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–2.2090, and s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3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0.1633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T-critical value t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74,95%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~ 2.0 (my interpolation method yields 1.9926)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95% confidence interval = –2.2090 ± (2.0) (0.1633) = (–2.54, –1.88)</a:t>
            </a: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39" name="Rectangle 18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aphicFrame>
        <p:nvGraphicFramePr>
          <p:cNvPr id="21" name="Object 17"/>
          <p:cNvGraphicFramePr>
            <a:graphicFrameLocks noChangeAspect="1"/>
          </p:cNvGraphicFramePr>
          <p:nvPr/>
        </p:nvGraphicFramePr>
        <p:xfrm>
          <a:off x="8497982" y="2479830"/>
          <a:ext cx="2244845" cy="553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5160" imgH="241200" progId="Equation.3">
                  <p:embed/>
                </p:oleObj>
              </mc:Choice>
              <mc:Fallback>
                <p:oleObj name="Equation" r:id="rId2" imgW="965160" imgH="241200" progId="Equation.3">
                  <p:embed/>
                  <p:pic>
                    <p:nvPicPr>
                      <p:cNvPr id="2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7982" y="2479830"/>
                        <a:ext cx="2244845" cy="55385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367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20" y="285042"/>
            <a:ext cx="4019278" cy="59025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87098" y="5451597"/>
            <a:ext cx="6072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Tabular values for interpolation when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 of degrees of freedom exceeds 30.</a:t>
            </a:r>
          </a:p>
        </p:txBody>
      </p:sp>
    </p:spTree>
    <p:extLst>
      <p:ext uri="{BB962C8B-B14F-4D97-AF65-F5344CB8AC3E}">
        <p14:creationId xmlns:p14="http://schemas.microsoft.com/office/powerpoint/2010/main" val="1374538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744</Words>
  <Application>Microsoft Office PowerPoint</Application>
  <PresentationFormat>Widescreen</PresentationFormat>
  <Paragraphs>68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Aptos</vt:lpstr>
      <vt:lpstr>Arial</vt:lpstr>
      <vt:lpstr>Calibri</vt:lpstr>
      <vt:lpstr>Calibri Light</vt:lpstr>
      <vt:lpstr>Tahoma</vt:lpstr>
      <vt:lpstr>Office Theme</vt:lpstr>
      <vt:lpstr>2_Office Theme</vt:lpstr>
      <vt:lpstr>3_Office Theme</vt:lpstr>
      <vt:lpstr>1_Office Theme</vt:lpstr>
      <vt:lpstr>4_Office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Confidence Interval for Particular Coefficient, βi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65</cp:revision>
  <dcterms:created xsi:type="dcterms:W3CDTF">2019-09-25T23:15:10Z</dcterms:created>
  <dcterms:modified xsi:type="dcterms:W3CDTF">2024-09-05T19:47:16Z</dcterms:modified>
</cp:coreProperties>
</file>