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613" r:id="rId2"/>
    <p:sldId id="615" r:id="rId3"/>
    <p:sldId id="321" r:id="rId4"/>
    <p:sldId id="616" r:id="rId5"/>
    <p:sldId id="601" r:id="rId6"/>
    <p:sldId id="608" r:id="rId7"/>
    <p:sldId id="576" r:id="rId8"/>
    <p:sldId id="577" r:id="rId9"/>
    <p:sldId id="582" r:id="rId10"/>
    <p:sldId id="583" r:id="rId11"/>
    <p:sldId id="609" r:id="rId12"/>
    <p:sldId id="610" r:id="rId13"/>
    <p:sldId id="611" r:id="rId14"/>
    <p:sldId id="612" r:id="rId15"/>
    <p:sldId id="626" r:id="rId16"/>
    <p:sldId id="653" r:id="rId17"/>
    <p:sldId id="659" r:id="rId18"/>
    <p:sldId id="604" r:id="rId19"/>
    <p:sldId id="475" r:id="rId20"/>
    <p:sldId id="476" r:id="rId21"/>
    <p:sldId id="628" r:id="rId22"/>
    <p:sldId id="654" r:id="rId23"/>
    <p:sldId id="607" r:id="rId24"/>
    <p:sldId id="589" r:id="rId25"/>
    <p:sldId id="585" r:id="rId26"/>
    <p:sldId id="586" r:id="rId27"/>
    <p:sldId id="587" r:id="rId28"/>
    <p:sldId id="588" r:id="rId29"/>
    <p:sldId id="662" r:id="rId30"/>
    <p:sldId id="606" r:id="rId31"/>
    <p:sldId id="590" r:id="rId32"/>
    <p:sldId id="663" r:id="rId33"/>
    <p:sldId id="661" r:id="rId34"/>
    <p:sldId id="647" r:id="rId35"/>
    <p:sldId id="617" r:id="rId36"/>
    <p:sldId id="581" r:id="rId37"/>
    <p:sldId id="596" r:id="rId38"/>
    <p:sldId id="624" r:id="rId39"/>
    <p:sldId id="603" r:id="rId40"/>
    <p:sldId id="630" r:id="rId41"/>
    <p:sldId id="631" r:id="rId42"/>
    <p:sldId id="632" r:id="rId43"/>
    <p:sldId id="633" r:id="rId44"/>
    <p:sldId id="634" r:id="rId45"/>
    <p:sldId id="635" r:id="rId46"/>
    <p:sldId id="636" r:id="rId47"/>
    <p:sldId id="637" r:id="rId48"/>
    <p:sldId id="638" r:id="rId49"/>
    <p:sldId id="639" r:id="rId5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4" autoAdjust="0"/>
    <p:restoredTop sz="94563" autoAdjust="0"/>
  </p:normalViewPr>
  <p:slideViewPr>
    <p:cSldViewPr>
      <p:cViewPr varScale="1">
        <p:scale>
          <a:sx n="91" d="100"/>
          <a:sy n="91" d="100"/>
        </p:scale>
        <p:origin x="3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56"/>
    </p:cViewPr>
  </p:sorterViewPr>
  <p:notesViewPr>
    <p:cSldViewPr>
      <p:cViewPr varScale="1">
        <p:scale>
          <a:sx n="81" d="100"/>
          <a:sy n="81" d="100"/>
        </p:scale>
        <p:origin x="-199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5DAFBA02-56AC-4B85-8781-10A4F5A1C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2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AFBA02-56AC-4B85-8781-10A4F5A1C027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51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46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10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998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45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65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27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64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92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48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33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28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29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27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0.png"/><Relationship Id="rId4" Type="http://schemas.openxmlformats.org/officeDocument/2006/relationships/image" Target="../media/image25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524000"/>
            <a:ext cx="61638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Pattern recognition</a:t>
            </a:r>
          </a:p>
          <a:p>
            <a:endParaRPr lang="en-US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Linear discriminants as decision boundaries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</a:rPr>
              <a:t>Calculation of m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argins</a:t>
            </a:r>
            <a:endParaRPr lang="en-US" sz="2400" dirty="0"/>
          </a:p>
          <a:p>
            <a:r>
              <a:rPr lang="en-US" sz="2400" dirty="0"/>
              <a:t>Perceptron Learning Algorithm (PLA)</a:t>
            </a:r>
          </a:p>
          <a:p>
            <a:r>
              <a:rPr lang="en-US" sz="2400" dirty="0"/>
              <a:t>Least Mean Square Algorithm</a:t>
            </a:r>
          </a:p>
        </p:txBody>
      </p:sp>
    </p:spTree>
    <p:extLst>
      <p:ext uri="{BB962C8B-B14F-4D97-AF65-F5344CB8AC3E}">
        <p14:creationId xmlns:p14="http://schemas.microsoft.com/office/powerpoint/2010/main" val="362116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0123A62-C5F2-46E6-9082-9045393BEAF3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8676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42" y="2701925"/>
            <a:ext cx="7618413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44077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0" y="2445348"/>
                <a:ext cx="3124200" cy="5131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𝐰</m:t>
                    </m:r>
                    <m:r>
                      <m:rPr>
                        <m:sty m:val="p"/>
                      </m:rPr>
                      <a:rPr lang="en-US" sz="2000" b="0" i="0" baseline="3000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1.5 = -b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445348"/>
                <a:ext cx="3124200" cy="513154"/>
              </a:xfrm>
              <a:prstGeom prst="rect">
                <a:avLst/>
              </a:prstGeom>
              <a:blipFill>
                <a:blip r:embed="rId4"/>
                <a:stretch>
                  <a:fillRect r="-1563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99756" y="136525"/>
            <a:ext cx="82584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dirty="0"/>
              <a:t>The point chosen on the decision boundary to calculate the bias will determine the margins. The point (0,1.5) gives b = -1.5 and equal margins for both classes. If the components of </a:t>
            </a:r>
            <a:r>
              <a:rPr lang="en-US" altLang="en-US" sz="2000" b="1" dirty="0"/>
              <a:t>p</a:t>
            </a:r>
            <a:r>
              <a:rPr lang="en-US" altLang="en-US" sz="2000" dirty="0"/>
              <a:t> are 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and x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then the </a:t>
            </a:r>
            <a:r>
              <a:rPr lang="en-US" sz="2000" dirty="0"/>
              <a:t>equation of the decision boundary can be written as x</a:t>
            </a:r>
            <a:r>
              <a:rPr lang="en-US" sz="2000" baseline="-25000" dirty="0"/>
              <a:t>1</a:t>
            </a:r>
            <a:r>
              <a:rPr lang="en-US" sz="2000" dirty="0"/>
              <a:t> + x</a:t>
            </a:r>
            <a:r>
              <a:rPr lang="en-US" sz="2000" baseline="-25000" dirty="0"/>
              <a:t>2</a:t>
            </a:r>
            <a:r>
              <a:rPr lang="en-US" sz="2000" dirty="0"/>
              <a:t> = 1.5.  </a:t>
            </a:r>
          </a:p>
          <a:p>
            <a:r>
              <a:rPr lang="en-US" sz="2000" dirty="0"/>
              <a:t>What are the margins in this case?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47CAAE-8336-469C-9C95-5E41839EA360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66800" y="381000"/>
            <a:ext cx="6341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Distance of x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 from hyperplane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b="1" dirty="0"/>
              <a:t>x</a:t>
            </a:r>
            <a:r>
              <a:rPr lang="en-US" altLang="en-US" sz="2800" dirty="0"/>
              <a:t> = 0</a:t>
            </a:r>
          </a:p>
        </p:txBody>
      </p:sp>
      <p:pic>
        <p:nvPicPr>
          <p:cNvPr id="11269" name="Picture 16" descr="fig10_1_page2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5867400" cy="5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17"/>
          <p:cNvSpPr txBox="1">
            <a:spLocks noChangeArrowheads="1"/>
          </p:cNvSpPr>
          <p:nvPr/>
        </p:nvSpPr>
        <p:spPr bwMode="auto">
          <a:xfrm>
            <a:off x="5289550" y="914400"/>
            <a:ext cx="385445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Let </a:t>
            </a:r>
            <a:r>
              <a:rPr lang="en-US" altLang="en-US" sz="2800" b="1" dirty="0" err="1"/>
              <a:t>x</a:t>
            </a:r>
            <a:r>
              <a:rPr lang="en-US" altLang="en-US" sz="2800" b="1" baseline="-25000" dirty="0" err="1"/>
              <a:t>a</a:t>
            </a:r>
            <a:r>
              <a:rPr lang="en-US" altLang="en-US" sz="2800" dirty="0"/>
              <a:t> and </a:t>
            </a:r>
            <a:r>
              <a:rPr lang="en-US" altLang="en-US" sz="2800" b="1" dirty="0" err="1"/>
              <a:t>x</a:t>
            </a:r>
            <a:r>
              <a:rPr lang="en-US" altLang="en-US" sz="2800" b="1" baseline="-25000" dirty="0" err="1"/>
              <a:t>b</a:t>
            </a:r>
            <a:r>
              <a:rPr lang="en-US" altLang="en-US" sz="28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be points 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hyperplane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/>
              <a:t>w</a:t>
            </a:r>
            <a:r>
              <a:rPr lang="en-US" altLang="en-US" sz="2800" b="1" baseline="30000" dirty="0" err="1"/>
              <a:t>T</a:t>
            </a:r>
            <a:r>
              <a:rPr lang="en-US" altLang="en-US" sz="2800" b="1" dirty="0" err="1"/>
              <a:t>x</a:t>
            </a:r>
            <a:r>
              <a:rPr lang="en-US" altLang="en-US" sz="2800" b="1" baseline="-25000" dirty="0" err="1"/>
              <a:t>a</a:t>
            </a:r>
            <a:r>
              <a:rPr lang="en-US" altLang="en-US" sz="2800" dirty="0"/>
              <a:t> + w</a:t>
            </a:r>
            <a:r>
              <a:rPr lang="en-US" altLang="en-US" sz="2800" b="1" baseline="-25000" dirty="0"/>
              <a:t>0</a:t>
            </a:r>
            <a:r>
              <a:rPr lang="en-US" altLang="en-US" sz="2800" dirty="0"/>
              <a:t> = </a:t>
            </a:r>
            <a:r>
              <a:rPr lang="en-US" altLang="en-US" sz="2800" b="1" dirty="0" err="1"/>
              <a:t>w</a:t>
            </a:r>
            <a:r>
              <a:rPr lang="en-US" altLang="en-US" sz="2800" b="1" baseline="30000" dirty="0" err="1"/>
              <a:t>T</a:t>
            </a:r>
            <a:r>
              <a:rPr lang="en-US" altLang="en-US" sz="2800" b="1" dirty="0" err="1"/>
              <a:t>x</a:t>
            </a:r>
            <a:r>
              <a:rPr lang="en-US" altLang="en-US" sz="2800" b="1" baseline="-25000" dirty="0" err="1"/>
              <a:t>b</a:t>
            </a:r>
            <a:r>
              <a:rPr lang="en-US" altLang="en-US" sz="2800" dirty="0"/>
              <a:t> + w</a:t>
            </a:r>
            <a:r>
              <a:rPr lang="en-US" altLang="en-US" sz="2800" b="1" baseline="-25000" dirty="0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w</a:t>
            </a:r>
            <a:r>
              <a:rPr lang="en-US" altLang="en-US" sz="2800" b="1" baseline="30000" dirty="0"/>
              <a:t>T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baseline="-25000" dirty="0"/>
              <a:t>a</a:t>
            </a:r>
            <a:r>
              <a:rPr lang="en-US" altLang="en-US" sz="2800" dirty="0"/>
              <a:t> – </a:t>
            </a:r>
            <a:r>
              <a:rPr lang="en-US" altLang="en-US" sz="2800" b="1" dirty="0" err="1"/>
              <a:t>x</a:t>
            </a:r>
            <a:r>
              <a:rPr lang="en-US" altLang="en-US" sz="2800" baseline="-25000" dirty="0" err="1"/>
              <a:t>b</a:t>
            </a:r>
            <a:r>
              <a:rPr lang="en-US" altLang="en-US" sz="2800" dirty="0"/>
              <a:t>)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/>
              <a:t>x</a:t>
            </a:r>
            <a:r>
              <a:rPr lang="en-US" altLang="en-US" sz="2800" b="1" baseline="-25000" dirty="0" err="1"/>
              <a:t>a</a:t>
            </a:r>
            <a:r>
              <a:rPr lang="en-US" altLang="en-US" sz="2800" dirty="0"/>
              <a:t> – </a:t>
            </a:r>
            <a:r>
              <a:rPr lang="en-US" altLang="en-US" sz="2800" b="1" dirty="0" err="1"/>
              <a:t>x</a:t>
            </a:r>
            <a:r>
              <a:rPr lang="en-US" altLang="en-US" sz="2800" b="1" baseline="-25000" dirty="0" err="1"/>
              <a:t>b</a:t>
            </a:r>
            <a:r>
              <a:rPr lang="en-US" altLang="en-US" sz="2800" dirty="0"/>
              <a:t> is in hyperplane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w</a:t>
            </a:r>
            <a:r>
              <a:rPr lang="en-US" altLang="en-US" sz="2800" dirty="0"/>
              <a:t> must be normal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hyperplane</a:t>
            </a:r>
          </a:p>
        </p:txBody>
      </p:sp>
      <p:sp>
        <p:nvSpPr>
          <p:cNvPr id="11271" name="Text Box 19"/>
          <p:cNvSpPr txBox="1">
            <a:spLocks noChangeArrowheads="1"/>
          </p:cNvSpPr>
          <p:nvPr/>
        </p:nvSpPr>
        <p:spPr bwMode="auto">
          <a:xfrm>
            <a:off x="1676400" y="3184525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30000" dirty="0"/>
              <a:t>t </a:t>
            </a:r>
            <a:r>
              <a:rPr lang="en-US" altLang="en-US" sz="2000" dirty="0"/>
              <a:t>= -1</a:t>
            </a:r>
          </a:p>
        </p:txBody>
      </p:sp>
      <p:sp>
        <p:nvSpPr>
          <p:cNvPr id="11272" name="Text Box 20"/>
          <p:cNvSpPr txBox="1">
            <a:spLocks noChangeArrowheads="1"/>
          </p:cNvSpPr>
          <p:nvPr/>
        </p:nvSpPr>
        <p:spPr bwMode="auto">
          <a:xfrm>
            <a:off x="4343400" y="3352800"/>
            <a:ext cx="719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30000" dirty="0"/>
              <a:t>t </a:t>
            </a:r>
            <a:r>
              <a:rPr lang="en-US" altLang="en-US" sz="2000" dirty="0"/>
              <a:t>=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3966DE-77CE-48FB-9654-7AFBE2101B33}"/>
              </a:ext>
            </a:extLst>
          </p:cNvPr>
          <p:cNvSpPr txBox="1"/>
          <p:nvPr/>
        </p:nvSpPr>
        <p:spPr>
          <a:xfrm>
            <a:off x="1160789" y="1612384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Linear discriminant in 2D</a:t>
            </a:r>
          </a:p>
        </p:txBody>
      </p:sp>
    </p:spTree>
    <p:extLst>
      <p:ext uri="{BB962C8B-B14F-4D97-AF65-F5344CB8AC3E}">
        <p14:creationId xmlns:p14="http://schemas.microsoft.com/office/powerpoint/2010/main" val="3313401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2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9B6175F-8884-494E-BBDE-7CB9A0E53D41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pic>
        <p:nvPicPr>
          <p:cNvPr id="12292" name="Picture 16" descr="fig10_1_page2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43338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17"/>
          <p:cNvSpPr txBox="1">
            <a:spLocks noChangeArrowheads="1"/>
          </p:cNvSpPr>
          <p:nvPr/>
        </p:nvSpPr>
        <p:spPr bwMode="auto">
          <a:xfrm>
            <a:off x="4953000" y="990600"/>
            <a:ext cx="40386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Decompose any point </a:t>
            </a:r>
            <a:r>
              <a:rPr lang="en-US" altLang="en-US" sz="2400" b="1" dirty="0"/>
              <a:t>x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into components parallel and perpendicular to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hyperplane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x</a:t>
            </a:r>
            <a:r>
              <a:rPr lang="en-US" altLang="en-US" sz="2400" dirty="0"/>
              <a:t> = </a:t>
            </a:r>
            <a:r>
              <a:rPr lang="en-US" altLang="en-US" sz="2400" b="1" dirty="0"/>
              <a:t>x</a:t>
            </a:r>
            <a:r>
              <a:rPr lang="en-US" altLang="en-US" sz="2400" b="1" baseline="-25000" dirty="0"/>
              <a:t>p</a:t>
            </a:r>
            <a:r>
              <a:rPr lang="en-US" altLang="en-US" sz="2400" dirty="0"/>
              <a:t> + </a:t>
            </a:r>
            <a:r>
              <a:rPr lang="en-US" altLang="en-US" sz="2400" i="1" dirty="0"/>
              <a:t>d</a:t>
            </a:r>
            <a:r>
              <a:rPr lang="en-US" altLang="en-US" sz="2400" dirty="0"/>
              <a:t> </a:t>
            </a:r>
            <a:r>
              <a:rPr lang="en-US" altLang="en-US" sz="2400" b="1" dirty="0"/>
              <a:t>w</a:t>
            </a:r>
            <a:r>
              <a:rPr lang="en-US" altLang="en-US" sz="2400" dirty="0"/>
              <a:t>/||</a:t>
            </a:r>
            <a:r>
              <a:rPr lang="en-US" altLang="en-US" sz="2400" b="1" dirty="0"/>
              <a:t>w</a:t>
            </a:r>
            <a:r>
              <a:rPr lang="en-US" altLang="en-US" sz="2400" dirty="0"/>
              <a:t>||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x</a:t>
            </a:r>
            <a:r>
              <a:rPr lang="en-US" altLang="en-US" sz="2400" b="1" baseline="-25000" dirty="0"/>
              <a:t>p</a:t>
            </a:r>
            <a:r>
              <a:rPr lang="en-US" altLang="en-US" sz="2400" dirty="0"/>
              <a:t> is projection of </a:t>
            </a:r>
            <a:r>
              <a:rPr lang="en-US" altLang="en-US" sz="2400" b="1" dirty="0"/>
              <a:t>x</a:t>
            </a:r>
            <a:r>
              <a:rPr lang="en-US" altLang="en-US" sz="2400" dirty="0"/>
              <a:t> 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hyperplane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/>
              <a:t>d</a:t>
            </a:r>
            <a:r>
              <a:rPr lang="en-US" altLang="en-US" sz="2400" dirty="0"/>
              <a:t> is distance of </a:t>
            </a:r>
            <a:r>
              <a:rPr lang="en-US" altLang="en-US" sz="2400" b="1" dirty="0"/>
              <a:t>x</a:t>
            </a:r>
            <a:r>
              <a:rPr lang="en-US" altLang="en-US" sz="2400" dirty="0"/>
              <a:t> from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hyperplane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w</a:t>
            </a:r>
            <a:r>
              <a:rPr lang="en-US" altLang="en-US" sz="2400" dirty="0"/>
              <a:t>/||</a:t>
            </a:r>
            <a:r>
              <a:rPr lang="en-US" altLang="en-US" sz="2400" b="1" dirty="0"/>
              <a:t>w</a:t>
            </a:r>
            <a:r>
              <a:rPr lang="en-US" altLang="en-US" sz="2400" dirty="0"/>
              <a:t>|| is unit normal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hyperplane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1447800" y="2681288"/>
            <a:ext cx="74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-1</a:t>
            </a:r>
          </a:p>
        </p:txBody>
      </p:sp>
      <p:sp>
        <p:nvSpPr>
          <p:cNvPr id="12295" name="Text Box 20"/>
          <p:cNvSpPr txBox="1">
            <a:spLocks noChangeArrowheads="1"/>
          </p:cNvSpPr>
          <p:nvPr/>
        </p:nvSpPr>
        <p:spPr bwMode="auto">
          <a:xfrm>
            <a:off x="3851275" y="2552700"/>
            <a:ext cx="669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1</a:t>
            </a:r>
          </a:p>
        </p:txBody>
      </p:sp>
      <p:sp>
        <p:nvSpPr>
          <p:cNvPr id="12296" name="Text Box 4"/>
          <p:cNvSpPr txBox="1">
            <a:spLocks noChangeArrowheads="1"/>
          </p:cNvSpPr>
          <p:nvPr/>
        </p:nvSpPr>
        <p:spPr bwMode="auto">
          <a:xfrm>
            <a:off x="1066800" y="381000"/>
            <a:ext cx="6341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Distance of x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 from hyperplane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b="1" dirty="0"/>
              <a:t>x</a:t>
            </a:r>
            <a:r>
              <a:rPr lang="en-US" altLang="en-US" sz="2800" dirty="0"/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1639366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2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7F7A112-0828-4D31-945C-4028114B1541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pic>
        <p:nvPicPr>
          <p:cNvPr id="13316" name="Picture 16" descr="fig10_1_page2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43338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17"/>
          <p:cNvSpPr txBox="1">
            <a:spLocks noChangeArrowheads="1"/>
          </p:cNvSpPr>
          <p:nvPr/>
        </p:nvSpPr>
        <p:spPr bwMode="auto">
          <a:xfrm>
            <a:off x="4572000" y="1371600"/>
            <a:ext cx="432752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g(</a:t>
            </a:r>
            <a:r>
              <a:rPr lang="en-US" altLang="en-US" sz="2800" b="1" dirty="0"/>
              <a:t>x</a:t>
            </a:r>
            <a:r>
              <a:rPr lang="en-US" altLang="en-US" sz="2800" b="1" baseline="-25000" dirty="0"/>
              <a:t>p</a:t>
            </a:r>
            <a:r>
              <a:rPr lang="en-US" altLang="en-US" sz="2800" dirty="0"/>
              <a:t>) = g(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lang="en-US" altLang="en-US" sz="2800" dirty="0"/>
              <a:t> - </a:t>
            </a:r>
            <a:r>
              <a:rPr lang="en-US" altLang="en-US" sz="2800" i="1" dirty="0"/>
              <a:t>d</a:t>
            </a:r>
            <a:r>
              <a:rPr lang="en-US" altLang="en-US" sz="2800" dirty="0"/>
              <a:t> </a:t>
            </a:r>
            <a:r>
              <a:rPr lang="en-US" altLang="en-US" sz="2800" b="1" dirty="0"/>
              <a:t>w</a:t>
            </a:r>
            <a:r>
              <a:rPr lang="en-US" altLang="en-US" sz="2800" dirty="0"/>
              <a:t>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||) = 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0 =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 – </a:t>
            </a:r>
            <a:r>
              <a:rPr lang="en-US" altLang="en-US" sz="2800" i="1" dirty="0"/>
              <a:t>d</a:t>
            </a:r>
            <a:r>
              <a:rPr lang="en-US" altLang="en-US" sz="2800" i="1" baseline="30000" dirty="0"/>
              <a:t>t</a:t>
            </a:r>
            <a:r>
              <a:rPr lang="en-US" altLang="en-US" sz="2800" dirty="0"/>
              <a:t> </a:t>
            </a:r>
            <a:r>
              <a:rPr lang="en-US" altLang="en-US" sz="2800" b="1" dirty="0"/>
              <a:t>w</a:t>
            </a:r>
            <a:r>
              <a:rPr lang="en-US" altLang="en-US" sz="2800" dirty="0"/>
              <a:t>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||) + w</a:t>
            </a:r>
            <a:r>
              <a:rPr lang="en-US" altLang="en-US" sz="2800" b="1" baseline="-25000" dirty="0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b="1" dirty="0"/>
              <a:t>w </a:t>
            </a:r>
            <a:r>
              <a:rPr lang="en-US" altLang="en-US" sz="2800" dirty="0"/>
              <a:t>= 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</a:t>
            </a:r>
            <a:r>
              <a:rPr lang="en-US" altLang="en-US" sz="2800" baseline="30000" dirty="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0 =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lang="en-US" altLang="en-US" sz="2800" dirty="0"/>
              <a:t> + w</a:t>
            </a:r>
            <a:r>
              <a:rPr lang="en-US" altLang="en-US" sz="2800" b="1" baseline="-25000" dirty="0"/>
              <a:t>0</a:t>
            </a:r>
            <a:r>
              <a:rPr lang="en-US" altLang="en-US" sz="2800" dirty="0"/>
              <a:t> –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8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lang="en-US" altLang="en-US" sz="2800" i="1" dirty="0"/>
              <a:t> </a:t>
            </a:r>
            <a:r>
              <a:rPr lang="en-US" altLang="en-US" sz="2800" dirty="0"/>
              <a:t>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Solve for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8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8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lang="en-US" altLang="en-US" sz="2800" dirty="0"/>
              <a:t> = |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8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8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lang="en-US" altLang="en-US" sz="2800" dirty="0"/>
              <a:t> + w</a:t>
            </a:r>
            <a:r>
              <a:rPr lang="en-US" altLang="en-US" sz="2800" b="1" baseline="-25000" dirty="0"/>
              <a:t>0</a:t>
            </a:r>
            <a:r>
              <a:rPr lang="en-US" altLang="en-US" sz="2800" dirty="0"/>
              <a:t>|/||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/>
              <a:t>d</a:t>
            </a:r>
            <a:r>
              <a:rPr lang="en-US" altLang="en-US" sz="2800" b="1" i="1" baseline="30000" dirty="0"/>
              <a:t>t</a:t>
            </a:r>
            <a:r>
              <a:rPr lang="en-US" altLang="en-US" sz="2800" dirty="0"/>
              <a:t> = |g(</a:t>
            </a:r>
            <a:r>
              <a:rPr lang="en-US" altLang="en-US" sz="2800" b="1" dirty="0"/>
              <a:t>x</a:t>
            </a:r>
            <a:r>
              <a:rPr lang="en-US" altLang="en-US" sz="2800" i="1" baseline="30000" dirty="0"/>
              <a:t>t</a:t>
            </a:r>
            <a:r>
              <a:rPr lang="en-US" altLang="en-US" sz="2800" dirty="0"/>
              <a:t>)|/||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</a:t>
            </a:r>
          </a:p>
        </p:txBody>
      </p:sp>
      <p:sp>
        <p:nvSpPr>
          <p:cNvPr id="13318" name="Text Box 19"/>
          <p:cNvSpPr txBox="1">
            <a:spLocks noChangeArrowheads="1"/>
          </p:cNvSpPr>
          <p:nvPr/>
        </p:nvSpPr>
        <p:spPr bwMode="auto">
          <a:xfrm>
            <a:off x="1447800" y="2681288"/>
            <a:ext cx="74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-1</a:t>
            </a:r>
          </a:p>
        </p:txBody>
      </p:sp>
      <p:sp>
        <p:nvSpPr>
          <p:cNvPr id="13319" name="Text Box 20"/>
          <p:cNvSpPr txBox="1">
            <a:spLocks noChangeArrowheads="1"/>
          </p:cNvSpPr>
          <p:nvPr/>
        </p:nvSpPr>
        <p:spPr bwMode="auto">
          <a:xfrm>
            <a:off x="3822700" y="2533650"/>
            <a:ext cx="669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1</a:t>
            </a:r>
          </a:p>
        </p:txBody>
      </p:sp>
      <p:sp>
        <p:nvSpPr>
          <p:cNvPr id="13320" name="Text Box 4"/>
          <p:cNvSpPr txBox="1">
            <a:spLocks noChangeArrowheads="1"/>
          </p:cNvSpPr>
          <p:nvPr/>
        </p:nvSpPr>
        <p:spPr bwMode="auto">
          <a:xfrm>
            <a:off x="499096" y="361950"/>
            <a:ext cx="79870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Distance of </a:t>
            </a:r>
            <a:r>
              <a:rPr lang="en-US" altLang="en-US" sz="2800" b="1" dirty="0"/>
              <a:t>x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 from hyperplane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b="1" dirty="0"/>
              <a:t>x</a:t>
            </a:r>
            <a:r>
              <a:rPr lang="en-US" altLang="en-US" sz="2800" dirty="0"/>
              <a:t>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For at any point </a:t>
            </a:r>
            <a:r>
              <a:rPr lang="en-US" altLang="en-US" sz="2800" b="1" dirty="0"/>
              <a:t>x</a:t>
            </a:r>
            <a:r>
              <a:rPr lang="en-US" altLang="en-US" sz="2800" b="1" baseline="-25000" dirty="0"/>
              <a:t>p</a:t>
            </a:r>
            <a:r>
              <a:rPr lang="en-US" altLang="en-US" sz="2800" baseline="-25000" dirty="0"/>
              <a:t> </a:t>
            </a:r>
            <a:r>
              <a:rPr lang="en-US" altLang="en-US" sz="2800" dirty="0"/>
              <a:t>on decision boundary,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g(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)=0</a:t>
            </a:r>
            <a:endParaRPr lang="en-US" alt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867353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0123A62-C5F2-46E6-9082-9045393BEAF3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8676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33" y="2824852"/>
            <a:ext cx="6489358" cy="326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1670" y="878281"/>
            <a:ext cx="7903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What are the margins of this decision boundary?</a:t>
            </a:r>
          </a:p>
        </p:txBody>
      </p:sp>
      <p:sp>
        <p:nvSpPr>
          <p:cNvPr id="9" name="Rectangle 8"/>
          <p:cNvSpPr/>
          <p:nvPr/>
        </p:nvSpPr>
        <p:spPr>
          <a:xfrm>
            <a:off x="2231933" y="3065664"/>
            <a:ext cx="3018512" cy="2890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179" y="1386052"/>
            <a:ext cx="4047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recall w</a:t>
            </a:r>
            <a:r>
              <a:rPr lang="en-US" sz="2400" baseline="30000" dirty="0"/>
              <a:t>T</a:t>
            </a:r>
            <a:r>
              <a:rPr lang="en-US" sz="2400" dirty="0"/>
              <a:t>= [1,1] and b = -1.5 </a:t>
            </a:r>
          </a:p>
          <a:p>
            <a:r>
              <a:rPr lang="en-US" sz="2400" dirty="0"/>
              <a:t>||</a:t>
            </a:r>
            <a:r>
              <a:rPr lang="en-US" sz="2400" b="1" dirty="0"/>
              <a:t>w</a:t>
            </a:r>
            <a:r>
              <a:rPr lang="en-US" sz="2400" dirty="0"/>
              <a:t>|| = </a:t>
            </a:r>
            <a:r>
              <a:rPr lang="en-US" sz="2400" dirty="0" err="1"/>
              <a:t>sqrt</a:t>
            </a:r>
            <a:r>
              <a:rPr lang="en-US" sz="2400" dirty="0"/>
              <a:t>(1+1) = 1.414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178" y="4510982"/>
                <a:ext cx="4491266" cy="982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g((1,1))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- 1.5 = 0.5</a:t>
                </a:r>
              </a:p>
              <a:p>
                <a:r>
                  <a:rPr lang="en-US" sz="2400" dirty="0"/>
                  <a:t>margin = 0.5/1.414 = 0.3536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78" y="4510982"/>
                <a:ext cx="4491266" cy="982770"/>
              </a:xfrm>
              <a:prstGeom prst="rect">
                <a:avLst/>
              </a:prstGeom>
              <a:blipFill rotWithShape="0">
                <a:blip r:embed="rId3"/>
                <a:stretch>
                  <a:fillRect l="-4212" b="-18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98091" y="4119308"/>
            <a:ext cx="2348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For red pattern</a:t>
            </a:r>
            <a:r>
              <a:rPr lang="en-US" dirty="0"/>
              <a:t>, 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308641"/>
            <a:ext cx="243613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For blue pattern,</a:t>
            </a:r>
          </a:p>
          <a:p>
            <a:endParaRPr lang="en-US" sz="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1670" y="2723094"/>
                <a:ext cx="4491266" cy="1014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g((0,1))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- 1.5 = -0.5</a:t>
                </a:r>
              </a:p>
              <a:p>
                <a:r>
                  <a:rPr lang="en-US" sz="2400" dirty="0"/>
                  <a:t>margin = 0.5/1.414 = 0.3536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70" y="2723094"/>
                <a:ext cx="4491266" cy="1014637"/>
              </a:xfrm>
              <a:prstGeom prst="rect">
                <a:avLst/>
              </a:prstGeom>
              <a:blipFill rotWithShape="0">
                <a:blip r:embed="rId4"/>
                <a:stretch>
                  <a:fillRect l="-4071" b="-14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593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7FF087-958C-40A0-AD01-69448763729E}"/>
              </a:ext>
            </a:extLst>
          </p:cNvPr>
          <p:cNvSpPr txBox="1"/>
          <p:nvPr/>
        </p:nvSpPr>
        <p:spPr>
          <a:xfrm>
            <a:off x="460400" y="1647885"/>
            <a:ext cx="84582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|g(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)|/||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|| = distance of example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from decision boundary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Let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 examples from member and non-member classes, respectively, closest to the decision boundary.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b &gt; 0  |g(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)| = 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b &lt; 0  |g(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)| = -g(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equal margins,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means 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-g(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	  note: ||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|| cancels on both sides of the equation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b =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– b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Solve for b = -(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)/2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b =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(find intercepts with x and y axes)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margins by 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b)/||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|| distance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from the decision boundary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EB2BB1-9DB1-4B10-B006-EABD8C65EEF5}"/>
              </a:ext>
            </a:extLst>
          </p:cNvPr>
          <p:cNvSpPr txBox="1"/>
          <p:nvPr/>
        </p:nvSpPr>
        <p:spPr>
          <a:xfrm>
            <a:off x="577900" y="270301"/>
            <a:ext cx="822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Summary: Given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how do I find a decision boundary with equal margins for both patterns and calculate the margins.</a:t>
            </a:r>
          </a:p>
        </p:txBody>
      </p:sp>
    </p:spTree>
    <p:extLst>
      <p:ext uri="{BB962C8B-B14F-4D97-AF65-F5344CB8AC3E}">
        <p14:creationId xmlns:p14="http://schemas.microsoft.com/office/powerpoint/2010/main" val="2130381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123A62-C5F2-46E6-9082-9045393BEAF3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45C75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45C75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28676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58" y="2819400"/>
            <a:ext cx="6489358" cy="326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3358" y="3065664"/>
            <a:ext cx="3047087" cy="2890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10628A24-ACF5-4C37-806F-E1F3747CC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978429"/>
            <a:ext cx="861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Choose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[1,1]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[0,1]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then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2,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1, b = -(2+1)/2 = -1.5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Equation of the decision boundary,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b = 0, is x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1.5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Margin = 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b)/||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|| = (2-1.5)/1.414 = 0.3536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A1F96-DC1A-4272-A8CB-CB988CFEAA0C}"/>
              </a:ext>
            </a:extLst>
          </p:cNvPr>
          <p:cNvSpPr txBox="1"/>
          <p:nvPr/>
        </p:nvSpPr>
        <p:spPr>
          <a:xfrm>
            <a:off x="2203358" y="211513"/>
            <a:ext cx="4498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Example: Boolean AND dataset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4846599-1B99-4013-9F4A-A20DAF7346A7}"/>
                  </a:ext>
                </a:extLst>
              </p:cNvPr>
              <p:cNvSpPr txBox="1"/>
              <p:nvPr/>
            </p:nvSpPr>
            <p:spPr>
              <a:xfrm>
                <a:off x="533400" y="4330933"/>
                <a:ext cx="4491266" cy="1014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g((0,1))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- 1.5 = -0.5</a:t>
                </a:r>
              </a:p>
              <a:p>
                <a:r>
                  <a:rPr lang="en-US" sz="2400" dirty="0"/>
                  <a:t>margin = 0.5/1.414 = 0.3536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4846599-1B99-4013-9F4A-A20DAF734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330933"/>
                <a:ext cx="4491266" cy="1014637"/>
              </a:xfrm>
              <a:prstGeom prst="rect">
                <a:avLst/>
              </a:prstGeom>
              <a:blipFill>
                <a:blip r:embed="rId3"/>
                <a:stretch>
                  <a:fillRect l="-4212" b="-14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3B4F13-1DD4-83E3-7E74-B04526483856}"/>
                  </a:ext>
                </a:extLst>
              </p:cNvPr>
              <p:cNvSpPr txBox="1"/>
              <p:nvPr/>
            </p:nvSpPr>
            <p:spPr>
              <a:xfrm>
                <a:off x="469677" y="2985218"/>
                <a:ext cx="4491266" cy="982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g((1,1))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- 1.5 = 0.5</a:t>
                </a:r>
              </a:p>
              <a:p>
                <a:r>
                  <a:rPr lang="en-US" sz="2400" dirty="0"/>
                  <a:t>margin = 0.5/1.414 = 0.3536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3B4F13-1DD4-83E3-7E74-B04526483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7" y="2985218"/>
                <a:ext cx="4491266" cy="982770"/>
              </a:xfrm>
              <a:prstGeom prst="rect">
                <a:avLst/>
              </a:prstGeom>
              <a:blipFill>
                <a:blip r:embed="rId4"/>
                <a:stretch>
                  <a:fillRect l="-4071" b="-18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9682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E978A829-6FA7-ED28-8E65-C2108AE2D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64" y="76200"/>
            <a:ext cx="7265336" cy="663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499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39974"/>
            <a:ext cx="21145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533400" y="3124200"/>
            <a:ext cx="1709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Logical OR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562600" y="2398713"/>
            <a:ext cx="2514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p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	0	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	1	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	0	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	1	1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1651970" y="304800"/>
            <a:ext cx="566052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5: </a:t>
            </a:r>
            <a:r>
              <a:rPr kumimoji="0" lang="tr-T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Boolean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OR dataset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Chose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decision boundary with equal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x </a:t>
            </a:r>
            <a:r>
              <a:rPr lang="en-US" altLang="en-US" sz="1800" dirty="0">
                <a:solidFill>
                  <a:srgbClr val="000000"/>
                </a:solidFill>
              </a:rPr>
              <a:t>and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 intercepts of the decision boundary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Members have label = 1</a:t>
            </a:r>
          </a:p>
        </p:txBody>
      </p:sp>
    </p:spTree>
    <p:extLst>
      <p:ext uri="{BB962C8B-B14F-4D97-AF65-F5344CB8AC3E}">
        <p14:creationId xmlns:p14="http://schemas.microsoft.com/office/powerpoint/2010/main" val="3290559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80" y="1765547"/>
            <a:ext cx="2016920" cy="205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8" descr="Per-xor_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08511"/>
            <a:ext cx="2438400" cy="230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2057400" y="3959096"/>
            <a:ext cx="153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data table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4351991" y="3959096"/>
            <a:ext cx="34916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graphical representation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914400" y="4648200"/>
            <a:ext cx="75632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 transform to linearly separable feature space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295400" y="847860"/>
            <a:ext cx="7467599" cy="814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Boolean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XOR: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Linearly inseparable pattern</a:t>
            </a:r>
            <a:endParaRPr kumimoji="0" lang="tr-TR" alt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8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685800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Digital Control Theory</a:t>
            </a:r>
          </a:p>
          <a:p>
            <a:pPr algn="ctr"/>
            <a:endParaRPr lang="en-US" sz="2400" dirty="0"/>
          </a:p>
          <a:p>
            <a:r>
              <a:rPr lang="en-US" sz="2400" dirty="0"/>
              <a:t>No differential equations for model dynamics</a:t>
            </a:r>
          </a:p>
          <a:p>
            <a:endParaRPr lang="en-US" sz="2400" dirty="0"/>
          </a:p>
          <a:p>
            <a:r>
              <a:rPr lang="en-US" sz="2400" dirty="0"/>
              <a:t>Train for expected patterns of system behavior.</a:t>
            </a:r>
          </a:p>
          <a:p>
            <a:endParaRPr lang="en-US" sz="2400" dirty="0"/>
          </a:p>
          <a:p>
            <a:r>
              <a:rPr lang="en-US" sz="2400" dirty="0"/>
              <a:t>Periodically extract information from system.</a:t>
            </a:r>
          </a:p>
          <a:p>
            <a:endParaRPr lang="en-US" sz="2400" dirty="0"/>
          </a:p>
          <a:p>
            <a:r>
              <a:rPr lang="en-US" sz="2400" dirty="0"/>
              <a:t>Classify the information obtained based on training.</a:t>
            </a:r>
          </a:p>
          <a:p>
            <a:endParaRPr lang="en-US" sz="2400" dirty="0"/>
          </a:p>
          <a:p>
            <a:r>
              <a:rPr lang="en-US" sz="2400" dirty="0"/>
              <a:t>Control based on classification results.	</a:t>
            </a:r>
          </a:p>
        </p:txBody>
      </p:sp>
    </p:spTree>
    <p:extLst>
      <p:ext uri="{BB962C8B-B14F-4D97-AF65-F5344CB8AC3E}">
        <p14:creationId xmlns:p14="http://schemas.microsoft.com/office/powerpoint/2010/main" val="1023334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874044" y="128468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579791" y="863932"/>
            <a:ext cx="4514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in Gaussian feature space</a:t>
            </a: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7680"/>
            <a:ext cx="1853804" cy="188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1334744" y="411037"/>
            <a:ext cx="94448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2856800"/>
            <a:ext cx="4648200" cy="3578469"/>
            <a:chOff x="1835944" y="3002434"/>
            <a:chExt cx="3362325" cy="2543175"/>
          </a:xfrm>
        </p:grpSpPr>
        <p:pic>
          <p:nvPicPr>
            <p:cNvPr id="37892" name="Picture 5" descr="XOR in feature spa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944" y="3002434"/>
              <a:ext cx="3362325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897" name="Text Box 5"/>
            <p:cNvSpPr txBox="1">
              <a:spLocks noChangeArrowheads="1"/>
            </p:cNvSpPr>
            <p:nvPr/>
          </p:nvSpPr>
          <p:spPr bwMode="auto">
            <a:xfrm>
              <a:off x="2581276" y="4256485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r=1</a:t>
              </a:r>
            </a:p>
          </p:txBody>
        </p:sp>
        <p:sp>
          <p:nvSpPr>
            <p:cNvPr id="37898" name="Text Box 5"/>
            <p:cNvSpPr txBox="1">
              <a:spLocks noChangeArrowheads="1"/>
            </p:cNvSpPr>
            <p:nvPr/>
          </p:nvSpPr>
          <p:spPr bwMode="auto">
            <a:xfrm>
              <a:off x="3063479" y="3486150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r=0</a:t>
              </a:r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06C987C5-AAF9-4DE8-8E1D-59170DD40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887" y="3636191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g(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f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)&gt;0</a:t>
              </a:r>
            </a:p>
          </p:txBody>
        </p:sp>
        <p:sp>
          <p:nvSpPr>
            <p:cNvPr id="16" name="Text Box 5">
              <a:extLst>
                <a:ext uri="{FF2B5EF4-FFF2-40B4-BE49-F238E27FC236}">
                  <a16:creationId xmlns:a16="http://schemas.microsoft.com/office/drawing/2014/main" id="{328B07DE-B9A9-43C8-BC1F-3399AC894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7733" y="4441898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g(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f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)&lt;0</a:t>
              </a:r>
            </a:p>
          </p:txBody>
        </p:sp>
      </p:grp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4146260" y="1434726"/>
            <a:ext cx="3380367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(-|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[1,1]|</a:t>
            </a:r>
            <a:r>
              <a:rPr kumimoji="0" lang="en-US" altLang="en-US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(-|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[0,0]|</a:t>
            </a:r>
            <a:r>
              <a:rPr kumimoji="0" lang="en-US" altLang="en-US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	</a:t>
            </a: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(1,1)	1	0.1353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(0,1)	0.3678	0.3678	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(0,0)	0.1353	1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(1,0)	0.3678	0.3678	1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3D9730A3-514E-4F59-BB00-4AE176867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1740" y="3452648"/>
            <a:ext cx="561226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 that examples with r=1 lie of the side of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decision boundary were g(</a:t>
            </a:r>
            <a:r>
              <a:rPr kumimoji="0" lang="en-US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)&lt;0.  </a:t>
            </a:r>
            <a:r>
              <a:rPr lang="en-US" altLang="en-US" sz="1800" dirty="0">
                <a:solidFill>
                  <a:srgbClr val="000000"/>
                </a:solidFill>
              </a:rPr>
              <a:t>T</a:t>
            </a:r>
            <a:r>
              <a:rPr kumimoji="0" lang="en-US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 calculate b and margins, </a:t>
            </a:r>
            <a:r>
              <a:rPr lang="en-US" altLang="en-US" sz="1800" dirty="0">
                <a:solidFill>
                  <a:srgbClr val="000000"/>
                </a:solidFill>
              </a:rPr>
              <a:t>treat </a:t>
            </a:r>
            <a:r>
              <a:rPr kumimoji="0" lang="en-US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examples with r=0</a:t>
            </a:r>
            <a:r>
              <a:rPr lang="en-US" altLang="en-US" sz="1800" dirty="0">
                <a:solidFill>
                  <a:srgbClr val="000000"/>
                </a:solidFill>
              </a:rPr>
              <a:t> as “</a:t>
            </a:r>
            <a:r>
              <a:rPr kumimoji="0" lang="en-US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members”.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decision bound in the figure is perpendicular to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  <a:r>
              <a:rPr lang="en-US" altLang="en-US" sz="1800" dirty="0">
                <a:solidFill>
                  <a:srgbClr val="000000"/>
                </a:solidFill>
              </a:rPr>
              <a:t>Points are labeled by their coordinates in attribute space.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en-US" altLang="en-US" sz="160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673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874044" y="128468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575964" y="3316413"/>
            <a:ext cx="4514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in Gaussian feature space</a:t>
            </a: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7680"/>
            <a:ext cx="1853804" cy="188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1334744" y="411037"/>
            <a:ext cx="94448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data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4142968" y="3963778"/>
            <a:ext cx="3380367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(-|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[1,1]|</a:t>
            </a:r>
            <a:r>
              <a:rPr kumimoji="0" lang="en-US" altLang="en-US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(-|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[0,0]|</a:t>
            </a:r>
            <a:r>
              <a:rPr kumimoji="0" lang="en-US" altLang="en-US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	</a:t>
            </a: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(1,1)	1	0.1353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(0,1)	0.3678	0.3678	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(0,0)	0.1353	1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(1,0)	0.3678	0.3678	1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3D9730A3-514E-4F59-BB00-4AE176867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2219" y="687680"/>
            <a:ext cx="597318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6: feature space </a:t>
            </a:r>
            <a:r>
              <a:rPr kumimoji="0" lang="tr-TR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Boolean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Chose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decision boundary with equal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the x and y intercepts the of decision boundary.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margins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461B443-3BE5-D9E5-AED3-115879AC77A3}"/>
              </a:ext>
            </a:extLst>
          </p:cNvPr>
          <p:cNvGrpSpPr/>
          <p:nvPr/>
        </p:nvGrpSpPr>
        <p:grpSpPr>
          <a:xfrm>
            <a:off x="197644" y="3243857"/>
            <a:ext cx="3352800" cy="2472869"/>
            <a:chOff x="1835944" y="3002434"/>
            <a:chExt cx="3362325" cy="2543175"/>
          </a:xfrm>
        </p:grpSpPr>
        <p:pic>
          <p:nvPicPr>
            <p:cNvPr id="4" name="Picture 5" descr="XOR in feature space">
              <a:extLst>
                <a:ext uri="{FF2B5EF4-FFF2-40B4-BE49-F238E27FC236}">
                  <a16:creationId xmlns:a16="http://schemas.microsoft.com/office/drawing/2014/main" id="{30FF8326-84C9-EFB8-8683-82B15212EE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944" y="3002434"/>
              <a:ext cx="3362325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FA9F0EFA-0483-6363-46C4-A4FBB1BA4A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1276" y="4256485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r=1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292B95B-22FA-3E25-1350-BF1B43F09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3479" y="3486150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r=0</a:t>
              </a:r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CFAF80D0-D7A9-CC4D-330E-DFC5A551D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887" y="3636191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g(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f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)&gt;0</a:t>
              </a: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4981DC0A-776D-3421-A3C1-949EE3A43A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7733" y="4441898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g(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f</a:t>
              </a:r>
              <a:r>
                <a:rPr kumimoji="0" lang="en-US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)&lt;0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8365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6844D9DA-2FC4-4E18-9164-66472167E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598003"/>
            <a:ext cx="5218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Perceptron Learning Algorithm (PLA)</a:t>
            </a:r>
          </a:p>
        </p:txBody>
      </p:sp>
    </p:spTree>
    <p:extLst>
      <p:ext uri="{BB962C8B-B14F-4D97-AF65-F5344CB8AC3E}">
        <p14:creationId xmlns:p14="http://schemas.microsoft.com/office/powerpoint/2010/main" val="1994847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1" y="15240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pattern is an arrangement of points plotted according to the </a:t>
            </a:r>
          </a:p>
          <a:p>
            <a:r>
              <a:rPr lang="en-US" sz="2400" dirty="0"/>
              <a:t>value of attributes and labeled by the class from which the </a:t>
            </a:r>
          </a:p>
          <a:p>
            <a:r>
              <a:rPr lang="en-US" sz="2400" dirty="0"/>
              <a:t>examples were drawn. The coordinate system of these plots </a:t>
            </a:r>
          </a:p>
          <a:p>
            <a:r>
              <a:rPr lang="en-US" sz="2400" dirty="0"/>
              <a:t>is called “attribute space”</a:t>
            </a:r>
          </a:p>
          <a:p>
            <a:endParaRPr lang="en-US" sz="2400" dirty="0"/>
          </a:p>
          <a:p>
            <a:r>
              <a:rPr lang="en-US" sz="2400" dirty="0"/>
              <a:t>The perceptron leaning algorithm is a method to find a boundary in attribute space that separates data by class. If the data are linearly separable, Rosenblatt proved that the algorithm converges to solution with zero in-sample error.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12177" y="381000"/>
            <a:ext cx="52187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Classification of patterns by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Perceptron Learning Algorithm (PLA)</a:t>
            </a:r>
          </a:p>
        </p:txBody>
      </p:sp>
    </p:spTree>
    <p:extLst>
      <p:ext uri="{BB962C8B-B14F-4D97-AF65-F5344CB8AC3E}">
        <p14:creationId xmlns:p14="http://schemas.microsoft.com/office/powerpoint/2010/main" val="4068927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143717"/>
            <a:ext cx="8133333" cy="47333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700" y="4572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Example in 2D attribute space:</a:t>
            </a:r>
          </a:p>
          <a:p>
            <a:r>
              <a:rPr lang="en-US" sz="2000" dirty="0"/>
              <a:t>A decision boundary with b=0 goes though the origin. Use the PLA to find such a decision boundary that distinguish the pattern in the points below, using the hard limit to predict class.</a:t>
            </a:r>
          </a:p>
        </p:txBody>
      </p:sp>
    </p:spTree>
    <p:extLst>
      <p:ext uri="{BB962C8B-B14F-4D97-AF65-F5344CB8AC3E}">
        <p14:creationId xmlns:p14="http://schemas.microsoft.com/office/powerpoint/2010/main" val="2525412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20" y="685800"/>
            <a:ext cx="8007309" cy="51336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356" y="5819476"/>
            <a:ext cx="85331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Misclassified: t</a:t>
            </a:r>
            <a:r>
              <a:rPr lang="en-US" sz="2400" baseline="-25000" dirty="0"/>
              <a:t>1</a:t>
            </a:r>
            <a:r>
              <a:rPr lang="en-US" sz="2400" dirty="0"/>
              <a:t>=1, a=0  Black dot should be in shaded region</a:t>
            </a:r>
          </a:p>
          <a:p>
            <a:r>
              <a:rPr lang="en-US" sz="2400" dirty="0"/>
              <a:t>Example 3 is also misclassified.</a:t>
            </a:r>
          </a:p>
        </p:txBody>
      </p:sp>
    </p:spTree>
    <p:extLst>
      <p:ext uri="{BB962C8B-B14F-4D97-AF65-F5344CB8AC3E}">
        <p14:creationId xmlns:p14="http://schemas.microsoft.com/office/powerpoint/2010/main" val="9332155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3400"/>
            <a:ext cx="8838814" cy="39526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4800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With new weight vector, only example 2 is misclassified. Modify weight vector based on this misclassification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34400" y="3886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14636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31341" y="225742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4095492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38200"/>
            <a:ext cx="8419048" cy="36190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4648200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With new weight vector, examples 1 and 2 are correctly classified but now </a:t>
            </a:r>
          </a:p>
          <a:p>
            <a:r>
              <a:rPr lang="en-US" sz="2000" dirty="0"/>
              <a:t>example 3 is misclassified. Modify weight vector based on this misclassification.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295400"/>
            <a:ext cx="5596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Note: sign change in weight update rule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2400" y="227839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2400" y="390325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76329" y="290615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-p</a:t>
            </a:r>
          </a:p>
        </p:txBody>
      </p:sp>
    </p:spTree>
    <p:extLst>
      <p:ext uri="{BB962C8B-B14F-4D97-AF65-F5344CB8AC3E}">
        <p14:creationId xmlns:p14="http://schemas.microsoft.com/office/powerpoint/2010/main" val="1975608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85" y="1219200"/>
            <a:ext cx="8694944" cy="4272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062" y="609600"/>
            <a:ext cx="8489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Again t=0 and a=1 implies a minus sign in weight update rule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491892"/>
            <a:ext cx="76943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Note how close example 3 is to the decision boundary. </a:t>
            </a:r>
          </a:p>
          <a:p>
            <a:r>
              <a:rPr lang="en-US" sz="2400" dirty="0"/>
              <a:t>This result will not generalize well.</a:t>
            </a:r>
          </a:p>
        </p:txBody>
      </p:sp>
    </p:spTree>
    <p:extLst>
      <p:ext uri="{BB962C8B-B14F-4D97-AF65-F5344CB8AC3E}">
        <p14:creationId xmlns:p14="http://schemas.microsoft.com/office/powerpoint/2010/main" val="40738666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55" y="2286000"/>
            <a:ext cx="8694944" cy="42726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CD1F4-0792-DF39-4A07-0DB4FBB926C9}"/>
              </a:ext>
            </a:extLst>
          </p:cNvPr>
          <p:cNvSpPr txBox="1"/>
          <p:nvPr/>
        </p:nvSpPr>
        <p:spPr>
          <a:xfrm>
            <a:off x="341017" y="685800"/>
            <a:ext cx="846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Calculate class margins (remember b=0)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 and p</a:t>
            </a:r>
            <a:r>
              <a:rPr lang="en-US" sz="2400" baseline="-25000" dirty="0"/>
              <a:t>3</a:t>
            </a:r>
            <a:r>
              <a:rPr lang="en-US" sz="2400" dirty="0"/>
              <a:t> are data in separate classes closest to the decision boundary.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=[3, 0.2]</a:t>
            </a:r>
          </a:p>
        </p:txBody>
      </p:sp>
    </p:spTree>
    <p:extLst>
      <p:ext uri="{BB962C8B-B14F-4D97-AF65-F5344CB8AC3E}">
        <p14:creationId xmlns:p14="http://schemas.microsoft.com/office/powerpoint/2010/main" val="405453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>
            <a:extLst>
              <a:ext uri="{FF2B5EF4-FFF2-40B4-BE49-F238E27FC236}">
                <a16:creationId xmlns:a16="http://schemas.microsoft.com/office/drawing/2014/main" id="{00E586AE-1BC5-48EA-9CAE-74C7E22BE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39763"/>
            <a:ext cx="7972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1962 Professor Bernard Widrow (Stanford) proposes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Adaptive Linear Element (Adaline) trained by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Least Mean Square algorithm for process control.</a:t>
            </a:r>
          </a:p>
        </p:txBody>
      </p:sp>
      <p:pic>
        <p:nvPicPr>
          <p:cNvPr id="36867" name="Picture 1">
            <a:extLst>
              <a:ext uri="{FF2B5EF4-FFF2-40B4-BE49-F238E27FC236}">
                <a16:creationId xmlns:a16="http://schemas.microsoft.com/office/drawing/2014/main" id="{582694F3-B76A-4DD9-880F-FEB8AA664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36838"/>
            <a:ext cx="2600325" cy="277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2">
            <a:extLst>
              <a:ext uri="{FF2B5EF4-FFF2-40B4-BE49-F238E27FC236}">
                <a16:creationId xmlns:a16="http://schemas.microsoft.com/office/drawing/2014/main" id="{59E8C852-1662-4AA3-A396-04B22C13C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410200"/>
            <a:ext cx="4002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Dynamic input from sensors</a:t>
            </a:r>
          </a:p>
        </p:txBody>
      </p:sp>
      <p:sp>
        <p:nvSpPr>
          <p:cNvPr id="36869" name="TextBox 5">
            <a:extLst>
              <a:ext uri="{FF2B5EF4-FFF2-40B4-BE49-F238E27FC236}">
                <a16:creationId xmlns:a16="http://schemas.microsoft.com/office/drawing/2014/main" id="{9E55E3CF-F4BF-4A8C-A27C-9E266C8E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463" y="2174875"/>
            <a:ext cx="4838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Dynamic output to control process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78325" y="4419600"/>
                <a:ext cx="7688996" cy="17214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g(p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3, 0.2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-0.2</a:t>
                </a:r>
              </a:p>
              <a:p>
                <a:r>
                  <a:rPr lang="en-US" sz="2400" dirty="0"/>
                  <a:t>Margin non-member class = 0.2/3.0067 = 0.0665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Note: </a:t>
                </a:r>
                <a:r>
                  <a:rPr lang="en-US" sz="2400" b="1" dirty="0"/>
                  <a:t>w</a:t>
                </a:r>
                <a:r>
                  <a:rPr lang="en-US" sz="2400" dirty="0"/>
                  <a:t> and b are fixed. Margins are not equal.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25" y="4419600"/>
                <a:ext cx="7688996" cy="1721433"/>
              </a:xfrm>
              <a:prstGeom prst="rect">
                <a:avLst/>
              </a:prstGeom>
              <a:blipFill>
                <a:blip r:embed="rId2"/>
                <a:stretch>
                  <a:fillRect l="-2458" b="-9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77234" y="357063"/>
            <a:ext cx="846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Calculate class margins (remember b=0)</a:t>
            </a:r>
          </a:p>
          <a:p>
            <a:r>
              <a:rPr lang="en-US" sz="2800" dirty="0"/>
              <a:t>p</a:t>
            </a:r>
            <a:r>
              <a:rPr lang="en-US" sz="2800" baseline="-25000" dirty="0"/>
              <a:t>1</a:t>
            </a:r>
            <a:r>
              <a:rPr lang="en-US" sz="2800" dirty="0"/>
              <a:t> and p</a:t>
            </a:r>
            <a:r>
              <a:rPr lang="en-US" sz="2800" baseline="-25000" dirty="0"/>
              <a:t>3</a:t>
            </a:r>
            <a:r>
              <a:rPr lang="en-US" sz="2800" dirty="0"/>
              <a:t> are data in separate classes closest to the decision boundary, G(p</a:t>
            </a:r>
            <a:r>
              <a:rPr lang="en-US" sz="2800" baseline="-25000" dirty="0"/>
              <a:t>1</a:t>
            </a:r>
            <a:r>
              <a:rPr lang="en-US" sz="2800" dirty="0"/>
              <a:t>) is positive.</a:t>
            </a:r>
          </a:p>
        </p:txBody>
      </p:sp>
      <p:sp>
        <p:nvSpPr>
          <p:cNvPr id="5" name="Rectangle 4"/>
          <p:cNvSpPr/>
          <p:nvPr/>
        </p:nvSpPr>
        <p:spPr>
          <a:xfrm>
            <a:off x="564626" y="1989964"/>
            <a:ext cx="40543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dirty="0"/>
              <a:t>=[3, 0.2]</a:t>
            </a:r>
          </a:p>
          <a:p>
            <a:r>
              <a:rPr lang="en-US" sz="2400" dirty="0"/>
              <a:t>||</a:t>
            </a:r>
            <a:r>
              <a:rPr lang="en-US" sz="2400" b="1" dirty="0"/>
              <a:t>w</a:t>
            </a:r>
            <a:r>
              <a:rPr lang="en-US" sz="2400" dirty="0"/>
              <a:t>|| = </a:t>
            </a:r>
            <a:r>
              <a:rPr lang="en-US" sz="2400" dirty="0" err="1"/>
              <a:t>sqrt</a:t>
            </a:r>
            <a:r>
              <a:rPr lang="en-US" sz="2400" dirty="0"/>
              <a:t>(9+0.04) = 3.0067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716" y="3089857"/>
                <a:ext cx="6040898" cy="982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3, 0.2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3.4</a:t>
                </a:r>
              </a:p>
              <a:p>
                <a:r>
                  <a:rPr lang="en-US" sz="2400" dirty="0"/>
                  <a:t>Margin positive class = 3.4/3.0067 = 1.1308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16" y="3089857"/>
                <a:ext cx="6040898" cy="982770"/>
              </a:xfrm>
              <a:prstGeom prst="rect">
                <a:avLst/>
              </a:prstGeom>
              <a:blipFill>
                <a:blip r:embed="rId3"/>
                <a:stretch>
                  <a:fillRect l="-3027" r="-908" b="-18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1024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Summary of Perceptron Leaning Algorithm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Binomial labels t={0,1}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= Perceptron output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a = 1 if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&gt;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a = 0 if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&lt; 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 = Error = t-a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Update weights after testing each example in training set.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Stop when all examples are correctly classified or number misclassified does not change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67200"/>
            <a:ext cx="8678800" cy="207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970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A6839A33-10F5-29C1-4494-E73B23178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57200"/>
            <a:ext cx="7772400" cy="597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82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D019B86B-400B-054B-7CFA-5067D6473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7037"/>
            <a:ext cx="6248399" cy="66882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2B32AD-9738-284C-02C6-218D42CFDAC0}"/>
              </a:ext>
            </a:extLst>
          </p:cNvPr>
          <p:cNvSpPr txBox="1"/>
          <p:nvPr/>
        </p:nvSpPr>
        <p:spPr>
          <a:xfrm>
            <a:off x="3276600" y="5791200"/>
            <a:ext cx="5186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Confirm that this combination of b and </a:t>
            </a:r>
            <a:r>
              <a:rPr lang="en-US" b="1" dirty="0"/>
              <a:t>w</a:t>
            </a:r>
            <a:r>
              <a:rPr lang="en-US" dirty="0"/>
              <a:t> classify </a:t>
            </a:r>
          </a:p>
          <a:p>
            <a:r>
              <a:rPr lang="en-US" dirty="0"/>
              <a:t>p1 and p2 with no error.</a:t>
            </a:r>
          </a:p>
        </p:txBody>
      </p:sp>
    </p:spTree>
    <p:extLst>
      <p:ext uri="{BB962C8B-B14F-4D97-AF65-F5344CB8AC3E}">
        <p14:creationId xmlns:p14="http://schemas.microsoft.com/office/powerpoint/2010/main" val="54543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428625" y="1066800"/>
            <a:ext cx="8305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Assignment 7: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Use PLA with </a:t>
            </a:r>
            <a:r>
              <a:rPr lang="en-US" altLang="en-US" sz="1800" b="1" dirty="0"/>
              <a:t>specified initial weights and bias </a:t>
            </a:r>
            <a:r>
              <a:rPr lang="en-US" altLang="en-US" sz="1800" dirty="0"/>
              <a:t>to find a weight vector and bias that classify the 2 points below in 3D attribute space with no error</a:t>
            </a:r>
            <a:r>
              <a:rPr lang="en-US" altLang="en-US" sz="1800" b="1" dirty="0"/>
              <a:t>.  </a:t>
            </a:r>
            <a:r>
              <a:rPr lang="en-US" altLang="en-US" sz="1800" dirty="0"/>
              <a:t>Assume the output of the perceptron is </a:t>
            </a:r>
            <a:r>
              <a:rPr lang="en-US" altLang="en-US" sz="1800" dirty="0" err="1"/>
              <a:t>hardlim</a:t>
            </a:r>
            <a:r>
              <a:rPr lang="en-US" altLang="en-US" sz="1800" dirty="0"/>
              <a:t>(</a:t>
            </a:r>
            <a:r>
              <a:rPr lang="en-US" altLang="en-US" sz="1800" b="1" dirty="0" err="1"/>
              <a:t>w</a:t>
            </a:r>
            <a:r>
              <a:rPr lang="en-US" altLang="en-US" sz="1800" baseline="30000" dirty="0" err="1"/>
              <a:t>T</a:t>
            </a:r>
            <a:r>
              <a:rPr lang="en-US" altLang="en-US" sz="1800" b="1" dirty="0" err="1"/>
              <a:t>p</a:t>
            </a:r>
            <a:r>
              <a:rPr lang="en-US" altLang="en-US" sz="1800" dirty="0" err="1"/>
              <a:t>+b</a:t>
            </a:r>
            <a:r>
              <a:rPr lang="en-US" altLang="en-US" sz="1800" dirty="0"/>
              <a:t>). Report the resulting weight vector, bias, and the equation of the decision boundary. Calculate the distances of the points from the decision boundary (i.e., margins).</a:t>
            </a:r>
          </a:p>
        </p:txBody>
      </p:sp>
      <p:pic>
        <p:nvPicPr>
          <p:cNvPr id="1331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29000"/>
            <a:ext cx="47434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43200" y="52578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2856178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077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Alternate form of PLA</a:t>
            </a:r>
          </a:p>
          <a:p>
            <a:pPr algn="ctr"/>
            <a:endParaRPr lang="en-US" sz="2400" dirty="0"/>
          </a:p>
          <a:p>
            <a:r>
              <a:rPr lang="en-US" sz="2400" b="1" dirty="0"/>
              <a:t>w</a:t>
            </a:r>
            <a:r>
              <a:rPr lang="en-US" sz="2400" baseline="30000" dirty="0"/>
              <a:t>T </a:t>
            </a:r>
            <a:r>
              <a:rPr lang="en-US" sz="2400" dirty="0"/>
              <a:t>= [</a:t>
            </a:r>
            <a:r>
              <a:rPr lang="en-US" sz="2400" i="1" dirty="0"/>
              <a:t>b</a:t>
            </a:r>
            <a:r>
              <a:rPr lang="en-US" sz="2400" dirty="0"/>
              <a:t>, w</a:t>
            </a:r>
            <a:r>
              <a:rPr lang="en-US" sz="2400" baseline="-25000" dirty="0"/>
              <a:t>1</a:t>
            </a:r>
            <a:r>
              <a:rPr lang="en-US" sz="2400" dirty="0"/>
              <a:t>, …w</a:t>
            </a:r>
            <a:r>
              <a:rPr lang="en-US" sz="2400" baseline="-25000" dirty="0"/>
              <a:t>d</a:t>
            </a:r>
            <a:r>
              <a:rPr lang="en-US" sz="2400" dirty="0"/>
              <a:t>] bias included in weight vector</a:t>
            </a:r>
          </a:p>
          <a:p>
            <a:endParaRPr lang="en-US" sz="2400" dirty="0"/>
          </a:p>
          <a:p>
            <a:r>
              <a:rPr lang="en-US" sz="2400" dirty="0"/>
              <a:t>(</a:t>
            </a:r>
            <a:r>
              <a:rPr lang="en-US" sz="2400" b="1" dirty="0"/>
              <a:t>x</a:t>
            </a:r>
            <a:r>
              <a:rPr lang="en-US" sz="2400" baseline="30000" dirty="0"/>
              <a:t>t</a:t>
            </a:r>
            <a:r>
              <a:rPr lang="en-US" sz="2400" dirty="0"/>
              <a:t>)</a:t>
            </a:r>
            <a:r>
              <a:rPr lang="en-US" sz="2400" baseline="30000" dirty="0"/>
              <a:t>T </a:t>
            </a:r>
            <a:r>
              <a:rPr lang="en-US" sz="2400" dirty="0"/>
              <a:t>= [1, x</a:t>
            </a:r>
            <a:r>
              <a:rPr lang="en-US" sz="2400" baseline="-25000" dirty="0"/>
              <a:t>1</a:t>
            </a:r>
            <a:r>
              <a:rPr lang="en-US" sz="2400" dirty="0"/>
              <a:t>, …x</a:t>
            </a:r>
            <a:r>
              <a:rPr lang="en-US" sz="2400" baseline="-25000" dirty="0"/>
              <a:t>d</a:t>
            </a:r>
            <a:r>
              <a:rPr lang="en-US" sz="2400" dirty="0"/>
              <a:t>] bias node in attribute vector</a:t>
            </a:r>
          </a:p>
          <a:p>
            <a:endParaRPr lang="en-US" sz="2400" dirty="0"/>
          </a:p>
          <a:p>
            <a:r>
              <a:rPr lang="en-US" sz="2400" dirty="0"/>
              <a:t>r</a:t>
            </a:r>
            <a:r>
              <a:rPr lang="en-US" sz="2400" baseline="30000" dirty="0"/>
              <a:t>t </a:t>
            </a:r>
            <a:r>
              <a:rPr lang="en-US" sz="2400" dirty="0"/>
              <a:t>= (-1,1) bipolar class labels</a:t>
            </a:r>
          </a:p>
          <a:p>
            <a:endParaRPr lang="en-US" sz="2400" dirty="0"/>
          </a:p>
          <a:p>
            <a:r>
              <a:rPr lang="en-US" sz="2400" dirty="0"/>
              <a:t>y</a:t>
            </a:r>
            <a:r>
              <a:rPr lang="en-US" sz="2400" baseline="30000" dirty="0"/>
              <a:t>t </a:t>
            </a:r>
            <a:r>
              <a:rPr lang="en-US" sz="2400" dirty="0"/>
              <a:t>= sign(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x</a:t>
            </a:r>
            <a:r>
              <a:rPr lang="en-US" sz="2400" dirty="0"/>
              <a:t>) = 1 if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x </a:t>
            </a:r>
            <a:r>
              <a:rPr lang="en-US" sz="2400" u="sng" dirty="0"/>
              <a:t>&gt;</a:t>
            </a:r>
            <a:r>
              <a:rPr lang="en-US" sz="2400" dirty="0"/>
              <a:t> 0</a:t>
            </a:r>
          </a:p>
          <a:p>
            <a:r>
              <a:rPr lang="en-US" sz="2400" dirty="0"/>
              <a:t>		 = -1if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x </a:t>
            </a:r>
            <a:r>
              <a:rPr lang="en-US" sz="2400" dirty="0"/>
              <a:t>&lt; 0</a:t>
            </a:r>
          </a:p>
          <a:p>
            <a:r>
              <a:rPr lang="en-US" sz="2400" b="1" dirty="0" err="1"/>
              <a:t>w</a:t>
            </a:r>
            <a:r>
              <a:rPr lang="en-US" sz="2400" baseline="-25000" dirty="0" err="1"/>
              <a:t>new</a:t>
            </a:r>
            <a:r>
              <a:rPr lang="en-US" sz="2400" dirty="0"/>
              <a:t> = </a:t>
            </a:r>
            <a:r>
              <a:rPr lang="en-US" sz="2400" b="1" dirty="0"/>
              <a:t>w</a:t>
            </a:r>
            <a:r>
              <a:rPr lang="en-US" sz="2400" baseline="-25000" dirty="0"/>
              <a:t>old</a:t>
            </a:r>
            <a:r>
              <a:rPr lang="en-US" sz="2400" dirty="0"/>
              <a:t> + y</a:t>
            </a:r>
            <a:r>
              <a:rPr lang="en-US" sz="2400" baseline="30000" dirty="0"/>
              <a:t>t </a:t>
            </a:r>
            <a:r>
              <a:rPr lang="en-US" sz="2400" b="1" dirty="0"/>
              <a:t>x</a:t>
            </a:r>
            <a:r>
              <a:rPr lang="en-US" sz="2400" baseline="30000" dirty="0"/>
              <a:t>t 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Correct classification if </a:t>
            </a:r>
            <a:r>
              <a:rPr lang="en-US" sz="2400" dirty="0" err="1"/>
              <a:t>y</a:t>
            </a:r>
            <a:r>
              <a:rPr lang="en-US" sz="2400" baseline="30000" dirty="0" err="1"/>
              <a:t>t</a:t>
            </a:r>
            <a:r>
              <a:rPr lang="en-US" sz="2400" dirty="0"/>
              <a:t>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4571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1676400" y="228600"/>
            <a:ext cx="53870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Pseudo code for PLA in alternate form</a:t>
            </a:r>
            <a:endParaRPr lang="en-US" altLang="en-US" sz="2000" dirty="0"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1044" y="838200"/>
            <a:ext cx="88605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Start with a randomly chosen of weight vector (w</a:t>
            </a:r>
            <a:r>
              <a:rPr lang="en-US" sz="2000" baseline="-25000" dirty="0"/>
              <a:t>0</a:t>
            </a:r>
            <a:r>
              <a:rPr lang="en-US" sz="2000" dirty="0"/>
              <a:t> = initial bias).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Compare sign(</a:t>
            </a:r>
            <a:r>
              <a:rPr lang="en-US" sz="2000" b="1" dirty="0"/>
              <a:t>w</a:t>
            </a:r>
            <a:r>
              <a:rPr lang="en-US" sz="2000" baseline="30000" dirty="0"/>
              <a:t>T</a:t>
            </a:r>
            <a:r>
              <a:rPr lang="en-US" sz="2000" b="1" dirty="0"/>
              <a:t>x)</a:t>
            </a:r>
            <a:r>
              <a:rPr lang="en-US" sz="2000" dirty="0"/>
              <a:t> to label of each attribute vector in training set.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different, store y</a:t>
            </a:r>
            <a:r>
              <a:rPr lang="en-US" sz="2000" baseline="30000" dirty="0"/>
              <a:t>t </a:t>
            </a:r>
            <a:r>
              <a:rPr lang="en-US" sz="2000" dirty="0"/>
              <a:t>and</a:t>
            </a:r>
            <a:r>
              <a:rPr lang="en-US" sz="2000" baseline="30000" dirty="0"/>
              <a:t> </a:t>
            </a:r>
            <a:r>
              <a:rPr lang="en-US" sz="2000" b="1" dirty="0"/>
              <a:t>x</a:t>
            </a:r>
            <a:r>
              <a:rPr lang="en-US" sz="2000" baseline="30000" dirty="0"/>
              <a:t>t </a:t>
            </a:r>
            <a:r>
              <a:rPr lang="en-US" sz="2000" dirty="0"/>
              <a:t>in a file of misclassified examples.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Randomly choose a misclassified example (</a:t>
            </a:r>
            <a:r>
              <a:rPr lang="en-US" sz="2000" b="1" dirty="0" err="1"/>
              <a:t>x</a:t>
            </a:r>
            <a:r>
              <a:rPr lang="en-US" sz="2000" baseline="30000" dirty="0" err="1"/>
              <a:t>k</a:t>
            </a:r>
            <a:r>
              <a:rPr lang="en-US" sz="2000" dirty="0"/>
              <a:t>, y</a:t>
            </a:r>
            <a:r>
              <a:rPr lang="en-US" sz="2000" baseline="30000" dirty="0"/>
              <a:t>k</a:t>
            </a:r>
            <a:r>
              <a:rPr lang="en-US" sz="2000" dirty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Update weight vector by </a:t>
            </a:r>
            <a:r>
              <a:rPr lang="en-US" sz="2000" b="1" dirty="0" err="1"/>
              <a:t>w</a:t>
            </a:r>
            <a:r>
              <a:rPr lang="en-US" sz="2000" baseline="-25000" dirty="0" err="1"/>
              <a:t>new</a:t>
            </a:r>
            <a:r>
              <a:rPr lang="en-US" sz="2000" dirty="0"/>
              <a:t> = </a:t>
            </a:r>
            <a:r>
              <a:rPr lang="en-US" sz="2000" b="1" dirty="0"/>
              <a:t>w</a:t>
            </a:r>
            <a:r>
              <a:rPr lang="en-US" sz="2000" baseline="-25000" dirty="0"/>
              <a:t>old</a:t>
            </a:r>
            <a:r>
              <a:rPr lang="en-US" sz="2000" dirty="0"/>
              <a:t> + y</a:t>
            </a:r>
            <a:r>
              <a:rPr lang="en-US" sz="2000" baseline="30000" dirty="0"/>
              <a:t>k</a:t>
            </a:r>
            <a:r>
              <a:rPr lang="en-US" sz="2000" b="1" dirty="0"/>
              <a:t>x</a:t>
            </a:r>
            <a:r>
              <a:rPr lang="en-US" sz="2000" baseline="30000" dirty="0"/>
              <a:t>k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r>
              <a:rPr lang="en-US" sz="2000" dirty="0"/>
              <a:t>Repeat 2-5 with the new weight vector.</a:t>
            </a:r>
          </a:p>
          <a:p>
            <a:endParaRPr lang="en-US" sz="2000" dirty="0"/>
          </a:p>
          <a:p>
            <a:r>
              <a:rPr lang="en-US" sz="2000" dirty="0"/>
              <a:t>Monitor the number of misclassified examples.</a:t>
            </a:r>
          </a:p>
          <a:p>
            <a:endParaRPr lang="en-US" sz="2000" dirty="0"/>
          </a:p>
          <a:p>
            <a:r>
              <a:rPr lang="en-US" sz="2000" dirty="0"/>
              <a:t>If data is linearly separable, stop when no misclassified examples.</a:t>
            </a:r>
          </a:p>
          <a:p>
            <a:endParaRPr lang="en-US" sz="2000" dirty="0"/>
          </a:p>
          <a:p>
            <a:r>
              <a:rPr lang="en-US" sz="2000" dirty="0"/>
              <a:t>If data is not linearly separable, when you stop at max iterations, </a:t>
            </a:r>
            <a:r>
              <a:rPr lang="en-US" sz="2000" b="1" dirty="0" err="1"/>
              <a:t>w</a:t>
            </a:r>
            <a:r>
              <a:rPr lang="en-US" sz="2000" baseline="-25000" dirty="0" err="1"/>
              <a:t>new</a:t>
            </a:r>
            <a:r>
              <a:rPr lang="en-US" sz="2000" dirty="0"/>
              <a:t> may not be the best choice for the smallest number of misclassified examples.</a:t>
            </a:r>
          </a:p>
          <a:p>
            <a:r>
              <a:rPr lang="en-US" sz="2000" dirty="0"/>
              <a:t>  </a:t>
            </a:r>
          </a:p>
          <a:p>
            <a:r>
              <a:rPr lang="en-US" sz="2000" dirty="0"/>
              <a:t>To avoid this problem, use the pocket algorithm (next slide).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3773" y="228600"/>
            <a:ext cx="4977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Pseudo code for “pocket” algorithm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838200"/>
            <a:ext cx="624241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Set </a:t>
            </a:r>
            <a:r>
              <a:rPr lang="en-US" sz="2400" b="1" dirty="0"/>
              <a:t>w</a:t>
            </a:r>
            <a:r>
              <a:rPr lang="en-US" sz="2400" baseline="-25000" dirty="0"/>
              <a:t>best</a:t>
            </a:r>
            <a:r>
              <a:rPr lang="en-US" sz="2400" dirty="0"/>
              <a:t> to initial weight vector of PLA</a:t>
            </a:r>
          </a:p>
          <a:p>
            <a:r>
              <a:rPr lang="en-US" sz="2400" dirty="0"/>
              <a:t>Store misclassified examples</a:t>
            </a:r>
          </a:p>
          <a:p>
            <a:r>
              <a:rPr lang="en-US" sz="2400" dirty="0"/>
              <a:t>E</a:t>
            </a:r>
            <a:r>
              <a:rPr lang="en-US" sz="2400" baseline="-25000" dirty="0"/>
              <a:t>best</a:t>
            </a:r>
            <a:r>
              <a:rPr lang="en-US" sz="2400" dirty="0"/>
              <a:t>=number misclassified</a:t>
            </a:r>
          </a:p>
          <a:p>
            <a:r>
              <a:rPr lang="en-US" sz="2400" dirty="0"/>
              <a:t>If E</a:t>
            </a:r>
            <a:r>
              <a:rPr lang="en-US" sz="2400" baseline="-25000" dirty="0"/>
              <a:t>best</a:t>
            </a:r>
            <a:r>
              <a:rPr lang="en-US" sz="2400" dirty="0"/>
              <a:t>=0 return</a:t>
            </a:r>
          </a:p>
          <a:p>
            <a:r>
              <a:rPr lang="en-US" sz="2400" dirty="0"/>
              <a:t>For k=1 to max iterations</a:t>
            </a:r>
          </a:p>
          <a:p>
            <a:r>
              <a:rPr lang="en-US" sz="2400" dirty="0"/>
              <a:t>	find </a:t>
            </a:r>
            <a:r>
              <a:rPr lang="en-US" sz="2400" b="1" dirty="0" err="1"/>
              <a:t>w</a:t>
            </a:r>
            <a:r>
              <a:rPr lang="en-US" sz="2400" baseline="-25000" dirty="0" err="1"/>
              <a:t>new</a:t>
            </a:r>
            <a:r>
              <a:rPr lang="en-US" sz="2400" dirty="0"/>
              <a:t> by PLA</a:t>
            </a:r>
          </a:p>
          <a:p>
            <a:r>
              <a:rPr lang="en-US" sz="2400" dirty="0"/>
              <a:t>	find misclassified examples </a:t>
            </a:r>
          </a:p>
          <a:p>
            <a:r>
              <a:rPr lang="en-US" sz="2400" dirty="0"/>
              <a:t>	E</a:t>
            </a:r>
            <a:r>
              <a:rPr lang="en-US" sz="2400" baseline="-25000" dirty="0"/>
              <a:t>new</a:t>
            </a:r>
            <a:r>
              <a:rPr lang="en-US" sz="2400" dirty="0"/>
              <a:t>=number misclassified</a:t>
            </a:r>
          </a:p>
          <a:p>
            <a:r>
              <a:rPr lang="en-US" sz="2400" dirty="0"/>
              <a:t>	if E</a:t>
            </a:r>
            <a:r>
              <a:rPr lang="en-US" sz="2400" baseline="-25000" dirty="0"/>
              <a:t>new</a:t>
            </a:r>
            <a:r>
              <a:rPr lang="en-US" sz="2400" dirty="0"/>
              <a:t>&lt;E</a:t>
            </a:r>
            <a:r>
              <a:rPr lang="en-US" sz="2400" baseline="-25000" dirty="0"/>
              <a:t>best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baseline="-25000" dirty="0"/>
              <a:t>best</a:t>
            </a:r>
            <a:r>
              <a:rPr lang="en-US" sz="2400" dirty="0"/>
              <a:t>=</a:t>
            </a:r>
            <a:r>
              <a:rPr lang="en-US" sz="2400" b="1" dirty="0"/>
              <a:t>w</a:t>
            </a:r>
            <a:r>
              <a:rPr lang="en-US" sz="2400" baseline="-25000" dirty="0"/>
              <a:t>new</a:t>
            </a:r>
            <a:r>
              <a:rPr lang="en-US" sz="2400" dirty="0"/>
              <a:t> and E</a:t>
            </a:r>
            <a:r>
              <a:rPr lang="en-US" sz="2400" baseline="-25000" dirty="0"/>
              <a:t>best</a:t>
            </a:r>
            <a:r>
              <a:rPr lang="en-US" sz="2400" dirty="0"/>
              <a:t>=E</a:t>
            </a:r>
            <a:r>
              <a:rPr lang="en-US" sz="2400" baseline="-25000" dirty="0"/>
              <a:t>new</a:t>
            </a:r>
          </a:p>
          <a:p>
            <a:r>
              <a:rPr lang="en-US" sz="2400" dirty="0"/>
              <a:t>	if E</a:t>
            </a:r>
            <a:r>
              <a:rPr lang="en-US" sz="2400" baseline="-25000" dirty="0"/>
              <a:t>best</a:t>
            </a:r>
            <a:r>
              <a:rPr lang="en-US" sz="2400" dirty="0"/>
              <a:t>=0 return</a:t>
            </a:r>
          </a:p>
          <a:p>
            <a:r>
              <a:rPr lang="en-US" sz="2400" dirty="0"/>
              <a:t>end</a:t>
            </a:r>
          </a:p>
          <a:p>
            <a:r>
              <a:rPr lang="en-US" sz="2400" dirty="0"/>
              <a:t>Output E</a:t>
            </a:r>
            <a:r>
              <a:rPr lang="en-US" sz="2400" baseline="-25000" dirty="0"/>
              <a:t>best</a:t>
            </a:r>
            <a:r>
              <a:rPr lang="en-US" sz="2400" dirty="0"/>
              <a:t> and </a:t>
            </a:r>
            <a:r>
              <a:rPr lang="en-US" sz="2400" b="1" dirty="0"/>
              <a:t>w</a:t>
            </a:r>
            <a:r>
              <a:rPr lang="en-US" sz="2400" baseline="-25000" dirty="0"/>
              <a:t>best</a:t>
            </a:r>
          </a:p>
        </p:txBody>
      </p:sp>
    </p:spTree>
    <p:extLst>
      <p:ext uri="{BB962C8B-B14F-4D97-AF65-F5344CB8AC3E}">
        <p14:creationId xmlns:p14="http://schemas.microsoft.com/office/powerpoint/2010/main" val="5579144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457200" y="407441"/>
            <a:ext cx="79560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Application of pocket algorithm to digit recognition,1 vs 5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is not efficient.</a:t>
            </a: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1056481" y="1469433"/>
            <a:ext cx="7031038" cy="3786188"/>
            <a:chOff x="845216" y="1811439"/>
            <a:chExt cx="7032067" cy="3785869"/>
          </a:xfrm>
        </p:grpSpPr>
        <p:pic>
          <p:nvPicPr>
            <p:cNvPr id="4096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5326" y="1811439"/>
              <a:ext cx="6631957" cy="3403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66" name="TextBox 5"/>
            <p:cNvSpPr txBox="1">
              <a:spLocks noChangeArrowheads="1"/>
            </p:cNvSpPr>
            <p:nvPr/>
          </p:nvSpPr>
          <p:spPr bwMode="auto">
            <a:xfrm>
              <a:off x="4077779" y="5197198"/>
              <a:ext cx="10852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intensity</a:t>
              </a:r>
            </a:p>
          </p:txBody>
        </p:sp>
        <p:sp>
          <p:nvSpPr>
            <p:cNvPr id="40967" name="TextBox 6"/>
            <p:cNvSpPr txBox="1">
              <a:spLocks noChangeArrowheads="1"/>
            </p:cNvSpPr>
            <p:nvPr/>
          </p:nvSpPr>
          <p:spPr bwMode="auto">
            <a:xfrm rot="-5400000">
              <a:off x="431898" y="3308918"/>
              <a:ext cx="12267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symmetry</a:t>
              </a:r>
            </a:p>
          </p:txBody>
        </p:sp>
      </p:grpSp>
      <p:sp>
        <p:nvSpPr>
          <p:cNvPr id="40964" name="TextBox 1"/>
          <p:cNvSpPr txBox="1">
            <a:spLocks noChangeArrowheads="1"/>
          </p:cNvSpPr>
          <p:nvPr/>
        </p:nvSpPr>
        <p:spPr bwMode="auto">
          <a:xfrm>
            <a:off x="78260" y="5276642"/>
            <a:ext cx="91123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Patterns are nearly linearly separable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Algorithm sends most of its time searching for misclassifications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You will solve this problem by radial basis function neural network</a:t>
            </a:r>
          </a:p>
        </p:txBody>
      </p:sp>
    </p:spTree>
    <p:extLst>
      <p:ext uri="{BB962C8B-B14F-4D97-AF65-F5344CB8AC3E}">
        <p14:creationId xmlns:p14="http://schemas.microsoft.com/office/powerpoint/2010/main" val="4993097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2286000"/>
            <a:ext cx="4242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Least Mean Square Algorithm</a:t>
            </a:r>
          </a:p>
        </p:txBody>
      </p:sp>
    </p:spTree>
    <p:extLst>
      <p:ext uri="{BB962C8B-B14F-4D97-AF65-F5344CB8AC3E}">
        <p14:creationId xmlns:p14="http://schemas.microsoft.com/office/powerpoint/2010/main" val="48389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7"/>
          <p:cNvGrpSpPr>
            <a:grpSpLocks/>
          </p:cNvGrpSpPr>
          <p:nvPr/>
        </p:nvGrpSpPr>
        <p:grpSpPr bwMode="auto">
          <a:xfrm>
            <a:off x="1676400" y="2209800"/>
            <a:ext cx="6016625" cy="3709988"/>
            <a:chOff x="1235085" y="2081380"/>
            <a:chExt cx="6016988" cy="3709820"/>
          </a:xfrm>
        </p:grpSpPr>
        <p:pic>
          <p:nvPicPr>
            <p:cNvPr id="16389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5085" y="2081380"/>
              <a:ext cx="6016988" cy="3709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lowchart: Alternate Process 3"/>
            <p:cNvSpPr/>
            <p:nvPr/>
          </p:nvSpPr>
          <p:spPr>
            <a:xfrm>
              <a:off x="4724621" y="2081380"/>
              <a:ext cx="1371683" cy="661958"/>
            </a:xfrm>
            <a:prstGeom prst="flowChartAlternateProcess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6391" name="TextBox 5"/>
            <p:cNvSpPr txBox="1">
              <a:spLocks noChangeArrowheads="1"/>
            </p:cNvSpPr>
            <p:nvPr/>
          </p:nvSpPr>
          <p:spPr bwMode="auto">
            <a:xfrm>
              <a:off x="4903490" y="2212235"/>
              <a:ext cx="10134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err="1"/>
                <a:t>adaline</a:t>
              </a:r>
              <a:endParaRPr lang="en-US" altLang="en-US" sz="2000" dirty="0"/>
            </a:p>
          </p:txBody>
        </p:sp>
      </p:grp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1740189" y="454587"/>
            <a:ext cx="62440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Example: sorting apples from oranges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381000" y="4126240"/>
            <a:ext cx="56813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Based on training, the </a:t>
            </a:r>
            <a:r>
              <a:rPr lang="en-US" altLang="en-US" sz="2400" dirty="0" err="1"/>
              <a:t>adaline</a:t>
            </a:r>
            <a:r>
              <a:rPr lang="en-US" altLang="en-US" sz="2400" dirty="0"/>
              <a:t> classifies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attribute vector </a:t>
            </a:r>
            <a:r>
              <a:rPr lang="en-US" altLang="en-US" sz="2400" b="1" dirty="0"/>
              <a:t>p</a:t>
            </a:r>
            <a:r>
              <a:rPr lang="en-US" altLang="en-US" sz="2400" dirty="0"/>
              <a:t> as apple or orange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and adjust sorter accordingly.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84712" y="1140890"/>
                <a:ext cx="2154466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712" y="1140890"/>
                <a:ext cx="2154466" cy="1003480"/>
              </a:xfrm>
              <a:prstGeom prst="rect">
                <a:avLst/>
              </a:prstGeom>
              <a:blipFill>
                <a:blip r:embed="rId3"/>
                <a:stretch>
                  <a:fillRect l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8283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7"/>
          <p:cNvGrpSpPr>
            <a:grpSpLocks/>
          </p:cNvGrpSpPr>
          <p:nvPr/>
        </p:nvGrpSpPr>
        <p:grpSpPr bwMode="auto">
          <a:xfrm>
            <a:off x="2590800" y="2209800"/>
            <a:ext cx="6016625" cy="3709988"/>
            <a:chOff x="1235085" y="2081380"/>
            <a:chExt cx="6016988" cy="3709820"/>
          </a:xfrm>
        </p:grpSpPr>
        <p:pic>
          <p:nvPicPr>
            <p:cNvPr id="16389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5085" y="2081380"/>
              <a:ext cx="6016988" cy="3709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lowchart: Alternate Process 3"/>
            <p:cNvSpPr/>
            <p:nvPr/>
          </p:nvSpPr>
          <p:spPr>
            <a:xfrm>
              <a:off x="4724621" y="2081380"/>
              <a:ext cx="1371683" cy="661958"/>
            </a:xfrm>
            <a:prstGeom prst="flowChartAlternateProcess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6391" name="TextBox 5"/>
            <p:cNvSpPr txBox="1">
              <a:spLocks noChangeArrowheads="1"/>
            </p:cNvSpPr>
            <p:nvPr/>
          </p:nvSpPr>
          <p:spPr bwMode="auto">
            <a:xfrm>
              <a:off x="4903490" y="2212235"/>
              <a:ext cx="10134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err="1"/>
                <a:t>adaline</a:t>
              </a:r>
              <a:endParaRPr lang="en-US" altLang="en-US" sz="2000" dirty="0"/>
            </a:p>
          </p:txBody>
        </p:sp>
      </p:grp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1295400" y="323345"/>
            <a:ext cx="71449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LMS applied to sorting apples from oranges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45137" y="1156831"/>
                <a:ext cx="2154466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137" y="1156831"/>
                <a:ext cx="2154466" cy="1003480"/>
              </a:xfrm>
              <a:prstGeom prst="rect">
                <a:avLst/>
              </a:prstGeom>
              <a:blipFill>
                <a:blip r:embed="rId3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2041" y="4104024"/>
            <a:ext cx="6926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Sensors measure shape, texture, and weight.</a:t>
            </a:r>
          </a:p>
          <a:p>
            <a:r>
              <a:rPr lang="en-US" sz="2400" dirty="0"/>
              <a:t>Adaline classifies data as orange or apple.</a:t>
            </a:r>
            <a:endParaRPr lang="en-US" dirty="0"/>
          </a:p>
          <a:p>
            <a:r>
              <a:rPr lang="en-US" sz="2400" dirty="0"/>
              <a:t>Sorter uses output to adjust path to collection bin.</a:t>
            </a:r>
          </a:p>
        </p:txBody>
      </p:sp>
    </p:spTree>
    <p:extLst>
      <p:ext uri="{BB962C8B-B14F-4D97-AF65-F5344CB8AC3E}">
        <p14:creationId xmlns:p14="http://schemas.microsoft.com/office/powerpoint/2010/main" val="3159386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" y="727633"/>
            <a:ext cx="811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apply LMS, we need e = t - a to be a continuous variable, not hard limit. Output a =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 + b =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 </a:t>
            </a:r>
            <a:r>
              <a:rPr lang="en-US" sz="2400" dirty="0"/>
              <a:t>if b = 0.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2602" y="4055208"/>
            <a:ext cx="8512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Data </a:t>
            </a:r>
            <a:r>
              <a:rPr lang="en-US" sz="2400" b="1" dirty="0"/>
              <a:t>p</a:t>
            </a:r>
            <a:r>
              <a:rPr lang="en-US" sz="2400" dirty="0"/>
              <a:t> from sensors will be classified by which prototype vector with label t it is closest to. Error e = t-a = t-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 </a:t>
            </a:r>
            <a:r>
              <a:rPr lang="en-US" sz="2400" dirty="0"/>
              <a:t>if b=0.</a:t>
            </a:r>
            <a:r>
              <a:rPr lang="en-US" sz="2400" b="1" dirty="0"/>
              <a:t> </a:t>
            </a:r>
            <a:r>
              <a:rPr lang="en-US" sz="2400" dirty="0"/>
              <a:t>where </a:t>
            </a:r>
            <a:r>
              <a:rPr lang="en-US" sz="2400" b="1" dirty="0"/>
              <a:t>w</a:t>
            </a:r>
            <a:r>
              <a:rPr lang="en-US" sz="2400" dirty="0"/>
              <a:t> is the optimized weight vector of the </a:t>
            </a:r>
            <a:r>
              <a:rPr lang="en-US" sz="2400" dirty="0" err="1"/>
              <a:t>adaline</a:t>
            </a:r>
            <a:r>
              <a:rPr lang="en-US" sz="2400" dirty="0"/>
              <a:t>.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42900" y="1981200"/>
            <a:ext cx="374493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Prototype input for orange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Target t</a:t>
            </a:r>
            <a:r>
              <a:rPr lang="en-US" altLang="en-US" sz="2400" baseline="-25000" dirty="0"/>
              <a:t>O</a:t>
            </a:r>
            <a:r>
              <a:rPr lang="en-US" altLang="en-US" sz="2400" dirty="0"/>
              <a:t> = -1</a:t>
            </a:r>
          </a:p>
          <a:p>
            <a:pPr>
              <a:spcBef>
                <a:spcPct val="0"/>
              </a:spcBef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Prototype input for apple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Target t</a:t>
            </a:r>
            <a:r>
              <a:rPr lang="en-US" altLang="en-US" sz="2400" baseline="-25000" dirty="0"/>
              <a:t>A</a:t>
            </a:r>
            <a:r>
              <a:rPr lang="en-US" altLang="en-US" sz="2400" dirty="0"/>
              <a:t>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87836" y="1744887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O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36" y="1744887"/>
                <a:ext cx="2154466" cy="957891"/>
              </a:xfrm>
              <a:prstGeom prst="rect">
                <a:avLst/>
              </a:prstGeom>
              <a:blipFill>
                <a:blip r:embed="rId2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6200" y="2832539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A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832539"/>
                <a:ext cx="2154466" cy="957891"/>
              </a:xfrm>
              <a:prstGeom prst="rect">
                <a:avLst/>
              </a:prstGeom>
              <a:blipFill>
                <a:blip r:embed="rId3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3655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7"/>
          <p:cNvGrpSpPr>
            <a:grpSpLocks/>
          </p:cNvGrpSpPr>
          <p:nvPr/>
        </p:nvGrpSpPr>
        <p:grpSpPr bwMode="auto">
          <a:xfrm>
            <a:off x="2661941" y="2351889"/>
            <a:ext cx="6016625" cy="3709988"/>
            <a:chOff x="1235085" y="2081380"/>
            <a:chExt cx="6016988" cy="3709820"/>
          </a:xfrm>
        </p:grpSpPr>
        <p:pic>
          <p:nvPicPr>
            <p:cNvPr id="16389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5085" y="2081380"/>
              <a:ext cx="6016988" cy="3709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lowchart: Alternate Process 3"/>
            <p:cNvSpPr/>
            <p:nvPr/>
          </p:nvSpPr>
          <p:spPr>
            <a:xfrm>
              <a:off x="4724621" y="2081380"/>
              <a:ext cx="1371683" cy="661958"/>
            </a:xfrm>
            <a:prstGeom prst="flowChartAlternateProcess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6391" name="TextBox 5"/>
            <p:cNvSpPr txBox="1">
              <a:spLocks noChangeArrowheads="1"/>
            </p:cNvSpPr>
            <p:nvPr/>
          </p:nvSpPr>
          <p:spPr bwMode="auto">
            <a:xfrm>
              <a:off x="4903490" y="2212235"/>
              <a:ext cx="10134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err="1"/>
                <a:t>adaline</a:t>
              </a:r>
              <a:endParaRPr lang="en-US" altLang="en-US" sz="2000" dirty="0"/>
            </a:p>
          </p:txBody>
        </p:sp>
      </p:grp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3290013" y="463253"/>
            <a:ext cx="5714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What class will </a:t>
            </a:r>
            <a:r>
              <a:rPr lang="en-US" altLang="en-US" sz="2400" b="1" dirty="0"/>
              <a:t>p</a:t>
            </a:r>
            <a:r>
              <a:rPr lang="en-US" altLang="en-US" sz="2400" dirty="0"/>
              <a:t> be assigned to and what is the error in assignment?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200" y="392469"/>
                <a:ext cx="2859089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92469"/>
                <a:ext cx="2859089" cy="1003480"/>
              </a:xfrm>
              <a:prstGeom prst="rect">
                <a:avLst/>
              </a:prstGeom>
              <a:blipFill rotWithShape="0">
                <a:blip r:embed="rId3"/>
                <a:stretch>
                  <a:fillRect l="-6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8062" y="4396319"/>
                <a:ext cx="4050227" cy="20822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If optimum </a:t>
                </a:r>
                <a:r>
                  <a:rPr lang="en-US" sz="2400" b="1" dirty="0"/>
                  <a:t>w</a:t>
                </a:r>
                <a:r>
                  <a:rPr lang="en-US" sz="2400" baseline="30000" dirty="0"/>
                  <a:t>T</a:t>
                </a:r>
                <a:r>
                  <a:rPr lang="en-US" sz="2400" dirty="0"/>
                  <a:t> = [0,1,0], then</a:t>
                </a:r>
              </a:p>
              <a:p>
                <a:r>
                  <a:rPr lang="en-US" sz="2400" dirty="0"/>
                  <a:t>a = </a:t>
                </a:r>
                <a:r>
                  <a:rPr lang="en-US" sz="2400" b="1" dirty="0"/>
                  <a:t>w</a:t>
                </a:r>
                <a:r>
                  <a:rPr lang="en-US" sz="2400" baseline="30000" dirty="0"/>
                  <a:t>T</a:t>
                </a:r>
                <a:r>
                  <a:rPr lang="en-US" sz="2400" b="1" dirty="0"/>
                  <a:t>p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0, 1, 0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-</a:t>
                </a:r>
                <a:r>
                  <a:rPr lang="en-US" sz="2400" dirty="0"/>
                  <a:t>1</a:t>
                </a:r>
              </a:p>
              <a:p>
                <a:r>
                  <a:rPr lang="en-US" sz="2400" dirty="0"/>
                  <a:t>e = t</a:t>
                </a:r>
                <a:r>
                  <a:rPr lang="en-US" sz="2400" baseline="-25000" dirty="0"/>
                  <a:t>O</a:t>
                </a:r>
                <a:r>
                  <a:rPr lang="en-US" sz="2400" dirty="0"/>
                  <a:t> – a = 0</a:t>
                </a:r>
              </a:p>
              <a:p>
                <a:r>
                  <a:rPr lang="en-US" sz="2400" dirty="0"/>
                  <a:t>Correct assignment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62" y="4396319"/>
                <a:ext cx="4050227" cy="2082237"/>
              </a:xfrm>
              <a:prstGeom prst="rect">
                <a:avLst/>
              </a:prstGeom>
              <a:blipFill>
                <a:blip r:embed="rId4"/>
                <a:stretch>
                  <a:fillRect l="-4669" t="-4094" b="-81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5434" y="1777020"/>
                <a:ext cx="2859089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p-p</a:t>
                </a:r>
                <a:r>
                  <a:rPr lang="en-US" sz="2400" baseline="-25000" dirty="0"/>
                  <a:t>O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34" y="1777020"/>
                <a:ext cx="2859089" cy="957891"/>
              </a:xfrm>
              <a:prstGeom prst="rect">
                <a:avLst/>
              </a:prstGeom>
              <a:blipFill rotWithShape="0">
                <a:blip r:embed="rId5"/>
                <a:stretch>
                  <a:fillRect l="-6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00250" y="1784902"/>
                <a:ext cx="1597820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p-p</a:t>
                </a:r>
                <a:r>
                  <a:rPr lang="en-US" sz="2400" baseline="-25000" dirty="0"/>
                  <a:t>A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250" y="1784902"/>
                <a:ext cx="1597820" cy="957891"/>
              </a:xfrm>
              <a:prstGeom prst="rect">
                <a:avLst/>
              </a:prstGeom>
              <a:blipFill rotWithShape="0">
                <a:blip r:embed="rId6"/>
                <a:stretch>
                  <a:fillRect l="-11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798070" y="1935210"/>
            <a:ext cx="365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Classify </a:t>
            </a:r>
            <a:r>
              <a:rPr lang="en-US" sz="2400" b="1" dirty="0"/>
              <a:t>p</a:t>
            </a:r>
            <a:r>
              <a:rPr lang="en-US" sz="2400" dirty="0"/>
              <a:t> as orange data</a:t>
            </a:r>
          </a:p>
        </p:txBody>
      </p:sp>
    </p:spTree>
    <p:extLst>
      <p:ext uri="{BB962C8B-B14F-4D97-AF65-F5344CB8AC3E}">
        <p14:creationId xmlns:p14="http://schemas.microsoft.com/office/powerpoint/2010/main" val="23400078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168417" y="304800"/>
            <a:ext cx="1023621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LMS formalism</a:t>
            </a:r>
          </a:p>
          <a:p>
            <a:pPr algn="ctr"/>
            <a:endParaRPr lang="en-US" sz="2400" dirty="0"/>
          </a:p>
          <a:p>
            <a:r>
              <a:rPr lang="en-US" sz="2400" dirty="0"/>
              <a:t>Consider data from sensors as a population.</a:t>
            </a:r>
          </a:p>
          <a:p>
            <a:r>
              <a:rPr lang="en-US" sz="2400" dirty="0"/>
              <a:t>For a given </a:t>
            </a:r>
            <a:r>
              <a:rPr lang="en-US" sz="2400" b="1" dirty="0"/>
              <a:t>w</a:t>
            </a:r>
            <a:r>
              <a:rPr lang="en-US" sz="2400" dirty="0"/>
              <a:t>, t and e are population variables.</a:t>
            </a:r>
          </a:p>
          <a:p>
            <a:r>
              <a:rPr lang="en-US" sz="2400" dirty="0"/>
              <a:t>We want to find the </a:t>
            </a:r>
            <a:r>
              <a:rPr lang="en-US" sz="2400" b="1" dirty="0"/>
              <a:t>w*</a:t>
            </a:r>
            <a:r>
              <a:rPr lang="en-US" sz="2400" dirty="0"/>
              <a:t> for which expectation of e</a:t>
            </a:r>
            <a:r>
              <a:rPr lang="en-US" sz="2400" baseline="30000" dirty="0"/>
              <a:t>2</a:t>
            </a:r>
            <a:r>
              <a:rPr lang="en-US" sz="2400" dirty="0"/>
              <a:t> is minimum.</a:t>
            </a:r>
          </a:p>
          <a:p>
            <a:endParaRPr lang="en-US" sz="2400" dirty="0"/>
          </a:p>
          <a:p>
            <a:r>
              <a:rPr lang="en-US" sz="2400" dirty="0"/>
              <a:t>F(</a:t>
            </a:r>
            <a:r>
              <a:rPr lang="en-US" sz="2400" b="1" dirty="0"/>
              <a:t>w</a:t>
            </a:r>
            <a:r>
              <a:rPr lang="en-US" sz="2400" dirty="0"/>
              <a:t>)=E[e</a:t>
            </a:r>
            <a:r>
              <a:rPr lang="en-US" sz="2400" baseline="30000" dirty="0"/>
              <a:t>2</a:t>
            </a:r>
            <a:r>
              <a:rPr lang="en-US" sz="2400" dirty="0"/>
              <a:t>]=E[(t-a)</a:t>
            </a:r>
            <a:r>
              <a:rPr lang="en-US" sz="2400" baseline="30000" dirty="0"/>
              <a:t>2</a:t>
            </a:r>
            <a:r>
              <a:rPr lang="en-US" sz="2400" dirty="0"/>
              <a:t>]=E[(t-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b="1" dirty="0" err="1"/>
              <a:t>p</a:t>
            </a:r>
            <a:r>
              <a:rPr lang="en-US" sz="2400" b="1" dirty="0"/>
              <a:t>)</a:t>
            </a:r>
            <a:r>
              <a:rPr lang="en-US" sz="2400" baseline="30000" dirty="0"/>
              <a:t>2]=</a:t>
            </a:r>
            <a:r>
              <a:rPr lang="en-US" sz="2400" dirty="0"/>
              <a:t>E[(t</a:t>
            </a:r>
            <a:r>
              <a:rPr lang="en-US" sz="2400" baseline="30000" dirty="0"/>
              <a:t>2</a:t>
            </a:r>
            <a:r>
              <a:rPr lang="en-US" sz="2400" dirty="0"/>
              <a:t>-2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dirty="0"/>
              <a:t>E[</a:t>
            </a:r>
            <a:r>
              <a:rPr lang="en-US" sz="2400" dirty="0" err="1"/>
              <a:t>t</a:t>
            </a:r>
            <a:r>
              <a:rPr lang="en-US" sz="2400" b="1" dirty="0" err="1"/>
              <a:t>p</a:t>
            </a:r>
            <a:r>
              <a:rPr lang="en-US" sz="2400" dirty="0"/>
              <a:t>]+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dirty="0" err="1"/>
              <a:t>E</a:t>
            </a:r>
            <a:r>
              <a:rPr lang="en-US" sz="2400" dirty="0"/>
              <a:t>[</a:t>
            </a:r>
            <a:r>
              <a:rPr lang="en-US" sz="2400" b="1" dirty="0" err="1"/>
              <a:t>pp</a:t>
            </a:r>
            <a:r>
              <a:rPr lang="en-US" sz="2400" baseline="30000" dirty="0" err="1"/>
              <a:t>T</a:t>
            </a:r>
            <a:r>
              <a:rPr lang="en-US" sz="2400" dirty="0"/>
              <a:t>]</a:t>
            </a:r>
            <a:r>
              <a:rPr lang="en-US" sz="2400" b="1" dirty="0"/>
              <a:t>w</a:t>
            </a:r>
            <a:r>
              <a:rPr lang="en-US" sz="2400" dirty="0"/>
              <a:t>)]</a:t>
            </a:r>
          </a:p>
          <a:p>
            <a:r>
              <a:rPr lang="en-US" sz="2400" dirty="0"/>
              <a:t>F(</a:t>
            </a:r>
            <a:r>
              <a:rPr lang="en-US" sz="2400" b="1" dirty="0"/>
              <a:t>w</a:t>
            </a:r>
            <a:r>
              <a:rPr lang="en-US" sz="2400" dirty="0"/>
              <a:t>) = c – 2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h</a:t>
            </a:r>
            <a:r>
              <a:rPr lang="en-US" sz="2400" dirty="0"/>
              <a:t> +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Rw</a:t>
            </a:r>
            <a:r>
              <a:rPr lang="en-US" sz="2400" dirty="0"/>
              <a:t>, where c=E[t</a:t>
            </a:r>
            <a:r>
              <a:rPr lang="en-US" sz="2400" baseline="30000" dirty="0"/>
              <a:t>2</a:t>
            </a:r>
            <a:r>
              <a:rPr lang="en-US" sz="2400" dirty="0"/>
              <a:t>], </a:t>
            </a:r>
            <a:r>
              <a:rPr lang="en-US" sz="2400" b="1" dirty="0"/>
              <a:t>h</a:t>
            </a:r>
            <a:r>
              <a:rPr lang="en-US" sz="2400" dirty="0"/>
              <a:t>=E[</a:t>
            </a:r>
            <a:r>
              <a:rPr lang="en-US" sz="2400" dirty="0" err="1"/>
              <a:t>t</a:t>
            </a:r>
            <a:r>
              <a:rPr lang="en-US" sz="2400" b="1" dirty="0" err="1"/>
              <a:t>p</a:t>
            </a:r>
            <a:r>
              <a:rPr lang="en-US" sz="2400" dirty="0"/>
              <a:t>], and </a:t>
            </a:r>
            <a:r>
              <a:rPr lang="en-US" sz="2400" b="1" dirty="0"/>
              <a:t>R</a:t>
            </a:r>
            <a:r>
              <a:rPr lang="en-US" sz="2400" dirty="0"/>
              <a:t>=E[</a:t>
            </a:r>
            <a:r>
              <a:rPr lang="en-US" sz="2400" b="1" dirty="0"/>
              <a:t>pp</a:t>
            </a:r>
            <a:r>
              <a:rPr lang="en-US" sz="2400" baseline="30000" dirty="0"/>
              <a:t>T</a:t>
            </a:r>
            <a:r>
              <a:rPr lang="en-US" sz="2400" dirty="0"/>
              <a:t>]</a:t>
            </a:r>
          </a:p>
          <a:p>
            <a:r>
              <a:rPr lang="en-US" sz="2400" dirty="0"/>
              <a:t>gradient(F(</a:t>
            </a:r>
            <a:r>
              <a:rPr lang="en-US" sz="2400" b="1" dirty="0"/>
              <a:t>w</a:t>
            </a:r>
            <a:r>
              <a:rPr lang="en-US" sz="2400" dirty="0"/>
              <a:t>)) = -2</a:t>
            </a:r>
            <a:r>
              <a:rPr lang="en-US" sz="2400" b="1" dirty="0"/>
              <a:t>h</a:t>
            </a:r>
            <a:r>
              <a:rPr lang="en-US" sz="2400" dirty="0"/>
              <a:t> + 2</a:t>
            </a:r>
            <a:r>
              <a:rPr lang="en-US" sz="2400" b="1" dirty="0"/>
              <a:t>Rw</a:t>
            </a:r>
            <a:r>
              <a:rPr lang="en-US" sz="2400" dirty="0"/>
              <a:t>* = 0 -&gt; </a:t>
            </a:r>
            <a:r>
              <a:rPr lang="en-US" sz="2400" b="1" dirty="0"/>
              <a:t>w* </a:t>
            </a:r>
            <a:r>
              <a:rPr lang="en-US" sz="2400" dirty="0"/>
              <a:t>= </a:t>
            </a:r>
            <a:r>
              <a:rPr lang="en-US" sz="2400" b="1" dirty="0"/>
              <a:t>R</a:t>
            </a:r>
            <a:r>
              <a:rPr lang="en-US" sz="2400" baseline="30000" dirty="0"/>
              <a:t>-1</a:t>
            </a:r>
            <a:r>
              <a:rPr lang="en-US" sz="2400" b="1" dirty="0"/>
              <a:t>h</a:t>
            </a:r>
          </a:p>
          <a:p>
            <a:r>
              <a:rPr lang="en-US" sz="2400" dirty="0"/>
              <a:t>One-step optimization.</a:t>
            </a:r>
          </a:p>
          <a:p>
            <a:endParaRPr lang="en-US" sz="2400" dirty="0"/>
          </a:p>
          <a:p>
            <a:r>
              <a:rPr lang="en-US" sz="2400" dirty="0"/>
              <a:t>Rather than estimate </a:t>
            </a:r>
            <a:r>
              <a:rPr lang="en-US" sz="2400" b="1" dirty="0"/>
              <a:t>R</a:t>
            </a:r>
            <a:r>
              <a:rPr lang="en-US" sz="2400" dirty="0"/>
              <a:t> by a sample and do one-step optimization, we perform a gradient search for </a:t>
            </a:r>
            <a:r>
              <a:rPr lang="en-US" sz="2400" b="1" dirty="0"/>
              <a:t>w* </a:t>
            </a:r>
          </a:p>
        </p:txBody>
      </p:sp>
    </p:spTree>
    <p:extLst>
      <p:ext uri="{BB962C8B-B14F-4D97-AF65-F5344CB8AC3E}">
        <p14:creationId xmlns:p14="http://schemas.microsoft.com/office/powerpoint/2010/main" val="2204852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632491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Gradient search for </a:t>
            </a:r>
            <a:r>
              <a:rPr lang="en-US" sz="2400" b="1" dirty="0"/>
              <a:t>w*</a:t>
            </a:r>
          </a:p>
          <a:p>
            <a:pPr algn="ctr"/>
            <a:endParaRPr lang="en-US" b="1" dirty="0"/>
          </a:p>
          <a:p>
            <a:r>
              <a:rPr lang="en-US" sz="2400" dirty="0"/>
              <a:t>Approximate F(</a:t>
            </a:r>
            <a:r>
              <a:rPr lang="en-US" sz="2400" b="1" dirty="0"/>
              <a:t>w</a:t>
            </a:r>
            <a:r>
              <a:rPr lang="en-US" sz="2400" dirty="0"/>
              <a:t>)=E[e</a:t>
            </a:r>
            <a:r>
              <a:rPr lang="en-US" sz="2400" baseline="30000" dirty="0"/>
              <a:t>2</a:t>
            </a:r>
            <a:r>
              <a:rPr lang="en-US" sz="2400" dirty="0"/>
              <a:t>] by 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, square of error on k</a:t>
            </a:r>
            <a:r>
              <a:rPr lang="en-US" sz="2400" baseline="30000" dirty="0"/>
              <a:t>th</a:t>
            </a:r>
            <a:r>
              <a:rPr lang="en-US" sz="2400" dirty="0"/>
              <a:t> iteration </a:t>
            </a:r>
          </a:p>
          <a:p>
            <a:r>
              <a:rPr lang="en-US" sz="2400" dirty="0"/>
              <a:t>of the search.</a:t>
            </a:r>
          </a:p>
          <a:p>
            <a:endParaRPr lang="en-US" dirty="0"/>
          </a:p>
          <a:p>
            <a:r>
              <a:rPr lang="en-US" sz="2400" dirty="0"/>
              <a:t>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 = (</a:t>
            </a:r>
            <a:r>
              <a:rPr lang="en-US" sz="2400" dirty="0" err="1"/>
              <a:t>t</a:t>
            </a:r>
            <a:r>
              <a:rPr lang="en-US" sz="2400" baseline="-25000" dirty="0" err="1"/>
              <a:t>k</a:t>
            </a:r>
            <a:r>
              <a:rPr lang="en-US" sz="2400" dirty="0" err="1"/>
              <a:t>-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b="1" dirty="0" err="1"/>
              <a:t>p</a:t>
            </a:r>
            <a:r>
              <a:rPr lang="en-US" sz="2400" baseline="-25000" dirty="0" err="1"/>
              <a:t>k</a:t>
            </a:r>
            <a:r>
              <a:rPr lang="en-US" sz="2400" dirty="0"/>
              <a:t>)</a:t>
            </a:r>
            <a:r>
              <a:rPr lang="en-US" sz="2400" baseline="30000" dirty="0"/>
              <a:t>2	</a:t>
            </a:r>
            <a:r>
              <a:rPr lang="en-US" sz="2400" dirty="0"/>
              <a:t>gradient(e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)) = -2e</a:t>
            </a:r>
            <a:r>
              <a:rPr lang="en-US" sz="2400" baseline="-25000" dirty="0"/>
              <a:t>k</a:t>
            </a:r>
            <a:r>
              <a:rPr lang="en-US" sz="2400" b="1" dirty="0"/>
              <a:t>p</a:t>
            </a:r>
            <a:r>
              <a:rPr lang="en-US" sz="2400" baseline="-25000" dirty="0"/>
              <a:t>k</a:t>
            </a:r>
          </a:p>
          <a:p>
            <a:endParaRPr lang="en-US" sz="2400" baseline="-25000" dirty="0"/>
          </a:p>
          <a:p>
            <a:r>
              <a:rPr lang="en-US" sz="2400" dirty="0"/>
              <a:t>Choose a gradient-decent step size </a:t>
            </a:r>
            <a:r>
              <a:rPr lang="en-US" sz="2400" b="1" dirty="0">
                <a:latin typeface="Symbol" panose="05050102010706020507" pitchFamily="18" charset="2"/>
              </a:rPr>
              <a:t>a </a:t>
            </a:r>
          </a:p>
          <a:p>
            <a:r>
              <a:rPr lang="en-US" sz="2400" b="1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k+1</a:t>
            </a:r>
            <a:r>
              <a:rPr lang="en-US" sz="2400" dirty="0">
                <a:latin typeface="+mn-lt"/>
              </a:rPr>
              <a:t> = </a:t>
            </a:r>
            <a:r>
              <a:rPr lang="en-US" sz="2400" b="1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k</a:t>
            </a:r>
            <a:r>
              <a:rPr lang="en-US" sz="2400" dirty="0">
                <a:latin typeface="+mn-lt"/>
              </a:rPr>
              <a:t> – </a:t>
            </a:r>
            <a:r>
              <a:rPr lang="en-US" sz="2400" dirty="0">
                <a:latin typeface="Symbol" panose="05050102010706020507" pitchFamily="18" charset="2"/>
              </a:rPr>
              <a:t>a </a:t>
            </a:r>
            <a:r>
              <a:rPr lang="en-US" sz="2400" dirty="0"/>
              <a:t>gradient(e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))	</a:t>
            </a:r>
            <a:r>
              <a:rPr lang="en-US" sz="2400" b="1" dirty="0"/>
              <a:t>w</a:t>
            </a:r>
            <a:r>
              <a:rPr lang="en-US" sz="2400" baseline="-25000" dirty="0"/>
              <a:t>k+1</a:t>
            </a:r>
            <a:r>
              <a:rPr lang="en-US" sz="2400" dirty="0"/>
              <a:t> = </a:t>
            </a:r>
            <a:r>
              <a:rPr lang="en-US" sz="2400" b="1" dirty="0"/>
              <a:t>w</a:t>
            </a:r>
            <a:r>
              <a:rPr lang="en-US" sz="2400" baseline="-25000" dirty="0"/>
              <a:t>k</a:t>
            </a:r>
            <a:r>
              <a:rPr lang="en-US" sz="2400" dirty="0"/>
              <a:t> + 2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/>
              <a:t>e</a:t>
            </a:r>
            <a:r>
              <a:rPr lang="en-US" sz="2400" baseline="-25000" dirty="0"/>
              <a:t>k</a:t>
            </a:r>
            <a:r>
              <a:rPr lang="en-US" sz="2400" b="1" dirty="0"/>
              <a:t>p</a:t>
            </a:r>
            <a:r>
              <a:rPr lang="en-US" sz="2400" baseline="-25000" dirty="0"/>
              <a:t>k</a:t>
            </a:r>
            <a:endParaRPr lang="en-US" sz="2400" b="1" dirty="0">
              <a:latin typeface="Symbol" panose="05050102010706020507" pitchFamily="18" charset="2"/>
            </a:endParaRPr>
          </a:p>
          <a:p>
            <a:endParaRPr lang="en-US" dirty="0"/>
          </a:p>
          <a:p>
            <a:r>
              <a:rPr lang="en-US" sz="2400" dirty="0"/>
              <a:t>Step size 0.2 is reasonable.</a:t>
            </a:r>
          </a:p>
          <a:p>
            <a:endParaRPr lang="en-US" dirty="0"/>
          </a:p>
          <a:p>
            <a:r>
              <a:rPr lang="en-US" sz="2400" dirty="0"/>
              <a:t>Initial weight vector = </a:t>
            </a:r>
            <a:r>
              <a:rPr lang="en-US" sz="2400" b="1" dirty="0"/>
              <a:t>w</a:t>
            </a:r>
            <a:r>
              <a:rPr lang="en-US" sz="2400" b="1" baseline="-25000" dirty="0"/>
              <a:t>i</a:t>
            </a:r>
            <a:r>
              <a:rPr lang="en-US" sz="2400" baseline="30000" dirty="0"/>
              <a:t>T</a:t>
            </a:r>
            <a:r>
              <a:rPr lang="en-US" sz="2400" dirty="0"/>
              <a:t>=[0,0,0].</a:t>
            </a:r>
          </a:p>
          <a:p>
            <a:endParaRPr lang="en-US" dirty="0"/>
          </a:p>
          <a:p>
            <a:r>
              <a:rPr lang="en-US" sz="2400" dirty="0"/>
              <a:t>Alternate between prototype vectors for orange and apple.</a:t>
            </a:r>
          </a:p>
          <a:p>
            <a:endParaRPr lang="en-US" dirty="0"/>
          </a:p>
          <a:p>
            <a:r>
              <a:rPr lang="en-US" sz="2400" dirty="0"/>
              <a:t>a =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, e = t-a, </a:t>
            </a:r>
            <a:r>
              <a:rPr lang="en-US" sz="2400" dirty="0" err="1"/>
              <a:t>t</a:t>
            </a:r>
            <a:r>
              <a:rPr lang="en-US" sz="2400" baseline="-25000" dirty="0" err="1"/>
              <a:t>O</a:t>
            </a:r>
            <a:r>
              <a:rPr lang="en-US" sz="2400" dirty="0"/>
              <a:t>= -1, t</a:t>
            </a:r>
            <a:r>
              <a:rPr lang="en-US" sz="2400" baseline="-25000" dirty="0"/>
              <a:t>A </a:t>
            </a:r>
            <a:r>
              <a:rPr lang="en-US" sz="2400" dirty="0"/>
              <a:t>=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527505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457201"/>
            <a:ext cx="7736982" cy="5970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E3AD04-B57A-2E17-BDFA-091390D819FA}"/>
              </a:ext>
            </a:extLst>
          </p:cNvPr>
          <p:cNvSpPr txBox="1"/>
          <p:nvPr/>
        </p:nvSpPr>
        <p:spPr>
          <a:xfrm>
            <a:off x="680546" y="990600"/>
            <a:ext cx="5993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this formulation </a:t>
            </a:r>
            <a:r>
              <a:rPr lang="en-US" b="1" dirty="0"/>
              <a:t>W</a:t>
            </a:r>
            <a:r>
              <a:rPr lang="en-US" dirty="0"/>
              <a:t> is a row vector; hence to transpose.</a:t>
            </a:r>
          </a:p>
        </p:txBody>
      </p:sp>
    </p:spTree>
    <p:extLst>
      <p:ext uri="{BB962C8B-B14F-4D97-AF65-F5344CB8AC3E}">
        <p14:creationId xmlns:p14="http://schemas.microsoft.com/office/powerpoint/2010/main" val="37732307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304800"/>
            <a:ext cx="6404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Present apple prototype vector with target = 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2" y="990600"/>
            <a:ext cx="859520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35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563057"/>
            <a:ext cx="6628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Present orange prototype again with target = -1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9" y="1143000"/>
            <a:ext cx="7620000" cy="13774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08" y="2648265"/>
            <a:ext cx="8508090" cy="394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1256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991244" y="372475"/>
            <a:ext cx="60468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LMS decision boundary and margins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3033301" y="1370516"/>
            <a:ext cx="25474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Prototype orange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Prototype apple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1773" y="1677149"/>
                <a:ext cx="2154466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73" y="1677149"/>
                <a:ext cx="2154466" cy="1003480"/>
              </a:xfrm>
              <a:prstGeom prst="rect">
                <a:avLst/>
              </a:prstGeom>
              <a:blipFill rotWithShape="0">
                <a:blip r:embed="rId2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10890" y="1084613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O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890" y="1084613"/>
                <a:ext cx="2154466" cy="957891"/>
              </a:xfrm>
              <a:prstGeom prst="rect">
                <a:avLst/>
              </a:prstGeom>
              <a:blipFill rotWithShape="0">
                <a:blip r:embed="rId3"/>
                <a:stretch>
                  <a:fillRect l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86400" y="2201683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A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201683"/>
                <a:ext cx="2154466" cy="957891"/>
              </a:xfrm>
              <a:prstGeom prst="rect">
                <a:avLst/>
              </a:prstGeom>
              <a:blipFill rotWithShape="0">
                <a:blip r:embed="rId4"/>
                <a:stretch>
                  <a:fillRect l="-8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28600" y="3283201"/>
            <a:ext cx="7049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Decision boundary defined by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dirty="0"/>
              <a:t> = [0,1,0] and b=0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36273" y="4057124"/>
                <a:ext cx="3288227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0, 1, 0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b="0" i="1" baseline="-250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b="0" i="1" baseline="-2500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+ 0 =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0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73" y="4057124"/>
                <a:ext cx="3288227" cy="957891"/>
              </a:xfrm>
              <a:prstGeom prst="rect">
                <a:avLst/>
              </a:prstGeom>
              <a:blipFill>
                <a:blip r:embed="rId5"/>
                <a:stretch>
                  <a:fillRect r="-2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88185" y="5346323"/>
            <a:ext cx="5290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Decision boundary is the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 = 0 plane</a:t>
            </a:r>
          </a:p>
        </p:txBody>
      </p:sp>
    </p:spTree>
    <p:extLst>
      <p:ext uri="{BB962C8B-B14F-4D97-AF65-F5344CB8AC3E}">
        <p14:creationId xmlns:p14="http://schemas.microsoft.com/office/powerpoint/2010/main" val="23896063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028475"/>
            <a:ext cx="3962400" cy="4953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900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are the margins on the orange and apple prototype points?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568907" y="1229684"/>
            <a:ext cx="4241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dirty="0"/>
              <a:t>=[0, 1, 0], ||</a:t>
            </a:r>
            <a:r>
              <a:rPr lang="en-US" sz="2400" b="1" dirty="0"/>
              <a:t>w</a:t>
            </a:r>
            <a:r>
              <a:rPr lang="en-US" sz="2400" dirty="0"/>
              <a:t>|| = sqrt(1) = 1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2781" y="1816199"/>
                <a:ext cx="6040898" cy="30237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g(p</a:t>
                </a:r>
                <a:r>
                  <a:rPr lang="en-US" sz="2400" baseline="-25000" dirty="0"/>
                  <a:t>O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0,1,0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-1</a:t>
                </a:r>
              </a:p>
              <a:p>
                <a:r>
                  <a:rPr lang="en-US" sz="2400" dirty="0"/>
                  <a:t>Margin orange class = 1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g(p</a:t>
                </a:r>
                <a:r>
                  <a:rPr lang="en-US" sz="2400" baseline="-25000" dirty="0"/>
                  <a:t>A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0,1,0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1</a:t>
                </a:r>
              </a:p>
              <a:p>
                <a:r>
                  <a:rPr lang="en-US" sz="2400" dirty="0"/>
                  <a:t>Margin apple class =1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81" y="1816199"/>
                <a:ext cx="6040898" cy="3023776"/>
              </a:xfrm>
              <a:prstGeom prst="rect">
                <a:avLst/>
              </a:prstGeom>
              <a:blipFill rotWithShape="0">
                <a:blip r:embed="rId3"/>
                <a:stretch>
                  <a:fillRect l="-3027" b="-5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268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715776" y="404167"/>
            <a:ext cx="5510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Decision Boundaries in Attribute Space</a:t>
            </a:r>
            <a:endParaRPr lang="en-US" altLang="en-US" sz="2100" dirty="0"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37164" y="981076"/>
            <a:ext cx="82677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Optimize weights so that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baseline="30000" dirty="0">
                <a:cs typeface="Arial" panose="020B0604020202020204" pitchFamily="34" charset="0"/>
              </a:rPr>
              <a:t>T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= 0 is a decision boundary in attribute space.  Regions where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baseline="30000" dirty="0">
                <a:cs typeface="Arial" panose="020B0604020202020204" pitchFamily="34" charset="0"/>
              </a:rPr>
              <a:t>T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&gt; 0 are usually associated with patterns of examples from the positive class (members). Regions where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baseline="30000" dirty="0">
                <a:cs typeface="Arial" panose="020B0604020202020204" pitchFamily="34" charset="0"/>
              </a:rPr>
              <a:t>T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&lt; 0 are associated with patterns of examples of non-members. </a:t>
            </a:r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609600" y="3035313"/>
            <a:ext cx="3124200" cy="3441688"/>
            <a:chOff x="7896226" y="2607657"/>
            <a:chExt cx="2428154" cy="2621569"/>
          </a:xfrm>
        </p:grpSpPr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8617644" y="4005940"/>
              <a:ext cx="1438536" cy="1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 flipV="1">
              <a:off x="9336195" y="2636263"/>
              <a:ext cx="0" cy="2592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 flipV="1">
              <a:off x="8472787" y="2780970"/>
              <a:ext cx="1224834" cy="1729764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2" name="Line 38"/>
            <p:cNvSpPr>
              <a:spLocks noChangeShapeType="1"/>
            </p:cNvSpPr>
            <p:nvPr/>
          </p:nvSpPr>
          <p:spPr bwMode="auto">
            <a:xfrm>
              <a:off x="8897320" y="4000891"/>
              <a:ext cx="1008265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7896226" y="4005940"/>
              <a:ext cx="93655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9668937" y="2607657"/>
              <a:ext cx="166896" cy="358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endParaRPr lang="tr-TR" sz="2400" baseline="-25000" dirty="0">
                <a:latin typeface="+mj-lt"/>
              </a:endParaRPr>
            </a:p>
          </p:txBody>
        </p:sp>
        <p:grpSp>
          <p:nvGrpSpPr>
            <p:cNvPr id="24588" name="Group 58"/>
            <p:cNvGrpSpPr>
              <a:grpSpLocks/>
            </p:cNvGrpSpPr>
            <p:nvPr/>
          </p:nvGrpSpPr>
          <p:grpSpPr bwMode="auto">
            <a:xfrm>
              <a:off x="9401176" y="3933826"/>
              <a:ext cx="144463" cy="142875"/>
              <a:chOff x="4150" y="3748"/>
              <a:chExt cx="91" cy="90"/>
            </a:xfrm>
          </p:grpSpPr>
          <p:sp>
            <p:nvSpPr>
              <p:cNvPr id="24611" name="Line 5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2" name="Line 5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9" name="Group 59"/>
            <p:cNvGrpSpPr>
              <a:grpSpLocks/>
            </p:cNvGrpSpPr>
            <p:nvPr/>
          </p:nvGrpSpPr>
          <p:grpSpPr bwMode="auto">
            <a:xfrm>
              <a:off x="8975726" y="3933826"/>
              <a:ext cx="144463" cy="142875"/>
              <a:chOff x="4150" y="3748"/>
              <a:chExt cx="91" cy="90"/>
            </a:xfrm>
          </p:grpSpPr>
          <p:sp>
            <p:nvSpPr>
              <p:cNvPr id="24609" name="Line 60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0" name="Line 61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0" name="Group 62"/>
            <p:cNvGrpSpPr>
              <a:grpSpLocks/>
            </p:cNvGrpSpPr>
            <p:nvPr/>
          </p:nvGrpSpPr>
          <p:grpSpPr bwMode="auto">
            <a:xfrm>
              <a:off x="9191626" y="3933826"/>
              <a:ext cx="144463" cy="142875"/>
              <a:chOff x="4150" y="3748"/>
              <a:chExt cx="91" cy="90"/>
            </a:xfrm>
          </p:grpSpPr>
          <p:sp>
            <p:nvSpPr>
              <p:cNvPr id="24607" name="Line 63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8" name="Line 64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1" name="Group 65"/>
            <p:cNvGrpSpPr>
              <a:grpSpLocks/>
            </p:cNvGrpSpPr>
            <p:nvPr/>
          </p:nvGrpSpPr>
          <p:grpSpPr bwMode="auto">
            <a:xfrm>
              <a:off x="9296401" y="3933826"/>
              <a:ext cx="144463" cy="142875"/>
              <a:chOff x="4150" y="3748"/>
              <a:chExt cx="91" cy="90"/>
            </a:xfrm>
          </p:grpSpPr>
          <p:sp>
            <p:nvSpPr>
              <p:cNvPr id="24605" name="Line 6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Line 6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2" name="Group 68"/>
            <p:cNvGrpSpPr>
              <a:grpSpLocks/>
            </p:cNvGrpSpPr>
            <p:nvPr/>
          </p:nvGrpSpPr>
          <p:grpSpPr bwMode="auto">
            <a:xfrm>
              <a:off x="8474076" y="3933826"/>
              <a:ext cx="144463" cy="142875"/>
              <a:chOff x="4150" y="3748"/>
              <a:chExt cx="91" cy="90"/>
            </a:xfrm>
          </p:grpSpPr>
          <p:sp>
            <p:nvSpPr>
              <p:cNvPr id="24603" name="Line 69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4" name="Line 70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3" name="Group 71"/>
            <p:cNvGrpSpPr>
              <a:grpSpLocks/>
            </p:cNvGrpSpPr>
            <p:nvPr/>
          </p:nvGrpSpPr>
          <p:grpSpPr bwMode="auto">
            <a:xfrm>
              <a:off x="8040688" y="3933826"/>
              <a:ext cx="144462" cy="142875"/>
              <a:chOff x="4150" y="3748"/>
              <a:chExt cx="91" cy="90"/>
            </a:xfrm>
          </p:grpSpPr>
          <p:sp>
            <p:nvSpPr>
              <p:cNvPr id="24601" name="Line 72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73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4" name="Group 74"/>
            <p:cNvGrpSpPr>
              <a:grpSpLocks/>
            </p:cNvGrpSpPr>
            <p:nvPr/>
          </p:nvGrpSpPr>
          <p:grpSpPr bwMode="auto">
            <a:xfrm>
              <a:off x="8256588" y="3933826"/>
              <a:ext cx="144462" cy="142875"/>
              <a:chOff x="4150" y="3748"/>
              <a:chExt cx="91" cy="90"/>
            </a:xfrm>
          </p:grpSpPr>
          <p:sp>
            <p:nvSpPr>
              <p:cNvPr id="24599" name="Line 75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76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5" name="Group 77"/>
            <p:cNvGrpSpPr>
              <a:grpSpLocks/>
            </p:cNvGrpSpPr>
            <p:nvPr/>
          </p:nvGrpSpPr>
          <p:grpSpPr bwMode="auto">
            <a:xfrm>
              <a:off x="8401051" y="3933826"/>
              <a:ext cx="144463" cy="142875"/>
              <a:chOff x="4150" y="3748"/>
              <a:chExt cx="91" cy="90"/>
            </a:xfrm>
          </p:grpSpPr>
          <p:sp>
            <p:nvSpPr>
              <p:cNvPr id="24597" name="Line 78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79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10053311" y="3753542"/>
              <a:ext cx="271069" cy="39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tr-TR" i="1" dirty="0">
                  <a:latin typeface="+mj-lt"/>
                </a:rPr>
                <a:t>x</a:t>
              </a:r>
            </a:p>
          </p:txBody>
        </p:sp>
      </p:grp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3885302" y="3457092"/>
            <a:ext cx="495389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Decision boundary,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r>
              <a:rPr lang="en-US" altLang="en-US" sz="2400" dirty="0">
                <a:cs typeface="Arial" panose="020B0604020202020204" pitchFamily="34" charset="0"/>
              </a:rPr>
              <a:t>  in 1D attribute space, the x axis, is a point.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This pattern is called “linearly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separable” because the decision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boundary defined by </a:t>
            </a:r>
            <a:r>
              <a:rPr lang="en-US" altLang="en-US" sz="2400" b="1" dirty="0" err="1"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cs typeface="Arial" panose="020B0604020202020204" pitchFamily="34" charset="0"/>
              </a:rPr>
              <a:t>T</a:t>
            </a:r>
            <a:r>
              <a:rPr lang="en-US" altLang="en-US" sz="2400" b="1" dirty="0" err="1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=0 allows separation of training examples with zero in-sample error.</a:t>
            </a:r>
          </a:p>
        </p:txBody>
      </p:sp>
      <p:sp>
        <p:nvSpPr>
          <p:cNvPr id="2" name="Rectangle 1"/>
          <p:cNvSpPr/>
          <p:nvPr/>
        </p:nvSpPr>
        <p:spPr>
          <a:xfrm>
            <a:off x="2937768" y="3008114"/>
            <a:ext cx="4081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i="1" dirty="0">
                <a:latin typeface="+mj-lt"/>
              </a:rPr>
              <a:t>y=</a:t>
            </a:r>
            <a:r>
              <a:rPr lang="en-US" sz="2000" b="1" dirty="0">
                <a:latin typeface="+mj-lt"/>
              </a:rPr>
              <a:t>w</a:t>
            </a:r>
            <a:r>
              <a:rPr lang="en-US" sz="2000" i="1" baseline="30000" dirty="0">
                <a:latin typeface="+mj-lt"/>
              </a:rPr>
              <a:t>T</a:t>
            </a:r>
            <a:r>
              <a:rPr lang="en-US" sz="2000" b="1" dirty="0">
                <a:latin typeface="+mj-lt"/>
              </a:rPr>
              <a:t>x</a:t>
            </a:r>
            <a:r>
              <a:rPr lang="en-US" sz="2000" i="1" dirty="0">
                <a:latin typeface="+mj-lt"/>
              </a:rPr>
              <a:t>=w</a:t>
            </a:r>
            <a:r>
              <a:rPr lang="en-US" sz="2000" i="1" baseline="-25000" dirty="0">
                <a:latin typeface="+mj-lt"/>
              </a:rPr>
              <a:t>1</a:t>
            </a:r>
            <a:r>
              <a:rPr lang="en-US" sz="2000" i="1" dirty="0">
                <a:latin typeface="+mj-lt"/>
              </a:rPr>
              <a:t>x+</a:t>
            </a:r>
            <a:r>
              <a:rPr lang="tr-TR" sz="2000" i="1" dirty="0">
                <a:latin typeface="+mj-lt"/>
              </a:rPr>
              <a:t>w</a:t>
            </a:r>
            <a:r>
              <a:rPr lang="tr-TR" sz="2000" baseline="-25000" dirty="0">
                <a:latin typeface="+mj-lt"/>
              </a:rPr>
              <a:t>0</a:t>
            </a:r>
            <a:r>
              <a:rPr lang="en-US" sz="2000" dirty="0">
                <a:latin typeface="+mj-lt"/>
              </a:rPr>
              <a:t> linear discriminate</a:t>
            </a:r>
            <a:r>
              <a:rPr lang="en-US" sz="2000" baseline="-25000" dirty="0">
                <a:latin typeface="+mj-lt"/>
              </a:rPr>
              <a:t> </a:t>
            </a:r>
            <a:endParaRPr lang="tr-TR" sz="2000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677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575985" y="395531"/>
            <a:ext cx="79920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In addition to zero in-sample error, we want wide margins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to ensure low out-of-sample error. Margin is distance between decision boundary and nearest datapoint. Note, maximum margins are equal for both classes.</a:t>
            </a:r>
            <a:endParaRPr lang="en-US" altLang="en-US" sz="2100" dirty="0">
              <a:cs typeface="Arial" panose="020B0604020202020204" pitchFamily="34" charset="0"/>
            </a:endParaRPr>
          </a:p>
        </p:txBody>
      </p:sp>
      <p:pic>
        <p:nvPicPr>
          <p:cNvPr id="38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11" y="2209800"/>
            <a:ext cx="7618413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76250" y="2606872"/>
            <a:ext cx="3657600" cy="3260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1009650" y="2209800"/>
            <a:ext cx="3124200" cy="3441688"/>
            <a:chOff x="7896226" y="2607657"/>
            <a:chExt cx="2428154" cy="2621569"/>
          </a:xfrm>
        </p:grpSpPr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8617644" y="4005940"/>
              <a:ext cx="1438536" cy="1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 flipV="1">
              <a:off x="9336195" y="2636263"/>
              <a:ext cx="0" cy="2592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 flipV="1">
              <a:off x="8472787" y="2780970"/>
              <a:ext cx="1224834" cy="1729764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2" name="Line 38"/>
            <p:cNvSpPr>
              <a:spLocks noChangeShapeType="1"/>
            </p:cNvSpPr>
            <p:nvPr/>
          </p:nvSpPr>
          <p:spPr bwMode="auto">
            <a:xfrm>
              <a:off x="8897320" y="4000891"/>
              <a:ext cx="1008265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7896226" y="4005940"/>
              <a:ext cx="93655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9668937" y="2607657"/>
              <a:ext cx="166896" cy="358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endParaRPr lang="tr-TR" sz="2400" baseline="-25000" dirty="0">
                <a:latin typeface="+mj-lt"/>
              </a:endParaRPr>
            </a:p>
          </p:txBody>
        </p:sp>
        <p:grpSp>
          <p:nvGrpSpPr>
            <p:cNvPr id="24588" name="Group 58"/>
            <p:cNvGrpSpPr>
              <a:grpSpLocks/>
            </p:cNvGrpSpPr>
            <p:nvPr/>
          </p:nvGrpSpPr>
          <p:grpSpPr bwMode="auto">
            <a:xfrm>
              <a:off x="9401176" y="3933826"/>
              <a:ext cx="144463" cy="142875"/>
              <a:chOff x="4150" y="3748"/>
              <a:chExt cx="91" cy="90"/>
            </a:xfrm>
          </p:grpSpPr>
          <p:sp>
            <p:nvSpPr>
              <p:cNvPr id="24611" name="Line 5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2" name="Line 5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9" name="Group 59"/>
            <p:cNvGrpSpPr>
              <a:grpSpLocks/>
            </p:cNvGrpSpPr>
            <p:nvPr/>
          </p:nvGrpSpPr>
          <p:grpSpPr bwMode="auto">
            <a:xfrm>
              <a:off x="8975726" y="3933826"/>
              <a:ext cx="144463" cy="142875"/>
              <a:chOff x="4150" y="3748"/>
              <a:chExt cx="91" cy="90"/>
            </a:xfrm>
          </p:grpSpPr>
          <p:sp>
            <p:nvSpPr>
              <p:cNvPr id="24609" name="Line 60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0" name="Line 61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0" name="Group 62"/>
            <p:cNvGrpSpPr>
              <a:grpSpLocks/>
            </p:cNvGrpSpPr>
            <p:nvPr/>
          </p:nvGrpSpPr>
          <p:grpSpPr bwMode="auto">
            <a:xfrm>
              <a:off x="9191626" y="3933826"/>
              <a:ext cx="144463" cy="142875"/>
              <a:chOff x="4150" y="3748"/>
              <a:chExt cx="91" cy="90"/>
            </a:xfrm>
          </p:grpSpPr>
          <p:sp>
            <p:nvSpPr>
              <p:cNvPr id="24607" name="Line 63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8" name="Line 64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1" name="Group 65"/>
            <p:cNvGrpSpPr>
              <a:grpSpLocks/>
            </p:cNvGrpSpPr>
            <p:nvPr/>
          </p:nvGrpSpPr>
          <p:grpSpPr bwMode="auto">
            <a:xfrm>
              <a:off x="9296401" y="3933826"/>
              <a:ext cx="144463" cy="142875"/>
              <a:chOff x="4150" y="3748"/>
              <a:chExt cx="91" cy="90"/>
            </a:xfrm>
          </p:grpSpPr>
          <p:sp>
            <p:nvSpPr>
              <p:cNvPr id="24605" name="Line 6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Line 6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2" name="Group 68"/>
            <p:cNvGrpSpPr>
              <a:grpSpLocks/>
            </p:cNvGrpSpPr>
            <p:nvPr/>
          </p:nvGrpSpPr>
          <p:grpSpPr bwMode="auto">
            <a:xfrm>
              <a:off x="8474076" y="3933826"/>
              <a:ext cx="144463" cy="142875"/>
              <a:chOff x="4150" y="3748"/>
              <a:chExt cx="91" cy="90"/>
            </a:xfrm>
          </p:grpSpPr>
          <p:sp>
            <p:nvSpPr>
              <p:cNvPr id="24603" name="Line 69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4" name="Line 70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3" name="Group 71"/>
            <p:cNvGrpSpPr>
              <a:grpSpLocks/>
            </p:cNvGrpSpPr>
            <p:nvPr/>
          </p:nvGrpSpPr>
          <p:grpSpPr bwMode="auto">
            <a:xfrm>
              <a:off x="8040688" y="3933826"/>
              <a:ext cx="144462" cy="142875"/>
              <a:chOff x="4150" y="3748"/>
              <a:chExt cx="91" cy="90"/>
            </a:xfrm>
          </p:grpSpPr>
          <p:sp>
            <p:nvSpPr>
              <p:cNvPr id="24601" name="Line 72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73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4" name="Group 74"/>
            <p:cNvGrpSpPr>
              <a:grpSpLocks/>
            </p:cNvGrpSpPr>
            <p:nvPr/>
          </p:nvGrpSpPr>
          <p:grpSpPr bwMode="auto">
            <a:xfrm>
              <a:off x="8256588" y="3933826"/>
              <a:ext cx="144462" cy="142875"/>
              <a:chOff x="4150" y="3748"/>
              <a:chExt cx="91" cy="90"/>
            </a:xfrm>
          </p:grpSpPr>
          <p:sp>
            <p:nvSpPr>
              <p:cNvPr id="24599" name="Line 75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76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5" name="Group 77"/>
            <p:cNvGrpSpPr>
              <a:grpSpLocks/>
            </p:cNvGrpSpPr>
            <p:nvPr/>
          </p:nvGrpSpPr>
          <p:grpSpPr bwMode="auto">
            <a:xfrm>
              <a:off x="8401051" y="3933826"/>
              <a:ext cx="144463" cy="142875"/>
              <a:chOff x="4150" y="3748"/>
              <a:chExt cx="91" cy="90"/>
            </a:xfrm>
          </p:grpSpPr>
          <p:sp>
            <p:nvSpPr>
              <p:cNvPr id="24597" name="Line 78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79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10053311" y="3753542"/>
              <a:ext cx="271069" cy="39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tr-TR" i="1" dirty="0">
                  <a:latin typeface="+mj-lt"/>
                </a:rPr>
                <a:t>x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781314" y="3031465"/>
            <a:ext cx="1895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i="1" dirty="0">
                <a:latin typeface="+mj-lt"/>
              </a:rPr>
              <a:t>y=</a:t>
            </a:r>
            <a:r>
              <a:rPr lang="en-US" sz="2000" b="1" dirty="0">
                <a:latin typeface="+mj-lt"/>
              </a:rPr>
              <a:t>w</a:t>
            </a:r>
            <a:r>
              <a:rPr lang="en-US" sz="2000" i="1" baseline="30000" dirty="0">
                <a:latin typeface="+mj-lt"/>
              </a:rPr>
              <a:t>T</a:t>
            </a:r>
            <a:r>
              <a:rPr lang="en-US" sz="2000" b="1" dirty="0">
                <a:latin typeface="+mj-lt"/>
              </a:rPr>
              <a:t>x</a:t>
            </a:r>
            <a:r>
              <a:rPr lang="en-US" sz="2000" i="1" dirty="0">
                <a:latin typeface="+mj-lt"/>
              </a:rPr>
              <a:t>=w</a:t>
            </a:r>
            <a:r>
              <a:rPr lang="en-US" sz="2000" i="1" baseline="-25000" dirty="0">
                <a:latin typeface="+mj-lt"/>
              </a:rPr>
              <a:t>1</a:t>
            </a:r>
            <a:r>
              <a:rPr lang="en-US" sz="2000" i="1" dirty="0">
                <a:latin typeface="+mj-lt"/>
              </a:rPr>
              <a:t>x+</a:t>
            </a:r>
            <a:r>
              <a:rPr lang="tr-TR" sz="2000" i="1" dirty="0">
                <a:latin typeface="+mj-lt"/>
              </a:rPr>
              <a:t>w</a:t>
            </a:r>
            <a:r>
              <a:rPr lang="tr-TR" sz="2000" baseline="-25000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76768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9041" y="471005"/>
            <a:ext cx="7940040" cy="410428"/>
          </a:xfrm>
        </p:spPr>
        <p:txBody>
          <a:bodyPr lIns="0" rIns="0" bIns="0" anchor="b"/>
          <a:lstStyle/>
          <a:p>
            <a:pPr algn="l" eaLnBrk="1" hangingPunct="1"/>
            <a:r>
              <a:rPr lang="en-US" altLang="en-US" sz="2400" dirty="0"/>
              <a:t>In 2D attribute space, decision boundary is the line </a:t>
            </a:r>
            <a:r>
              <a:rPr lang="en-US" altLang="en-US" sz="2400" b="1" dirty="0"/>
              <a:t>w</a:t>
            </a:r>
            <a:r>
              <a:rPr lang="en-US" altLang="en-US" sz="2400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dirty="0"/>
              <a:t>=0.</a:t>
            </a:r>
            <a:endParaRPr lang="tr-TR" altLang="en-US" sz="2400" dirty="0"/>
          </a:p>
        </p:txBody>
      </p:sp>
      <p:sp>
        <p:nvSpPr>
          <p:cNvPr id="25603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37057FD-195C-4A62-A56A-852C559EB06B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5604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2705640"/>
            <a:ext cx="6774122" cy="340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31269" y="1188087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decision boundary shown has maximum margins for both classes.  How do I find such a boundary?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1269" y="2779846"/>
            <a:ext cx="3251476" cy="3260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72" y="3295686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28158" y="2895600"/>
            <a:ext cx="1961314" cy="35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en-US" sz="2400" kern="0" dirty="0"/>
              <a:t>Boolean AND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64383" y="301515"/>
            <a:ext cx="8815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Optimized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weight vectors is perpendicular to decision boundary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62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71675"/>
            <a:ext cx="2627313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3"/>
          <p:cNvSpPr txBox="1">
            <a:spLocks noChangeArrowheads="1"/>
          </p:cNvSpPr>
          <p:nvPr/>
        </p:nvSpPr>
        <p:spPr bwMode="auto">
          <a:xfrm>
            <a:off x="838200" y="1336618"/>
            <a:ext cx="58641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2D attribute space with attribute vectors </a:t>
            </a:r>
            <a:r>
              <a:rPr lang="en-US" altLang="en-US" sz="2400" b="1" dirty="0"/>
              <a:t>p</a:t>
            </a:r>
          </a:p>
        </p:txBody>
      </p:sp>
      <p:sp>
        <p:nvSpPr>
          <p:cNvPr id="26630" name="TextBox 4"/>
          <p:cNvSpPr txBox="1">
            <a:spLocks noChangeArrowheads="1"/>
          </p:cNvSpPr>
          <p:nvPr/>
        </p:nvSpPr>
        <p:spPr bwMode="auto">
          <a:xfrm>
            <a:off x="304800" y="5002213"/>
            <a:ext cx="8763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For any point on the decision boundary, </a:t>
            </a:r>
            <a:r>
              <a:rPr lang="en-US" altLang="en-US" sz="2000" b="1" dirty="0" err="1"/>
              <a:t>w</a:t>
            </a:r>
            <a:r>
              <a:rPr lang="en-US" altLang="en-US" sz="2000" baseline="30000" dirty="0" err="1"/>
              <a:t>T</a:t>
            </a:r>
            <a:r>
              <a:rPr lang="en-US" altLang="en-US" sz="2000" b="1" dirty="0" err="1"/>
              <a:t>p</a:t>
            </a:r>
            <a:r>
              <a:rPr lang="en-US" altLang="en-US" sz="2000" dirty="0" err="1"/>
              <a:t>+</a:t>
            </a:r>
            <a:r>
              <a:rPr lang="en-US" altLang="en-US" sz="2000" i="1" dirty="0" err="1"/>
              <a:t>b</a:t>
            </a:r>
            <a:r>
              <a:rPr lang="en-US" altLang="en-US" sz="2000" dirty="0"/>
              <a:t>=0; hence, </a:t>
            </a:r>
            <a:r>
              <a:rPr lang="en-US" altLang="en-US" sz="2000" b="1" dirty="0"/>
              <a:t>w</a:t>
            </a:r>
            <a:r>
              <a:rPr lang="en-US" altLang="en-US" sz="2000" baseline="30000" dirty="0"/>
              <a:t>T</a:t>
            </a:r>
            <a:r>
              <a:rPr lang="en-US" altLang="en-US" sz="2000" b="1" dirty="0"/>
              <a:t>p</a:t>
            </a:r>
            <a:r>
              <a:rPr lang="en-US" altLang="en-US" sz="2000" dirty="0"/>
              <a:t>=-</a:t>
            </a:r>
            <a:r>
              <a:rPr lang="en-US" altLang="en-US" sz="2000" i="1" dirty="0"/>
              <a:t>b</a:t>
            </a:r>
            <a:r>
              <a:rPr lang="en-US" altLang="en-US" sz="20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the component of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 the direction of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lang="en-US" altLang="en-US" sz="20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For dot product to be the same for any </a:t>
            </a:r>
            <a:r>
              <a:rPr lang="en-US" altLang="en-US" sz="2000" b="1" dirty="0"/>
              <a:t>p </a:t>
            </a:r>
            <a:r>
              <a:rPr lang="en-US" altLang="en-US" sz="2000" dirty="0"/>
              <a:t>on the decision boundary </a:t>
            </a:r>
            <a:r>
              <a:rPr lang="en-US" altLang="en-US" sz="2000" b="1" dirty="0"/>
              <a:t>w</a:t>
            </a:r>
            <a:r>
              <a:rPr lang="en-US" altLang="en-US" sz="2000" dirty="0"/>
              <a:t> must be perpendicular to it. </a:t>
            </a:r>
            <a:endParaRPr lang="en-US" altLang="en-US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6824"/>
            <a:ext cx="5535613" cy="2457450"/>
          </a:xfrm>
        </p:spPr>
        <p:txBody>
          <a:bodyPr lIns="0" rIns="0" bIns="0" anchor="b"/>
          <a:lstStyle/>
          <a:p>
            <a:pPr algn="l" eaLnBrk="1" hangingPunct="1"/>
            <a:r>
              <a:rPr lang="en-US" altLang="en-US" sz="2400" dirty="0">
                <a:latin typeface="+mn-lt"/>
              </a:rPr>
              <a:t>To get a decision boundary like the one shown, weight vector without a bias component must point toward point (1,1). For example, </a:t>
            </a:r>
            <a:r>
              <a:rPr lang="en-US" altLang="en-US" sz="2400" b="1" dirty="0">
                <a:latin typeface="+mn-lt"/>
              </a:rPr>
              <a:t>w</a:t>
            </a:r>
            <a:r>
              <a:rPr lang="en-US" altLang="en-US" sz="2400" baseline="30000" dirty="0">
                <a:latin typeface="+mn-lt"/>
              </a:rPr>
              <a:t>T</a:t>
            </a:r>
            <a:r>
              <a:rPr lang="en-US" altLang="en-US" sz="2400" dirty="0">
                <a:latin typeface="+mn-lt"/>
              </a:rPr>
              <a:t> = [1,1].  To find the bias, b, choose any point </a:t>
            </a:r>
            <a:r>
              <a:rPr lang="en-US" altLang="en-US" sz="2400" b="1" dirty="0">
                <a:latin typeface="+mn-lt"/>
              </a:rPr>
              <a:t>p</a:t>
            </a:r>
            <a:r>
              <a:rPr lang="en-US" altLang="en-US" sz="2400" dirty="0">
                <a:latin typeface="+mn-lt"/>
              </a:rPr>
              <a:t> on the boundary and solve </a:t>
            </a:r>
            <a:r>
              <a:rPr lang="en-US" altLang="en-US" sz="2400" b="1" dirty="0">
                <a:latin typeface="+mn-lt"/>
              </a:rPr>
              <a:t>w</a:t>
            </a:r>
            <a:r>
              <a:rPr lang="en-US" altLang="en-US" sz="2400" baseline="30000" dirty="0">
                <a:latin typeface="+mn-lt"/>
              </a:rPr>
              <a:t>T</a:t>
            </a:r>
            <a:r>
              <a:rPr lang="en-US" altLang="en-US" sz="2400" b="1" dirty="0">
                <a:latin typeface="+mn-lt"/>
              </a:rPr>
              <a:t>p </a:t>
            </a:r>
            <a:r>
              <a:rPr lang="en-US" altLang="en-US" sz="2400" dirty="0">
                <a:latin typeface="+mn-lt"/>
              </a:rPr>
              <a:t>+</a:t>
            </a:r>
            <a:r>
              <a:rPr lang="en-US" altLang="en-US" sz="2400" b="1" dirty="0">
                <a:latin typeface="+mn-lt"/>
              </a:rPr>
              <a:t> </a:t>
            </a:r>
            <a:r>
              <a:rPr lang="en-US" altLang="en-US" sz="2400" dirty="0">
                <a:latin typeface="+mn-lt"/>
              </a:rPr>
              <a:t>b = 0.</a:t>
            </a:r>
            <a:endParaRPr lang="tr-TR" altLang="en-US" sz="2400" dirty="0">
              <a:latin typeface="+mn-lt"/>
            </a:endParaRPr>
          </a:p>
        </p:txBody>
      </p:sp>
      <p:sp>
        <p:nvSpPr>
          <p:cNvPr id="27651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B639FB6-9367-4F19-B107-6E528207DC73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7652" name="Picture 9" descr="Per2-and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233" y="3352997"/>
            <a:ext cx="5715001" cy="2875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434" y="710664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8463</TotalTime>
  <Words>3029</Words>
  <Application>Microsoft Office PowerPoint</Application>
  <PresentationFormat>On-screen Show (4:3)</PresentationFormat>
  <Paragraphs>365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Cambria Math</vt:lpstr>
      <vt:lpstr>Palatino Linotype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2D attribute space, decision boundary is the line wTx=0.</vt:lpstr>
      <vt:lpstr>PowerPoint Presentation</vt:lpstr>
      <vt:lpstr>To get a decision boundary like the one shown, weight vector without a bias component must point toward point (1,1). For example, wT = [1,1].  To find the bias, b, choose any point p on the boundary and solve wTp + b = 0.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jhmiller</dc:creator>
  <cp:lastModifiedBy>Miller, John H</cp:lastModifiedBy>
  <cp:revision>515</cp:revision>
  <cp:lastPrinted>2015-11-13T19:26:16Z</cp:lastPrinted>
  <dcterms:created xsi:type="dcterms:W3CDTF">2012-08-03T23:35:23Z</dcterms:created>
  <dcterms:modified xsi:type="dcterms:W3CDTF">2024-09-24T19:02:53Z</dcterms:modified>
</cp:coreProperties>
</file>