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 id="2147483696" r:id="rId4"/>
    <p:sldMasterId id="2147483708" r:id="rId5"/>
  </p:sldMasterIdLst>
  <p:notesMasterIdLst>
    <p:notesMasterId r:id="rId52"/>
  </p:notesMasterIdLst>
  <p:sldIdLst>
    <p:sldId id="275" r:id="rId6"/>
    <p:sldId id="467" r:id="rId7"/>
    <p:sldId id="468" r:id="rId8"/>
    <p:sldId id="327" r:id="rId9"/>
    <p:sldId id="456" r:id="rId10"/>
    <p:sldId id="351" r:id="rId11"/>
    <p:sldId id="352" r:id="rId12"/>
    <p:sldId id="353" r:id="rId13"/>
    <p:sldId id="354" r:id="rId14"/>
    <p:sldId id="355" r:id="rId15"/>
    <p:sldId id="356" r:id="rId16"/>
    <p:sldId id="357" r:id="rId17"/>
    <p:sldId id="358" r:id="rId18"/>
    <p:sldId id="359" r:id="rId19"/>
    <p:sldId id="460" r:id="rId20"/>
    <p:sldId id="362" r:id="rId21"/>
    <p:sldId id="458" r:id="rId22"/>
    <p:sldId id="461" r:id="rId23"/>
    <p:sldId id="314" r:id="rId24"/>
    <p:sldId id="330" r:id="rId25"/>
    <p:sldId id="331" r:id="rId26"/>
    <p:sldId id="333" r:id="rId27"/>
    <p:sldId id="340" r:id="rId28"/>
    <p:sldId id="329" r:id="rId29"/>
    <p:sldId id="306" r:id="rId30"/>
    <p:sldId id="462" r:id="rId31"/>
    <p:sldId id="464" r:id="rId32"/>
    <p:sldId id="466" r:id="rId33"/>
    <p:sldId id="465" r:id="rId34"/>
    <p:sldId id="263" r:id="rId35"/>
    <p:sldId id="459" r:id="rId36"/>
    <p:sldId id="344" r:id="rId37"/>
    <p:sldId id="345" r:id="rId38"/>
    <p:sldId id="319" r:id="rId39"/>
    <p:sldId id="336" r:id="rId40"/>
    <p:sldId id="347" r:id="rId41"/>
    <p:sldId id="348" r:id="rId42"/>
    <p:sldId id="350" r:id="rId43"/>
    <p:sldId id="457" r:id="rId44"/>
    <p:sldId id="463" r:id="rId45"/>
    <p:sldId id="363" r:id="rId46"/>
    <p:sldId id="341" r:id="rId47"/>
    <p:sldId id="343" r:id="rId48"/>
    <p:sldId id="322" r:id="rId49"/>
    <p:sldId id="292"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9" autoAdjust="0"/>
    <p:restoredTop sz="94660"/>
  </p:normalViewPr>
  <p:slideViewPr>
    <p:cSldViewPr snapToGrid="0">
      <p:cViewPr varScale="1">
        <p:scale>
          <a:sx n="82" d="100"/>
          <a:sy n="82" d="100"/>
        </p:scale>
        <p:origin x="114" y="4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5EBE82-402E-4897-ADAB-72CACB5588EB}" type="datetimeFigureOut">
              <a:rPr lang="en-US" smtClean="0"/>
              <a:t>9/17/2024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DDDCC4-3A27-4060-8174-324F8FB52929}" type="slidenum">
              <a:rPr lang="en-US" smtClean="0"/>
              <a:t>‹#›</a:t>
            </a:fld>
            <a:endParaRPr lang="en-US"/>
          </a:p>
        </p:txBody>
      </p:sp>
    </p:spTree>
    <p:extLst>
      <p:ext uri="{BB962C8B-B14F-4D97-AF65-F5344CB8AC3E}">
        <p14:creationId xmlns:p14="http://schemas.microsoft.com/office/powerpoint/2010/main" val="3101643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DDDCC4-3A27-4060-8174-324F8FB52929}" type="slidenum">
              <a:rPr lang="en-US" smtClean="0"/>
              <a:t>1</a:t>
            </a:fld>
            <a:endParaRPr lang="en-US"/>
          </a:p>
        </p:txBody>
      </p:sp>
    </p:spTree>
    <p:extLst>
      <p:ext uri="{BB962C8B-B14F-4D97-AF65-F5344CB8AC3E}">
        <p14:creationId xmlns:p14="http://schemas.microsoft.com/office/powerpoint/2010/main" val="2749019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r>
              <a:rPr lang="en-US" altLang="en-US"/>
              <a:t>Prior is what we know about credit risk before we observe a clients attributes; might be per-capita bankrupties</a:t>
            </a:r>
          </a:p>
          <a:p>
            <a:endParaRPr lang="en-US" altLang="en-US"/>
          </a:p>
          <a:p>
            <a:r>
              <a:rPr lang="en-US" altLang="en-US"/>
              <a:t>Class likelihood, p(x|C), probability of observing x conditioned on the event being in class C</a:t>
            </a:r>
          </a:p>
          <a:p>
            <a:r>
              <a:rPr lang="en-US" altLang="en-US"/>
              <a:t>	given client is high-risk (C = 1) how likely is X = {x</a:t>
            </a:r>
            <a:r>
              <a:rPr lang="en-US" altLang="en-US" baseline="-25000"/>
              <a:t>1</a:t>
            </a:r>
            <a:r>
              <a:rPr lang="en-US" altLang="en-US"/>
              <a:t>, x</a:t>
            </a:r>
            <a:r>
              <a:rPr lang="en-US" altLang="en-US" baseline="-25000"/>
              <a:t>2</a:t>
            </a:r>
            <a:r>
              <a:rPr lang="en-US" altLang="en-US"/>
              <a:t>}</a:t>
            </a:r>
          </a:p>
          <a:p>
            <a:r>
              <a:rPr lang="en-US" altLang="en-US"/>
              <a:t>	deduced by data on a set of known high-risk clients</a:t>
            </a:r>
          </a:p>
          <a:p>
            <a:endParaRPr lang="en-US" altLang="en-US"/>
          </a:p>
          <a:p>
            <a:r>
              <a:rPr lang="en-US" altLang="en-US"/>
              <a:t>Evidence, p(x), is essentially a normalization; also called “marginal probability” that x is seen regardless of class</a:t>
            </a:r>
          </a:p>
          <a:p>
            <a:endParaRPr lang="en-US" altLang="en-US"/>
          </a:p>
          <a:p>
            <a:r>
              <a:rPr lang="en-US" altLang="en-US"/>
              <a:t>Posterior, P(C|x), probability that client belongs to class C conditioned on attributes being X</a:t>
            </a:r>
          </a:p>
          <a:p>
            <a:r>
              <a:rPr lang="en-US" altLang="en-US"/>
              <a:t>	When normalized by evidence, posteriors add up to 1</a:t>
            </a:r>
          </a:p>
        </p:txBody>
      </p:sp>
    </p:spTree>
    <p:extLst>
      <p:ext uri="{BB962C8B-B14F-4D97-AF65-F5344CB8AC3E}">
        <p14:creationId xmlns:p14="http://schemas.microsoft.com/office/powerpoint/2010/main" val="294779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p:spPr>
        <p:txBody>
          <a:bodyPr/>
          <a:lstStyle/>
          <a:p>
            <a:r>
              <a:rPr lang="en-US" altLang="en-US"/>
              <a:t>Priors, likelihoods, posteriors, and margins are class specific</a:t>
            </a:r>
          </a:p>
          <a:p>
            <a:r>
              <a:rPr lang="en-US" altLang="en-US"/>
              <a:t>Evidence is sum of margins over classes</a:t>
            </a:r>
          </a:p>
        </p:txBody>
      </p:sp>
    </p:spTree>
    <p:extLst>
      <p:ext uri="{BB962C8B-B14F-4D97-AF65-F5344CB8AC3E}">
        <p14:creationId xmlns:p14="http://schemas.microsoft.com/office/powerpoint/2010/main" val="796620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67A5B77-7807-4504-90C6-14225E1883B7}"/>
              </a:ext>
            </a:extLst>
          </p:cNvPr>
          <p:cNvSpPr>
            <a:spLocks noGrp="1" noChangeArrowheads="1"/>
          </p:cNvSpPr>
          <p:nvPr>
            <p:ph type="sldNum" sz="quarter" idx="5"/>
          </p:nvPr>
        </p:nvSpPr>
        <p:spPr>
          <a:ln/>
        </p:spPr>
        <p:txBody>
          <a:bodyPr/>
          <a:lstStyle/>
          <a:p>
            <a:fld id="{1EE89E4D-FE31-4B6D-ADD0-C30F223A6F1B}" type="slidenum">
              <a:rPr lang="en-US" altLang="en-US"/>
              <a:pPr/>
              <a:t>33</a:t>
            </a:fld>
            <a:endParaRPr lang="en-US" altLang="en-US"/>
          </a:p>
        </p:txBody>
      </p:sp>
      <p:sp>
        <p:nvSpPr>
          <p:cNvPr id="16386" name="Rectangle 2">
            <a:extLst>
              <a:ext uri="{FF2B5EF4-FFF2-40B4-BE49-F238E27FC236}">
                <a16:creationId xmlns:a16="http://schemas.microsoft.com/office/drawing/2014/main" id="{1C34BE33-2B97-4D6B-9643-45EBBC6DBA76}"/>
              </a:ext>
            </a:extLst>
          </p:cNvPr>
          <p:cNvSpPr>
            <a:spLocks noGrp="1" noRot="1" noChangeAspect="1" noChangeArrowheads="1" noTextEdit="1"/>
          </p:cNvSpPr>
          <p:nvPr>
            <p:ph type="sldImg"/>
          </p:nvPr>
        </p:nvSpPr>
        <p:spPr>
          <a:xfrm>
            <a:off x="381000" y="684213"/>
            <a:ext cx="6096000" cy="3429000"/>
          </a:xfrm>
          <a:ln/>
        </p:spPr>
      </p:sp>
      <p:sp>
        <p:nvSpPr>
          <p:cNvPr id="16387" name="Rectangle 3">
            <a:extLst>
              <a:ext uri="{FF2B5EF4-FFF2-40B4-BE49-F238E27FC236}">
                <a16:creationId xmlns:a16="http://schemas.microsoft.com/office/drawing/2014/main" id="{46DD9BBE-08DD-47C6-AEC7-2A32F661C9D8}"/>
              </a:ext>
            </a:extLst>
          </p:cNvPr>
          <p:cNvSpPr>
            <a:spLocks noGrp="1" noChangeArrowheads="1"/>
          </p:cNvSpPr>
          <p:nvPr>
            <p:ph type="body" idx="1"/>
          </p:nvPr>
        </p:nvSpPr>
        <p:spPr>
          <a:xfrm>
            <a:off x="685800" y="4343400"/>
            <a:ext cx="5486400" cy="4116388"/>
          </a:xfrm>
        </p:spPr>
        <p:txBody>
          <a:bodyPr lIns="99048" tIns="49524" rIns="99048" bIns="49524"/>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467E74-5BBD-420A-86AA-688515A96D72}"/>
              </a:ext>
            </a:extLst>
          </p:cNvPr>
          <p:cNvSpPr>
            <a:spLocks noGrp="1" noChangeArrowheads="1"/>
          </p:cNvSpPr>
          <p:nvPr>
            <p:ph type="sldNum" sz="quarter" idx="5"/>
          </p:nvPr>
        </p:nvSpPr>
        <p:spPr>
          <a:ln/>
        </p:spPr>
        <p:txBody>
          <a:bodyPr/>
          <a:lstStyle/>
          <a:p>
            <a:fld id="{CA7B5094-8A21-4B23-AD10-82D5AF4CF1D0}" type="slidenum">
              <a:rPr lang="en-US" altLang="en-US"/>
              <a:pPr/>
              <a:t>36</a:t>
            </a:fld>
            <a:endParaRPr lang="en-US" altLang="en-US"/>
          </a:p>
        </p:txBody>
      </p:sp>
      <p:sp>
        <p:nvSpPr>
          <p:cNvPr id="20482" name="Rectangle 2">
            <a:extLst>
              <a:ext uri="{FF2B5EF4-FFF2-40B4-BE49-F238E27FC236}">
                <a16:creationId xmlns:a16="http://schemas.microsoft.com/office/drawing/2014/main" id="{F67CDD0D-E944-4A03-B569-04D2F0C49232}"/>
              </a:ext>
            </a:extLst>
          </p:cNvPr>
          <p:cNvSpPr>
            <a:spLocks noGrp="1" noRot="1" noChangeAspect="1" noChangeArrowheads="1" noTextEdit="1"/>
          </p:cNvSpPr>
          <p:nvPr>
            <p:ph type="sldImg"/>
          </p:nvPr>
        </p:nvSpPr>
        <p:spPr>
          <a:xfrm>
            <a:off x="381000" y="684213"/>
            <a:ext cx="6096000" cy="3429000"/>
          </a:xfrm>
          <a:ln/>
        </p:spPr>
      </p:sp>
      <p:sp>
        <p:nvSpPr>
          <p:cNvPr id="20483" name="Rectangle 3">
            <a:extLst>
              <a:ext uri="{FF2B5EF4-FFF2-40B4-BE49-F238E27FC236}">
                <a16:creationId xmlns:a16="http://schemas.microsoft.com/office/drawing/2014/main" id="{9A7D2970-8496-4B62-899B-984C84A969CB}"/>
              </a:ext>
            </a:extLst>
          </p:cNvPr>
          <p:cNvSpPr>
            <a:spLocks noGrp="1" noChangeArrowheads="1"/>
          </p:cNvSpPr>
          <p:nvPr>
            <p:ph type="body" idx="1"/>
          </p:nvPr>
        </p:nvSpPr>
        <p:spPr>
          <a:xfrm>
            <a:off x="685800" y="4343400"/>
            <a:ext cx="5486400" cy="4116388"/>
          </a:xfrm>
        </p:spPr>
        <p:txBody>
          <a:bodyPr lIns="99048" tIns="49524" rIns="99048" bIns="49524"/>
          <a:lstStyle/>
          <a:p>
            <a:r>
              <a:rPr lang="en-US" altLang="en-US"/>
              <a:t>Example: 2 classes </a:t>
            </a:r>
          </a:p>
          <a:p>
            <a:r>
              <a:rPr lang="en-US" altLang="en-US"/>
              <a:t>Class likelihoods have means </a:t>
            </a:r>
            <a:r>
              <a:rPr lang="en-US" altLang="en-US" u="sng"/>
              <a:t>+</a:t>
            </a:r>
            <a:r>
              <a:rPr lang="en-US" altLang="en-US"/>
              <a:t> 2 and equal variance</a:t>
            </a:r>
          </a:p>
          <a:p>
            <a:r>
              <a:rPr lang="en-US" altLang="en-US"/>
              <a:t>Priors are also equal.</a:t>
            </a:r>
          </a:p>
          <a:p>
            <a:r>
              <a:rPr lang="en-US" altLang="en-US"/>
              <a:t>Between -2 and 2 have transition between essentially certain classification of classes as a function of x</a:t>
            </a:r>
            <a:endParaRPr lang="en-US" altLang="en-US" u="sn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D49A2E-CC16-4F45-BBAA-06C26274BD4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54135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D49A2E-CC16-4F45-BBAA-06C26274BD4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85899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D49A2E-CC16-4F45-BBAA-06C26274BD4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2122339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1C9CD3-63E9-457F-8C80-4AD04F1CF2E2}"/>
              </a:ext>
            </a:extLst>
          </p:cNvPr>
          <p:cNvSpPr>
            <a:spLocks noGrp="1"/>
          </p:cNvSpPr>
          <p:nvPr>
            <p:ph type="dt" sz="half" idx="10"/>
          </p:nvPr>
        </p:nvSpPr>
        <p:spPr/>
        <p:txBody>
          <a:bodyPr/>
          <a:lstStyle>
            <a:lvl1pPr>
              <a:defRPr/>
            </a:lvl1pPr>
          </a:lstStyle>
          <a:p>
            <a:pPr>
              <a:defRPr/>
            </a:pPr>
            <a:fld id="{1A08BA19-BDEE-4F3F-9F0E-7B58811416D6}" type="datetimeFigureOut">
              <a:rPr lang="en-US"/>
              <a:pPr>
                <a:defRPr/>
              </a:pPr>
              <a:t>9/17/2024</a:t>
            </a:fld>
            <a:endParaRPr lang="en-US"/>
          </a:p>
        </p:txBody>
      </p:sp>
      <p:sp>
        <p:nvSpPr>
          <p:cNvPr id="5" name="Footer Placeholder 4">
            <a:extLst>
              <a:ext uri="{FF2B5EF4-FFF2-40B4-BE49-F238E27FC236}">
                <a16:creationId xmlns:a16="http://schemas.microsoft.com/office/drawing/2014/main" id="{E26733C1-58FC-41DE-AA4F-06692BEDE6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23909EC-0276-4E44-A071-A90923B8A74F}"/>
              </a:ext>
            </a:extLst>
          </p:cNvPr>
          <p:cNvSpPr>
            <a:spLocks noGrp="1"/>
          </p:cNvSpPr>
          <p:nvPr>
            <p:ph type="sldNum" sz="quarter" idx="12"/>
          </p:nvPr>
        </p:nvSpPr>
        <p:spPr/>
        <p:txBody>
          <a:bodyPr/>
          <a:lstStyle>
            <a:lvl1pPr>
              <a:defRPr/>
            </a:lvl1pPr>
          </a:lstStyle>
          <a:p>
            <a:pPr>
              <a:defRPr/>
            </a:pPr>
            <a:fld id="{32C4FBDD-B505-4C6D-9BBD-6C21AE0F0CAF}" type="slidenum">
              <a:rPr lang="en-US"/>
              <a:pPr>
                <a:defRPr/>
              </a:pPr>
              <a:t>‹#›</a:t>
            </a:fld>
            <a:endParaRPr lang="en-US"/>
          </a:p>
        </p:txBody>
      </p:sp>
    </p:spTree>
    <p:extLst>
      <p:ext uri="{BB962C8B-B14F-4D97-AF65-F5344CB8AC3E}">
        <p14:creationId xmlns:p14="http://schemas.microsoft.com/office/powerpoint/2010/main" val="2603856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901FB-7EB6-437C-AFA2-36C15F0EADBF}"/>
              </a:ext>
            </a:extLst>
          </p:cNvPr>
          <p:cNvSpPr>
            <a:spLocks noGrp="1"/>
          </p:cNvSpPr>
          <p:nvPr>
            <p:ph type="dt" sz="half" idx="10"/>
          </p:nvPr>
        </p:nvSpPr>
        <p:spPr/>
        <p:txBody>
          <a:bodyPr/>
          <a:lstStyle>
            <a:lvl1pPr>
              <a:defRPr/>
            </a:lvl1pPr>
          </a:lstStyle>
          <a:p>
            <a:pPr>
              <a:defRPr/>
            </a:pPr>
            <a:fld id="{4E1A94C9-3743-4DBB-863E-E6E0E0D8965F}" type="datetimeFigureOut">
              <a:rPr lang="en-US"/>
              <a:pPr>
                <a:defRPr/>
              </a:pPr>
              <a:t>9/17/2024</a:t>
            </a:fld>
            <a:endParaRPr lang="en-US"/>
          </a:p>
        </p:txBody>
      </p:sp>
      <p:sp>
        <p:nvSpPr>
          <p:cNvPr id="5" name="Footer Placeholder 4">
            <a:extLst>
              <a:ext uri="{FF2B5EF4-FFF2-40B4-BE49-F238E27FC236}">
                <a16:creationId xmlns:a16="http://schemas.microsoft.com/office/drawing/2014/main" id="{010F6BBD-AED9-4041-A7B7-278D1FA8AB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C31BB76-EB22-483F-B555-0F209E65250C}"/>
              </a:ext>
            </a:extLst>
          </p:cNvPr>
          <p:cNvSpPr>
            <a:spLocks noGrp="1"/>
          </p:cNvSpPr>
          <p:nvPr>
            <p:ph type="sldNum" sz="quarter" idx="12"/>
          </p:nvPr>
        </p:nvSpPr>
        <p:spPr/>
        <p:txBody>
          <a:bodyPr/>
          <a:lstStyle>
            <a:lvl1pPr>
              <a:defRPr/>
            </a:lvl1pPr>
          </a:lstStyle>
          <a:p>
            <a:pPr>
              <a:defRPr/>
            </a:pPr>
            <a:fld id="{9D5B3A77-62AF-4154-BACD-4A22262C7766}" type="slidenum">
              <a:rPr lang="en-US"/>
              <a:pPr>
                <a:defRPr/>
              </a:pPr>
              <a:t>‹#›</a:t>
            </a:fld>
            <a:endParaRPr lang="en-US"/>
          </a:p>
        </p:txBody>
      </p:sp>
    </p:spTree>
    <p:extLst>
      <p:ext uri="{BB962C8B-B14F-4D97-AF65-F5344CB8AC3E}">
        <p14:creationId xmlns:p14="http://schemas.microsoft.com/office/powerpoint/2010/main" val="279947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4B4B92-2E87-4F25-AF69-1ABCE4ED278F}"/>
              </a:ext>
            </a:extLst>
          </p:cNvPr>
          <p:cNvSpPr>
            <a:spLocks noGrp="1"/>
          </p:cNvSpPr>
          <p:nvPr>
            <p:ph type="dt" sz="half" idx="10"/>
          </p:nvPr>
        </p:nvSpPr>
        <p:spPr/>
        <p:txBody>
          <a:bodyPr/>
          <a:lstStyle>
            <a:lvl1pPr>
              <a:defRPr/>
            </a:lvl1pPr>
          </a:lstStyle>
          <a:p>
            <a:pPr>
              <a:defRPr/>
            </a:pPr>
            <a:fld id="{34BFE35E-E712-4321-A2ED-9DE6F54174A2}" type="datetimeFigureOut">
              <a:rPr lang="en-US"/>
              <a:pPr>
                <a:defRPr/>
              </a:pPr>
              <a:t>9/17/2024</a:t>
            </a:fld>
            <a:endParaRPr lang="en-US"/>
          </a:p>
        </p:txBody>
      </p:sp>
      <p:sp>
        <p:nvSpPr>
          <p:cNvPr id="5" name="Footer Placeholder 4">
            <a:extLst>
              <a:ext uri="{FF2B5EF4-FFF2-40B4-BE49-F238E27FC236}">
                <a16:creationId xmlns:a16="http://schemas.microsoft.com/office/drawing/2014/main" id="{E0663510-ABBD-4656-B5B2-4A7EBC54B42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7AD65EB-FC45-45DB-A874-D364162A57FE}"/>
              </a:ext>
            </a:extLst>
          </p:cNvPr>
          <p:cNvSpPr>
            <a:spLocks noGrp="1"/>
          </p:cNvSpPr>
          <p:nvPr>
            <p:ph type="sldNum" sz="quarter" idx="12"/>
          </p:nvPr>
        </p:nvSpPr>
        <p:spPr/>
        <p:txBody>
          <a:bodyPr/>
          <a:lstStyle>
            <a:lvl1pPr>
              <a:defRPr/>
            </a:lvl1pPr>
          </a:lstStyle>
          <a:p>
            <a:pPr>
              <a:defRPr/>
            </a:pPr>
            <a:fld id="{26C15E8C-D4BD-4775-8257-E824E77DFC44}" type="slidenum">
              <a:rPr lang="en-US"/>
              <a:pPr>
                <a:defRPr/>
              </a:pPr>
              <a:t>‹#›</a:t>
            </a:fld>
            <a:endParaRPr lang="en-US"/>
          </a:p>
        </p:txBody>
      </p:sp>
    </p:spTree>
    <p:extLst>
      <p:ext uri="{BB962C8B-B14F-4D97-AF65-F5344CB8AC3E}">
        <p14:creationId xmlns:p14="http://schemas.microsoft.com/office/powerpoint/2010/main" val="4026993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CBFB238-A33E-410B-89A0-B123F41CBFED}"/>
              </a:ext>
            </a:extLst>
          </p:cNvPr>
          <p:cNvSpPr>
            <a:spLocks noGrp="1"/>
          </p:cNvSpPr>
          <p:nvPr>
            <p:ph type="dt" sz="half" idx="10"/>
          </p:nvPr>
        </p:nvSpPr>
        <p:spPr/>
        <p:txBody>
          <a:bodyPr/>
          <a:lstStyle>
            <a:lvl1pPr>
              <a:defRPr/>
            </a:lvl1pPr>
          </a:lstStyle>
          <a:p>
            <a:pPr>
              <a:defRPr/>
            </a:pPr>
            <a:fld id="{2919C2A9-99AF-4A89-BFBA-A47FA3B5D320}" type="datetimeFigureOut">
              <a:rPr lang="en-US"/>
              <a:pPr>
                <a:defRPr/>
              </a:pPr>
              <a:t>9/17/2024</a:t>
            </a:fld>
            <a:endParaRPr lang="en-US"/>
          </a:p>
        </p:txBody>
      </p:sp>
      <p:sp>
        <p:nvSpPr>
          <p:cNvPr id="6" name="Footer Placeholder 4">
            <a:extLst>
              <a:ext uri="{FF2B5EF4-FFF2-40B4-BE49-F238E27FC236}">
                <a16:creationId xmlns:a16="http://schemas.microsoft.com/office/drawing/2014/main" id="{64AFFED5-1051-469F-B5D4-B711D749FB6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B76B10F-A1CA-4567-8472-AEC07C827B96}"/>
              </a:ext>
            </a:extLst>
          </p:cNvPr>
          <p:cNvSpPr>
            <a:spLocks noGrp="1"/>
          </p:cNvSpPr>
          <p:nvPr>
            <p:ph type="sldNum" sz="quarter" idx="12"/>
          </p:nvPr>
        </p:nvSpPr>
        <p:spPr/>
        <p:txBody>
          <a:bodyPr/>
          <a:lstStyle>
            <a:lvl1pPr>
              <a:defRPr/>
            </a:lvl1pPr>
          </a:lstStyle>
          <a:p>
            <a:pPr>
              <a:defRPr/>
            </a:pPr>
            <a:fld id="{694684F3-B537-4B5A-80B7-3A6DA84D898F}" type="slidenum">
              <a:rPr lang="en-US"/>
              <a:pPr>
                <a:defRPr/>
              </a:pPr>
              <a:t>‹#›</a:t>
            </a:fld>
            <a:endParaRPr lang="en-US"/>
          </a:p>
        </p:txBody>
      </p:sp>
    </p:spTree>
    <p:extLst>
      <p:ext uri="{BB962C8B-B14F-4D97-AF65-F5344CB8AC3E}">
        <p14:creationId xmlns:p14="http://schemas.microsoft.com/office/powerpoint/2010/main" val="1606371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995C50B-04FD-4224-BD73-C4DD87B39E9F}"/>
              </a:ext>
            </a:extLst>
          </p:cNvPr>
          <p:cNvSpPr>
            <a:spLocks noGrp="1"/>
          </p:cNvSpPr>
          <p:nvPr>
            <p:ph type="dt" sz="half" idx="10"/>
          </p:nvPr>
        </p:nvSpPr>
        <p:spPr/>
        <p:txBody>
          <a:bodyPr/>
          <a:lstStyle>
            <a:lvl1pPr>
              <a:defRPr/>
            </a:lvl1pPr>
          </a:lstStyle>
          <a:p>
            <a:pPr>
              <a:defRPr/>
            </a:pPr>
            <a:fld id="{2DE4E54B-8AA9-4C3B-A423-8F55D977F83E}" type="datetimeFigureOut">
              <a:rPr lang="en-US"/>
              <a:pPr>
                <a:defRPr/>
              </a:pPr>
              <a:t>9/17/2024</a:t>
            </a:fld>
            <a:endParaRPr lang="en-US"/>
          </a:p>
        </p:txBody>
      </p:sp>
      <p:sp>
        <p:nvSpPr>
          <p:cNvPr id="8" name="Footer Placeholder 4">
            <a:extLst>
              <a:ext uri="{FF2B5EF4-FFF2-40B4-BE49-F238E27FC236}">
                <a16:creationId xmlns:a16="http://schemas.microsoft.com/office/drawing/2014/main" id="{6355706F-6442-4BBC-8E29-78BAE229E07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B84E7E1-22FE-4773-BB4C-3FB66FEEFF40}"/>
              </a:ext>
            </a:extLst>
          </p:cNvPr>
          <p:cNvSpPr>
            <a:spLocks noGrp="1"/>
          </p:cNvSpPr>
          <p:nvPr>
            <p:ph type="sldNum" sz="quarter" idx="12"/>
          </p:nvPr>
        </p:nvSpPr>
        <p:spPr/>
        <p:txBody>
          <a:bodyPr/>
          <a:lstStyle>
            <a:lvl1pPr>
              <a:defRPr/>
            </a:lvl1pPr>
          </a:lstStyle>
          <a:p>
            <a:pPr>
              <a:defRPr/>
            </a:pPr>
            <a:fld id="{29C6B6F1-1D80-4E43-A017-231481694E48}" type="slidenum">
              <a:rPr lang="en-US"/>
              <a:pPr>
                <a:defRPr/>
              </a:pPr>
              <a:t>‹#›</a:t>
            </a:fld>
            <a:endParaRPr lang="en-US"/>
          </a:p>
        </p:txBody>
      </p:sp>
    </p:spTree>
    <p:extLst>
      <p:ext uri="{BB962C8B-B14F-4D97-AF65-F5344CB8AC3E}">
        <p14:creationId xmlns:p14="http://schemas.microsoft.com/office/powerpoint/2010/main" val="2244871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812B76F-2840-4882-8A0C-AC8FB77EE863}"/>
              </a:ext>
            </a:extLst>
          </p:cNvPr>
          <p:cNvSpPr>
            <a:spLocks noGrp="1"/>
          </p:cNvSpPr>
          <p:nvPr>
            <p:ph type="dt" sz="half" idx="10"/>
          </p:nvPr>
        </p:nvSpPr>
        <p:spPr/>
        <p:txBody>
          <a:bodyPr/>
          <a:lstStyle>
            <a:lvl1pPr>
              <a:defRPr/>
            </a:lvl1pPr>
          </a:lstStyle>
          <a:p>
            <a:pPr>
              <a:defRPr/>
            </a:pPr>
            <a:fld id="{628CEAF0-EB60-43CF-B698-D96802250E4D}" type="datetimeFigureOut">
              <a:rPr lang="en-US"/>
              <a:pPr>
                <a:defRPr/>
              </a:pPr>
              <a:t>9/17/2024</a:t>
            </a:fld>
            <a:endParaRPr lang="en-US"/>
          </a:p>
        </p:txBody>
      </p:sp>
      <p:sp>
        <p:nvSpPr>
          <p:cNvPr id="4" name="Footer Placeholder 4">
            <a:extLst>
              <a:ext uri="{FF2B5EF4-FFF2-40B4-BE49-F238E27FC236}">
                <a16:creationId xmlns:a16="http://schemas.microsoft.com/office/drawing/2014/main" id="{98A606DA-3AA4-4259-96AF-1E2B5EB094E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217D4EB-0187-4840-B7FC-2F43F4B407DF}"/>
              </a:ext>
            </a:extLst>
          </p:cNvPr>
          <p:cNvSpPr>
            <a:spLocks noGrp="1"/>
          </p:cNvSpPr>
          <p:nvPr>
            <p:ph type="sldNum" sz="quarter" idx="12"/>
          </p:nvPr>
        </p:nvSpPr>
        <p:spPr/>
        <p:txBody>
          <a:bodyPr/>
          <a:lstStyle>
            <a:lvl1pPr>
              <a:defRPr/>
            </a:lvl1pPr>
          </a:lstStyle>
          <a:p>
            <a:pPr>
              <a:defRPr/>
            </a:pPr>
            <a:fld id="{8385997A-D85E-4FB1-AFD6-BCAB86DAE5DB}" type="slidenum">
              <a:rPr lang="en-US"/>
              <a:pPr>
                <a:defRPr/>
              </a:pPr>
              <a:t>‹#›</a:t>
            </a:fld>
            <a:endParaRPr lang="en-US"/>
          </a:p>
        </p:txBody>
      </p:sp>
    </p:spTree>
    <p:extLst>
      <p:ext uri="{BB962C8B-B14F-4D97-AF65-F5344CB8AC3E}">
        <p14:creationId xmlns:p14="http://schemas.microsoft.com/office/powerpoint/2010/main" val="3439898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D4C29DC-2ACC-4408-B4AD-AB4E747F4FDE}"/>
              </a:ext>
            </a:extLst>
          </p:cNvPr>
          <p:cNvSpPr>
            <a:spLocks noGrp="1"/>
          </p:cNvSpPr>
          <p:nvPr>
            <p:ph type="dt" sz="half" idx="10"/>
          </p:nvPr>
        </p:nvSpPr>
        <p:spPr/>
        <p:txBody>
          <a:bodyPr/>
          <a:lstStyle>
            <a:lvl1pPr>
              <a:defRPr/>
            </a:lvl1pPr>
          </a:lstStyle>
          <a:p>
            <a:pPr>
              <a:defRPr/>
            </a:pPr>
            <a:fld id="{A58DF9DB-4F64-4B1D-8E85-D65D85826FB3}" type="datetimeFigureOut">
              <a:rPr lang="en-US"/>
              <a:pPr>
                <a:defRPr/>
              </a:pPr>
              <a:t>9/17/2024</a:t>
            </a:fld>
            <a:endParaRPr lang="en-US"/>
          </a:p>
        </p:txBody>
      </p:sp>
      <p:sp>
        <p:nvSpPr>
          <p:cNvPr id="3" name="Footer Placeholder 4">
            <a:extLst>
              <a:ext uri="{FF2B5EF4-FFF2-40B4-BE49-F238E27FC236}">
                <a16:creationId xmlns:a16="http://schemas.microsoft.com/office/drawing/2014/main" id="{BD629658-6CF4-4467-8BC6-842FDBB19C1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F7708FD-9C35-4731-9378-FB4B4B4C7AE2}"/>
              </a:ext>
            </a:extLst>
          </p:cNvPr>
          <p:cNvSpPr>
            <a:spLocks noGrp="1"/>
          </p:cNvSpPr>
          <p:nvPr>
            <p:ph type="sldNum" sz="quarter" idx="12"/>
          </p:nvPr>
        </p:nvSpPr>
        <p:spPr/>
        <p:txBody>
          <a:bodyPr/>
          <a:lstStyle>
            <a:lvl1pPr>
              <a:defRPr/>
            </a:lvl1pPr>
          </a:lstStyle>
          <a:p>
            <a:pPr>
              <a:defRPr/>
            </a:pPr>
            <a:fld id="{C06C1BB7-E813-4E11-AA9F-A9BDBF5904CC}" type="slidenum">
              <a:rPr lang="en-US"/>
              <a:pPr>
                <a:defRPr/>
              </a:pPr>
              <a:t>‹#›</a:t>
            </a:fld>
            <a:endParaRPr lang="en-US"/>
          </a:p>
        </p:txBody>
      </p:sp>
    </p:spTree>
    <p:extLst>
      <p:ext uri="{BB962C8B-B14F-4D97-AF65-F5344CB8AC3E}">
        <p14:creationId xmlns:p14="http://schemas.microsoft.com/office/powerpoint/2010/main" val="590845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2D44CBE6-4DCF-44BD-A648-F95656C9E5FA}"/>
              </a:ext>
            </a:extLst>
          </p:cNvPr>
          <p:cNvSpPr>
            <a:spLocks noGrp="1"/>
          </p:cNvSpPr>
          <p:nvPr>
            <p:ph type="dt" sz="half" idx="10"/>
          </p:nvPr>
        </p:nvSpPr>
        <p:spPr/>
        <p:txBody>
          <a:bodyPr/>
          <a:lstStyle>
            <a:lvl1pPr>
              <a:defRPr/>
            </a:lvl1pPr>
          </a:lstStyle>
          <a:p>
            <a:pPr>
              <a:defRPr/>
            </a:pPr>
            <a:fld id="{DE1D34A3-BC4F-49A8-9FB2-C05B7F93E883}" type="datetimeFigureOut">
              <a:rPr lang="en-US"/>
              <a:pPr>
                <a:defRPr/>
              </a:pPr>
              <a:t>9/17/2024</a:t>
            </a:fld>
            <a:endParaRPr lang="en-US"/>
          </a:p>
        </p:txBody>
      </p:sp>
      <p:sp>
        <p:nvSpPr>
          <p:cNvPr id="6" name="Footer Placeholder 4">
            <a:extLst>
              <a:ext uri="{FF2B5EF4-FFF2-40B4-BE49-F238E27FC236}">
                <a16:creationId xmlns:a16="http://schemas.microsoft.com/office/drawing/2014/main" id="{80AFCD47-0A83-43BD-9EA1-B06794FA25E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E9EF199-A2E3-4597-9977-B4124DCEBF2F}"/>
              </a:ext>
            </a:extLst>
          </p:cNvPr>
          <p:cNvSpPr>
            <a:spLocks noGrp="1"/>
          </p:cNvSpPr>
          <p:nvPr>
            <p:ph type="sldNum" sz="quarter" idx="12"/>
          </p:nvPr>
        </p:nvSpPr>
        <p:spPr/>
        <p:txBody>
          <a:bodyPr/>
          <a:lstStyle>
            <a:lvl1pPr>
              <a:defRPr/>
            </a:lvl1pPr>
          </a:lstStyle>
          <a:p>
            <a:pPr>
              <a:defRPr/>
            </a:pPr>
            <a:fld id="{C7B08C95-CDD7-4C81-9FB4-AC6BD384DD80}" type="slidenum">
              <a:rPr lang="en-US"/>
              <a:pPr>
                <a:defRPr/>
              </a:pPr>
              <a:t>‹#›</a:t>
            </a:fld>
            <a:endParaRPr lang="en-US"/>
          </a:p>
        </p:txBody>
      </p:sp>
    </p:spTree>
    <p:extLst>
      <p:ext uri="{BB962C8B-B14F-4D97-AF65-F5344CB8AC3E}">
        <p14:creationId xmlns:p14="http://schemas.microsoft.com/office/powerpoint/2010/main" val="136451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D49A2E-CC16-4F45-BBAA-06C26274BD4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4170663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88EAE492-8C97-4388-B281-21CCF2FCD95C}"/>
              </a:ext>
            </a:extLst>
          </p:cNvPr>
          <p:cNvSpPr>
            <a:spLocks noGrp="1"/>
          </p:cNvSpPr>
          <p:nvPr>
            <p:ph type="dt" sz="half" idx="10"/>
          </p:nvPr>
        </p:nvSpPr>
        <p:spPr/>
        <p:txBody>
          <a:bodyPr/>
          <a:lstStyle>
            <a:lvl1pPr>
              <a:defRPr/>
            </a:lvl1pPr>
          </a:lstStyle>
          <a:p>
            <a:pPr>
              <a:defRPr/>
            </a:pPr>
            <a:fld id="{32204606-BDA6-441D-B474-6597FBF64AEA}" type="datetimeFigureOut">
              <a:rPr lang="en-US"/>
              <a:pPr>
                <a:defRPr/>
              </a:pPr>
              <a:t>9/17/2024</a:t>
            </a:fld>
            <a:endParaRPr lang="en-US"/>
          </a:p>
        </p:txBody>
      </p:sp>
      <p:sp>
        <p:nvSpPr>
          <p:cNvPr id="6" name="Footer Placeholder 4">
            <a:extLst>
              <a:ext uri="{FF2B5EF4-FFF2-40B4-BE49-F238E27FC236}">
                <a16:creationId xmlns:a16="http://schemas.microsoft.com/office/drawing/2014/main" id="{468BB4DE-0FE9-4BCA-96C2-937E086FF51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DC1F27D-7189-4059-B5E5-53FA496A2D19}"/>
              </a:ext>
            </a:extLst>
          </p:cNvPr>
          <p:cNvSpPr>
            <a:spLocks noGrp="1"/>
          </p:cNvSpPr>
          <p:nvPr>
            <p:ph type="sldNum" sz="quarter" idx="12"/>
          </p:nvPr>
        </p:nvSpPr>
        <p:spPr/>
        <p:txBody>
          <a:bodyPr/>
          <a:lstStyle>
            <a:lvl1pPr>
              <a:defRPr/>
            </a:lvl1pPr>
          </a:lstStyle>
          <a:p>
            <a:pPr>
              <a:defRPr/>
            </a:pPr>
            <a:fld id="{F6C79905-FFA2-40FB-ABC4-C95CA46D97A7}" type="slidenum">
              <a:rPr lang="en-US"/>
              <a:pPr>
                <a:defRPr/>
              </a:pPr>
              <a:t>‹#›</a:t>
            </a:fld>
            <a:endParaRPr lang="en-US"/>
          </a:p>
        </p:txBody>
      </p:sp>
    </p:spTree>
    <p:extLst>
      <p:ext uri="{BB962C8B-B14F-4D97-AF65-F5344CB8AC3E}">
        <p14:creationId xmlns:p14="http://schemas.microsoft.com/office/powerpoint/2010/main" val="1922566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78201-E9A4-4144-9DAE-7BF0CB2A763C}"/>
              </a:ext>
            </a:extLst>
          </p:cNvPr>
          <p:cNvSpPr>
            <a:spLocks noGrp="1"/>
          </p:cNvSpPr>
          <p:nvPr>
            <p:ph type="dt" sz="half" idx="10"/>
          </p:nvPr>
        </p:nvSpPr>
        <p:spPr/>
        <p:txBody>
          <a:bodyPr/>
          <a:lstStyle>
            <a:lvl1pPr>
              <a:defRPr/>
            </a:lvl1pPr>
          </a:lstStyle>
          <a:p>
            <a:pPr>
              <a:defRPr/>
            </a:pPr>
            <a:fld id="{A85EA1CA-AFF4-48A7-B6B0-67B110E413C7}" type="datetimeFigureOut">
              <a:rPr lang="en-US"/>
              <a:pPr>
                <a:defRPr/>
              </a:pPr>
              <a:t>9/17/2024</a:t>
            </a:fld>
            <a:endParaRPr lang="en-US"/>
          </a:p>
        </p:txBody>
      </p:sp>
      <p:sp>
        <p:nvSpPr>
          <p:cNvPr id="5" name="Footer Placeholder 4">
            <a:extLst>
              <a:ext uri="{FF2B5EF4-FFF2-40B4-BE49-F238E27FC236}">
                <a16:creationId xmlns:a16="http://schemas.microsoft.com/office/drawing/2014/main" id="{CF7ACAFA-F5C3-4457-B620-E046DD91D0C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DC7006E-39EE-482F-B412-E90349AC4743}"/>
              </a:ext>
            </a:extLst>
          </p:cNvPr>
          <p:cNvSpPr>
            <a:spLocks noGrp="1"/>
          </p:cNvSpPr>
          <p:nvPr>
            <p:ph type="sldNum" sz="quarter" idx="12"/>
          </p:nvPr>
        </p:nvSpPr>
        <p:spPr/>
        <p:txBody>
          <a:bodyPr/>
          <a:lstStyle>
            <a:lvl1pPr>
              <a:defRPr/>
            </a:lvl1pPr>
          </a:lstStyle>
          <a:p>
            <a:pPr>
              <a:defRPr/>
            </a:pPr>
            <a:fld id="{E829B948-CFDE-4C59-A8A5-1377BD174107}" type="slidenum">
              <a:rPr lang="en-US"/>
              <a:pPr>
                <a:defRPr/>
              </a:pPr>
              <a:t>‹#›</a:t>
            </a:fld>
            <a:endParaRPr lang="en-US"/>
          </a:p>
        </p:txBody>
      </p:sp>
    </p:spTree>
    <p:extLst>
      <p:ext uri="{BB962C8B-B14F-4D97-AF65-F5344CB8AC3E}">
        <p14:creationId xmlns:p14="http://schemas.microsoft.com/office/powerpoint/2010/main" val="18306965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D88FB9-9FD1-48C8-B2DB-0A80561A35A1}"/>
              </a:ext>
            </a:extLst>
          </p:cNvPr>
          <p:cNvSpPr>
            <a:spLocks noGrp="1"/>
          </p:cNvSpPr>
          <p:nvPr>
            <p:ph type="dt" sz="half" idx="10"/>
          </p:nvPr>
        </p:nvSpPr>
        <p:spPr/>
        <p:txBody>
          <a:bodyPr/>
          <a:lstStyle>
            <a:lvl1pPr>
              <a:defRPr/>
            </a:lvl1pPr>
          </a:lstStyle>
          <a:p>
            <a:pPr>
              <a:defRPr/>
            </a:pPr>
            <a:fld id="{8B65C10C-B221-4F40-B25B-A14362ED49AA}" type="datetimeFigureOut">
              <a:rPr lang="en-US"/>
              <a:pPr>
                <a:defRPr/>
              </a:pPr>
              <a:t>9/17/2024</a:t>
            </a:fld>
            <a:endParaRPr lang="en-US"/>
          </a:p>
        </p:txBody>
      </p:sp>
      <p:sp>
        <p:nvSpPr>
          <p:cNvPr id="5" name="Footer Placeholder 4">
            <a:extLst>
              <a:ext uri="{FF2B5EF4-FFF2-40B4-BE49-F238E27FC236}">
                <a16:creationId xmlns:a16="http://schemas.microsoft.com/office/drawing/2014/main" id="{DC76F81C-D9B3-498E-91FD-7BE3C19ED3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3264538-006A-4B16-838B-F4DDBA84D0EB}"/>
              </a:ext>
            </a:extLst>
          </p:cNvPr>
          <p:cNvSpPr>
            <a:spLocks noGrp="1"/>
          </p:cNvSpPr>
          <p:nvPr>
            <p:ph type="sldNum" sz="quarter" idx="12"/>
          </p:nvPr>
        </p:nvSpPr>
        <p:spPr/>
        <p:txBody>
          <a:bodyPr/>
          <a:lstStyle>
            <a:lvl1pPr>
              <a:defRPr/>
            </a:lvl1pPr>
          </a:lstStyle>
          <a:p>
            <a:pPr>
              <a:defRPr/>
            </a:pPr>
            <a:fld id="{6A9CE2CC-7980-4249-9A94-762D18FD8CA7}" type="slidenum">
              <a:rPr lang="en-US"/>
              <a:pPr>
                <a:defRPr/>
              </a:pPr>
              <a:t>‹#›</a:t>
            </a:fld>
            <a:endParaRPr lang="en-US"/>
          </a:p>
        </p:txBody>
      </p:sp>
    </p:spTree>
    <p:extLst>
      <p:ext uri="{BB962C8B-B14F-4D97-AF65-F5344CB8AC3E}">
        <p14:creationId xmlns:p14="http://schemas.microsoft.com/office/powerpoint/2010/main" val="42742211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6CAAC69-D3B6-433A-BC09-4A4E26A1AA96}"/>
              </a:ext>
            </a:extLst>
          </p:cNvPr>
          <p:cNvSpPr>
            <a:spLocks noGrp="1"/>
          </p:cNvSpPr>
          <p:nvPr>
            <p:ph type="dt" sz="half" idx="10"/>
          </p:nvPr>
        </p:nvSpPr>
        <p:spPr/>
        <p:txBody>
          <a:bodyPr/>
          <a:lstStyle>
            <a:lvl1pPr>
              <a:defRPr/>
            </a:lvl1pPr>
          </a:lstStyle>
          <a:p>
            <a:pPr>
              <a:defRPr/>
            </a:pPr>
            <a:fld id="{B13CDB24-F9FE-48DD-AB2E-BBCA2CD0F804}" type="datetimeFigureOut">
              <a:rPr lang="en-US"/>
              <a:pPr>
                <a:defRPr/>
              </a:pPr>
              <a:t>9/17/2024</a:t>
            </a:fld>
            <a:endParaRPr lang="en-US"/>
          </a:p>
        </p:txBody>
      </p:sp>
      <p:sp>
        <p:nvSpPr>
          <p:cNvPr id="5" name="Footer Placeholder 4">
            <a:extLst>
              <a:ext uri="{FF2B5EF4-FFF2-40B4-BE49-F238E27FC236}">
                <a16:creationId xmlns:a16="http://schemas.microsoft.com/office/drawing/2014/main" id="{067F5E0B-636D-42C4-9A19-6874AD0148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4A8BC49-9575-4CA5-B5BF-D7AB6406EEA9}"/>
              </a:ext>
            </a:extLst>
          </p:cNvPr>
          <p:cNvSpPr>
            <a:spLocks noGrp="1"/>
          </p:cNvSpPr>
          <p:nvPr>
            <p:ph type="sldNum" sz="quarter" idx="12"/>
          </p:nvPr>
        </p:nvSpPr>
        <p:spPr/>
        <p:txBody>
          <a:bodyPr/>
          <a:lstStyle>
            <a:lvl1pPr>
              <a:defRPr/>
            </a:lvl1pPr>
          </a:lstStyle>
          <a:p>
            <a:pPr>
              <a:defRPr/>
            </a:pPr>
            <a:fld id="{6E593AAA-6733-4327-850A-F493EAC59AD7}" type="slidenum">
              <a:rPr lang="en-US"/>
              <a:pPr>
                <a:defRPr/>
              </a:pPr>
              <a:t>‹#›</a:t>
            </a:fld>
            <a:endParaRPr lang="en-US"/>
          </a:p>
        </p:txBody>
      </p:sp>
    </p:spTree>
    <p:extLst>
      <p:ext uri="{BB962C8B-B14F-4D97-AF65-F5344CB8AC3E}">
        <p14:creationId xmlns:p14="http://schemas.microsoft.com/office/powerpoint/2010/main" val="36421838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C1B3BB-8868-43D2-A5FF-EEA1CB079537}"/>
              </a:ext>
            </a:extLst>
          </p:cNvPr>
          <p:cNvSpPr>
            <a:spLocks noGrp="1"/>
          </p:cNvSpPr>
          <p:nvPr>
            <p:ph type="dt" sz="half" idx="10"/>
          </p:nvPr>
        </p:nvSpPr>
        <p:spPr/>
        <p:txBody>
          <a:bodyPr/>
          <a:lstStyle>
            <a:lvl1pPr>
              <a:defRPr/>
            </a:lvl1pPr>
          </a:lstStyle>
          <a:p>
            <a:pPr>
              <a:defRPr/>
            </a:pPr>
            <a:fld id="{140F61C7-73E8-461F-8347-0DB891F27B28}" type="datetimeFigureOut">
              <a:rPr lang="en-US"/>
              <a:pPr>
                <a:defRPr/>
              </a:pPr>
              <a:t>9/17/2024</a:t>
            </a:fld>
            <a:endParaRPr lang="en-US"/>
          </a:p>
        </p:txBody>
      </p:sp>
      <p:sp>
        <p:nvSpPr>
          <p:cNvPr id="5" name="Footer Placeholder 4">
            <a:extLst>
              <a:ext uri="{FF2B5EF4-FFF2-40B4-BE49-F238E27FC236}">
                <a16:creationId xmlns:a16="http://schemas.microsoft.com/office/drawing/2014/main" id="{8645F57B-4B0F-4B4C-816D-41D45D5EFCD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F77970D-9955-44FD-80C2-1D8BD6A9BEB2}"/>
              </a:ext>
            </a:extLst>
          </p:cNvPr>
          <p:cNvSpPr>
            <a:spLocks noGrp="1"/>
          </p:cNvSpPr>
          <p:nvPr>
            <p:ph type="sldNum" sz="quarter" idx="12"/>
          </p:nvPr>
        </p:nvSpPr>
        <p:spPr/>
        <p:txBody>
          <a:bodyPr/>
          <a:lstStyle>
            <a:lvl1pPr>
              <a:defRPr/>
            </a:lvl1pPr>
          </a:lstStyle>
          <a:p>
            <a:pPr>
              <a:defRPr/>
            </a:pPr>
            <a:fld id="{C2B023FD-E1D6-4EFD-A2BD-2FAF4F50EB8E}" type="slidenum">
              <a:rPr lang="en-US"/>
              <a:pPr>
                <a:defRPr/>
              </a:pPr>
              <a:t>‹#›</a:t>
            </a:fld>
            <a:endParaRPr lang="en-US"/>
          </a:p>
        </p:txBody>
      </p:sp>
    </p:spTree>
    <p:extLst>
      <p:ext uri="{BB962C8B-B14F-4D97-AF65-F5344CB8AC3E}">
        <p14:creationId xmlns:p14="http://schemas.microsoft.com/office/powerpoint/2010/main" val="39027640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D275A2-9C66-4C5E-A65B-1C0B8C3086DE}"/>
              </a:ext>
            </a:extLst>
          </p:cNvPr>
          <p:cNvSpPr>
            <a:spLocks noGrp="1"/>
          </p:cNvSpPr>
          <p:nvPr>
            <p:ph type="dt" sz="half" idx="10"/>
          </p:nvPr>
        </p:nvSpPr>
        <p:spPr/>
        <p:txBody>
          <a:bodyPr/>
          <a:lstStyle>
            <a:lvl1pPr>
              <a:defRPr/>
            </a:lvl1pPr>
          </a:lstStyle>
          <a:p>
            <a:pPr>
              <a:defRPr/>
            </a:pPr>
            <a:fld id="{09107178-DD8C-47C3-A16A-2B953D15B679}" type="datetimeFigureOut">
              <a:rPr lang="en-US"/>
              <a:pPr>
                <a:defRPr/>
              </a:pPr>
              <a:t>9/17/2024</a:t>
            </a:fld>
            <a:endParaRPr lang="en-US"/>
          </a:p>
        </p:txBody>
      </p:sp>
      <p:sp>
        <p:nvSpPr>
          <p:cNvPr id="5" name="Footer Placeholder 4">
            <a:extLst>
              <a:ext uri="{FF2B5EF4-FFF2-40B4-BE49-F238E27FC236}">
                <a16:creationId xmlns:a16="http://schemas.microsoft.com/office/drawing/2014/main" id="{10D48563-C8DA-468B-B65A-6A8D86953C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EF19B3C-3DCF-49FC-95AF-DABE6B7E6BDA}"/>
              </a:ext>
            </a:extLst>
          </p:cNvPr>
          <p:cNvSpPr>
            <a:spLocks noGrp="1"/>
          </p:cNvSpPr>
          <p:nvPr>
            <p:ph type="sldNum" sz="quarter" idx="12"/>
          </p:nvPr>
        </p:nvSpPr>
        <p:spPr/>
        <p:txBody>
          <a:bodyPr/>
          <a:lstStyle>
            <a:lvl1pPr>
              <a:defRPr/>
            </a:lvl1pPr>
          </a:lstStyle>
          <a:p>
            <a:pPr>
              <a:defRPr/>
            </a:pPr>
            <a:fld id="{95B87C27-5D50-4E0A-8A97-77763D194885}" type="slidenum">
              <a:rPr lang="en-US"/>
              <a:pPr>
                <a:defRPr/>
              </a:pPr>
              <a:t>‹#›</a:t>
            </a:fld>
            <a:endParaRPr lang="en-US"/>
          </a:p>
        </p:txBody>
      </p:sp>
    </p:spTree>
    <p:extLst>
      <p:ext uri="{BB962C8B-B14F-4D97-AF65-F5344CB8AC3E}">
        <p14:creationId xmlns:p14="http://schemas.microsoft.com/office/powerpoint/2010/main" val="587389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FACECEB-99F1-4C18-8416-4D0B75172F7B}"/>
              </a:ext>
            </a:extLst>
          </p:cNvPr>
          <p:cNvSpPr>
            <a:spLocks noGrp="1"/>
          </p:cNvSpPr>
          <p:nvPr>
            <p:ph type="dt" sz="half" idx="10"/>
          </p:nvPr>
        </p:nvSpPr>
        <p:spPr/>
        <p:txBody>
          <a:bodyPr/>
          <a:lstStyle>
            <a:lvl1pPr>
              <a:defRPr/>
            </a:lvl1pPr>
          </a:lstStyle>
          <a:p>
            <a:pPr>
              <a:defRPr/>
            </a:pPr>
            <a:fld id="{36130A78-78FD-462D-8DD9-66E01DCF1E26}" type="datetimeFigureOut">
              <a:rPr lang="en-US"/>
              <a:pPr>
                <a:defRPr/>
              </a:pPr>
              <a:t>9/17/2024</a:t>
            </a:fld>
            <a:endParaRPr lang="en-US"/>
          </a:p>
        </p:txBody>
      </p:sp>
      <p:sp>
        <p:nvSpPr>
          <p:cNvPr id="6" name="Footer Placeholder 4">
            <a:extLst>
              <a:ext uri="{FF2B5EF4-FFF2-40B4-BE49-F238E27FC236}">
                <a16:creationId xmlns:a16="http://schemas.microsoft.com/office/drawing/2014/main" id="{5D11F2A7-BBA7-45F2-84B4-F2B3C445BE2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694C998-B740-4059-A584-1F3C071AAAD1}"/>
              </a:ext>
            </a:extLst>
          </p:cNvPr>
          <p:cNvSpPr>
            <a:spLocks noGrp="1"/>
          </p:cNvSpPr>
          <p:nvPr>
            <p:ph type="sldNum" sz="quarter" idx="12"/>
          </p:nvPr>
        </p:nvSpPr>
        <p:spPr/>
        <p:txBody>
          <a:bodyPr/>
          <a:lstStyle>
            <a:lvl1pPr>
              <a:defRPr/>
            </a:lvl1pPr>
          </a:lstStyle>
          <a:p>
            <a:pPr>
              <a:defRPr/>
            </a:pPr>
            <a:fld id="{0FB521FC-CB8C-4BBE-B855-B5B9E1BECA67}" type="slidenum">
              <a:rPr lang="en-US"/>
              <a:pPr>
                <a:defRPr/>
              </a:pPr>
              <a:t>‹#›</a:t>
            </a:fld>
            <a:endParaRPr lang="en-US"/>
          </a:p>
        </p:txBody>
      </p:sp>
    </p:spTree>
    <p:extLst>
      <p:ext uri="{BB962C8B-B14F-4D97-AF65-F5344CB8AC3E}">
        <p14:creationId xmlns:p14="http://schemas.microsoft.com/office/powerpoint/2010/main" val="15745749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8E7AAC6-79D8-4735-AAD7-CC237ADB46AF}"/>
              </a:ext>
            </a:extLst>
          </p:cNvPr>
          <p:cNvSpPr>
            <a:spLocks noGrp="1"/>
          </p:cNvSpPr>
          <p:nvPr>
            <p:ph type="dt" sz="half" idx="10"/>
          </p:nvPr>
        </p:nvSpPr>
        <p:spPr/>
        <p:txBody>
          <a:bodyPr/>
          <a:lstStyle>
            <a:lvl1pPr>
              <a:defRPr/>
            </a:lvl1pPr>
          </a:lstStyle>
          <a:p>
            <a:pPr>
              <a:defRPr/>
            </a:pPr>
            <a:fld id="{E071F0FE-0A98-4A67-A5CD-172527108563}" type="datetimeFigureOut">
              <a:rPr lang="en-US"/>
              <a:pPr>
                <a:defRPr/>
              </a:pPr>
              <a:t>9/17/2024</a:t>
            </a:fld>
            <a:endParaRPr lang="en-US"/>
          </a:p>
        </p:txBody>
      </p:sp>
      <p:sp>
        <p:nvSpPr>
          <p:cNvPr id="8" name="Footer Placeholder 4">
            <a:extLst>
              <a:ext uri="{FF2B5EF4-FFF2-40B4-BE49-F238E27FC236}">
                <a16:creationId xmlns:a16="http://schemas.microsoft.com/office/drawing/2014/main" id="{5031065E-785D-46E7-A72D-E208EE5135E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60E2BF4-4EE2-418F-878A-B0E5833A8DF1}"/>
              </a:ext>
            </a:extLst>
          </p:cNvPr>
          <p:cNvSpPr>
            <a:spLocks noGrp="1"/>
          </p:cNvSpPr>
          <p:nvPr>
            <p:ph type="sldNum" sz="quarter" idx="12"/>
          </p:nvPr>
        </p:nvSpPr>
        <p:spPr/>
        <p:txBody>
          <a:bodyPr/>
          <a:lstStyle>
            <a:lvl1pPr>
              <a:defRPr/>
            </a:lvl1pPr>
          </a:lstStyle>
          <a:p>
            <a:pPr>
              <a:defRPr/>
            </a:pPr>
            <a:fld id="{41DC3C24-1E93-4BD7-BFD7-B0F075FED3DD}" type="slidenum">
              <a:rPr lang="en-US"/>
              <a:pPr>
                <a:defRPr/>
              </a:pPr>
              <a:t>‹#›</a:t>
            </a:fld>
            <a:endParaRPr lang="en-US"/>
          </a:p>
        </p:txBody>
      </p:sp>
    </p:spTree>
    <p:extLst>
      <p:ext uri="{BB962C8B-B14F-4D97-AF65-F5344CB8AC3E}">
        <p14:creationId xmlns:p14="http://schemas.microsoft.com/office/powerpoint/2010/main" val="25127604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FEC1942-0394-43DC-B494-A7EFA6D4BB78}"/>
              </a:ext>
            </a:extLst>
          </p:cNvPr>
          <p:cNvSpPr>
            <a:spLocks noGrp="1"/>
          </p:cNvSpPr>
          <p:nvPr>
            <p:ph type="dt" sz="half" idx="10"/>
          </p:nvPr>
        </p:nvSpPr>
        <p:spPr/>
        <p:txBody>
          <a:bodyPr/>
          <a:lstStyle>
            <a:lvl1pPr>
              <a:defRPr/>
            </a:lvl1pPr>
          </a:lstStyle>
          <a:p>
            <a:pPr>
              <a:defRPr/>
            </a:pPr>
            <a:fld id="{8826FCDD-E09D-42D8-A51E-EB29AB25F01D}" type="datetimeFigureOut">
              <a:rPr lang="en-US"/>
              <a:pPr>
                <a:defRPr/>
              </a:pPr>
              <a:t>9/17/2024</a:t>
            </a:fld>
            <a:endParaRPr lang="en-US"/>
          </a:p>
        </p:txBody>
      </p:sp>
      <p:sp>
        <p:nvSpPr>
          <p:cNvPr id="4" name="Footer Placeholder 4">
            <a:extLst>
              <a:ext uri="{FF2B5EF4-FFF2-40B4-BE49-F238E27FC236}">
                <a16:creationId xmlns:a16="http://schemas.microsoft.com/office/drawing/2014/main" id="{4EBA8576-3175-4ECA-9A1F-1696AA6EF9C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8A76967-B7E7-4C35-8201-B5A47A2AEEE2}"/>
              </a:ext>
            </a:extLst>
          </p:cNvPr>
          <p:cNvSpPr>
            <a:spLocks noGrp="1"/>
          </p:cNvSpPr>
          <p:nvPr>
            <p:ph type="sldNum" sz="quarter" idx="12"/>
          </p:nvPr>
        </p:nvSpPr>
        <p:spPr/>
        <p:txBody>
          <a:bodyPr/>
          <a:lstStyle>
            <a:lvl1pPr>
              <a:defRPr/>
            </a:lvl1pPr>
          </a:lstStyle>
          <a:p>
            <a:pPr>
              <a:defRPr/>
            </a:pPr>
            <a:fld id="{A6ED4208-9C59-46B6-8791-C3582838E897}" type="slidenum">
              <a:rPr lang="en-US"/>
              <a:pPr>
                <a:defRPr/>
              </a:pPr>
              <a:t>‹#›</a:t>
            </a:fld>
            <a:endParaRPr lang="en-US"/>
          </a:p>
        </p:txBody>
      </p:sp>
    </p:spTree>
    <p:extLst>
      <p:ext uri="{BB962C8B-B14F-4D97-AF65-F5344CB8AC3E}">
        <p14:creationId xmlns:p14="http://schemas.microsoft.com/office/powerpoint/2010/main" val="7637737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A7AA2C6-1FC1-4338-80DD-DB9DBE0FB78D}"/>
              </a:ext>
            </a:extLst>
          </p:cNvPr>
          <p:cNvSpPr>
            <a:spLocks noGrp="1"/>
          </p:cNvSpPr>
          <p:nvPr>
            <p:ph type="dt" sz="half" idx="10"/>
          </p:nvPr>
        </p:nvSpPr>
        <p:spPr/>
        <p:txBody>
          <a:bodyPr/>
          <a:lstStyle>
            <a:lvl1pPr>
              <a:defRPr/>
            </a:lvl1pPr>
          </a:lstStyle>
          <a:p>
            <a:pPr>
              <a:defRPr/>
            </a:pPr>
            <a:fld id="{5653A024-39FE-4CC0-9F91-44B5BFF2B945}" type="datetimeFigureOut">
              <a:rPr lang="en-US"/>
              <a:pPr>
                <a:defRPr/>
              </a:pPr>
              <a:t>9/17/2024</a:t>
            </a:fld>
            <a:endParaRPr lang="en-US"/>
          </a:p>
        </p:txBody>
      </p:sp>
      <p:sp>
        <p:nvSpPr>
          <p:cNvPr id="3" name="Footer Placeholder 4">
            <a:extLst>
              <a:ext uri="{FF2B5EF4-FFF2-40B4-BE49-F238E27FC236}">
                <a16:creationId xmlns:a16="http://schemas.microsoft.com/office/drawing/2014/main" id="{21850FD9-20E9-4DBE-B4C0-7AF9F8A2049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7E9FDAB-DCE5-4B00-A73B-1AFEEC315D90}"/>
              </a:ext>
            </a:extLst>
          </p:cNvPr>
          <p:cNvSpPr>
            <a:spLocks noGrp="1"/>
          </p:cNvSpPr>
          <p:nvPr>
            <p:ph type="sldNum" sz="quarter" idx="12"/>
          </p:nvPr>
        </p:nvSpPr>
        <p:spPr/>
        <p:txBody>
          <a:bodyPr/>
          <a:lstStyle>
            <a:lvl1pPr>
              <a:defRPr/>
            </a:lvl1pPr>
          </a:lstStyle>
          <a:p>
            <a:pPr>
              <a:defRPr/>
            </a:pPr>
            <a:fld id="{C0EDA5D3-E6F8-44A5-BB0B-FB0BADB8D800}" type="slidenum">
              <a:rPr lang="en-US"/>
              <a:pPr>
                <a:defRPr/>
              </a:pPr>
              <a:t>‹#›</a:t>
            </a:fld>
            <a:endParaRPr lang="en-US"/>
          </a:p>
        </p:txBody>
      </p:sp>
    </p:spTree>
    <p:extLst>
      <p:ext uri="{BB962C8B-B14F-4D97-AF65-F5344CB8AC3E}">
        <p14:creationId xmlns:p14="http://schemas.microsoft.com/office/powerpoint/2010/main" val="296051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D49A2E-CC16-4F45-BBAA-06C26274BD4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8500674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D134857-0C0C-4FEB-9DD8-43B6F7C61650}"/>
              </a:ext>
            </a:extLst>
          </p:cNvPr>
          <p:cNvSpPr>
            <a:spLocks noGrp="1"/>
          </p:cNvSpPr>
          <p:nvPr>
            <p:ph type="dt" sz="half" idx="10"/>
          </p:nvPr>
        </p:nvSpPr>
        <p:spPr/>
        <p:txBody>
          <a:bodyPr/>
          <a:lstStyle>
            <a:lvl1pPr>
              <a:defRPr/>
            </a:lvl1pPr>
          </a:lstStyle>
          <a:p>
            <a:pPr>
              <a:defRPr/>
            </a:pPr>
            <a:fld id="{BCF2B75A-CF59-415B-AE42-A0E381AD205A}" type="datetimeFigureOut">
              <a:rPr lang="en-US"/>
              <a:pPr>
                <a:defRPr/>
              </a:pPr>
              <a:t>9/17/2024</a:t>
            </a:fld>
            <a:endParaRPr lang="en-US"/>
          </a:p>
        </p:txBody>
      </p:sp>
      <p:sp>
        <p:nvSpPr>
          <p:cNvPr id="6" name="Footer Placeholder 4">
            <a:extLst>
              <a:ext uri="{FF2B5EF4-FFF2-40B4-BE49-F238E27FC236}">
                <a16:creationId xmlns:a16="http://schemas.microsoft.com/office/drawing/2014/main" id="{BC74730E-83D9-4B9E-B422-B51C2F185B8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560E7DA-FFE4-4528-80A0-53B9E9E4AE97}"/>
              </a:ext>
            </a:extLst>
          </p:cNvPr>
          <p:cNvSpPr>
            <a:spLocks noGrp="1"/>
          </p:cNvSpPr>
          <p:nvPr>
            <p:ph type="sldNum" sz="quarter" idx="12"/>
          </p:nvPr>
        </p:nvSpPr>
        <p:spPr/>
        <p:txBody>
          <a:bodyPr/>
          <a:lstStyle>
            <a:lvl1pPr>
              <a:defRPr/>
            </a:lvl1pPr>
          </a:lstStyle>
          <a:p>
            <a:pPr>
              <a:defRPr/>
            </a:pPr>
            <a:fld id="{67EC72C8-69C6-4D90-AEB6-07A9A4909B00}" type="slidenum">
              <a:rPr lang="en-US"/>
              <a:pPr>
                <a:defRPr/>
              </a:pPr>
              <a:t>‹#›</a:t>
            </a:fld>
            <a:endParaRPr lang="en-US"/>
          </a:p>
        </p:txBody>
      </p:sp>
    </p:spTree>
    <p:extLst>
      <p:ext uri="{BB962C8B-B14F-4D97-AF65-F5344CB8AC3E}">
        <p14:creationId xmlns:p14="http://schemas.microsoft.com/office/powerpoint/2010/main" val="2351320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60EA4CB-BC26-4667-904A-5D2FAC83988A}"/>
              </a:ext>
            </a:extLst>
          </p:cNvPr>
          <p:cNvSpPr>
            <a:spLocks noGrp="1"/>
          </p:cNvSpPr>
          <p:nvPr>
            <p:ph type="dt" sz="half" idx="10"/>
          </p:nvPr>
        </p:nvSpPr>
        <p:spPr/>
        <p:txBody>
          <a:bodyPr/>
          <a:lstStyle>
            <a:lvl1pPr>
              <a:defRPr/>
            </a:lvl1pPr>
          </a:lstStyle>
          <a:p>
            <a:pPr>
              <a:defRPr/>
            </a:pPr>
            <a:fld id="{DF6E6D7F-C745-4266-A9CC-F827EB94F28C}" type="datetimeFigureOut">
              <a:rPr lang="en-US"/>
              <a:pPr>
                <a:defRPr/>
              </a:pPr>
              <a:t>9/17/2024</a:t>
            </a:fld>
            <a:endParaRPr lang="en-US"/>
          </a:p>
        </p:txBody>
      </p:sp>
      <p:sp>
        <p:nvSpPr>
          <p:cNvPr id="6" name="Footer Placeholder 4">
            <a:extLst>
              <a:ext uri="{FF2B5EF4-FFF2-40B4-BE49-F238E27FC236}">
                <a16:creationId xmlns:a16="http://schemas.microsoft.com/office/drawing/2014/main" id="{9647E2F7-D1A7-4406-96C2-FA870B7246F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25C76D0-2AFD-4BB6-8B75-FE07A42D8D37}"/>
              </a:ext>
            </a:extLst>
          </p:cNvPr>
          <p:cNvSpPr>
            <a:spLocks noGrp="1"/>
          </p:cNvSpPr>
          <p:nvPr>
            <p:ph type="sldNum" sz="quarter" idx="12"/>
          </p:nvPr>
        </p:nvSpPr>
        <p:spPr/>
        <p:txBody>
          <a:bodyPr/>
          <a:lstStyle>
            <a:lvl1pPr>
              <a:defRPr/>
            </a:lvl1pPr>
          </a:lstStyle>
          <a:p>
            <a:pPr>
              <a:defRPr/>
            </a:pPr>
            <a:fld id="{68AF6ED4-D69F-4A41-B2B6-05629F633922}" type="slidenum">
              <a:rPr lang="en-US"/>
              <a:pPr>
                <a:defRPr/>
              </a:pPr>
              <a:t>‹#›</a:t>
            </a:fld>
            <a:endParaRPr lang="en-US"/>
          </a:p>
        </p:txBody>
      </p:sp>
    </p:spTree>
    <p:extLst>
      <p:ext uri="{BB962C8B-B14F-4D97-AF65-F5344CB8AC3E}">
        <p14:creationId xmlns:p14="http://schemas.microsoft.com/office/powerpoint/2010/main" val="22805728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2AAB3C-F0EB-45C3-AE68-E4F351B72369}"/>
              </a:ext>
            </a:extLst>
          </p:cNvPr>
          <p:cNvSpPr>
            <a:spLocks noGrp="1"/>
          </p:cNvSpPr>
          <p:nvPr>
            <p:ph type="dt" sz="half" idx="10"/>
          </p:nvPr>
        </p:nvSpPr>
        <p:spPr/>
        <p:txBody>
          <a:bodyPr/>
          <a:lstStyle>
            <a:lvl1pPr>
              <a:defRPr/>
            </a:lvl1pPr>
          </a:lstStyle>
          <a:p>
            <a:pPr>
              <a:defRPr/>
            </a:pPr>
            <a:fld id="{882B6606-2164-47D1-979A-98701FFD8B36}" type="datetimeFigureOut">
              <a:rPr lang="en-US"/>
              <a:pPr>
                <a:defRPr/>
              </a:pPr>
              <a:t>9/17/2024</a:t>
            </a:fld>
            <a:endParaRPr lang="en-US"/>
          </a:p>
        </p:txBody>
      </p:sp>
      <p:sp>
        <p:nvSpPr>
          <p:cNvPr id="5" name="Footer Placeholder 4">
            <a:extLst>
              <a:ext uri="{FF2B5EF4-FFF2-40B4-BE49-F238E27FC236}">
                <a16:creationId xmlns:a16="http://schemas.microsoft.com/office/drawing/2014/main" id="{2E271512-8AD5-4CEF-8B1F-37619E9165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0EFD5B3-A210-48EE-8077-AC7D4F6D102B}"/>
              </a:ext>
            </a:extLst>
          </p:cNvPr>
          <p:cNvSpPr>
            <a:spLocks noGrp="1"/>
          </p:cNvSpPr>
          <p:nvPr>
            <p:ph type="sldNum" sz="quarter" idx="12"/>
          </p:nvPr>
        </p:nvSpPr>
        <p:spPr/>
        <p:txBody>
          <a:bodyPr/>
          <a:lstStyle>
            <a:lvl1pPr>
              <a:defRPr/>
            </a:lvl1pPr>
          </a:lstStyle>
          <a:p>
            <a:pPr>
              <a:defRPr/>
            </a:pPr>
            <a:fld id="{AE33E900-5F66-49D4-8214-87DDA16AAF93}" type="slidenum">
              <a:rPr lang="en-US"/>
              <a:pPr>
                <a:defRPr/>
              </a:pPr>
              <a:t>‹#›</a:t>
            </a:fld>
            <a:endParaRPr lang="en-US"/>
          </a:p>
        </p:txBody>
      </p:sp>
    </p:spTree>
    <p:extLst>
      <p:ext uri="{BB962C8B-B14F-4D97-AF65-F5344CB8AC3E}">
        <p14:creationId xmlns:p14="http://schemas.microsoft.com/office/powerpoint/2010/main" val="4216157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61383-58E6-45BD-820F-F4F9768D68D9}"/>
              </a:ext>
            </a:extLst>
          </p:cNvPr>
          <p:cNvSpPr>
            <a:spLocks noGrp="1"/>
          </p:cNvSpPr>
          <p:nvPr>
            <p:ph type="dt" sz="half" idx="10"/>
          </p:nvPr>
        </p:nvSpPr>
        <p:spPr/>
        <p:txBody>
          <a:bodyPr/>
          <a:lstStyle>
            <a:lvl1pPr>
              <a:defRPr/>
            </a:lvl1pPr>
          </a:lstStyle>
          <a:p>
            <a:pPr>
              <a:defRPr/>
            </a:pPr>
            <a:fld id="{114E4870-9DBD-40A5-9B3C-6411D489C1EB}" type="datetimeFigureOut">
              <a:rPr lang="en-US"/>
              <a:pPr>
                <a:defRPr/>
              </a:pPr>
              <a:t>9/17/2024</a:t>
            </a:fld>
            <a:endParaRPr lang="en-US"/>
          </a:p>
        </p:txBody>
      </p:sp>
      <p:sp>
        <p:nvSpPr>
          <p:cNvPr id="5" name="Footer Placeholder 4">
            <a:extLst>
              <a:ext uri="{FF2B5EF4-FFF2-40B4-BE49-F238E27FC236}">
                <a16:creationId xmlns:a16="http://schemas.microsoft.com/office/drawing/2014/main" id="{3703CD24-0B27-4AAA-B91E-9CABADA98F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DE38126-CE45-44D3-9270-87C1C326CA30}"/>
              </a:ext>
            </a:extLst>
          </p:cNvPr>
          <p:cNvSpPr>
            <a:spLocks noGrp="1"/>
          </p:cNvSpPr>
          <p:nvPr>
            <p:ph type="sldNum" sz="quarter" idx="12"/>
          </p:nvPr>
        </p:nvSpPr>
        <p:spPr/>
        <p:txBody>
          <a:bodyPr/>
          <a:lstStyle>
            <a:lvl1pPr>
              <a:defRPr/>
            </a:lvl1pPr>
          </a:lstStyle>
          <a:p>
            <a:pPr>
              <a:defRPr/>
            </a:pPr>
            <a:fld id="{2EF80DD9-1787-497C-B2BB-B9B979E17F7F}" type="slidenum">
              <a:rPr lang="en-US"/>
              <a:pPr>
                <a:defRPr/>
              </a:pPr>
              <a:t>‹#›</a:t>
            </a:fld>
            <a:endParaRPr lang="en-US"/>
          </a:p>
        </p:txBody>
      </p:sp>
    </p:spTree>
    <p:extLst>
      <p:ext uri="{BB962C8B-B14F-4D97-AF65-F5344CB8AC3E}">
        <p14:creationId xmlns:p14="http://schemas.microsoft.com/office/powerpoint/2010/main" val="27933039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0036C8E1-6A12-4343-B812-1F3D2CAA60A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18331338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C8E1-6A12-4343-B812-1F3D2CAA60A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1624298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36C8E1-6A12-4343-B812-1F3D2CAA60A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1999422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36C8E1-6A12-4343-B812-1F3D2CAA60A7}"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16312797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36C8E1-6A12-4343-B812-1F3D2CAA60A7}"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4619431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36C8E1-6A12-4343-B812-1F3D2CAA60A7}"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94967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D49A2E-CC16-4F45-BBAA-06C26274BD47}"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6558802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6C8E1-6A12-4343-B812-1F3D2CAA60A7}"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7220460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036C8E1-6A12-4343-B812-1F3D2CAA60A7}"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26861696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036C8E1-6A12-4343-B812-1F3D2CAA60A7}"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9220709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C8E1-6A12-4343-B812-1F3D2CAA60A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9025228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C8E1-6A12-4343-B812-1F3D2CAA60A7}"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5004085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029977E-5529-402D-B2FF-6451277B3693}"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20657094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29977E-5529-402D-B2FF-6451277B3693}"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20845383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29977E-5529-402D-B2FF-6451277B3693}"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1196365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29977E-5529-402D-B2FF-6451277B3693}"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282671435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29977E-5529-402D-B2FF-6451277B3693}"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193065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D49A2E-CC16-4F45-BBAA-06C26274BD47}"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1464213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29977E-5529-402D-B2FF-6451277B3693}"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282820273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9977E-5529-402D-B2FF-6451277B3693}"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12410812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29977E-5529-402D-B2FF-6451277B3693}"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1938063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29977E-5529-402D-B2FF-6451277B3693}"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11543415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29977E-5529-402D-B2FF-6451277B3693}"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37238377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29977E-5529-402D-B2FF-6451277B3693}"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10E6A5-2BC4-4CE7-BD44-7CB95FAD3B6D}" type="slidenum">
              <a:rPr lang="en-US" smtClean="0"/>
              <a:t>‹#›</a:t>
            </a:fld>
            <a:endParaRPr lang="en-US"/>
          </a:p>
        </p:txBody>
      </p:sp>
    </p:spTree>
    <p:extLst>
      <p:ext uri="{BB962C8B-B14F-4D97-AF65-F5344CB8AC3E}">
        <p14:creationId xmlns:p14="http://schemas.microsoft.com/office/powerpoint/2010/main" val="267201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D49A2E-CC16-4F45-BBAA-06C26274BD47}"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66790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49A2E-CC16-4F45-BBAA-06C26274BD47}"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917740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D49A2E-CC16-4F45-BBAA-06C26274BD47}"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433222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D49A2E-CC16-4F45-BBAA-06C26274BD47}"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10632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49A2E-CC16-4F45-BBAA-06C26274BD47}" type="datetimeFigureOut">
              <a:rPr lang="en-US" smtClean="0"/>
              <a:t>9/17/2024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47662-788A-49DF-A260-58502E80DA3F}" type="slidenum">
              <a:rPr lang="en-US" smtClean="0"/>
              <a:t>‹#›</a:t>
            </a:fld>
            <a:endParaRPr lang="en-US"/>
          </a:p>
        </p:txBody>
      </p:sp>
    </p:spTree>
    <p:extLst>
      <p:ext uri="{BB962C8B-B14F-4D97-AF65-F5344CB8AC3E}">
        <p14:creationId xmlns:p14="http://schemas.microsoft.com/office/powerpoint/2010/main" val="1866922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345C2ECD-B447-4CF8-A8C1-9D5E1827A7B6}"/>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C88FFEC8-BF81-4F19-8D25-0367B5338ADB}"/>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C6D3E0D-4C6C-47E2-9CD1-08D734FE40D6}"/>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BC17CDC8-38C3-46A7-8DCE-92894BE8F692}" type="datetimeFigureOut">
              <a:rPr lang="en-US"/>
              <a:pPr>
                <a:defRPr/>
              </a:pPr>
              <a:t>9/17/2024</a:t>
            </a:fld>
            <a:endParaRPr lang="en-US"/>
          </a:p>
        </p:txBody>
      </p:sp>
      <p:sp>
        <p:nvSpPr>
          <p:cNvPr id="5" name="Footer Placeholder 4">
            <a:extLst>
              <a:ext uri="{FF2B5EF4-FFF2-40B4-BE49-F238E27FC236}">
                <a16:creationId xmlns:a16="http://schemas.microsoft.com/office/drawing/2014/main" id="{6A74FC9F-F9FB-4F9F-8343-8A604D8EB88A}"/>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B36B836C-E986-4B24-AA9D-974DCF4DDD11}"/>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1343C59-F7CC-4C5A-ADF5-8447F3F95824}" type="slidenum">
              <a:rPr lang="en-US"/>
              <a:pPr>
                <a:defRPr/>
              </a:pPr>
              <a:t>‹#›</a:t>
            </a:fld>
            <a:endParaRPr lang="en-US"/>
          </a:p>
        </p:txBody>
      </p:sp>
    </p:spTree>
    <p:extLst>
      <p:ext uri="{BB962C8B-B14F-4D97-AF65-F5344CB8AC3E}">
        <p14:creationId xmlns:p14="http://schemas.microsoft.com/office/powerpoint/2010/main" val="2485156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le Placeholder 1">
            <a:extLst>
              <a:ext uri="{FF2B5EF4-FFF2-40B4-BE49-F238E27FC236}">
                <a16:creationId xmlns:a16="http://schemas.microsoft.com/office/drawing/2014/main" id="{EB31FC78-1D3C-456D-89D5-983533A0129D}"/>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Text Placeholder 2">
            <a:extLst>
              <a:ext uri="{FF2B5EF4-FFF2-40B4-BE49-F238E27FC236}">
                <a16:creationId xmlns:a16="http://schemas.microsoft.com/office/drawing/2014/main" id="{CD9D7D06-ACCE-43B8-9E21-FEDD46D377C6}"/>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5F7A8F7-0414-4D01-9294-CA57BC7749DF}"/>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D747647-F4CA-4B2F-B48C-0CFCB8AE7C14}" type="datetimeFigureOut">
              <a:rPr lang="en-US"/>
              <a:pPr>
                <a:defRPr/>
              </a:pPr>
              <a:t>9/17/2024</a:t>
            </a:fld>
            <a:endParaRPr lang="en-US"/>
          </a:p>
        </p:txBody>
      </p:sp>
      <p:sp>
        <p:nvSpPr>
          <p:cNvPr id="5" name="Footer Placeholder 4">
            <a:extLst>
              <a:ext uri="{FF2B5EF4-FFF2-40B4-BE49-F238E27FC236}">
                <a16:creationId xmlns:a16="http://schemas.microsoft.com/office/drawing/2014/main" id="{CC2B6040-BB84-4A4C-92AB-CAFC3C1DDC91}"/>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8052BB02-AA57-4594-B511-AEDCEDE9F56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88E09C8-DC33-4C65-8D02-9C4132B0DAD2}" type="slidenum">
              <a:rPr lang="en-US"/>
              <a:pPr>
                <a:defRPr/>
              </a:pPr>
              <a:t>‹#›</a:t>
            </a:fld>
            <a:endParaRPr lang="en-US"/>
          </a:p>
        </p:txBody>
      </p:sp>
    </p:spTree>
    <p:extLst>
      <p:ext uri="{BB962C8B-B14F-4D97-AF65-F5344CB8AC3E}">
        <p14:creationId xmlns:p14="http://schemas.microsoft.com/office/powerpoint/2010/main" val="18236044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036C8E1-6A12-4343-B812-1F3D2CAA60A7}" type="datetimeFigureOut">
              <a:rPr lang="en-US" smtClean="0"/>
              <a:t>9/17/2024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288F68-BCC0-45E0-8932-AF228D6C146E}" type="slidenum">
              <a:rPr lang="en-US" smtClean="0"/>
              <a:t>‹#›</a:t>
            </a:fld>
            <a:endParaRPr lang="en-US"/>
          </a:p>
        </p:txBody>
      </p:sp>
    </p:spTree>
    <p:extLst>
      <p:ext uri="{BB962C8B-B14F-4D97-AF65-F5344CB8AC3E}">
        <p14:creationId xmlns:p14="http://schemas.microsoft.com/office/powerpoint/2010/main" val="5394363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9977E-5529-402D-B2FF-6451277B3693}" type="datetimeFigureOut">
              <a:rPr lang="en-US" smtClean="0"/>
              <a:t>9/17/2024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10E6A5-2BC4-4CE7-BD44-7CB95FAD3B6D}" type="slidenum">
              <a:rPr lang="en-US" smtClean="0"/>
              <a:t>‹#›</a:t>
            </a:fld>
            <a:endParaRPr lang="en-US"/>
          </a:p>
        </p:txBody>
      </p:sp>
    </p:spTree>
    <p:extLst>
      <p:ext uri="{BB962C8B-B14F-4D97-AF65-F5344CB8AC3E}">
        <p14:creationId xmlns:p14="http://schemas.microsoft.com/office/powerpoint/2010/main" val="449750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2.wmf"/><Relationship Id="rId7" Type="http://schemas.openxmlformats.org/officeDocument/2006/relationships/oleObject" Target="../embeddings/oleObject8.bin"/><Relationship Id="rId2" Type="http://schemas.openxmlformats.org/officeDocument/2006/relationships/oleObject" Target="../embeddings/oleObject6.bin"/><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wmf"/><Relationship Id="rId4" Type="http://schemas.openxmlformats.org/officeDocument/2006/relationships/oleObject" Target="../embeddings/oleObject7.bin"/></Relationships>
</file>

<file path=ppt/slides/_rels/slide2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9.bin"/><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cdnetworks-us-2.dl.sourceforge.net/project/weka/documentation/3.4.x/ExplorerGuide-3.4.pdf" TargetMode="External"/><Relationship Id="rId2" Type="http://schemas.openxmlformats.org/officeDocument/2006/relationships/hyperlink" Target="http://www.cs.waikato.ac.nz/ml/weka/"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19.wmf"/></Relationships>
</file>

<file path=ppt/slides/_rels/slide34.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2.bin"/><Relationship Id="rId1" Type="http://schemas.openxmlformats.org/officeDocument/2006/relationships/slideLayout" Target="../slideLayouts/slideLayout7.xml"/><Relationship Id="rId5" Type="http://schemas.openxmlformats.org/officeDocument/2006/relationships/image" Target="../media/image21.wmf"/><Relationship Id="rId4" Type="http://schemas.openxmlformats.org/officeDocument/2006/relationships/oleObject" Target="../embeddings/oleObject13.bin"/></Relationships>
</file>

<file path=ppt/slides/_rels/slide3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4.bin"/><Relationship Id="rId1" Type="http://schemas.openxmlformats.org/officeDocument/2006/relationships/slideLayout" Target="../slideLayouts/slideLayout7.xml"/><Relationship Id="rId5" Type="http://schemas.openxmlformats.org/officeDocument/2006/relationships/image" Target="../media/image23.wmf"/><Relationship Id="rId4" Type="http://schemas.openxmlformats.org/officeDocument/2006/relationships/oleObject" Target="../embeddings/oleObject15.bin"/></Relationships>
</file>

<file path=ppt/slides/_rels/slide3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6.xml"/></Relationships>
</file>

<file path=ppt/slides/_rels/slide4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2.bin"/><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4739" y="2028616"/>
            <a:ext cx="11043138" cy="2800767"/>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Lecture 7: Classification by perceptron regression</a:t>
            </a:r>
          </a:p>
          <a:p>
            <a:endParaRPr lang="en-US" sz="32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Parametric Bayesian classification has been removed from L7.</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After we cover classification by regression, we will turn to pattern recognition by perceptron classification. </a:t>
            </a:r>
          </a:p>
        </p:txBody>
      </p:sp>
    </p:spTree>
    <p:extLst>
      <p:ext uri="{BB962C8B-B14F-4D97-AF65-F5344CB8AC3E}">
        <p14:creationId xmlns:p14="http://schemas.microsoft.com/office/powerpoint/2010/main" val="306478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231" y="898834"/>
            <a:ext cx="11448968" cy="452431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Example using the Beer-bottle glass dataset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Predict brewery from chemical composition of beer-bottle glass.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Data contains 214 samples of bottle glass from 6 breweries.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Each example has 9 attributes.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Counting bias, multivariant- multiclass classification has 60 weights to be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dirty="0">
                <a:solidFill>
                  <a:prstClr val="black"/>
                </a:solidFill>
                <a:latin typeface="Arial" panose="020B0604020202020204" pitchFamily="34" charset="0"/>
                <a:cs typeface="Arial" panose="020B0604020202020204" pitchFamily="34" charset="0"/>
              </a:rPr>
              <a:t>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iteratively optimized. Requires ~ 600 data points by the 10x rule.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Perceptron regression has 10 weights to be determine by normal equations.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Requires ~100 data points by the 10x rule. </a:t>
            </a:r>
          </a:p>
        </p:txBody>
      </p:sp>
    </p:spTree>
    <p:extLst>
      <p:ext uri="{BB962C8B-B14F-4D97-AF65-F5344CB8AC3E}">
        <p14:creationId xmlns:p14="http://schemas.microsoft.com/office/powerpoint/2010/main" val="714999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Group 2"/>
          <p:cNvGraphicFramePr>
            <a:graphicFrameLocks noGrp="1"/>
          </p:cNvGraphicFramePr>
          <p:nvPr/>
        </p:nvGraphicFramePr>
        <p:xfrm>
          <a:off x="1308749" y="804516"/>
          <a:ext cx="9793707" cy="1505547"/>
        </p:xfrm>
        <a:graphic>
          <a:graphicData uri="http://schemas.openxmlformats.org/drawingml/2006/table">
            <a:tbl>
              <a:tblPr/>
              <a:tblGrid>
                <a:gridCol w="889386">
                  <a:extLst>
                    <a:ext uri="{9D8B030D-6E8A-4147-A177-3AD203B41FA5}">
                      <a16:colId xmlns:a16="http://schemas.microsoft.com/office/drawing/2014/main" val="20000"/>
                    </a:ext>
                  </a:extLst>
                </a:gridCol>
                <a:gridCol w="892873">
                  <a:extLst>
                    <a:ext uri="{9D8B030D-6E8A-4147-A177-3AD203B41FA5}">
                      <a16:colId xmlns:a16="http://schemas.microsoft.com/office/drawing/2014/main" val="20001"/>
                    </a:ext>
                  </a:extLst>
                </a:gridCol>
                <a:gridCol w="889386">
                  <a:extLst>
                    <a:ext uri="{9D8B030D-6E8A-4147-A177-3AD203B41FA5}">
                      <a16:colId xmlns:a16="http://schemas.microsoft.com/office/drawing/2014/main" val="20002"/>
                    </a:ext>
                  </a:extLst>
                </a:gridCol>
                <a:gridCol w="889386">
                  <a:extLst>
                    <a:ext uri="{9D8B030D-6E8A-4147-A177-3AD203B41FA5}">
                      <a16:colId xmlns:a16="http://schemas.microsoft.com/office/drawing/2014/main" val="20003"/>
                    </a:ext>
                  </a:extLst>
                </a:gridCol>
                <a:gridCol w="889386">
                  <a:extLst>
                    <a:ext uri="{9D8B030D-6E8A-4147-A177-3AD203B41FA5}">
                      <a16:colId xmlns:a16="http://schemas.microsoft.com/office/drawing/2014/main" val="20004"/>
                    </a:ext>
                  </a:extLst>
                </a:gridCol>
                <a:gridCol w="892873">
                  <a:extLst>
                    <a:ext uri="{9D8B030D-6E8A-4147-A177-3AD203B41FA5}">
                      <a16:colId xmlns:a16="http://schemas.microsoft.com/office/drawing/2014/main" val="20005"/>
                    </a:ext>
                  </a:extLst>
                </a:gridCol>
                <a:gridCol w="889386">
                  <a:extLst>
                    <a:ext uri="{9D8B030D-6E8A-4147-A177-3AD203B41FA5}">
                      <a16:colId xmlns:a16="http://schemas.microsoft.com/office/drawing/2014/main" val="20006"/>
                    </a:ext>
                  </a:extLst>
                </a:gridCol>
                <a:gridCol w="889386">
                  <a:extLst>
                    <a:ext uri="{9D8B030D-6E8A-4147-A177-3AD203B41FA5}">
                      <a16:colId xmlns:a16="http://schemas.microsoft.com/office/drawing/2014/main" val="20007"/>
                    </a:ext>
                  </a:extLst>
                </a:gridCol>
                <a:gridCol w="889386">
                  <a:extLst>
                    <a:ext uri="{9D8B030D-6E8A-4147-A177-3AD203B41FA5}">
                      <a16:colId xmlns:a16="http://schemas.microsoft.com/office/drawing/2014/main" val="20008"/>
                    </a:ext>
                  </a:extLst>
                </a:gridCol>
                <a:gridCol w="892873">
                  <a:extLst>
                    <a:ext uri="{9D8B030D-6E8A-4147-A177-3AD203B41FA5}">
                      <a16:colId xmlns:a16="http://schemas.microsoft.com/office/drawing/2014/main" val="20009"/>
                    </a:ext>
                  </a:extLst>
                </a:gridCol>
                <a:gridCol w="889386">
                  <a:extLst>
                    <a:ext uri="{9D8B030D-6E8A-4147-A177-3AD203B41FA5}">
                      <a16:colId xmlns:a16="http://schemas.microsoft.com/office/drawing/2014/main" val="20010"/>
                    </a:ext>
                  </a:extLst>
                </a:gridCol>
              </a:tblGrid>
              <a:tr h="50184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1.521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13.64</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4.49</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71.78</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0.06</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8.75</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0184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2</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1.517</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13.89</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3.6</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1.36</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72.73</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0.48</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7.83</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0184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3</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1.516</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13.53</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3.55</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1.54</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72.99</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0.39</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7.78</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136" name="Text Box 40"/>
          <p:cNvSpPr txBox="1">
            <a:spLocks noChangeArrowheads="1"/>
          </p:cNvSpPr>
          <p:nvPr/>
        </p:nvSpPr>
        <p:spPr bwMode="auto">
          <a:xfrm>
            <a:off x="4525560" y="219741"/>
            <a:ext cx="33600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Calibri"/>
                <a:ea typeface="+mn-ea"/>
                <a:cs typeface="+mn-cs"/>
              </a:rPr>
              <a:t>First 3 rows of data</a:t>
            </a:r>
          </a:p>
        </p:txBody>
      </p:sp>
      <p:sp>
        <p:nvSpPr>
          <p:cNvPr id="4137" name="Text Box 41"/>
          <p:cNvSpPr txBox="1">
            <a:spLocks noChangeArrowheads="1"/>
          </p:cNvSpPr>
          <p:nvPr/>
        </p:nvSpPr>
        <p:spPr bwMode="auto">
          <a:xfrm>
            <a:off x="2117726" y="2562309"/>
            <a:ext cx="3220049" cy="41549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1. Sample index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2. RI: refractive index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3. Na: Sodium</a:t>
            </a:r>
            <a:endParaRPr kumimoji="0" lang="pl-PL" alt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altLang="en-US" sz="2400" b="0" i="0" u="none" strike="noStrike" kern="1200" cap="none" spc="0" normalizeH="0" baseline="0" noProof="0" dirty="0">
                <a:ln>
                  <a:noFill/>
                </a:ln>
                <a:solidFill>
                  <a:prstClr val="black"/>
                </a:solidFill>
                <a:effectLst/>
                <a:uLnTx/>
                <a:uFillTx/>
                <a:latin typeface="Calibri"/>
                <a:ea typeface="+mn-ea"/>
                <a:cs typeface="+mn-cs"/>
              </a:rPr>
              <a:t>4. Mg: Magnesium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altLang="en-US" sz="2400" b="0" i="0" u="none" strike="noStrike" kern="1200" cap="none" spc="0" normalizeH="0" baseline="0" noProof="0" dirty="0">
                <a:ln>
                  <a:noFill/>
                </a:ln>
                <a:solidFill>
                  <a:prstClr val="black"/>
                </a:solidFill>
                <a:effectLst/>
                <a:uLnTx/>
                <a:uFillTx/>
                <a:latin typeface="Calibri"/>
                <a:ea typeface="+mn-ea"/>
                <a:cs typeface="+mn-cs"/>
              </a:rPr>
              <a:t>5. Al: Aluminum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altLang="en-US" sz="2400" b="0" i="0" u="none" strike="noStrike" kern="1200" cap="none" spc="0" normalizeH="0" baseline="0" noProof="0" dirty="0">
                <a:ln>
                  <a:noFill/>
                </a:ln>
                <a:solidFill>
                  <a:prstClr val="black"/>
                </a:solidFill>
                <a:effectLst/>
                <a:uLnTx/>
                <a:uFillTx/>
                <a:latin typeface="Calibri"/>
                <a:ea typeface="+mn-ea"/>
                <a:cs typeface="+mn-cs"/>
              </a:rPr>
              <a:t>6. Si: Silicon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altLang="en-US" sz="2400" b="0" i="0" u="none" strike="noStrike" kern="1200" cap="none" spc="0" normalizeH="0" baseline="0" noProof="0" dirty="0">
                <a:ln>
                  <a:noFill/>
                </a:ln>
                <a:solidFill>
                  <a:prstClr val="black"/>
                </a:solidFill>
                <a:effectLst/>
                <a:uLnTx/>
                <a:uFillTx/>
                <a:latin typeface="Calibri"/>
                <a:ea typeface="+mn-ea"/>
                <a:cs typeface="+mn-cs"/>
              </a:rPr>
              <a:t>7. K: Potassium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altLang="en-US" sz="2400" b="0" i="0" u="none" strike="noStrike" kern="1200" cap="none" spc="0" normalizeH="0" baseline="0" noProof="0" dirty="0">
                <a:ln>
                  <a:noFill/>
                </a:ln>
                <a:solidFill>
                  <a:prstClr val="black"/>
                </a:solidFill>
                <a:effectLst/>
                <a:uLnTx/>
                <a:uFillTx/>
                <a:latin typeface="Calibri"/>
                <a:ea typeface="+mn-ea"/>
                <a:cs typeface="+mn-cs"/>
              </a:rPr>
              <a:t>8. Ca: Calcium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altLang="en-US" sz="2400" b="0" i="0" u="none" strike="noStrike" kern="1200" cap="none" spc="0" normalizeH="0" baseline="0" noProof="0" dirty="0">
                <a:ln>
                  <a:noFill/>
                </a:ln>
                <a:solidFill>
                  <a:prstClr val="black"/>
                </a:solidFill>
                <a:effectLst/>
                <a:uLnTx/>
                <a:uFillTx/>
                <a:latin typeface="Calibri"/>
                <a:ea typeface="+mn-ea"/>
                <a:cs typeface="+mn-cs"/>
              </a:rPr>
              <a:t>9. Ba: Barium</a:t>
            </a:r>
            <a:endParaRPr kumimoji="0" lang="en-US" altLang="en-US"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10. Fe: Iron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11. Type of bottle (class)</a:t>
            </a:r>
          </a:p>
        </p:txBody>
      </p:sp>
      <p:sp>
        <p:nvSpPr>
          <p:cNvPr id="4139" name="Text Box 43"/>
          <p:cNvSpPr txBox="1">
            <a:spLocks noChangeArrowheads="1"/>
          </p:cNvSpPr>
          <p:nvPr/>
        </p:nvSpPr>
        <p:spPr bwMode="auto">
          <a:xfrm>
            <a:off x="5562600" y="3886200"/>
            <a:ext cx="390613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1=Anheuser-Busch, Inc.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2=Miller Brewing Co.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3=Blitz-</a:t>
            </a:r>
            <a:r>
              <a:rPr kumimoji="0" lang="en-US" altLang="en-US" sz="2400" b="0" i="0" u="none" strike="noStrike" kern="1200" cap="none" spc="0" normalizeH="0" baseline="0" noProof="0" dirty="0" err="1">
                <a:ln>
                  <a:noFill/>
                </a:ln>
                <a:solidFill>
                  <a:prstClr val="black"/>
                </a:solidFill>
                <a:effectLst/>
                <a:uLnTx/>
                <a:uFillTx/>
                <a:latin typeface="Calibri"/>
                <a:ea typeface="+mn-ea"/>
                <a:cs typeface="+mn-cs"/>
              </a:rPr>
              <a:t>Weinhard</a:t>
            </a: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 Brewing Co.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4=Pete’s Brewing Co.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5=Samuel Adams Brew House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a:ea typeface="+mn-ea"/>
                <a:cs typeface="+mn-cs"/>
              </a:rPr>
              <a:t>6=Plank Road Brewery</a:t>
            </a:r>
          </a:p>
        </p:txBody>
      </p:sp>
    </p:spTree>
    <p:extLst>
      <p:ext uri="{BB962C8B-B14F-4D97-AF65-F5344CB8AC3E}">
        <p14:creationId xmlns:p14="http://schemas.microsoft.com/office/powerpoint/2010/main" val="115282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890337" y="1569309"/>
            <a:ext cx="919922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Setup perceptron regression as though brewery number (column 11) is a continuous response.</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Solve normal equations for optimum weight vector.</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Bin y</a:t>
            </a:r>
            <a:r>
              <a:rPr kumimoji="0" lang="en-US" alt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fit</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to predict class assignment for examples in dataset.</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predicted class and true class to calculate a confusion matrix.</a:t>
            </a:r>
          </a:p>
        </p:txBody>
      </p:sp>
      <p:sp>
        <p:nvSpPr>
          <p:cNvPr id="9219" name="Text Box 3"/>
          <p:cNvSpPr txBox="1">
            <a:spLocks noChangeArrowheads="1"/>
          </p:cNvSpPr>
          <p:nvPr/>
        </p:nvSpPr>
        <p:spPr bwMode="auto">
          <a:xfrm>
            <a:off x="2815599" y="799545"/>
            <a:ext cx="58817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Steps in classification by regression</a:t>
            </a:r>
          </a:p>
        </p:txBody>
      </p:sp>
    </p:spTree>
    <p:extLst>
      <p:ext uri="{BB962C8B-B14F-4D97-AF65-F5344CB8AC3E}">
        <p14:creationId xmlns:p14="http://schemas.microsoft.com/office/powerpoint/2010/main" val="1032718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567813" y="617451"/>
            <a:ext cx="82397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6-way confusion matrix, columns are class specific</a:t>
            </a:r>
          </a:p>
        </p:txBody>
      </p:sp>
      <p:sp>
        <p:nvSpPr>
          <p:cNvPr id="4" name="TextBox 3"/>
          <p:cNvSpPr txBox="1"/>
          <p:nvPr/>
        </p:nvSpPr>
        <p:spPr>
          <a:xfrm>
            <a:off x="2144112" y="1384631"/>
            <a:ext cx="8503833"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class 1 assigned class 1	# in class 2 assigned class 1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class 1 assigned class 2 	# in class 2 assigned class 2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class 1 assigned class 6	# in class 2 assigned class 6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total in class 1			total in class 2</a:t>
            </a:r>
          </a:p>
        </p:txBody>
      </p:sp>
      <p:sp>
        <p:nvSpPr>
          <p:cNvPr id="5" name="TextBox 4"/>
          <p:cNvSpPr txBox="1"/>
          <p:nvPr/>
        </p:nvSpPr>
        <p:spPr>
          <a:xfrm>
            <a:off x="1315150" y="3651804"/>
            <a:ext cx="10161756"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Note this confusion matrix designed so that sum of elements in a column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is total class membership. In Weka confusion matrix (example in L6) sum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 elements in a row is total class membership </a:t>
            </a:r>
          </a:p>
        </p:txBody>
      </p:sp>
    </p:spTree>
    <p:extLst>
      <p:ext uri="{BB962C8B-B14F-4D97-AF65-F5344CB8AC3E}">
        <p14:creationId xmlns:p14="http://schemas.microsoft.com/office/powerpoint/2010/main" val="3823506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94487" y="538531"/>
            <a:ext cx="1060258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6-way confusion matrix for beer-bottle classification by regression</a:t>
            </a:r>
          </a:p>
        </p:txBody>
      </p:sp>
      <p:grpSp>
        <p:nvGrpSpPr>
          <p:cNvPr id="5" name="Group 4"/>
          <p:cNvGrpSpPr/>
          <p:nvPr/>
        </p:nvGrpSpPr>
        <p:grpSpPr>
          <a:xfrm>
            <a:off x="2376874" y="1609628"/>
            <a:ext cx="9119300" cy="3583817"/>
            <a:chOff x="2376874" y="1609628"/>
            <a:chExt cx="9119300" cy="3583817"/>
          </a:xfrm>
        </p:grpSpPr>
        <p:pic>
          <p:nvPicPr>
            <p:cNvPr id="4098" name="Picture 2" descr="H:\CS 483_580\2014\assignments\HW4\confusion matrix 6-wa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4838" y="1727711"/>
              <a:ext cx="8891336" cy="34657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376874" y="4741733"/>
              <a:ext cx="3112495" cy="33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ctangle 6"/>
            <p:cNvSpPr/>
            <p:nvPr/>
          </p:nvSpPr>
          <p:spPr>
            <a:xfrm>
              <a:off x="4289770" y="1609628"/>
              <a:ext cx="3112495" cy="33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sp>
        <p:nvSpPr>
          <p:cNvPr id="2" name="TextBox 1"/>
          <p:cNvSpPr txBox="1"/>
          <p:nvPr/>
        </p:nvSpPr>
        <p:spPr>
          <a:xfrm>
            <a:off x="5303341" y="1484845"/>
            <a:ext cx="174716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Classes</a:t>
            </a:r>
          </a:p>
        </p:txBody>
      </p:sp>
      <p:sp>
        <p:nvSpPr>
          <p:cNvPr id="8" name="Rectangle 7"/>
          <p:cNvSpPr/>
          <p:nvPr/>
        </p:nvSpPr>
        <p:spPr>
          <a:xfrm>
            <a:off x="2727842" y="2233185"/>
            <a:ext cx="532715" cy="15297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TextBox 9"/>
          <p:cNvSpPr txBox="1"/>
          <p:nvPr/>
        </p:nvSpPr>
        <p:spPr>
          <a:xfrm>
            <a:off x="1524887" y="2536411"/>
            <a:ext cx="193193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Classified as</a:t>
            </a:r>
          </a:p>
        </p:txBody>
      </p:sp>
      <p:sp>
        <p:nvSpPr>
          <p:cNvPr id="9" name="TextBox 8"/>
          <p:cNvSpPr txBox="1"/>
          <p:nvPr/>
        </p:nvSpPr>
        <p:spPr>
          <a:xfrm>
            <a:off x="1662541" y="5042968"/>
            <a:ext cx="902876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Classes 1, 2, and 6 have the most data.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Data on class 3 is poor. No correct assignments.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HW6_classify_by_mlr.m uses data in classes 1, 2, and 6.</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62847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 program&#10;&#10;Description automatically generated">
            <a:extLst>
              <a:ext uri="{FF2B5EF4-FFF2-40B4-BE49-F238E27FC236}">
                <a16:creationId xmlns:a16="http://schemas.microsoft.com/office/drawing/2014/main" id="{573C9330-F3B0-9E1A-7013-C2E24FB3E6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77" y="214685"/>
            <a:ext cx="5369169" cy="6428629"/>
          </a:xfrm>
          <a:prstGeom prst="rect">
            <a:avLst/>
          </a:prstGeom>
        </p:spPr>
      </p:pic>
      <p:pic>
        <p:nvPicPr>
          <p:cNvPr id="5" name="Picture 4" descr="A screenshot of a computer program&#10;&#10;Description automatically generated">
            <a:extLst>
              <a:ext uri="{FF2B5EF4-FFF2-40B4-BE49-F238E27FC236}">
                <a16:creationId xmlns:a16="http://schemas.microsoft.com/office/drawing/2014/main" id="{EAA07CB1-56FE-CE48-3DB9-E9BED56B87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5109" y="1031631"/>
            <a:ext cx="7666892" cy="5690888"/>
          </a:xfrm>
          <a:prstGeom prst="rect">
            <a:avLst/>
          </a:prstGeom>
        </p:spPr>
      </p:pic>
      <p:sp>
        <p:nvSpPr>
          <p:cNvPr id="7" name="TextBox 6">
            <a:extLst>
              <a:ext uri="{FF2B5EF4-FFF2-40B4-BE49-F238E27FC236}">
                <a16:creationId xmlns:a16="http://schemas.microsoft.com/office/drawing/2014/main" id="{54AF8747-09BA-441A-50F7-A9C254CAC2E7}"/>
              </a:ext>
            </a:extLst>
          </p:cNvPr>
          <p:cNvSpPr txBox="1"/>
          <p:nvPr/>
        </p:nvSpPr>
        <p:spPr>
          <a:xfrm>
            <a:off x="7432432" y="631521"/>
            <a:ext cx="3191899" cy="400110"/>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Calculate confusion matrix</a:t>
            </a:r>
          </a:p>
        </p:txBody>
      </p:sp>
    </p:spTree>
    <p:extLst>
      <p:ext uri="{BB962C8B-B14F-4D97-AF65-F5344CB8AC3E}">
        <p14:creationId xmlns:p14="http://schemas.microsoft.com/office/powerpoint/2010/main" val="1622911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 code&#10;&#10;Description automatically generated">
            <a:extLst>
              <a:ext uri="{FF2B5EF4-FFF2-40B4-BE49-F238E27FC236}">
                <a16:creationId xmlns:a16="http://schemas.microsoft.com/office/drawing/2014/main" id="{0124EC83-095E-EB01-DAF1-77532D06BC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7708" y="1805356"/>
            <a:ext cx="9576583" cy="4560276"/>
          </a:xfrm>
          <a:prstGeom prst="rect">
            <a:avLst/>
          </a:prstGeom>
        </p:spPr>
      </p:pic>
      <p:sp>
        <p:nvSpPr>
          <p:cNvPr id="5" name="TextBox 4">
            <a:extLst>
              <a:ext uri="{FF2B5EF4-FFF2-40B4-BE49-F238E27FC236}">
                <a16:creationId xmlns:a16="http://schemas.microsoft.com/office/drawing/2014/main" id="{82BFE7A1-6883-F494-B922-F2A15B3C76DF}"/>
              </a:ext>
            </a:extLst>
          </p:cNvPr>
          <p:cNvSpPr txBox="1"/>
          <p:nvPr/>
        </p:nvSpPr>
        <p:spPr>
          <a:xfrm>
            <a:off x="3067766" y="904075"/>
            <a:ext cx="6056466"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Calculate accuracies from confusion matrix</a:t>
            </a:r>
          </a:p>
        </p:txBody>
      </p:sp>
    </p:spTree>
    <p:extLst>
      <p:ext uri="{BB962C8B-B14F-4D97-AF65-F5344CB8AC3E}">
        <p14:creationId xmlns:p14="http://schemas.microsoft.com/office/powerpoint/2010/main" val="1574440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a:extLst>
              <a:ext uri="{FF2B5EF4-FFF2-40B4-BE49-F238E27FC236}">
                <a16:creationId xmlns:a16="http://schemas.microsoft.com/office/drawing/2014/main" id="{4B0FEC73-F9BF-41DF-BEC5-B085E29DA291}"/>
              </a:ext>
            </a:extLst>
          </p:cNvPr>
          <p:cNvSpPr txBox="1">
            <a:spLocks noChangeArrowheads="1"/>
          </p:cNvSpPr>
          <p:nvPr/>
        </p:nvSpPr>
        <p:spPr bwMode="auto">
          <a:xfrm>
            <a:off x="808892" y="566678"/>
            <a:ext cx="1076178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Assignment 4</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Download HW6_classify_by_mlr.m from the class web page. Run with dataset glass_data_HW6.csv to classify beer-bottle glass by perceptron regression.  Keep the class labels as 1, 2, and 6.  After fitting class labels as though they are a continuous response, bin the results to make predictions of class </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assignment.  Use bin structure default bin=2, Fit&lt;1.5, bin=1, and Fit&gt;4, bin=6. </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Report the following:</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Coefficient of determination, number of records in each class, accuracy of class assignment,</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overall accuracy, and 3-way confusion matrix with class specific columns as outlined below.</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Edit </a:t>
            </a: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HW6_classify_by_mlr.m to create the bin structure default bin=2, Fit&lt;1.5, bin=1, and Fit&gt;2.5, bin=6.</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Run the edited code and report the results listed above.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291" name="TextBox 2">
            <a:extLst>
              <a:ext uri="{FF2B5EF4-FFF2-40B4-BE49-F238E27FC236}">
                <a16:creationId xmlns:a16="http://schemas.microsoft.com/office/drawing/2014/main" id="{7A9ED155-951E-4853-A3B6-0BCA56F2D114}"/>
              </a:ext>
            </a:extLst>
          </p:cNvPr>
          <p:cNvSpPr txBox="1">
            <a:spLocks noChangeArrowheads="1"/>
          </p:cNvSpPr>
          <p:nvPr/>
        </p:nvSpPr>
        <p:spPr bwMode="auto">
          <a:xfrm>
            <a:off x="1031631" y="3669568"/>
            <a:ext cx="1091418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in class 1 assigned class 1	# in class 2 assigned class 1 	 # in class 6 assigned class 1 </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in class 1 assigned class 2 	# in class 2 assigned class 2 	 # in class 6 assigned class 2 </a:t>
            </a:r>
          </a:p>
          <a:p>
            <a:pPr marL="0" marR="0" lvl="0" indent="0" algn="l" defTabSz="6858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in class 1 assigned class 6	# in class 2 assigned class 6 	 # in class 6 assigned class 6 </a:t>
            </a:r>
          </a:p>
        </p:txBody>
      </p:sp>
    </p:spTree>
    <p:extLst>
      <p:ext uri="{BB962C8B-B14F-4D97-AF65-F5344CB8AC3E}">
        <p14:creationId xmlns:p14="http://schemas.microsoft.com/office/powerpoint/2010/main" val="140476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081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999F8-A084-4E20-8D0B-FA4977066090}"/>
              </a:ext>
            </a:extLst>
          </p:cNvPr>
          <p:cNvSpPr txBox="1"/>
          <p:nvPr/>
        </p:nvSpPr>
        <p:spPr>
          <a:xfrm>
            <a:off x="3344780" y="2351782"/>
            <a:ext cx="7327647" cy="1077218"/>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Methods of classification</a:t>
            </a:r>
          </a:p>
          <a:p>
            <a:r>
              <a:rPr lang="en-US" sz="3200" dirty="0">
                <a:latin typeface="Arial" panose="020B0604020202020204" pitchFamily="34" charset="0"/>
                <a:cs typeface="Arial" panose="020B0604020202020204" pitchFamily="34" charset="0"/>
              </a:rPr>
              <a:t>	Parametric Bayesian classification</a:t>
            </a:r>
          </a:p>
        </p:txBody>
      </p:sp>
    </p:spTree>
    <p:extLst>
      <p:ext uri="{BB962C8B-B14F-4D97-AF65-F5344CB8AC3E}">
        <p14:creationId xmlns:p14="http://schemas.microsoft.com/office/powerpoint/2010/main" val="1169719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128F47-A4E7-0C32-3EBD-5E45281AD6DA}"/>
              </a:ext>
            </a:extLst>
          </p:cNvPr>
          <p:cNvSpPr txBox="1"/>
          <p:nvPr/>
        </p:nvSpPr>
        <p:spPr>
          <a:xfrm>
            <a:off x="1207477" y="1981201"/>
            <a:ext cx="10269415" cy="2677656"/>
          </a:xfrm>
          <a:prstGeom prst="rect">
            <a:avLst/>
          </a:prstGeom>
          <a:noFill/>
        </p:spPr>
        <p:txBody>
          <a:bodyPr wrap="square">
            <a:spAutoFit/>
          </a:bodyPr>
          <a:lstStyle/>
          <a:p>
            <a:pPr>
              <a:defRPr/>
            </a:pPr>
            <a:r>
              <a:rPr lang="en-US" sz="2800" dirty="0">
                <a:solidFill>
                  <a:prstClr val="black"/>
                </a:solidFill>
                <a:latin typeface="Arial" panose="020B0604020202020204" pitchFamily="34" charset="0"/>
                <a:cs typeface="Arial" panose="020B0604020202020204" pitchFamily="34" charset="0"/>
              </a:rPr>
              <a:t>Review of Confusion matrix:</a:t>
            </a:r>
          </a:p>
          <a:p>
            <a:pPr>
              <a:defRPr/>
            </a:pPr>
            <a:r>
              <a:rPr lang="en-US" sz="2800" dirty="0">
                <a:solidFill>
                  <a:prstClr val="black"/>
                </a:solidFill>
                <a:latin typeface="Arial" panose="020B0604020202020204" pitchFamily="34" charset="0"/>
                <a:cs typeface="Arial" panose="020B0604020202020204" pitchFamily="34" charset="0"/>
              </a:rPr>
              <a:t>Application of confusion matrices will be on the next quiz</a:t>
            </a:r>
          </a:p>
          <a:p>
            <a:pPr>
              <a:defRPr/>
            </a:pPr>
            <a:r>
              <a:rPr lang="en-US" sz="2800" dirty="0">
                <a:solidFill>
                  <a:prstClr val="black"/>
                </a:solidFill>
                <a:latin typeface="Arial" panose="020B0604020202020204" pitchFamily="34" charset="0"/>
                <a:cs typeface="Arial" panose="020B0604020202020204" pitchFamily="34" charset="0"/>
              </a:rPr>
              <a:t>	Row and column specific</a:t>
            </a:r>
          </a:p>
          <a:p>
            <a:pPr>
              <a:defRPr/>
            </a:pPr>
            <a:r>
              <a:rPr lang="en-US" sz="2800" dirty="0">
                <a:solidFill>
                  <a:prstClr val="black"/>
                </a:solidFill>
                <a:latin typeface="Arial" panose="020B0604020202020204" pitchFamily="34" charset="0"/>
                <a:cs typeface="Arial" panose="020B0604020202020204" pitchFamily="34" charset="0"/>
              </a:rPr>
              <a:t>	Class specific TP and FP rates</a:t>
            </a:r>
          </a:p>
          <a:p>
            <a:pPr>
              <a:defRPr/>
            </a:pPr>
            <a:r>
              <a:rPr lang="en-US" sz="2800" dirty="0">
                <a:solidFill>
                  <a:prstClr val="black"/>
                </a:solidFill>
                <a:latin typeface="Arial" panose="020B0604020202020204" pitchFamily="34" charset="0"/>
                <a:cs typeface="Arial" panose="020B0604020202020204" pitchFamily="34" charset="0"/>
              </a:rPr>
              <a:t>	Class accuracies</a:t>
            </a:r>
          </a:p>
          <a:p>
            <a:pPr>
              <a:defRPr/>
            </a:pPr>
            <a:r>
              <a:rPr lang="en-US" sz="2800" dirty="0">
                <a:solidFill>
                  <a:prstClr val="black"/>
                </a:solidFill>
                <a:latin typeface="Arial" panose="020B0604020202020204" pitchFamily="34" charset="0"/>
                <a:cs typeface="Arial" panose="020B0604020202020204" pitchFamily="34" charset="0"/>
              </a:rPr>
              <a:t>	Overall accuracy</a:t>
            </a:r>
          </a:p>
        </p:txBody>
      </p:sp>
    </p:spTree>
    <p:extLst>
      <p:ext uri="{BB962C8B-B14F-4D97-AF65-F5344CB8AC3E}">
        <p14:creationId xmlns:p14="http://schemas.microsoft.com/office/powerpoint/2010/main" val="1660504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5"/>
          <p:cNvGraphicFramePr>
            <a:graphicFrameLocks noGrp="1" noChangeAspect="1"/>
          </p:cNvGraphicFramePr>
          <p:nvPr>
            <p:ph sz="half" idx="1"/>
          </p:nvPr>
        </p:nvGraphicFramePr>
        <p:xfrm>
          <a:off x="3581401" y="2007827"/>
          <a:ext cx="4484816" cy="1332152"/>
        </p:xfrm>
        <a:graphic>
          <a:graphicData uri="http://schemas.openxmlformats.org/presentationml/2006/ole">
            <mc:AlternateContent xmlns:mc="http://schemas.openxmlformats.org/markup-compatibility/2006">
              <mc:Choice xmlns:v="urn:schemas-microsoft-com:vml" Requires="v">
                <p:oleObj name="Equation" r:id="rId3" imgW="1409700" imgH="419100" progId="Equation.3">
                  <p:embed/>
                </p:oleObj>
              </mc:Choice>
              <mc:Fallback>
                <p:oleObj name="Equation" r:id="rId3" imgW="1409700" imgH="419100" progId="Equation.3">
                  <p:embed/>
                  <p:pic>
                    <p:nvPicPr>
                      <p:cNvPr id="30722" name="Object 2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1" y="2007827"/>
                        <a:ext cx="4484816" cy="1332152"/>
                      </a:xfrm>
                      <a:prstGeom prst="rect">
                        <a:avLst/>
                      </a:prstGeom>
                      <a:noFill/>
                      <a:ln>
                        <a:noFill/>
                      </a:ln>
                    </p:spPr>
                  </p:pic>
                </p:oleObj>
              </mc:Fallback>
            </mc:AlternateContent>
          </a:graphicData>
        </a:graphic>
      </p:graphicFrame>
      <p:sp>
        <p:nvSpPr>
          <p:cNvPr id="14" name="Slide Number Placeholder 5"/>
          <p:cNvSpPr>
            <a:spLocks noGrp="1"/>
          </p:cNvSpPr>
          <p:nvPr>
            <p:ph type="sldNum" sz="quarter" idx="12"/>
          </p:nvPr>
        </p:nvSpPr>
        <p:spPr/>
        <p:txBody>
          <a:bodyPr/>
          <a:lstStyle/>
          <a:p>
            <a:pPr>
              <a:defRPr/>
            </a:pPr>
            <a:fld id="{DEABF501-E6C6-4D00-95EC-55131F547DA4}" type="slidenum">
              <a:rPr lang="tr-TR">
                <a:solidFill>
                  <a:schemeClr val="tx2"/>
                </a:solidFill>
                <a:latin typeface="+mj-lt"/>
              </a:rPr>
              <a:pPr>
                <a:defRPr/>
              </a:pPr>
              <a:t>20</a:t>
            </a:fld>
            <a:endParaRPr lang="tr-TR">
              <a:solidFill>
                <a:schemeClr val="tx2"/>
              </a:solidFill>
              <a:latin typeface="+mj-lt"/>
            </a:endParaRPr>
          </a:p>
        </p:txBody>
      </p:sp>
      <p:sp>
        <p:nvSpPr>
          <p:cNvPr id="137221" name="Text Box 5"/>
          <p:cNvSpPr txBox="1">
            <a:spLocks noChangeArrowheads="1"/>
          </p:cNvSpPr>
          <p:nvPr/>
        </p:nvSpPr>
        <p:spPr bwMode="auto">
          <a:xfrm>
            <a:off x="1439291" y="2369889"/>
            <a:ext cx="1426327" cy="461665"/>
          </a:xfrm>
          <a:prstGeom prst="rect">
            <a:avLst/>
          </a:prstGeom>
          <a:noFill/>
          <a:ln w="9525">
            <a:noFill/>
            <a:miter lim="800000"/>
            <a:headEnd/>
            <a:tailEnd/>
          </a:ln>
          <a:effectLst/>
        </p:spPr>
        <p:txBody>
          <a:bodyPr wrap="square">
            <a:spAutoFit/>
          </a:bodyPr>
          <a:lstStyle/>
          <a:p>
            <a:pPr>
              <a:defRPr/>
            </a:pPr>
            <a:r>
              <a:rPr lang="tr-TR" sz="2400" dirty="0">
                <a:latin typeface="Arial" panose="020B0604020202020204" pitchFamily="34" charset="0"/>
                <a:cs typeface="Arial" panose="020B0604020202020204" pitchFamily="34" charset="0"/>
              </a:rPr>
              <a:t>posterior</a:t>
            </a:r>
          </a:p>
        </p:txBody>
      </p:sp>
      <p:sp>
        <p:nvSpPr>
          <p:cNvPr id="137224" name="Text Box 8"/>
          <p:cNvSpPr txBox="1">
            <a:spLocks noChangeArrowheads="1"/>
          </p:cNvSpPr>
          <p:nvPr/>
        </p:nvSpPr>
        <p:spPr bwMode="auto">
          <a:xfrm>
            <a:off x="8764002" y="1783558"/>
            <a:ext cx="1970411" cy="400110"/>
          </a:xfrm>
          <a:prstGeom prst="rect">
            <a:avLst/>
          </a:prstGeom>
          <a:noFill/>
          <a:ln w="9525">
            <a:noFill/>
            <a:miter lim="800000"/>
            <a:headEnd/>
            <a:tailEnd/>
          </a:ln>
          <a:effectLst/>
        </p:spPr>
        <p:txBody>
          <a:bodyPr wrap="none">
            <a:spAutoFit/>
          </a:bodyPr>
          <a:lstStyle/>
          <a:p>
            <a:pPr>
              <a:defRPr/>
            </a:pPr>
            <a:r>
              <a:rPr lang="en-US" sz="2000" dirty="0">
                <a:latin typeface="Arial" panose="020B0604020202020204" pitchFamily="34" charset="0"/>
                <a:cs typeface="Arial" panose="020B0604020202020204" pitchFamily="34" charset="0"/>
              </a:rPr>
              <a:t>Class </a:t>
            </a:r>
            <a:r>
              <a:rPr lang="tr-TR" sz="2000" dirty="0">
                <a:latin typeface="Arial" panose="020B0604020202020204" pitchFamily="34" charset="0"/>
                <a:cs typeface="Arial" panose="020B0604020202020204" pitchFamily="34" charset="0"/>
              </a:rPr>
              <a:t>likelihood</a:t>
            </a:r>
          </a:p>
        </p:txBody>
      </p:sp>
      <p:sp>
        <p:nvSpPr>
          <p:cNvPr id="137225" name="Text Box 9"/>
          <p:cNvSpPr txBox="1">
            <a:spLocks noChangeArrowheads="1"/>
          </p:cNvSpPr>
          <p:nvPr/>
        </p:nvSpPr>
        <p:spPr bwMode="auto">
          <a:xfrm>
            <a:off x="5664881" y="1111900"/>
            <a:ext cx="906017" cy="523220"/>
          </a:xfrm>
          <a:prstGeom prst="rect">
            <a:avLst/>
          </a:prstGeom>
          <a:noFill/>
          <a:ln w="9525">
            <a:noFill/>
            <a:miter lim="800000"/>
            <a:headEnd/>
            <a:tailEnd/>
          </a:ln>
          <a:effectLst/>
        </p:spPr>
        <p:txBody>
          <a:bodyPr wrap="none">
            <a:spAutoFit/>
          </a:bodyPr>
          <a:lstStyle/>
          <a:p>
            <a:pPr>
              <a:defRPr/>
            </a:pPr>
            <a:r>
              <a:rPr lang="tr-TR" sz="2800" dirty="0">
                <a:latin typeface="Arial" panose="020B0604020202020204" pitchFamily="34" charset="0"/>
                <a:cs typeface="Arial" panose="020B0604020202020204" pitchFamily="34" charset="0"/>
              </a:rPr>
              <a:t>prior</a:t>
            </a:r>
            <a:endParaRPr lang="tr-TR" sz="2000" dirty="0">
              <a:latin typeface="Arial" panose="020B0604020202020204" pitchFamily="34" charset="0"/>
              <a:cs typeface="Arial" panose="020B0604020202020204" pitchFamily="34" charset="0"/>
            </a:endParaRPr>
          </a:p>
        </p:txBody>
      </p:sp>
      <p:sp>
        <p:nvSpPr>
          <p:cNvPr id="137226" name="Text Box 10"/>
          <p:cNvSpPr txBox="1">
            <a:spLocks noChangeArrowheads="1"/>
          </p:cNvSpPr>
          <p:nvPr/>
        </p:nvSpPr>
        <p:spPr bwMode="auto">
          <a:xfrm>
            <a:off x="7866987" y="2815290"/>
            <a:ext cx="2464136" cy="400110"/>
          </a:xfrm>
          <a:prstGeom prst="rect">
            <a:avLst/>
          </a:prstGeom>
          <a:noFill/>
          <a:ln w="9525">
            <a:noFill/>
            <a:miter lim="800000"/>
            <a:headEnd/>
            <a:tailEnd/>
          </a:ln>
          <a:effectLst/>
        </p:spPr>
        <p:txBody>
          <a:bodyPr wrap="none">
            <a:spAutoFit/>
          </a:bodyPr>
          <a:lstStyle/>
          <a:p>
            <a:pPr>
              <a:defRPr/>
            </a:pPr>
            <a:r>
              <a:rPr lang="en-US" sz="2000" i="1" dirty="0">
                <a:latin typeface="Arial" panose="020B0604020202020204" pitchFamily="34" charset="0"/>
                <a:cs typeface="Arial" panose="020B0604020202020204" pitchFamily="34" charset="0"/>
              </a:rPr>
              <a:t>Normalization factor</a:t>
            </a:r>
            <a:endParaRPr lang="tr-TR" sz="2000" i="1" dirty="0">
              <a:latin typeface="Arial" panose="020B0604020202020204" pitchFamily="34" charset="0"/>
              <a:cs typeface="Arial" panose="020B0604020202020204" pitchFamily="34" charset="0"/>
            </a:endParaRPr>
          </a:p>
        </p:txBody>
      </p:sp>
      <p:sp>
        <p:nvSpPr>
          <p:cNvPr id="137229" name="Line 13"/>
          <p:cNvSpPr>
            <a:spLocks noChangeShapeType="1"/>
          </p:cNvSpPr>
          <p:nvPr/>
        </p:nvSpPr>
        <p:spPr bwMode="auto">
          <a:xfrm flipH="1" flipV="1">
            <a:off x="7393061" y="3015345"/>
            <a:ext cx="473926" cy="0"/>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
        <p:nvSpPr>
          <p:cNvPr id="137230" name="Line 14"/>
          <p:cNvSpPr>
            <a:spLocks noChangeShapeType="1"/>
          </p:cNvSpPr>
          <p:nvPr/>
        </p:nvSpPr>
        <p:spPr bwMode="auto">
          <a:xfrm flipH="1">
            <a:off x="6068087" y="1635120"/>
            <a:ext cx="4218" cy="237351"/>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
        <p:nvSpPr>
          <p:cNvPr id="137231" name="Line 15"/>
          <p:cNvSpPr>
            <a:spLocks noChangeShapeType="1"/>
          </p:cNvSpPr>
          <p:nvPr/>
        </p:nvSpPr>
        <p:spPr bwMode="auto">
          <a:xfrm flipH="1">
            <a:off x="8084215" y="2010265"/>
            <a:ext cx="679787" cy="131336"/>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
        <p:nvSpPr>
          <p:cNvPr id="30733" name="Text Box 40"/>
          <p:cNvSpPr txBox="1">
            <a:spLocks noChangeArrowheads="1"/>
          </p:cNvSpPr>
          <p:nvPr/>
        </p:nvSpPr>
        <p:spPr bwMode="auto">
          <a:xfrm>
            <a:off x="982229" y="3764623"/>
            <a:ext cx="111773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Prior is usually the proportion of training examples in each class.</a:t>
            </a:r>
          </a:p>
          <a:p>
            <a:pPr>
              <a:spcBef>
                <a:spcPct val="0"/>
              </a:spcBef>
              <a:buFontTx/>
              <a:buNone/>
            </a:pPr>
            <a:r>
              <a:rPr lang="en-US" altLang="en-US" sz="2400" dirty="0"/>
              <a:t>Class likelihood is probability that a member of class C will have attributes </a:t>
            </a:r>
            <a:r>
              <a:rPr lang="en-US" altLang="en-US" sz="2400" b="1" dirty="0"/>
              <a:t>x</a:t>
            </a:r>
          </a:p>
          <a:p>
            <a:pPr>
              <a:spcBef>
                <a:spcPct val="0"/>
              </a:spcBef>
              <a:buFontTx/>
              <a:buNone/>
            </a:pPr>
            <a:r>
              <a:rPr lang="en-US" altLang="en-US" sz="2400" dirty="0"/>
              <a:t>Assign example with attributes </a:t>
            </a:r>
            <a:r>
              <a:rPr lang="en-US" altLang="en-US" sz="2400" b="1" dirty="0"/>
              <a:t>x</a:t>
            </a:r>
            <a:r>
              <a:rPr lang="en-US" altLang="en-US" sz="2400" dirty="0"/>
              <a:t> to class C if P(</a:t>
            </a:r>
            <a:r>
              <a:rPr lang="en-US" altLang="en-US" sz="2400" dirty="0" err="1"/>
              <a:t>C|</a:t>
            </a:r>
            <a:r>
              <a:rPr lang="en-US" altLang="en-US" sz="2400" b="1" dirty="0" err="1"/>
              <a:t>x</a:t>
            </a:r>
            <a:r>
              <a:rPr lang="en-US" altLang="en-US" sz="2400" dirty="0"/>
              <a:t>) &gt; 0.5</a:t>
            </a:r>
          </a:p>
        </p:txBody>
      </p:sp>
      <p:sp>
        <p:nvSpPr>
          <p:cNvPr id="30734" name="TextBox 2"/>
          <p:cNvSpPr txBox="1">
            <a:spLocks noChangeArrowheads="1"/>
          </p:cNvSpPr>
          <p:nvPr/>
        </p:nvSpPr>
        <p:spPr bwMode="auto">
          <a:xfrm>
            <a:off x="2674302" y="494969"/>
            <a:ext cx="73078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dirty="0"/>
              <a:t>Review </a:t>
            </a:r>
            <a:r>
              <a:rPr lang="tr-TR" altLang="en-US" sz="2800" dirty="0"/>
              <a:t>Bayes’ Rule</a:t>
            </a:r>
            <a:r>
              <a:rPr lang="en-US" altLang="en-US" sz="2800" dirty="0"/>
              <a:t> for binary classification</a:t>
            </a:r>
          </a:p>
        </p:txBody>
      </p:sp>
      <p:sp>
        <p:nvSpPr>
          <p:cNvPr id="15" name="Line 13"/>
          <p:cNvSpPr>
            <a:spLocks noChangeShapeType="1"/>
          </p:cNvSpPr>
          <p:nvPr/>
        </p:nvSpPr>
        <p:spPr bwMode="auto">
          <a:xfrm>
            <a:off x="2883616" y="2676001"/>
            <a:ext cx="507720" cy="794"/>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Tree>
    <p:extLst>
      <p:ext uri="{BB962C8B-B14F-4D97-AF65-F5344CB8AC3E}">
        <p14:creationId xmlns:p14="http://schemas.microsoft.com/office/powerpoint/2010/main" val="390473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72493" y="790682"/>
            <a:ext cx="4629150" cy="488156"/>
          </a:xfrm>
        </p:spPr>
        <p:txBody>
          <a:bodyPr>
            <a:normAutofit/>
          </a:bodyPr>
          <a:lstStyle/>
          <a:p>
            <a:pPr eaLnBrk="1" hangingPunct="1"/>
            <a:r>
              <a:rPr lang="tr-TR" altLang="en-US" sz="2700" dirty="0">
                <a:latin typeface="Arial" panose="020B0604020202020204" pitchFamily="34" charset="0"/>
                <a:cs typeface="Arial" panose="020B0604020202020204" pitchFamily="34" charset="0"/>
              </a:rPr>
              <a:t>Bayes’ Rule: </a:t>
            </a:r>
            <a:r>
              <a:rPr lang="tr-TR" altLang="en-US" sz="2700" i="1" dirty="0">
                <a:latin typeface="Arial" panose="020B0604020202020204" pitchFamily="34" charset="0"/>
                <a:cs typeface="Arial" panose="020B0604020202020204" pitchFamily="34" charset="0"/>
              </a:rPr>
              <a:t>K</a:t>
            </a:r>
            <a:r>
              <a:rPr lang="tr-TR" altLang="en-US" sz="2700" dirty="0">
                <a:latin typeface="Arial" panose="020B0604020202020204" pitchFamily="34" charset="0"/>
                <a:cs typeface="Arial" panose="020B0604020202020204" pitchFamily="34" charset="0"/>
              </a:rPr>
              <a:t>&gt;2 Classes</a:t>
            </a:r>
          </a:p>
        </p:txBody>
      </p:sp>
      <p:graphicFrame>
        <p:nvGraphicFramePr>
          <p:cNvPr id="36867" name="Object 17"/>
          <p:cNvGraphicFramePr>
            <a:graphicFrameLocks noGrp="1" noChangeAspect="1"/>
          </p:cNvGraphicFramePr>
          <p:nvPr>
            <p:ph sz="half" idx="1"/>
          </p:nvPr>
        </p:nvGraphicFramePr>
        <p:xfrm>
          <a:off x="2677257" y="1613214"/>
          <a:ext cx="6837486" cy="1523011"/>
        </p:xfrm>
        <a:graphic>
          <a:graphicData uri="http://schemas.openxmlformats.org/presentationml/2006/ole">
            <mc:AlternateContent xmlns:mc="http://schemas.openxmlformats.org/markup-compatibility/2006">
              <mc:Choice xmlns:v="urn:schemas-microsoft-com:vml" Requires="v">
                <p:oleObj name="Equation" r:id="rId3" imgW="2794000" imgH="622300" progId="Equation.3">
                  <p:embed/>
                </p:oleObj>
              </mc:Choice>
              <mc:Fallback>
                <p:oleObj name="Equation" r:id="rId3" imgW="2794000" imgH="622300" progId="Equation.3">
                  <p:embed/>
                  <p:pic>
                    <p:nvPicPr>
                      <p:cNvPr id="36867" name="Object 17"/>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7257" y="1613214"/>
                        <a:ext cx="6837486" cy="1523011"/>
                      </a:xfrm>
                      <a:prstGeom prst="rect">
                        <a:avLst/>
                      </a:prstGeom>
                      <a:noFill/>
                      <a:ln>
                        <a:noFill/>
                      </a:ln>
                    </p:spPr>
                  </p:pic>
                </p:oleObj>
              </mc:Fallback>
            </mc:AlternateContent>
          </a:graphicData>
        </a:graphic>
      </p:graphicFrame>
      <p:graphicFrame>
        <p:nvGraphicFramePr>
          <p:cNvPr id="36868" name="Object 21"/>
          <p:cNvGraphicFramePr>
            <a:graphicFrameLocks noGrp="1" noChangeAspect="1"/>
          </p:cNvGraphicFramePr>
          <p:nvPr>
            <p:ph sz="half" idx="2"/>
          </p:nvPr>
        </p:nvGraphicFramePr>
        <p:xfrm>
          <a:off x="2097279" y="3849964"/>
          <a:ext cx="8101066" cy="1394822"/>
        </p:xfrm>
        <a:graphic>
          <a:graphicData uri="http://schemas.openxmlformats.org/presentationml/2006/ole">
            <mc:AlternateContent xmlns:mc="http://schemas.openxmlformats.org/markup-compatibility/2006">
              <mc:Choice xmlns:v="urn:schemas-microsoft-com:vml" Requires="v">
                <p:oleObj name="Equation" r:id="rId5" imgW="3835080" imgH="660240" progId="Equation.3">
                  <p:embed/>
                </p:oleObj>
              </mc:Choice>
              <mc:Fallback>
                <p:oleObj name="Equation" r:id="rId5" imgW="3835080" imgH="660240" progId="Equation.3">
                  <p:embed/>
                  <p:pic>
                    <p:nvPicPr>
                      <p:cNvPr id="36868" name="Object 21"/>
                      <p:cNvPicPr>
                        <a:picLocks noGrp="1" noChangeAspect="1" noChangeArrowheads="1"/>
                      </p:cNvPicPr>
                      <p:nvPr/>
                    </p:nvPicPr>
                    <p:blipFill>
                      <a:blip r:embed="rId6"/>
                      <a:srcRect/>
                      <a:stretch>
                        <a:fillRect/>
                      </a:stretch>
                    </p:blipFill>
                    <p:spPr bwMode="auto">
                      <a:xfrm>
                        <a:off x="2097279" y="3849964"/>
                        <a:ext cx="8101066" cy="1394822"/>
                      </a:xfrm>
                      <a:prstGeom prst="rect">
                        <a:avLst/>
                      </a:prstGeom>
                      <a:noFill/>
                      <a:ln>
                        <a:noFill/>
                      </a:ln>
                    </p:spPr>
                  </p:pic>
                </p:oleObj>
              </mc:Fallback>
            </mc:AlternateContent>
          </a:graphicData>
        </a:graphic>
      </p:graphicFrame>
      <p:sp>
        <p:nvSpPr>
          <p:cNvPr id="36869" name="Slide Number Placeholder 5"/>
          <p:cNvSpPr>
            <a:spLocks noGrp="1"/>
          </p:cNvSpPr>
          <p:nvPr>
            <p:ph type="sldNum" sz="quarter" idx="12"/>
          </p:nvPr>
        </p:nvSpPr>
        <p:spPr>
          <a:noFill/>
        </p:spPr>
        <p:txBody>
          <a:bodyPr/>
          <a:lstStyle>
            <a:lvl1pPr>
              <a:spcBef>
                <a:spcPct val="20000"/>
              </a:spcBef>
              <a:buChar char="•"/>
              <a:defRPr sz="2400">
                <a:solidFill>
                  <a:schemeClr val="tx1"/>
                </a:solidFill>
                <a:latin typeface="Arial" panose="020B0604020202020204" pitchFamily="34" charset="0"/>
              </a:defRPr>
            </a:lvl1pPr>
            <a:lvl2pPr marL="557213" indent="-214313">
              <a:spcBef>
                <a:spcPct val="20000"/>
              </a:spcBef>
              <a:buChar char="–"/>
              <a:defRPr sz="2100">
                <a:solidFill>
                  <a:schemeClr val="tx1"/>
                </a:solidFill>
                <a:latin typeface="Arial" panose="020B0604020202020204" pitchFamily="34" charset="0"/>
              </a:defRPr>
            </a:lvl2pPr>
            <a:lvl3pPr marL="857250" indent="-171450">
              <a:spcBef>
                <a:spcPct val="20000"/>
              </a:spcBef>
              <a:buChar char="•"/>
              <a:defRPr sz="1800">
                <a:solidFill>
                  <a:schemeClr val="tx1"/>
                </a:solidFill>
                <a:latin typeface="Arial" panose="020B0604020202020204" pitchFamily="34" charset="0"/>
              </a:defRPr>
            </a:lvl3pPr>
            <a:lvl4pPr marL="1200150" indent="-171450">
              <a:spcBef>
                <a:spcPct val="20000"/>
              </a:spcBef>
              <a:buChar char="–"/>
              <a:defRPr sz="1500">
                <a:solidFill>
                  <a:schemeClr val="tx1"/>
                </a:solidFill>
                <a:latin typeface="Arial" panose="020B0604020202020204" pitchFamily="34" charset="0"/>
              </a:defRPr>
            </a:lvl4pPr>
            <a:lvl5pPr marL="1543050" indent="-171450">
              <a:spcBef>
                <a:spcPct val="20000"/>
              </a:spcBef>
              <a:buChar char="»"/>
              <a:defRPr sz="1500">
                <a:solidFill>
                  <a:schemeClr val="tx1"/>
                </a:solidFill>
                <a:latin typeface="Arial" panose="020B0604020202020204" pitchFamily="34" charset="0"/>
              </a:defRPr>
            </a:lvl5pPr>
            <a:lvl6pPr marL="1885950" indent="-171450" eaLnBrk="0" fontAlgn="base" hangingPunct="0">
              <a:spcBef>
                <a:spcPct val="20000"/>
              </a:spcBef>
              <a:spcAft>
                <a:spcPct val="0"/>
              </a:spcAft>
              <a:buChar char="»"/>
              <a:defRPr sz="1500">
                <a:solidFill>
                  <a:schemeClr val="tx1"/>
                </a:solidFill>
                <a:latin typeface="Arial" panose="020B0604020202020204" pitchFamily="34" charset="0"/>
              </a:defRPr>
            </a:lvl6pPr>
            <a:lvl7pPr marL="2228850" indent="-171450" eaLnBrk="0" fontAlgn="base" hangingPunct="0">
              <a:spcBef>
                <a:spcPct val="20000"/>
              </a:spcBef>
              <a:spcAft>
                <a:spcPct val="0"/>
              </a:spcAft>
              <a:buChar char="»"/>
              <a:defRPr sz="1500">
                <a:solidFill>
                  <a:schemeClr val="tx1"/>
                </a:solidFill>
                <a:latin typeface="Arial" panose="020B0604020202020204" pitchFamily="34" charset="0"/>
              </a:defRPr>
            </a:lvl7pPr>
            <a:lvl8pPr marL="2571750" indent="-171450" eaLnBrk="0" fontAlgn="base" hangingPunct="0">
              <a:spcBef>
                <a:spcPct val="20000"/>
              </a:spcBef>
              <a:spcAft>
                <a:spcPct val="0"/>
              </a:spcAft>
              <a:buChar char="»"/>
              <a:defRPr sz="1500">
                <a:solidFill>
                  <a:schemeClr val="tx1"/>
                </a:solidFill>
                <a:latin typeface="Arial" panose="020B0604020202020204" pitchFamily="34" charset="0"/>
              </a:defRPr>
            </a:lvl8pPr>
            <a:lvl9pPr marL="2914650" indent="-171450" eaLnBrk="0" fontAlgn="base" hangingPunct="0">
              <a:spcBef>
                <a:spcPct val="20000"/>
              </a:spcBef>
              <a:spcAft>
                <a:spcPct val="0"/>
              </a:spcAft>
              <a:buChar char="»"/>
              <a:defRPr sz="1500">
                <a:solidFill>
                  <a:schemeClr val="tx1"/>
                </a:solidFill>
                <a:latin typeface="Arial" panose="020B0604020202020204" pitchFamily="34" charset="0"/>
              </a:defRPr>
            </a:lvl9pPr>
          </a:lstStyle>
          <a:p>
            <a:pPr>
              <a:spcBef>
                <a:spcPct val="0"/>
              </a:spcBef>
              <a:buFontTx/>
              <a:buNone/>
            </a:pPr>
            <a:fld id="{CAB9348B-99A6-4F1D-8BFB-4C1DBCD734AD}" type="slidenum">
              <a:rPr lang="tr-TR" altLang="en-US" sz="1050"/>
              <a:pPr>
                <a:spcBef>
                  <a:spcPct val="0"/>
                </a:spcBef>
                <a:buFontTx/>
                <a:buNone/>
              </a:pPr>
              <a:t>21</a:t>
            </a:fld>
            <a:endParaRPr lang="tr-TR" altLang="en-US" sz="1050"/>
          </a:p>
        </p:txBody>
      </p:sp>
      <p:sp>
        <p:nvSpPr>
          <p:cNvPr id="2" name="TextBox 1"/>
          <p:cNvSpPr txBox="1"/>
          <p:nvPr/>
        </p:nvSpPr>
        <p:spPr>
          <a:xfrm>
            <a:off x="5495692" y="4024155"/>
            <a:ext cx="2600392"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Normalized priors</a:t>
            </a:r>
          </a:p>
        </p:txBody>
      </p:sp>
      <p:sp>
        <p:nvSpPr>
          <p:cNvPr id="3" name="Rectangle 2"/>
          <p:cNvSpPr/>
          <p:nvPr/>
        </p:nvSpPr>
        <p:spPr>
          <a:xfrm>
            <a:off x="2097280" y="4838452"/>
            <a:ext cx="3550427" cy="406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extBox 3"/>
          <p:cNvSpPr txBox="1"/>
          <p:nvPr/>
        </p:nvSpPr>
        <p:spPr>
          <a:xfrm>
            <a:off x="1408083" y="4783121"/>
            <a:ext cx="434445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Assign example with attributes</a:t>
            </a:r>
          </a:p>
        </p:txBody>
      </p:sp>
    </p:spTree>
    <p:extLst>
      <p:ext uri="{BB962C8B-B14F-4D97-AF65-F5344CB8AC3E}">
        <p14:creationId xmlns:p14="http://schemas.microsoft.com/office/powerpoint/2010/main" val="1389738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900989" y="1829098"/>
            <a:ext cx="8734927" cy="31998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Arial" charset="0"/>
              </a:rPr>
              <a:t>Parametric Bayesian classification:</a:t>
            </a:r>
          </a:p>
          <a:p>
            <a:pPr marL="0" indent="0">
              <a:buNone/>
            </a:pPr>
            <a:r>
              <a:rPr lang="en-US" sz="2400" dirty="0">
                <a:latin typeface="Arial" charset="0"/>
              </a:rPr>
              <a:t>1. assume a distribution function for class likelihoods, p(x|C</a:t>
            </a:r>
            <a:r>
              <a:rPr lang="en-US" sz="2400" baseline="-25000" dirty="0">
                <a:latin typeface="Arial" charset="0"/>
              </a:rPr>
              <a:t>i</a:t>
            </a:r>
            <a:r>
              <a:rPr lang="en-US" sz="2400" dirty="0">
                <a:latin typeface="Arial" charset="0"/>
              </a:rPr>
              <a:t>)  </a:t>
            </a:r>
          </a:p>
          <a:p>
            <a:pPr marL="0" indent="0">
              <a:buNone/>
            </a:pPr>
            <a:r>
              <a:rPr lang="en-US" sz="2400" dirty="0">
                <a:latin typeface="Arial" charset="0"/>
              </a:rPr>
              <a:t>	(Gaussian, for example)</a:t>
            </a:r>
          </a:p>
          <a:p>
            <a:pPr marL="0" indent="0">
              <a:buNone/>
            </a:pPr>
            <a:r>
              <a:rPr lang="en-US" sz="2400" dirty="0">
                <a:latin typeface="Arial" charset="0"/>
              </a:rPr>
              <a:t>2. estimate parameters of the distribution from data </a:t>
            </a:r>
          </a:p>
          <a:p>
            <a:pPr marL="0" indent="0">
              <a:buNone/>
            </a:pPr>
            <a:r>
              <a:rPr lang="en-US" sz="2400" dirty="0">
                <a:latin typeface="Arial" charset="0"/>
              </a:rPr>
              <a:t>3. use relative class sizes in dataset for priors, p(C</a:t>
            </a:r>
            <a:r>
              <a:rPr lang="en-US" sz="2400" baseline="-25000" dirty="0">
                <a:latin typeface="Arial" charset="0"/>
              </a:rPr>
              <a:t>i</a:t>
            </a:r>
            <a:r>
              <a:rPr lang="en-US" sz="2400" dirty="0">
                <a:latin typeface="Arial" charset="0"/>
              </a:rPr>
              <a:t>) </a:t>
            </a:r>
          </a:p>
          <a:p>
            <a:pPr marL="0" indent="0">
              <a:buNone/>
            </a:pPr>
            <a:r>
              <a:rPr lang="en-US" sz="2400" dirty="0">
                <a:latin typeface="Arial" charset="0"/>
              </a:rPr>
              <a:t>4. assign example with attributes x to class with largest p(</a:t>
            </a:r>
            <a:r>
              <a:rPr lang="en-US" sz="2400" dirty="0" err="1">
                <a:latin typeface="Arial" charset="0"/>
              </a:rPr>
              <a:t>C</a:t>
            </a:r>
            <a:r>
              <a:rPr lang="en-US" sz="2400" baseline="-25000" dirty="0" err="1">
                <a:latin typeface="Arial" charset="0"/>
              </a:rPr>
              <a:t>i</a:t>
            </a:r>
            <a:r>
              <a:rPr lang="en-US" sz="2400" dirty="0" err="1">
                <a:latin typeface="Arial" charset="0"/>
              </a:rPr>
              <a:t>|x</a:t>
            </a:r>
            <a:r>
              <a:rPr lang="en-US" sz="2400" dirty="0">
                <a:latin typeface="Arial" charset="0"/>
              </a:rPr>
              <a:t>)</a:t>
            </a:r>
          </a:p>
        </p:txBody>
      </p:sp>
    </p:spTree>
    <p:extLst>
      <p:ext uri="{BB962C8B-B14F-4D97-AF65-F5344CB8AC3E}">
        <p14:creationId xmlns:p14="http://schemas.microsoft.com/office/powerpoint/2010/main" val="333261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3767902" y="432427"/>
            <a:ext cx="4271947" cy="457200"/>
          </a:xfrm>
        </p:spPr>
        <p:txBody>
          <a:bodyPr vert="horz" lIns="0" tIns="34290" rIns="0" bIns="0" rtlCol="0" anchor="b">
            <a:normAutofit/>
          </a:bodyPr>
          <a:lstStyle/>
          <a:p>
            <a:r>
              <a:rPr lang="en-GB" altLang="en-US" sz="2400" dirty="0">
                <a:latin typeface="Arial" panose="020B0604020202020204" pitchFamily="34" charset="0"/>
                <a:cs typeface="Arial" panose="020B0604020202020204" pitchFamily="34" charset="0"/>
              </a:rPr>
              <a:t>1-D Gaussian class likelihoods</a:t>
            </a:r>
          </a:p>
        </p:txBody>
      </p:sp>
      <p:graphicFrame>
        <p:nvGraphicFramePr>
          <p:cNvPr id="7172" name="Object 4"/>
          <p:cNvGraphicFramePr>
            <a:graphicFrameLocks noGrp="1" noChangeAspect="1"/>
          </p:cNvGraphicFramePr>
          <p:nvPr>
            <p:ph sz="quarter" idx="4294967295"/>
          </p:nvPr>
        </p:nvGraphicFramePr>
        <p:xfrm>
          <a:off x="6349322" y="3431481"/>
          <a:ext cx="2570161" cy="2660873"/>
        </p:xfrm>
        <a:graphic>
          <a:graphicData uri="http://schemas.openxmlformats.org/presentationml/2006/ole">
            <mc:AlternateContent xmlns:mc="http://schemas.openxmlformats.org/markup-compatibility/2006">
              <mc:Choice xmlns:v="urn:schemas-microsoft-com:vml" Requires="v">
                <p:oleObj name="Equation" r:id="rId2" imgW="1054080" imgH="1091880" progId="Equation.3">
                  <p:embed/>
                </p:oleObj>
              </mc:Choice>
              <mc:Fallback>
                <p:oleObj name="Equation" r:id="rId2" imgW="1054080" imgH="1091880" progId="Equation.3">
                  <p:embed/>
                  <p:pic>
                    <p:nvPicPr>
                      <p:cNvPr id="717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9322" y="3431481"/>
                        <a:ext cx="2570161" cy="2660873"/>
                      </a:xfrm>
                      <a:prstGeom prst="rect">
                        <a:avLst/>
                      </a:prstGeom>
                    </p:spPr>
                  </p:pic>
                </p:oleObj>
              </mc:Fallback>
            </mc:AlternateContent>
          </a:graphicData>
        </a:graphic>
      </p:graphicFrame>
      <p:sp>
        <p:nvSpPr>
          <p:cNvPr id="167942" name="Rectangle 6"/>
          <p:cNvSpPr>
            <a:spLocks noGrp="1" noChangeArrowheads="1"/>
          </p:cNvSpPr>
          <p:nvPr>
            <p:ph type="body" sz="half" idx="4294967295"/>
          </p:nvPr>
        </p:nvSpPr>
        <p:spPr>
          <a:xfrm>
            <a:off x="6096000" y="2701396"/>
            <a:ext cx="3867645" cy="466415"/>
          </a:xfrm>
        </p:spPr>
        <p:txBody>
          <a:bodyPr>
            <a:normAutofit lnSpcReduction="10000"/>
          </a:bodyPr>
          <a:lstStyle/>
          <a:p>
            <a:pPr marL="0" indent="0">
              <a:buNone/>
            </a:pPr>
            <a:r>
              <a:rPr lang="en-US" altLang="en-US" dirty="0">
                <a:latin typeface="Arial" panose="020B0604020202020204" pitchFamily="34" charset="0"/>
                <a:cs typeface="Arial" panose="020B0604020202020204" pitchFamily="34" charset="0"/>
              </a:rPr>
              <a:t>Estimate </a:t>
            </a:r>
            <a:r>
              <a:rPr lang="tr-TR" altLang="en-US" i="1" dirty="0">
                <a:latin typeface="Arial" panose="020B0604020202020204" pitchFamily="34" charset="0"/>
                <a:cs typeface="Arial" panose="020B0604020202020204" pitchFamily="34" charset="0"/>
              </a:rPr>
              <a:t>μ</a:t>
            </a:r>
            <a:r>
              <a:rPr lang="tr-TR" altLang="en-US" dirty="0">
                <a:latin typeface="Arial" panose="020B0604020202020204" pitchFamily="34" charset="0"/>
                <a:cs typeface="Arial" panose="020B0604020202020204" pitchFamily="34" charset="0"/>
              </a:rPr>
              <a:t> and </a:t>
            </a:r>
            <a:r>
              <a:rPr lang="tr-TR" altLang="en-US" i="1" dirty="0">
                <a:latin typeface="Arial" panose="020B0604020202020204" pitchFamily="34" charset="0"/>
                <a:cs typeface="Arial" panose="020B0604020202020204" pitchFamily="34" charset="0"/>
              </a:rPr>
              <a:t>σ</a:t>
            </a:r>
            <a:r>
              <a:rPr lang="tr-TR" altLang="en-US" baseline="30000" dirty="0">
                <a:latin typeface="Arial" panose="020B0604020202020204" pitchFamily="34" charset="0"/>
                <a:cs typeface="Arial" panose="020B0604020202020204" pitchFamily="34" charset="0"/>
              </a:rPr>
              <a:t>2</a:t>
            </a:r>
            <a:r>
              <a:rPr lang="en-US" altLang="en-US" baseline="300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by</a:t>
            </a:r>
            <a:endParaRPr lang="en-GB" altLang="en-US" i="1" dirty="0">
              <a:latin typeface="Arial" panose="020B0604020202020204" pitchFamily="34" charset="0"/>
              <a:cs typeface="Arial" panose="020B0604020202020204" pitchFamily="34" charset="0"/>
            </a:endParaRPr>
          </a:p>
        </p:txBody>
      </p:sp>
      <p:grpSp>
        <p:nvGrpSpPr>
          <p:cNvPr id="7182" name="Group 14"/>
          <p:cNvGrpSpPr>
            <a:grpSpLocks/>
          </p:cNvGrpSpPr>
          <p:nvPr/>
        </p:nvGrpSpPr>
        <p:grpSpPr bwMode="auto">
          <a:xfrm>
            <a:off x="805379" y="1368288"/>
            <a:ext cx="4271947" cy="3287933"/>
            <a:chOff x="340" y="1162"/>
            <a:chExt cx="2204" cy="1934"/>
          </a:xfrm>
        </p:grpSpPr>
        <p:graphicFrame>
          <p:nvGraphicFramePr>
            <p:cNvPr id="7171" name="Object 3"/>
            <p:cNvGraphicFramePr>
              <a:graphicFrameLocks noChangeAspect="1"/>
            </p:cNvGraphicFramePr>
            <p:nvPr/>
          </p:nvGraphicFramePr>
          <p:xfrm>
            <a:off x="976" y="1479"/>
            <a:ext cx="1168" cy="330"/>
          </p:xfrm>
          <a:graphic>
            <a:graphicData uri="http://schemas.openxmlformats.org/presentationml/2006/ole">
              <mc:AlternateContent xmlns:mc="http://schemas.openxmlformats.org/markup-compatibility/2006">
                <mc:Choice xmlns:v="urn:schemas-microsoft-com:vml" Requires="v">
                  <p:oleObj name="Equation" r:id="rId4" imgW="1854000" imgH="507960" progId="Equation.3">
                    <p:embed/>
                  </p:oleObj>
                </mc:Choice>
                <mc:Fallback>
                  <p:oleObj name="Equation" r:id="rId4" imgW="1854000" imgH="507960" progId="Equation.3">
                    <p:embed/>
                    <p:pic>
                      <p:nvPicPr>
                        <p:cNvPr id="7171"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6" y="1479"/>
                          <a:ext cx="1168" cy="330"/>
                        </a:xfrm>
                        <a:prstGeom prst="rect">
                          <a:avLst/>
                        </a:prstGeom>
                      </p:spPr>
                    </p:pic>
                  </p:oleObj>
                </mc:Fallback>
              </mc:AlternateContent>
            </a:graphicData>
          </a:graphic>
        </p:graphicFrame>
        <p:sp>
          <p:nvSpPr>
            <p:cNvPr id="7175" name="Text Box 9"/>
            <p:cNvSpPr txBox="1">
              <a:spLocks noChangeArrowheads="1"/>
            </p:cNvSpPr>
            <p:nvPr/>
          </p:nvSpPr>
          <p:spPr bwMode="auto">
            <a:xfrm>
              <a:off x="1474" y="2750"/>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tr-TR" altLang="en-US" i="1">
                  <a:latin typeface="Lucida Bright" pitchFamily="18" charset="0"/>
                </a:rPr>
                <a:t>μ</a:t>
              </a:r>
              <a:endParaRPr lang="en-GB" altLang="en-US" i="1">
                <a:latin typeface="Lucida Bright" pitchFamily="18" charset="0"/>
              </a:endParaRPr>
            </a:p>
          </p:txBody>
        </p:sp>
        <p:sp>
          <p:nvSpPr>
            <p:cNvPr id="7176" name="Line 11"/>
            <p:cNvSpPr>
              <a:spLocks noChangeShapeType="1"/>
            </p:cNvSpPr>
            <p:nvPr/>
          </p:nvSpPr>
          <p:spPr bwMode="auto">
            <a:xfrm flipH="1" flipV="1">
              <a:off x="1474" y="2750"/>
              <a:ext cx="0" cy="3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7177" name="Line 12"/>
            <p:cNvSpPr>
              <a:spLocks noChangeShapeType="1"/>
            </p:cNvSpPr>
            <p:nvPr/>
          </p:nvSpPr>
          <p:spPr bwMode="auto">
            <a:xfrm>
              <a:off x="1474" y="3067"/>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7178" name="Text Box 13"/>
            <p:cNvSpPr txBox="1">
              <a:spLocks noChangeArrowheads="1"/>
            </p:cNvSpPr>
            <p:nvPr/>
          </p:nvSpPr>
          <p:spPr bwMode="auto">
            <a:xfrm>
              <a:off x="1973" y="2832"/>
              <a:ext cx="213"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tr-TR" altLang="en-US" i="1">
                  <a:latin typeface="Lucida Bright" pitchFamily="18" charset="0"/>
                </a:rPr>
                <a:t>σ</a:t>
              </a:r>
              <a:endParaRPr lang="en-GB" altLang="en-US" i="1">
                <a:latin typeface="Lucida Bright" pitchFamily="18" charset="0"/>
              </a:endParaRPr>
            </a:p>
          </p:txBody>
        </p:sp>
        <p:pic>
          <p:nvPicPr>
            <p:cNvPr id="7179"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0" y="1162"/>
              <a:ext cx="2204" cy="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7180" name="Object 12"/>
          <p:cNvGraphicFramePr>
            <a:graphicFrameLocks noChangeAspect="1"/>
          </p:cNvGraphicFramePr>
          <p:nvPr/>
        </p:nvGraphicFramePr>
        <p:xfrm>
          <a:off x="5887635" y="1192239"/>
          <a:ext cx="4076010" cy="1174538"/>
        </p:xfrm>
        <a:graphic>
          <a:graphicData uri="http://schemas.openxmlformats.org/presentationml/2006/ole">
            <mc:AlternateContent xmlns:mc="http://schemas.openxmlformats.org/markup-compatibility/2006">
              <mc:Choice xmlns:v="urn:schemas-microsoft-com:vml" Requires="v">
                <p:oleObj name="Equation" r:id="rId7" imgW="1828800" imgH="482400" progId="Equation.3">
                  <p:embed/>
                </p:oleObj>
              </mc:Choice>
              <mc:Fallback>
                <p:oleObj name="Equation" r:id="rId7" imgW="1828800" imgH="482400" progId="Equation.3">
                  <p:embed/>
                  <p:pic>
                    <p:nvPicPr>
                      <p:cNvPr id="718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7635" y="1192239"/>
                        <a:ext cx="4076010" cy="1174538"/>
                      </a:xfrm>
                      <a:prstGeom prst="rect">
                        <a:avLst/>
                      </a:prstGeom>
                      <a:noFill/>
                    </p:spPr>
                  </p:pic>
                </p:oleObj>
              </mc:Fallback>
            </mc:AlternateContent>
          </a:graphicData>
        </a:graphic>
      </p:graphicFrame>
      <p:sp>
        <p:nvSpPr>
          <p:cNvPr id="7184" name="Text Box 16"/>
          <p:cNvSpPr txBox="1">
            <a:spLocks noChangeArrowheads="1"/>
          </p:cNvSpPr>
          <p:nvPr/>
        </p:nvSpPr>
        <p:spPr bwMode="auto">
          <a:xfrm>
            <a:off x="1538151" y="4793140"/>
            <a:ext cx="38038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Function of a single random </a:t>
            </a:r>
          </a:p>
          <a:p>
            <a:r>
              <a:rPr lang="en-US" altLang="en-US" sz="2000" dirty="0">
                <a:latin typeface="Arial" panose="020B0604020202020204" pitchFamily="34" charset="0"/>
                <a:cs typeface="Arial" panose="020B0604020202020204" pitchFamily="34" charset="0"/>
              </a:rPr>
              <a:t>variable with a shape </a:t>
            </a:r>
          </a:p>
          <a:p>
            <a:r>
              <a:rPr lang="en-US" altLang="en-US" sz="2000" dirty="0">
                <a:latin typeface="Arial" panose="020B0604020202020204" pitchFamily="34" charset="0"/>
                <a:cs typeface="Arial" panose="020B0604020202020204" pitchFamily="34" charset="0"/>
              </a:rPr>
              <a:t>characterized by 2 parameters</a:t>
            </a:r>
          </a:p>
        </p:txBody>
      </p:sp>
    </p:spTree>
    <p:extLst>
      <p:ext uri="{BB962C8B-B14F-4D97-AF65-F5344CB8AC3E}">
        <p14:creationId xmlns:p14="http://schemas.microsoft.com/office/powerpoint/2010/main" val="3273358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4"/>
          <p:cNvGraphicFramePr>
            <a:graphicFrameLocks noGrp="1" noChangeAspect="1"/>
          </p:cNvGraphicFramePr>
          <p:nvPr>
            <p:ph idx="4294967295"/>
            <p:extLst>
              <p:ext uri="{D42A27DB-BD31-4B8C-83A1-F6EECF244321}">
                <p14:modId xmlns:p14="http://schemas.microsoft.com/office/powerpoint/2010/main" val="4041018576"/>
              </p:ext>
            </p:extLst>
          </p:nvPr>
        </p:nvGraphicFramePr>
        <p:xfrm>
          <a:off x="1782193" y="2905811"/>
          <a:ext cx="7758905" cy="1446550"/>
        </p:xfrm>
        <a:graphic>
          <a:graphicData uri="http://schemas.openxmlformats.org/presentationml/2006/ole">
            <mc:AlternateContent xmlns:mc="http://schemas.openxmlformats.org/markup-compatibility/2006">
              <mc:Choice xmlns:v="urn:schemas-microsoft-com:vml" Requires="v">
                <p:oleObj name="Equation" r:id="rId2" imgW="3746160" imgH="698400" progId="Equation.3">
                  <p:embed/>
                </p:oleObj>
              </mc:Choice>
              <mc:Fallback>
                <p:oleObj name="Equation" r:id="rId2" imgW="3746160" imgH="698400" progId="Equation.3">
                  <p:embed/>
                  <p:pic>
                    <p:nvPicPr>
                      <p:cNvPr id="39939" name="Object 4"/>
                      <p:cNvPicPr>
                        <a:picLocks noGrp="1" noChangeAspect="1" noChangeArrowheads="1"/>
                      </p:cNvPicPr>
                      <p:nvPr/>
                    </p:nvPicPr>
                    <p:blipFill>
                      <a:blip r:embed="rId3"/>
                      <a:srcRect/>
                      <a:stretch>
                        <a:fillRect/>
                      </a:stretch>
                    </p:blipFill>
                    <p:spPr bwMode="auto">
                      <a:xfrm>
                        <a:off x="1782193" y="2905811"/>
                        <a:ext cx="7758905" cy="1446550"/>
                      </a:xfrm>
                      <a:prstGeom prst="rect">
                        <a:avLst/>
                      </a:prstGeom>
                      <a:noFill/>
                      <a:ln>
                        <a:noFill/>
                      </a:ln>
                    </p:spPr>
                  </p:pic>
                </p:oleObj>
              </mc:Fallback>
            </mc:AlternateContent>
          </a:graphicData>
        </a:graphic>
      </p:graphicFrame>
      <p:sp>
        <p:nvSpPr>
          <p:cNvPr id="6" name="Slide Number Placeholder 4"/>
          <p:cNvSpPr txBox="1">
            <a:spLocks noGrp="1"/>
          </p:cNvSpPr>
          <p:nvPr/>
        </p:nvSpPr>
        <p:spPr>
          <a:xfrm>
            <a:off x="7981951" y="5075636"/>
            <a:ext cx="428625" cy="205978"/>
          </a:xfrm>
          <a:prstGeom prst="rect">
            <a:avLst/>
          </a:prstGeom>
          <a:noFill/>
        </p:spPr>
        <p:txBody>
          <a:bodyPr lIns="0" tIns="0" rIns="0" bIns="0" anchor="b"/>
          <a:lstStyle/>
          <a:p>
            <a:pPr algn="r">
              <a:defRPr/>
            </a:pPr>
            <a:fld id="{A06CD511-58AD-495B-9FB3-277BC5E8A5E8}" type="slidenum">
              <a:rPr lang="tr-TR" sz="675">
                <a:solidFill>
                  <a:schemeClr val="tx2">
                    <a:shade val="90000"/>
                  </a:schemeClr>
                </a:solidFill>
              </a:rPr>
              <a:pPr algn="r">
                <a:defRPr/>
              </a:pPr>
              <a:t>24</a:t>
            </a:fld>
            <a:endParaRPr lang="tr-TR" sz="675">
              <a:solidFill>
                <a:schemeClr val="tx2">
                  <a:shade val="90000"/>
                </a:schemeClr>
              </a:solidFill>
            </a:endParaRPr>
          </a:p>
        </p:txBody>
      </p:sp>
      <p:sp>
        <p:nvSpPr>
          <p:cNvPr id="39942" name="TextBox 1"/>
          <p:cNvSpPr txBox="1">
            <a:spLocks noChangeArrowheads="1"/>
          </p:cNvSpPr>
          <p:nvPr/>
        </p:nvSpPr>
        <p:spPr bwMode="auto">
          <a:xfrm>
            <a:off x="1580098" y="428316"/>
            <a:ext cx="92400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Naïve Bayes classification: Gaussian class likelihoods, d attributes.</a:t>
            </a:r>
          </a:p>
        </p:txBody>
      </p:sp>
      <p:sp>
        <p:nvSpPr>
          <p:cNvPr id="8" name="Rectangle 5"/>
          <p:cNvSpPr txBox="1">
            <a:spLocks noChangeArrowheads="1"/>
          </p:cNvSpPr>
          <p:nvPr/>
        </p:nvSpPr>
        <p:spPr bwMode="auto">
          <a:xfrm>
            <a:off x="549441" y="4643002"/>
            <a:ext cx="11093115" cy="865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US" sz="2400" dirty="0">
                <a:latin typeface="Arial" panose="020B0604020202020204" pitchFamily="34" charset="0"/>
                <a:cs typeface="Arial" panose="020B0604020202020204" pitchFamily="34" charset="0"/>
              </a:rPr>
              <a:t>Class C is characterized by means and variances of the d attributes of examples in the dataset that belong to class C.</a:t>
            </a:r>
          </a:p>
        </p:txBody>
      </p:sp>
      <p:sp>
        <p:nvSpPr>
          <p:cNvPr id="2" name="TextBox 1"/>
          <p:cNvSpPr txBox="1"/>
          <p:nvPr/>
        </p:nvSpPr>
        <p:spPr>
          <a:xfrm>
            <a:off x="389351" y="1035302"/>
            <a:ext cx="11093116" cy="1754326"/>
          </a:xfrm>
          <a:prstGeom prst="rect">
            <a:avLst/>
          </a:prstGeom>
          <a:noFill/>
        </p:spPr>
        <p:txBody>
          <a:bodyPr wrap="square" rtlCol="0">
            <a:spAutoFit/>
          </a:bodyPr>
          <a:lstStyle/>
          <a:p>
            <a:pPr>
              <a:defRPr/>
            </a:pPr>
            <a:r>
              <a:rPr lang="en-US" sz="2000" dirty="0">
                <a:latin typeface="Arial" panose="020B0604020202020204" pitchFamily="34" charset="0"/>
                <a:cs typeface="Arial" panose="020B0604020202020204" pitchFamily="34" charset="0"/>
              </a:rPr>
              <a:t>Assumes that attributes of a class are uncorrelated and Gaussian distributed. </a:t>
            </a:r>
          </a:p>
          <a:p>
            <a:pPr>
              <a:defRPr/>
            </a:pPr>
            <a:r>
              <a:rPr lang="en-US" sz="2000" dirty="0">
                <a:latin typeface="Arial" panose="020B0604020202020204" pitchFamily="34" charset="0"/>
                <a:cs typeface="Arial" panose="020B0604020202020204" pitchFamily="34" charset="0"/>
              </a:rPr>
              <a:t>Unlikely to be entirely true; hence Naïve.</a:t>
            </a:r>
          </a:p>
          <a:p>
            <a:pPr>
              <a:defRPr/>
            </a:pPr>
            <a:r>
              <a:rPr lang="en-US" sz="2000" dirty="0">
                <a:latin typeface="Arial" panose="020B0604020202020204" pitchFamily="34" charset="0"/>
                <a:cs typeface="Arial" panose="020B0604020202020204" pitchFamily="34" charset="0"/>
              </a:rPr>
              <a:t>Class likelihood, P(</a:t>
            </a:r>
            <a:r>
              <a:rPr lang="en-US" sz="2000" b="1" dirty="0" err="1">
                <a:latin typeface="Arial" panose="020B0604020202020204" pitchFamily="34" charset="0"/>
                <a:cs typeface="Arial" panose="020B0604020202020204" pitchFamily="34" charset="0"/>
              </a:rPr>
              <a:t>x</a:t>
            </a:r>
            <a:r>
              <a:rPr lang="en-US" sz="2000" dirty="0" err="1">
                <a:latin typeface="Arial" panose="020B0604020202020204" pitchFamily="34" charset="0"/>
                <a:cs typeface="Arial" panose="020B0604020202020204" pitchFamily="34" charset="0"/>
              </a:rPr>
              <a:t>|C</a:t>
            </a:r>
            <a:r>
              <a:rPr lang="en-US" sz="2000" dirty="0">
                <a:latin typeface="Arial" panose="020B0604020202020204" pitchFamily="34" charset="0"/>
                <a:cs typeface="Arial" panose="020B0604020202020204" pitchFamily="34" charset="0"/>
              </a:rPr>
              <a:t>), is a product of 1D Gaussians for each attribute</a:t>
            </a:r>
            <a:r>
              <a:rPr lang="en-US" sz="2000" b="1" dirty="0">
                <a:latin typeface="Arial" panose="020B0604020202020204" pitchFamily="34" charset="0"/>
                <a:cs typeface="Arial" panose="020B0604020202020204" pitchFamily="34" charset="0"/>
              </a:rPr>
              <a:t>.</a:t>
            </a:r>
          </a:p>
          <a:p>
            <a:pPr>
              <a:defRPr/>
            </a:pPr>
            <a:r>
              <a:rPr lang="en-US" sz="2400" i="1" dirty="0">
                <a:latin typeface="Arial" panose="020B0604020202020204" pitchFamily="34" charset="0"/>
                <a:cs typeface="Arial" panose="020B0604020202020204" pitchFamily="34" charset="0"/>
              </a:rPr>
              <a:t>p(x</a:t>
            </a:r>
            <a:r>
              <a:rPr lang="en-US" sz="2400" i="1" baseline="-25000" dirty="0">
                <a:latin typeface="Arial" panose="020B0604020202020204" pitchFamily="34" charset="0"/>
                <a:cs typeface="Arial" panose="020B0604020202020204" pitchFamily="34" charset="0"/>
              </a:rPr>
              <a:t>i </a:t>
            </a:r>
            <a:r>
              <a:rPr lang="en-US" sz="2400" i="1" dirty="0">
                <a:latin typeface="Arial" panose="020B0604020202020204" pitchFamily="34" charset="0"/>
                <a:cs typeface="Arial" panose="020B0604020202020204" pitchFamily="34" charset="0"/>
              </a:rPr>
              <a:t>|C)</a:t>
            </a:r>
            <a:r>
              <a:rPr lang="en-US" sz="2400" i="1" baseline="-25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is the probability that an example in class C will have value </a:t>
            </a:r>
            <a:r>
              <a:rPr lang="en-US" sz="2400" i="1" dirty="0">
                <a:latin typeface="Arial" panose="020B0604020202020204" pitchFamily="34" charset="0"/>
                <a:cs typeface="Arial" panose="020B0604020202020204" pitchFamily="34" charset="0"/>
              </a:rPr>
              <a:t>x</a:t>
            </a:r>
            <a:r>
              <a:rPr lang="en-US" sz="2400" i="1" baseline="-25000" dirty="0">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for attribute </a:t>
            </a:r>
            <a:r>
              <a:rPr lang="en-US" sz="2400" i="1" dirty="0" err="1">
                <a:latin typeface="Arial" panose="020B0604020202020204" pitchFamily="34" charset="0"/>
                <a:cs typeface="Arial" panose="020B0604020202020204" pitchFamily="34" charset="0"/>
              </a:rPr>
              <a:t>i</a:t>
            </a:r>
            <a:endParaRPr lang="en-US" sz="2400" i="1" dirty="0">
              <a:latin typeface="Arial" panose="020B0604020202020204" pitchFamily="34" charset="0"/>
              <a:cs typeface="Arial" panose="020B0604020202020204" pitchFamily="34" charset="0"/>
            </a:endParaRPr>
          </a:p>
          <a:p>
            <a:pPr>
              <a:defRPr/>
            </a:pPr>
            <a:r>
              <a:rPr lang="en-US" sz="2400" i="1" dirty="0">
                <a:latin typeface="Arial" panose="020B0604020202020204" pitchFamily="34" charset="0"/>
                <a:cs typeface="Arial" panose="020B0604020202020204" pitchFamily="34" charset="0"/>
              </a:rPr>
              <a:t>P(</a:t>
            </a:r>
            <a:r>
              <a:rPr lang="en-US" sz="2400" b="1" i="1" dirty="0">
                <a:latin typeface="Arial" panose="020B0604020202020204" pitchFamily="34" charset="0"/>
                <a:cs typeface="Arial" panose="020B0604020202020204" pitchFamily="34" charset="0"/>
              </a:rPr>
              <a:t>x</a:t>
            </a:r>
            <a:r>
              <a:rPr lang="en-US" sz="2400" i="1" dirty="0">
                <a:latin typeface="Arial" panose="020B0604020202020204" pitchFamily="34" charset="0"/>
                <a:cs typeface="Arial" panose="020B0604020202020204" pitchFamily="34" charset="0"/>
              </a:rPr>
              <a:t> |C) </a:t>
            </a:r>
            <a:r>
              <a:rPr lang="en-US" sz="2000" dirty="0">
                <a:latin typeface="Arial" panose="020B0604020202020204" pitchFamily="34" charset="0"/>
                <a:cs typeface="Arial" panose="020B0604020202020204" pitchFamily="34" charset="0"/>
              </a:rPr>
              <a:t>is the probability that an example in class C will have attribute vector </a:t>
            </a:r>
            <a:r>
              <a:rPr lang="en-US" sz="2400" b="1" dirty="0">
                <a:latin typeface="Arial" panose="020B0604020202020204" pitchFamily="34" charset="0"/>
                <a:cs typeface="Arial" panose="020B0604020202020204" pitchFamily="34" charset="0"/>
              </a:rPr>
              <a:t>x </a:t>
            </a:r>
            <a:r>
              <a:rPr lang="en-US" sz="2000" dirty="0">
                <a:latin typeface="Arial" panose="020B0604020202020204" pitchFamily="34" charset="0"/>
                <a:cs typeface="Arial" panose="020B0604020202020204" pitchFamily="34" charset="0"/>
              </a:rPr>
              <a:t>with d predictors</a:t>
            </a:r>
            <a:endParaRPr lang="en-US"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255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ChangeArrowheads="1"/>
          </p:cNvSpPr>
          <p:nvPr/>
        </p:nvSpPr>
        <p:spPr bwMode="auto">
          <a:xfrm>
            <a:off x="1746738" y="1213339"/>
            <a:ext cx="9425355" cy="175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ea typeface="Calibri" panose="020F0502020204030204" pitchFamily="34" charset="0"/>
                <a:cs typeface="Arial" panose="020B0604020202020204" pitchFamily="34" charset="0"/>
              </a:rPr>
              <a:t>The leukemia gene expression file (on class website) is data on individuals with 2 types of leukemia, ALL or AML. HW7 uses</a:t>
            </a:r>
            <a:r>
              <a:rPr kumimoji="0" lang="en-US" altLang="en-US" sz="24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 </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Naïve Bayes classification</a:t>
            </a:r>
            <a:r>
              <a:rPr kumimoji="0" lang="en-US" altLang="en-US" sz="2400" b="0" i="0" u="none" strike="noStrike" kern="1200" cap="none" spc="0" normalizeH="0" baseline="0" noProof="0" dirty="0">
                <a:ln>
                  <a:noFill/>
                </a:ln>
                <a:solidFill>
                  <a:srgbClr val="000000"/>
                </a:solidFill>
                <a:effectLst/>
                <a:uLnTx/>
                <a:uFillTx/>
                <a:ea typeface="Calibri" panose="020F0502020204030204" pitchFamily="34" charset="0"/>
                <a:cs typeface="Arial" panose="020B0604020202020204" pitchFamily="34" charset="0"/>
              </a:rPr>
              <a:t> to address the question, Can the type of leukemia, ALL or AML, be predicted from gene express data?</a:t>
            </a:r>
          </a:p>
        </p:txBody>
      </p:sp>
      <p:sp>
        <p:nvSpPr>
          <p:cNvPr id="2051" name="Rectangle 2"/>
          <p:cNvSpPr>
            <a:spLocks noChangeArrowheads="1"/>
          </p:cNvSpPr>
          <p:nvPr/>
        </p:nvSpPr>
        <p:spPr bwMode="auto">
          <a:xfrm>
            <a:off x="1148862" y="562326"/>
            <a:ext cx="1067972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HW5 is an application of </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Naïve Bayes classification </a:t>
            </a:r>
            <a:r>
              <a:rPr lang="en-US" altLang="en-US" sz="2400" dirty="0">
                <a:solidFill>
                  <a:prstClr val="black"/>
                </a:solidFill>
                <a:cs typeface="Arial" panose="020B0604020202020204" pitchFamily="34" charset="0"/>
              </a:rPr>
              <a:t>as</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 implemented in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Weka</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84937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ChangeArrowheads="1"/>
          </p:cNvSpPr>
          <p:nvPr/>
        </p:nvSpPr>
        <p:spPr bwMode="auto">
          <a:xfrm>
            <a:off x="363416" y="685801"/>
            <a:ext cx="11277600" cy="4225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15000"/>
              </a:lnSpc>
              <a:spcBef>
                <a:spcPct val="0"/>
              </a:spcBef>
              <a:spcAft>
                <a:spcPts val="1000"/>
              </a:spcAft>
              <a:buClrTx/>
              <a:buSzTx/>
              <a:buFontTx/>
              <a:buNone/>
              <a:tabLst/>
              <a:defRPr/>
            </a:pPr>
            <a:r>
              <a:rPr kumimoji="0" lang="en-US"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Download and start the Weka GUI. Follow the instructions on the Weka site:</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15000"/>
              </a:lnSpc>
              <a:spcBef>
                <a:spcPct val="0"/>
              </a:spcBef>
              <a:spcAft>
                <a:spcPts val="1000"/>
              </a:spcAft>
              <a:buClrTx/>
              <a:buSzTx/>
              <a:buFontTx/>
              <a:buNone/>
              <a:tabLst/>
              <a:defRPr/>
            </a:pPr>
            <a:r>
              <a:rPr kumimoji="0" lang="en-US" altLang="en-US" sz="2400" b="0" i="0" u="sng"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2"/>
              </a:rPr>
              <a:t>http://www.cs.waikato.ac.nz/ml/weka/</a:t>
            </a:r>
            <a:r>
              <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ct val="0"/>
              </a:spcBef>
              <a:spcAft>
                <a:spcPts val="100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We will only use the Weka’s Explorer functionality.  Extensive documentation can be found at</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altLang="en-US" sz="2400" b="0" i="0" u="sng"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hlinkClick r:id="rId3"/>
              </a:rPr>
              <a:t>Explorer guide</a:t>
            </a:r>
            <a:endParaRPr kumimoji="0" lang="en-US" altLang="en-US" sz="2400" b="0" i="0" u="sng"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ct val="0"/>
              </a:spcBef>
              <a:spcAft>
                <a:spcPts val="100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Open the leukemia gene expression file (on class website) in </a:t>
            </a:r>
            <a:r>
              <a:rPr lang="en-US" altLang="en-US" sz="2400" dirty="0">
                <a:solidFill>
                  <a:srgbClr val="000000"/>
                </a:solidFill>
                <a:ea typeface="Calibri" panose="020F0502020204030204" pitchFamily="34" charset="0"/>
                <a:cs typeface="Arial" panose="020B0604020202020204" pitchFamily="34" charset="0"/>
              </a:rPr>
              <a:t>Explorer.</a:t>
            </a:r>
          </a:p>
          <a:p>
            <a:pPr marL="0" marR="0" lvl="0" indent="0" algn="l" defTabSz="914400" rtl="0" eaLnBrk="1" fontAlgn="auto" latinLnBrk="0" hangingPunct="1">
              <a:lnSpc>
                <a:spcPct val="115000"/>
              </a:lnSpc>
              <a:spcBef>
                <a:spcPct val="0"/>
              </a:spcBef>
              <a:spcAft>
                <a:spcPts val="1000"/>
              </a:spcAft>
              <a:buClrTx/>
              <a:buSzTx/>
              <a:buFontTx/>
              <a:buNone/>
              <a:tabLst/>
              <a:defRPr/>
            </a:pPr>
            <a:r>
              <a:rPr lang="en-US" altLang="en-US" sz="2400" dirty="0">
                <a:solidFill>
                  <a:srgbClr val="000000"/>
                </a:solidFill>
                <a:ea typeface="Calibri" panose="020F0502020204030204" pitchFamily="34" charset="0"/>
                <a:cs typeface="Arial" panose="020B0604020202020204" pitchFamily="34" charset="0"/>
              </a:rPr>
              <a:t>Under preprocess click open file. </a:t>
            </a:r>
          </a:p>
          <a:p>
            <a:pPr marL="0" marR="0" lvl="0" indent="0" algn="l" defTabSz="914400" rtl="0" eaLnBrk="1" fontAlgn="auto" latinLnBrk="0" hangingPunct="1">
              <a:lnSpc>
                <a:spcPct val="115000"/>
              </a:lnSpc>
              <a:spcBef>
                <a:spcPct val="0"/>
              </a:spcBef>
              <a:spcAft>
                <a:spcPts val="1000"/>
              </a:spcAft>
              <a:buClrTx/>
              <a:buSzTx/>
              <a:buFontTx/>
              <a:buNone/>
              <a:tabLst/>
              <a:defRPr/>
            </a:pPr>
            <a:r>
              <a:rPr lang="en-US" altLang="en-US" sz="2400" dirty="0">
                <a:solidFill>
                  <a:srgbClr val="000000"/>
                </a:solidFill>
                <a:ea typeface="Calibri" panose="020F0502020204030204" pitchFamily="34" charset="0"/>
                <a:cs typeface="Arial" panose="020B0604020202020204" pitchFamily="34" charset="0"/>
              </a:rPr>
              <a:t>Go to folder where you stored the leukemia gene expression file.</a:t>
            </a:r>
          </a:p>
          <a:p>
            <a:pPr marL="0" marR="0" lvl="0" indent="0" algn="l" defTabSz="914400" rtl="0" eaLnBrk="1" fontAlgn="auto" latinLnBrk="0" hangingPunct="1">
              <a:lnSpc>
                <a:spcPct val="115000"/>
              </a:lnSpc>
              <a:spcBef>
                <a:spcPct val="0"/>
              </a:spcBef>
              <a:spcAft>
                <a:spcPts val="1000"/>
              </a:spcAft>
              <a:buClrTx/>
              <a:buSzTx/>
              <a:buFontTx/>
              <a:buNone/>
              <a:tabLst/>
              <a:defRPr/>
            </a:pPr>
            <a:r>
              <a:rPr kumimoji="0" lang="en-US" altLang="en-US" sz="2400" b="0" i="0" strike="noStrike" kern="1200" cap="none" spc="0" normalizeH="0" baseline="0" noProof="0" dirty="0">
                <a:ln>
                  <a:noFill/>
                </a:ln>
                <a:solidFill>
                  <a:srgbClr val="000000"/>
                </a:solidFill>
                <a:effectLst/>
                <a:uLnTx/>
                <a:uFillTx/>
                <a:ea typeface="Calibri" panose="020F0502020204030204" pitchFamily="34" charset="0"/>
                <a:cs typeface="Arial" panose="020B0604020202020204" pitchFamily="34" charset="0"/>
              </a:rPr>
              <a:t>Under file type choose CSV, choose file, click open</a:t>
            </a:r>
            <a:endParaRPr kumimoji="0" lang="en-US" altLang="en-US" sz="2400" b="0" i="0" strike="noStrike" kern="1200" cap="none" spc="0" normalizeH="0" baseline="0" noProof="0" dirty="0">
              <a:ln>
                <a:noFill/>
              </a:ln>
              <a:solidFill>
                <a:srgbClr val="0000FF"/>
              </a:solidFill>
              <a:effectLst/>
              <a:uLnTx/>
              <a:uFillTx/>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0942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D069894-22E1-410A-9C07-4152C18F8F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624" y="0"/>
            <a:ext cx="9080751" cy="6858000"/>
          </a:xfrm>
          <a:prstGeom prst="rect">
            <a:avLst/>
          </a:prstGeom>
        </p:spPr>
      </p:pic>
    </p:spTree>
    <p:extLst>
      <p:ext uri="{BB962C8B-B14F-4D97-AF65-F5344CB8AC3E}">
        <p14:creationId xmlns:p14="http://schemas.microsoft.com/office/powerpoint/2010/main" val="747491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079B66-3209-45D6-9775-C6FFBC0C418C}"/>
              </a:ext>
            </a:extLst>
          </p:cNvPr>
          <p:cNvSpPr/>
          <p:nvPr/>
        </p:nvSpPr>
        <p:spPr>
          <a:xfrm>
            <a:off x="713064" y="1196594"/>
            <a:ext cx="10788242" cy="2932085"/>
          </a:xfrm>
          <a:prstGeom prst="rect">
            <a:avLst/>
          </a:prstGeom>
        </p:spPr>
        <p:txBody>
          <a:bodyPr wrap="square">
            <a:spAutoFit/>
          </a:bodyPr>
          <a:lstStyle/>
          <a:p>
            <a:pPr lvl="0">
              <a:lnSpc>
                <a:spcPct val="115000"/>
              </a:lnSpc>
              <a:spcBef>
                <a:spcPct val="0"/>
              </a:spcBef>
              <a:spcAft>
                <a:spcPts val="1000"/>
              </a:spcAft>
              <a:defRPr/>
            </a:pPr>
            <a:r>
              <a:rPr lang="en-US" alt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Under classify, find the</a:t>
            </a:r>
            <a:r>
              <a:rPr lang="en-US" altLang="en-US" sz="2400" dirty="0">
                <a:solidFill>
                  <a:prstClr val="black"/>
                </a:solidFill>
                <a:latin typeface="Arial" panose="020B0604020202020204" pitchFamily="34" charset="0"/>
                <a:cs typeface="Arial" panose="020B0604020202020204" pitchFamily="34" charset="0"/>
              </a:rPr>
              <a:t> </a:t>
            </a:r>
            <a:r>
              <a:rPr lang="en-US" altLang="en-US" sz="2800" dirty="0">
                <a:solidFill>
                  <a:prstClr val="black"/>
                </a:solidFill>
              </a:rPr>
              <a:t>Naïve Bayes</a:t>
            </a:r>
            <a:r>
              <a:rPr lang="en-US" altLang="en-US" sz="28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rPr>
              <a:t>classification method.</a:t>
            </a:r>
          </a:p>
          <a:p>
            <a:pPr lvl="0">
              <a:spcBef>
                <a:spcPct val="0"/>
              </a:spcBef>
              <a:defRPr/>
            </a:pPr>
            <a:r>
              <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rPr>
              <a:t>Under “Test options” choose “Cross-validation” and under “Folds” enter 5.  The drop-down menu below Test options should say “(Nom) </a:t>
            </a:r>
            <a:r>
              <a:rPr lang="en-US" alt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leukemia_type</a:t>
            </a:r>
            <a:r>
              <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This means that the algorithm will classify “</a:t>
            </a:r>
            <a:r>
              <a:rPr lang="en-US" alt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leukemia_type</a:t>
            </a:r>
            <a:r>
              <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(AML or ALL), using the gene expression values as attributes.</a:t>
            </a:r>
          </a:p>
          <a:p>
            <a:pPr lvl="0">
              <a:spcBef>
                <a:spcPct val="0"/>
              </a:spcBef>
              <a:defRPr/>
            </a:pPr>
            <a:endPar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spcBef>
                <a:spcPct val="0"/>
              </a:spcBef>
              <a:defRPr/>
            </a:pPr>
            <a:r>
              <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rPr>
              <a:t>Click the start button</a:t>
            </a:r>
            <a:endParaRPr lang="en-US" altLang="en-US" sz="2400" u="sng"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4480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E8965E1-F8CB-4B52-9C83-A807519391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0980" y="0"/>
            <a:ext cx="9150040" cy="6858000"/>
          </a:xfrm>
          <a:prstGeom prst="rect">
            <a:avLst/>
          </a:prstGeom>
        </p:spPr>
      </p:pic>
    </p:spTree>
    <p:extLst>
      <p:ext uri="{BB962C8B-B14F-4D97-AF65-F5344CB8AC3E}">
        <p14:creationId xmlns:p14="http://schemas.microsoft.com/office/powerpoint/2010/main" val="70947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xfrm>
            <a:off x="2014979" y="450766"/>
            <a:ext cx="8229600" cy="415925"/>
          </a:xfrm>
        </p:spPr>
        <p:txBody>
          <a:bodyPr vert="horz" lIns="0" tIns="45720" rIns="0" bIns="0" rtlCol="0" anchor="b">
            <a:normAutofit fontScale="90000"/>
          </a:bodyPr>
          <a:lstStyle/>
          <a:p>
            <a:pPr eaLnBrk="1" hangingPunct="1"/>
            <a:r>
              <a:rPr lang="en-US" altLang="en-US" sz="2800" dirty="0">
                <a:latin typeface="Arial" panose="020B0604020202020204" pitchFamily="34" charset="0"/>
                <a:cs typeface="Arial" panose="020B0604020202020204" pitchFamily="34" charset="0"/>
              </a:rPr>
              <a:t>Analysis of classification results: binary confusion matrix</a:t>
            </a:r>
            <a:endParaRPr lang="tr-TR" altLang="en-US" sz="2800" dirty="0">
              <a:latin typeface="Arial" panose="020B0604020202020204" pitchFamily="34" charset="0"/>
              <a:cs typeface="Arial" panose="020B0604020202020204" pitchFamily="34" charset="0"/>
            </a:endParaRPr>
          </a:p>
        </p:txBody>
      </p:sp>
      <p:sp>
        <p:nvSpPr>
          <p:cNvPr id="47108" name="Slide Number Placeholder 4"/>
          <p:cNvSpPr txBox="1">
            <a:spLocks noGrp="1"/>
          </p:cNvSpPr>
          <p:nvPr/>
        </p:nvSpPr>
        <p:spPr bwMode="auto">
          <a:xfrm>
            <a:off x="9448800" y="6356351"/>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None/>
            </a:pPr>
            <a:fld id="{88033370-84A8-4438-A500-01E73FCCCBF2}" type="slidenum">
              <a:rPr lang="tr-TR" altLang="en-US" sz="1200">
                <a:solidFill>
                  <a:srgbClr val="1F497D"/>
                </a:solidFill>
                <a:latin typeface="Calibri" panose="020F0502020204030204" pitchFamily="34" charset="0"/>
              </a:rPr>
              <a:pPr algn="r">
                <a:spcBef>
                  <a:spcPct val="0"/>
                </a:spcBef>
                <a:buNone/>
              </a:pPr>
              <a:t>3</a:t>
            </a:fld>
            <a:endParaRPr lang="tr-TR" altLang="en-US" sz="1200">
              <a:solidFill>
                <a:srgbClr val="1F497D"/>
              </a:solidFill>
              <a:latin typeface="Calibri" panose="020F0502020204030204" pitchFamily="34" charset="0"/>
            </a:endParaRPr>
          </a:p>
        </p:txBody>
      </p:sp>
      <p:pic>
        <p:nvPicPr>
          <p:cNvPr id="4710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1" y="1161854"/>
            <a:ext cx="7915275"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3"/>
          <p:cNvSpPr txBox="1">
            <a:spLocks noGrp="1"/>
          </p:cNvSpPr>
          <p:nvPr/>
        </p:nvSpPr>
        <p:spPr>
          <a:xfrm>
            <a:off x="2095501" y="6356351"/>
            <a:ext cx="7072313" cy="365125"/>
          </a:xfrm>
          <a:prstGeom prst="rect">
            <a:avLst/>
          </a:prstGeom>
          <a:noFill/>
        </p:spPr>
        <p:txBody>
          <a:bodyPr lIns="0" tIns="0" rIns="0" bIns="0" anchor="b"/>
          <a:lstStyle/>
          <a:p>
            <a:pPr>
              <a:defRPr/>
            </a:pPr>
            <a:r>
              <a:rPr lang="en-US" sz="1200" dirty="0">
                <a:solidFill>
                  <a:srgbClr val="B2B2B2"/>
                </a:solidFill>
                <a:latin typeface="Calibri"/>
              </a:rPr>
              <a:t>Lecture Notes for E </a:t>
            </a:r>
            <a:r>
              <a:rPr lang="en-US" sz="1200" dirty="0" err="1">
                <a:solidFill>
                  <a:srgbClr val="B2B2B2"/>
                </a:solidFill>
                <a:latin typeface="Calibri"/>
              </a:rPr>
              <a:t>Alpaydın</a:t>
            </a:r>
            <a:r>
              <a:rPr lang="en-US" sz="1200" dirty="0">
                <a:solidFill>
                  <a:srgbClr val="B2B2B2"/>
                </a:solidFill>
                <a:latin typeface="Calibri"/>
              </a:rPr>
              <a:t> 2010 Introduction to Machine Learning 2e © The MIT Press (V1.0)</a:t>
            </a:r>
            <a:endParaRPr lang="tr-TR" sz="1200" dirty="0">
              <a:solidFill>
                <a:srgbClr val="B2B2B2"/>
              </a:solidFill>
              <a:latin typeface="Calibri"/>
            </a:endParaRPr>
          </a:p>
        </p:txBody>
      </p:sp>
      <p:sp>
        <p:nvSpPr>
          <p:cNvPr id="2" name="Rectangle 1"/>
          <p:cNvSpPr/>
          <p:nvPr/>
        </p:nvSpPr>
        <p:spPr>
          <a:xfrm>
            <a:off x="2095501" y="3161617"/>
            <a:ext cx="8195821" cy="2160591"/>
          </a:xfrm>
          <a:prstGeom prst="rect">
            <a:avLst/>
          </a:prstGeom>
        </p:spPr>
        <p:txBody>
          <a:bodyPr wrap="square">
            <a:spAutoFit/>
          </a:bodyPr>
          <a:lstStyle/>
          <a:p>
            <a:pPr>
              <a:lnSpc>
                <a:spcPct val="80000"/>
              </a:lnSpc>
            </a:pPr>
            <a:r>
              <a:rPr lang="en-US" sz="2400" dirty="0">
                <a:solidFill>
                  <a:prstClr val="black"/>
                </a:solidFill>
                <a:latin typeface="Arial" panose="020B0604020202020204" pitchFamily="34" charset="0"/>
                <a:cs typeface="Arial" panose="020B0604020202020204" pitchFamily="34" charset="0"/>
              </a:rPr>
              <a:t>Rows are class specific. Top row is positive class</a:t>
            </a:r>
          </a:p>
          <a:p>
            <a:pPr>
              <a:lnSpc>
                <a:spcPct val="80000"/>
              </a:lnSpc>
            </a:pPr>
            <a:endParaRPr lang="en-US" sz="2400" dirty="0">
              <a:solidFill>
                <a:prstClr val="black"/>
              </a:solidFill>
              <a:latin typeface="Arial" panose="020B0604020202020204" pitchFamily="34" charset="0"/>
              <a:cs typeface="Arial" panose="020B0604020202020204" pitchFamily="34" charset="0"/>
            </a:endParaRPr>
          </a:p>
          <a:p>
            <a:pPr>
              <a:lnSpc>
                <a:spcPct val="80000"/>
              </a:lnSpc>
            </a:pPr>
            <a:r>
              <a:rPr lang="en-US" sz="2400" dirty="0">
                <a:solidFill>
                  <a:prstClr val="black"/>
                </a:solidFill>
                <a:latin typeface="Arial" panose="020B0604020202020204" pitchFamily="34" charset="0"/>
                <a:cs typeface="Arial" panose="020B0604020202020204" pitchFamily="34" charset="0"/>
              </a:rPr>
              <a:t>False positive rate = FP / (FP+TN) = fraction of negative class examples misclassified.</a:t>
            </a:r>
          </a:p>
          <a:p>
            <a:pPr>
              <a:lnSpc>
                <a:spcPct val="80000"/>
              </a:lnSpc>
            </a:pPr>
            <a:endParaRPr lang="tr-TR" sz="2400" dirty="0">
              <a:solidFill>
                <a:prstClr val="black"/>
              </a:solidFill>
              <a:latin typeface="Arial" panose="020B0604020202020204" pitchFamily="34" charset="0"/>
              <a:cs typeface="Arial" panose="020B0604020202020204" pitchFamily="34" charset="0"/>
            </a:endParaRPr>
          </a:p>
          <a:p>
            <a:pPr>
              <a:lnSpc>
                <a:spcPct val="80000"/>
              </a:lnSpc>
            </a:pPr>
            <a:r>
              <a:rPr lang="en-US" sz="2400" dirty="0">
                <a:solidFill>
                  <a:prstClr val="black"/>
                </a:solidFill>
                <a:latin typeface="Arial" panose="020B0604020202020204" pitchFamily="34" charset="0"/>
                <a:cs typeface="Arial" panose="020B0604020202020204" pitchFamily="34" charset="0"/>
              </a:rPr>
              <a:t>True positive rate</a:t>
            </a:r>
            <a:r>
              <a:rPr lang="tr-TR" sz="2400" dirty="0">
                <a:solidFill>
                  <a:prstClr val="black"/>
                </a:solidFill>
                <a:latin typeface="Arial" panose="020B0604020202020204" pitchFamily="34" charset="0"/>
                <a:cs typeface="Arial" panose="020B0604020202020204" pitchFamily="34" charset="0"/>
              </a:rPr>
              <a:t> = TP</a:t>
            </a:r>
            <a:r>
              <a:rPr lang="en-US" sz="2400" dirty="0">
                <a:solidFill>
                  <a:prstClr val="black"/>
                </a:solidFill>
                <a:latin typeface="Arial" panose="020B0604020202020204" pitchFamily="34" charset="0"/>
                <a:cs typeface="Arial" panose="020B0604020202020204" pitchFamily="34" charset="0"/>
              </a:rPr>
              <a:t> </a:t>
            </a:r>
            <a:r>
              <a:rPr lang="tr-TR" sz="2400" dirty="0">
                <a:solidFill>
                  <a:prstClr val="black"/>
                </a:solidFill>
                <a:latin typeface="Arial" panose="020B0604020202020204" pitchFamily="34" charset="0"/>
                <a:cs typeface="Arial" panose="020B0604020202020204" pitchFamily="34" charset="0"/>
              </a:rPr>
              <a:t>/</a:t>
            </a:r>
            <a:r>
              <a:rPr lang="en-US" sz="2400" dirty="0">
                <a:solidFill>
                  <a:prstClr val="black"/>
                </a:solidFill>
                <a:latin typeface="Arial" panose="020B0604020202020204" pitchFamily="34" charset="0"/>
                <a:cs typeface="Arial" panose="020B0604020202020204" pitchFamily="34" charset="0"/>
              </a:rPr>
              <a:t> </a:t>
            </a:r>
            <a:r>
              <a:rPr lang="tr-TR" sz="2400" dirty="0">
                <a:solidFill>
                  <a:prstClr val="black"/>
                </a:solidFill>
                <a:latin typeface="Arial" panose="020B0604020202020204" pitchFamily="34" charset="0"/>
                <a:cs typeface="Arial" panose="020B0604020202020204" pitchFamily="34" charset="0"/>
              </a:rPr>
              <a:t>(TP+FN) = </a:t>
            </a:r>
            <a:r>
              <a:rPr lang="en-US" sz="2400" dirty="0">
                <a:solidFill>
                  <a:prstClr val="black"/>
                </a:solidFill>
                <a:latin typeface="Arial" panose="020B0604020202020204" pitchFamily="34" charset="0"/>
                <a:cs typeface="Arial" panose="020B0604020202020204" pitchFamily="34" charset="0"/>
              </a:rPr>
              <a:t>fraction of positive class examples correctly classified.</a:t>
            </a:r>
          </a:p>
        </p:txBody>
      </p:sp>
    </p:spTree>
    <p:extLst>
      <p:ext uri="{BB962C8B-B14F-4D97-AF65-F5344CB8AC3E}">
        <p14:creationId xmlns:p14="http://schemas.microsoft.com/office/powerpoint/2010/main" val="3591744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C299F072-0E51-40D1-BBFF-9BB71AEA8AD8}"/>
              </a:ext>
            </a:extLst>
          </p:cNvPr>
          <p:cNvSpPr>
            <a:spLocks noChangeArrowheads="1"/>
          </p:cNvSpPr>
          <p:nvPr/>
        </p:nvSpPr>
        <p:spPr bwMode="auto">
          <a:xfrm>
            <a:off x="990600" y="965934"/>
            <a:ext cx="10210800" cy="4037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Assignment 7: </a:t>
            </a:r>
            <a:r>
              <a:rPr kumimoji="0" lang="en-US" altLang="en-US" sz="2800" b="0" i="0" u="none" strike="noStrike" kern="1200" cap="none" spc="0" normalizeH="0" baseline="0" noProof="0" dirty="0">
                <a:ln>
                  <a:noFill/>
                </a:ln>
                <a:solidFill>
                  <a:prstClr val="black"/>
                </a:solidFill>
                <a:effectLst/>
                <a:uLnTx/>
                <a:uFillTx/>
                <a:latin typeface="Calibri"/>
                <a:ea typeface="+mn-ea"/>
                <a:cs typeface="+mn-cs"/>
              </a:rPr>
              <a:t>Naïve Bayes </a:t>
            </a: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classification</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Use leukemia gene expression data (on class website) in Weka to predict the type of leukemia, ALL or AML. </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Report accuracy of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classification and confusion matrix assuming ALL is the positive class</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Construct the confusion matrix assuming AML is the positive class.</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Calculate the class-dependent TP and FP rates. </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Show your work and compare to Weka’s class specific TP and FP rates.</a:t>
            </a:r>
          </a:p>
        </p:txBody>
      </p:sp>
    </p:spTree>
    <p:extLst>
      <p:ext uri="{BB962C8B-B14F-4D97-AF65-F5344CB8AC3E}">
        <p14:creationId xmlns:p14="http://schemas.microsoft.com/office/powerpoint/2010/main" val="733228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889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999F8-A084-4E20-8D0B-FA4977066090}"/>
              </a:ext>
            </a:extLst>
          </p:cNvPr>
          <p:cNvSpPr txBox="1"/>
          <p:nvPr/>
        </p:nvSpPr>
        <p:spPr>
          <a:xfrm>
            <a:off x="925974" y="2413769"/>
            <a:ext cx="10926501" cy="1569660"/>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		Bayesian classification by discriminants:</a:t>
            </a:r>
          </a:p>
          <a:p>
            <a:r>
              <a:rPr lang="en-US" sz="3200" dirty="0">
                <a:latin typeface="Arial" panose="020B0604020202020204" pitchFamily="34" charset="0"/>
                <a:cs typeface="Arial" panose="020B0604020202020204" pitchFamily="34" charset="0"/>
              </a:rPr>
              <a:t>A discriminant is a function whose value determines which class an example will be assigned to.</a:t>
            </a:r>
          </a:p>
        </p:txBody>
      </p:sp>
    </p:spTree>
    <p:extLst>
      <p:ext uri="{BB962C8B-B14F-4D97-AF65-F5344CB8AC3E}">
        <p14:creationId xmlns:p14="http://schemas.microsoft.com/office/powerpoint/2010/main" val="1584218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DD79E9-115E-4066-A541-69A136CB26E9}"/>
              </a:ext>
            </a:extLst>
          </p:cNvPr>
          <p:cNvSpPr txBox="1">
            <a:spLocks noGrp="1"/>
          </p:cNvSpPr>
          <p:nvPr/>
        </p:nvSpPr>
        <p:spPr>
          <a:xfrm>
            <a:off x="9448800" y="6356351"/>
            <a:ext cx="762000" cy="365125"/>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F95FB800-BBB5-40D7-B82B-C40174BF8B55}" type="slidenum">
              <a:rPr lang="tr-TR" altLang="en-US" sz="1200">
                <a:solidFill>
                  <a:srgbClr val="045C75"/>
                </a:solidFill>
                <a:latin typeface="Palatino Linotype" panose="02040502050505030304" pitchFamily="18" charset="0"/>
              </a:rPr>
              <a:pPr algn="r"/>
              <a:t>33</a:t>
            </a:fld>
            <a:endParaRPr lang="tr-TR" altLang="en-US" sz="1200">
              <a:solidFill>
                <a:srgbClr val="045C75"/>
              </a:solidFill>
              <a:latin typeface="Palatino Linotype" panose="02040502050505030304" pitchFamily="18" charset="0"/>
            </a:endParaRPr>
          </a:p>
        </p:txBody>
      </p:sp>
      <p:sp>
        <p:nvSpPr>
          <p:cNvPr id="7" name="Footer Placeholder 3">
            <a:extLst>
              <a:ext uri="{FF2B5EF4-FFF2-40B4-BE49-F238E27FC236}">
                <a16:creationId xmlns:a16="http://schemas.microsoft.com/office/drawing/2014/main" id="{728FF928-71F7-4B50-9D23-C92EA09FED5A}"/>
              </a:ext>
            </a:extLst>
          </p:cNvPr>
          <p:cNvSpPr txBox="1">
            <a:spLocks noGrp="1"/>
          </p:cNvSpPr>
          <p:nvPr/>
        </p:nvSpPr>
        <p:spPr>
          <a:xfrm>
            <a:off x="2095501" y="6356351"/>
            <a:ext cx="7072313" cy="365125"/>
          </a:xfrm>
          <a:prstGeom prst="rect">
            <a:avLst/>
          </a:prstGeom>
          <a:noFill/>
        </p:spPr>
        <p:txBody>
          <a:bodyPr lIns="0" tIns="0" rIns="0" bIns="0" anchor="b"/>
          <a:lstStyle/>
          <a:p>
            <a:pP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15367" name="Text Box 7">
            <a:extLst>
              <a:ext uri="{FF2B5EF4-FFF2-40B4-BE49-F238E27FC236}">
                <a16:creationId xmlns:a16="http://schemas.microsoft.com/office/drawing/2014/main" id="{24CCCCEF-E529-454D-B7E4-9AF0D344E37B}"/>
              </a:ext>
            </a:extLst>
          </p:cNvPr>
          <p:cNvSpPr txBox="1">
            <a:spLocks noChangeArrowheads="1"/>
          </p:cNvSpPr>
          <p:nvPr/>
        </p:nvSpPr>
        <p:spPr bwMode="auto">
          <a:xfrm>
            <a:off x="668217" y="432194"/>
            <a:ext cx="112893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800" dirty="0"/>
              <a:t>Define a discriminant function </a:t>
            </a:r>
            <a:r>
              <a:rPr lang="en-US" altLang="en-US" sz="2800" i="1" dirty="0" err="1">
                <a:solidFill>
                  <a:prstClr val="black"/>
                </a:solidFill>
                <a:latin typeface="Calibri"/>
              </a:rPr>
              <a:t>g</a:t>
            </a:r>
            <a:r>
              <a:rPr lang="en-US" altLang="en-US" sz="2800" i="1" baseline="-25000" dirty="0" err="1">
                <a:solidFill>
                  <a:prstClr val="black"/>
                </a:solidFill>
                <a:latin typeface="Calibri"/>
              </a:rPr>
              <a:t>i</a:t>
            </a:r>
            <a:r>
              <a:rPr lang="en-US" altLang="en-US" sz="2800" i="1" dirty="0">
                <a:solidFill>
                  <a:prstClr val="black"/>
                </a:solidFill>
                <a:latin typeface="Calibri"/>
              </a:rPr>
              <a:t>(x)</a:t>
            </a:r>
            <a:r>
              <a:rPr lang="en-US" altLang="en-US" sz="2800" dirty="0">
                <a:solidFill>
                  <a:prstClr val="black"/>
                </a:solidFill>
                <a:latin typeface="Calibri"/>
              </a:rPr>
              <a:t> = log(</a:t>
            </a:r>
            <a:r>
              <a:rPr lang="en-US" altLang="en-US" sz="2800" i="1" dirty="0">
                <a:solidFill>
                  <a:prstClr val="black"/>
                </a:solidFill>
                <a:latin typeface="Calibri"/>
              </a:rPr>
              <a:t>p(</a:t>
            </a:r>
            <a:r>
              <a:rPr lang="en-US" altLang="en-US" sz="2800" i="1" dirty="0" err="1">
                <a:solidFill>
                  <a:prstClr val="black"/>
                </a:solidFill>
                <a:latin typeface="Calibri"/>
              </a:rPr>
              <a:t>C</a:t>
            </a:r>
            <a:r>
              <a:rPr lang="en-US" altLang="en-US" sz="2800" i="1" baseline="-25000" dirty="0" err="1">
                <a:solidFill>
                  <a:prstClr val="black"/>
                </a:solidFill>
                <a:latin typeface="Calibri"/>
              </a:rPr>
              <a:t>i</a:t>
            </a:r>
            <a:r>
              <a:rPr lang="en-US" altLang="en-US" sz="2800" i="1" dirty="0" err="1">
                <a:solidFill>
                  <a:prstClr val="black"/>
                </a:solidFill>
                <a:latin typeface="Calibri"/>
              </a:rPr>
              <a:t>|x</a:t>
            </a:r>
            <a:r>
              <a:rPr lang="en-US" altLang="en-US" sz="2800" i="1" dirty="0">
                <a:solidFill>
                  <a:prstClr val="black"/>
                </a:solidFill>
                <a:latin typeface="Calibri"/>
              </a:rPr>
              <a:t>)</a:t>
            </a:r>
            <a:r>
              <a:rPr lang="en-US" altLang="en-US" sz="2800" dirty="0">
                <a:solidFill>
                  <a:prstClr val="black"/>
                </a:solidFill>
                <a:latin typeface="Calibri"/>
              </a:rPr>
              <a:t>) </a:t>
            </a:r>
            <a:r>
              <a:rPr lang="en-US" altLang="en-US" sz="2800" dirty="0"/>
              <a:t>for a dataset where k classes are segregated by the value of one attribute, x. Use Bayes’ rule with class likelihoods that are Gaussian distributed.</a:t>
            </a:r>
          </a:p>
        </p:txBody>
      </p:sp>
      <p:graphicFrame>
        <p:nvGraphicFramePr>
          <p:cNvPr id="2" name="Object 9">
            <a:extLst>
              <a:ext uri="{FF2B5EF4-FFF2-40B4-BE49-F238E27FC236}">
                <a16:creationId xmlns:a16="http://schemas.microsoft.com/office/drawing/2014/main" id="{318BC7A9-63A6-45BF-867A-E314BF710DFC}"/>
              </a:ext>
            </a:extLst>
          </p:cNvPr>
          <p:cNvGraphicFramePr>
            <a:graphicFrameLocks noChangeAspect="1"/>
          </p:cNvGraphicFramePr>
          <p:nvPr>
            <p:extLst>
              <p:ext uri="{D42A27DB-BD31-4B8C-83A1-F6EECF244321}">
                <p14:modId xmlns:p14="http://schemas.microsoft.com/office/powerpoint/2010/main" val="2004315976"/>
              </p:ext>
            </p:extLst>
          </p:nvPr>
        </p:nvGraphicFramePr>
        <p:xfrm>
          <a:off x="2063750" y="3984716"/>
          <a:ext cx="8064500" cy="641350"/>
        </p:xfrm>
        <a:graphic>
          <a:graphicData uri="http://schemas.openxmlformats.org/presentationml/2006/ole">
            <mc:AlternateContent xmlns:mc="http://schemas.openxmlformats.org/markup-compatibility/2006">
              <mc:Choice xmlns:v="urn:schemas-microsoft-com:vml" Requires="v">
                <p:oleObj name="Equation" r:id="rId3" imgW="3035160" imgH="241200" progId="Equation.3">
                  <p:embed/>
                </p:oleObj>
              </mc:Choice>
              <mc:Fallback>
                <p:oleObj name="Equation" r:id="rId3" imgW="3035160" imgH="241200" progId="Equation.3">
                  <p:embed/>
                  <p:pic>
                    <p:nvPicPr>
                      <p:cNvPr id="96265" name="Object 9">
                        <a:extLst>
                          <a:ext uri="{FF2B5EF4-FFF2-40B4-BE49-F238E27FC236}">
                            <a16:creationId xmlns:a16="http://schemas.microsoft.com/office/drawing/2014/main" id="{727E89B6-2CF1-44C3-94FD-F2BB9F19D6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0" y="3984716"/>
                        <a:ext cx="8064500" cy="6413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 Box 7">
            <a:extLst>
              <a:ext uri="{FF2B5EF4-FFF2-40B4-BE49-F238E27FC236}">
                <a16:creationId xmlns:a16="http://schemas.microsoft.com/office/drawing/2014/main" id="{83F00E9E-BA59-4FE7-9E61-68B1A07163C6}"/>
              </a:ext>
            </a:extLst>
          </p:cNvPr>
          <p:cNvSpPr txBox="1">
            <a:spLocks noChangeArrowheads="1"/>
          </p:cNvSpPr>
          <p:nvPr/>
        </p:nvSpPr>
        <p:spPr bwMode="auto">
          <a:xfrm>
            <a:off x="873371" y="4869523"/>
            <a:ext cx="108790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800" dirty="0"/>
              <a:t>We can drop the term log(</a:t>
            </a:r>
            <a:r>
              <a:rPr lang="en-US" altLang="en-US" sz="2800" i="1" dirty="0"/>
              <a:t>p(</a:t>
            </a:r>
            <a:r>
              <a:rPr lang="en-US" altLang="en-US" sz="2800" dirty="0"/>
              <a:t>x</a:t>
            </a:r>
            <a:r>
              <a:rPr lang="en-US" altLang="en-US" sz="2800" i="1" dirty="0"/>
              <a:t>)</a:t>
            </a:r>
            <a:r>
              <a:rPr lang="en-US" altLang="en-US" sz="2800" dirty="0"/>
              <a:t>) because it is not class dependent</a:t>
            </a:r>
            <a:endParaRPr lang="en-US" altLang="en-US" sz="2800" i="1" dirty="0"/>
          </a:p>
        </p:txBody>
      </p:sp>
      <p:graphicFrame>
        <p:nvGraphicFramePr>
          <p:cNvPr id="21" name="Object 17">
            <a:extLst>
              <a:ext uri="{FF2B5EF4-FFF2-40B4-BE49-F238E27FC236}">
                <a16:creationId xmlns:a16="http://schemas.microsoft.com/office/drawing/2014/main" id="{B62215B3-285D-4F58-97E4-A01118DAE7EF}"/>
              </a:ext>
            </a:extLst>
          </p:cNvPr>
          <p:cNvGraphicFramePr>
            <a:graphicFrameLocks noChangeAspect="1"/>
          </p:cNvGraphicFramePr>
          <p:nvPr>
            <p:extLst>
              <p:ext uri="{D42A27DB-BD31-4B8C-83A1-F6EECF244321}">
                <p14:modId xmlns:p14="http://schemas.microsoft.com/office/powerpoint/2010/main" val="2256094448"/>
              </p:ext>
            </p:extLst>
          </p:nvPr>
        </p:nvGraphicFramePr>
        <p:xfrm>
          <a:off x="2427951" y="2139447"/>
          <a:ext cx="6837486" cy="1523011"/>
        </p:xfrm>
        <a:graphic>
          <a:graphicData uri="http://schemas.openxmlformats.org/presentationml/2006/ole">
            <mc:AlternateContent xmlns:mc="http://schemas.openxmlformats.org/markup-compatibility/2006">
              <mc:Choice xmlns:v="urn:schemas-microsoft-com:vml" Requires="v">
                <p:oleObj name="Equation" r:id="rId5" imgW="2794000" imgH="622300" progId="Equation.3">
                  <p:embed/>
                </p:oleObj>
              </mc:Choice>
              <mc:Fallback>
                <p:oleObj name="Equation" r:id="rId5" imgW="2794000" imgH="622300" progId="Equation.3">
                  <p:embed/>
                  <p:pic>
                    <p:nvPicPr>
                      <p:cNvPr id="36867" name="Object 17"/>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7951" y="2139447"/>
                        <a:ext cx="6837486" cy="1523011"/>
                      </a:xfrm>
                      <a:prstGeom prst="rect">
                        <a:avLst/>
                      </a:prstGeom>
                      <a:noFill/>
                      <a:ln>
                        <a:noFill/>
                      </a:ln>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7">
            <a:extLst>
              <a:ext uri="{FF2B5EF4-FFF2-40B4-BE49-F238E27FC236}">
                <a16:creationId xmlns:a16="http://schemas.microsoft.com/office/drawing/2014/main" id="{E96AFE18-BEAD-4E7B-8BB3-B0463B03CF00}"/>
              </a:ext>
            </a:extLst>
          </p:cNvPr>
          <p:cNvSpPr txBox="1">
            <a:spLocks noChangeArrowheads="1"/>
          </p:cNvSpPr>
          <p:nvPr/>
        </p:nvSpPr>
        <p:spPr bwMode="auto">
          <a:xfrm>
            <a:off x="1237995" y="1249742"/>
            <a:ext cx="1009850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200" dirty="0"/>
              <a:t>Using Gaussian class likelihood and natural logarithms</a:t>
            </a:r>
            <a:endParaRPr lang="en-US" altLang="en-US" sz="3600" i="1" dirty="0"/>
          </a:p>
        </p:txBody>
      </p:sp>
      <p:graphicFrame>
        <p:nvGraphicFramePr>
          <p:cNvPr id="98307" name="Object 3">
            <a:extLst>
              <a:ext uri="{FF2B5EF4-FFF2-40B4-BE49-F238E27FC236}">
                <a16:creationId xmlns:a16="http://schemas.microsoft.com/office/drawing/2014/main" id="{C14CD60B-1D7D-448E-BD1B-BF6CAB7D62C6}"/>
              </a:ext>
            </a:extLst>
          </p:cNvPr>
          <p:cNvGraphicFramePr>
            <a:graphicFrameLocks noChangeAspect="1"/>
          </p:cNvGraphicFramePr>
          <p:nvPr>
            <p:extLst>
              <p:ext uri="{D42A27DB-BD31-4B8C-83A1-F6EECF244321}">
                <p14:modId xmlns:p14="http://schemas.microsoft.com/office/powerpoint/2010/main" val="3542702796"/>
              </p:ext>
            </p:extLst>
          </p:nvPr>
        </p:nvGraphicFramePr>
        <p:xfrm>
          <a:off x="2400300" y="476866"/>
          <a:ext cx="6553200" cy="712788"/>
        </p:xfrm>
        <a:graphic>
          <a:graphicData uri="http://schemas.openxmlformats.org/presentationml/2006/ole">
            <mc:AlternateContent xmlns:mc="http://schemas.openxmlformats.org/markup-compatibility/2006">
              <mc:Choice xmlns:v="urn:schemas-microsoft-com:vml" Requires="v">
                <p:oleObj name="Equation" r:id="rId2" imgW="2565360" imgH="279360" progId="Equation.3">
                  <p:embed/>
                </p:oleObj>
              </mc:Choice>
              <mc:Fallback>
                <p:oleObj name="Equation" r:id="rId2" imgW="2565360" imgH="279360" progId="Equation.3">
                  <p:embed/>
                  <p:pic>
                    <p:nvPicPr>
                      <p:cNvPr id="98307" name="Object 3">
                        <a:extLst>
                          <a:ext uri="{FF2B5EF4-FFF2-40B4-BE49-F238E27FC236}">
                            <a16:creationId xmlns:a16="http://schemas.microsoft.com/office/drawing/2014/main" id="{C14CD60B-1D7D-448E-BD1B-BF6CAB7D6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300" y="476866"/>
                        <a:ext cx="6553200" cy="71278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8309" name="Object 5">
            <a:extLst>
              <a:ext uri="{FF2B5EF4-FFF2-40B4-BE49-F238E27FC236}">
                <a16:creationId xmlns:a16="http://schemas.microsoft.com/office/drawing/2014/main" id="{3F69DB57-ADDB-40D4-8FC0-C176AAD90469}"/>
              </a:ext>
            </a:extLst>
          </p:cNvPr>
          <p:cNvGraphicFramePr>
            <a:graphicFrameLocks noChangeAspect="1"/>
          </p:cNvGraphicFramePr>
          <p:nvPr>
            <p:extLst>
              <p:ext uri="{D42A27DB-BD31-4B8C-83A1-F6EECF244321}">
                <p14:modId xmlns:p14="http://schemas.microsoft.com/office/powerpoint/2010/main" val="2993008105"/>
              </p:ext>
            </p:extLst>
          </p:nvPr>
        </p:nvGraphicFramePr>
        <p:xfrm>
          <a:off x="2400300" y="1894605"/>
          <a:ext cx="7391400" cy="2484438"/>
        </p:xfrm>
        <a:graphic>
          <a:graphicData uri="http://schemas.openxmlformats.org/presentationml/2006/ole">
            <mc:AlternateContent xmlns:mc="http://schemas.openxmlformats.org/markup-compatibility/2006">
              <mc:Choice xmlns:v="urn:schemas-microsoft-com:vml" Requires="v">
                <p:oleObj name="Equation" r:id="rId4" imgW="2869920" imgH="965160" progId="Equation.3">
                  <p:embed/>
                </p:oleObj>
              </mc:Choice>
              <mc:Fallback>
                <p:oleObj name="Equation" r:id="rId4" imgW="2869920" imgH="965160" progId="Equation.3">
                  <p:embed/>
                  <p:pic>
                    <p:nvPicPr>
                      <p:cNvPr id="98309" name="Object 5">
                        <a:extLst>
                          <a:ext uri="{FF2B5EF4-FFF2-40B4-BE49-F238E27FC236}">
                            <a16:creationId xmlns:a16="http://schemas.microsoft.com/office/drawing/2014/main" id="{3F69DB57-ADDB-40D4-8FC0-C176AAD904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0300" y="1894605"/>
                        <a:ext cx="7391400" cy="248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32">
            <a:extLst>
              <a:ext uri="{FF2B5EF4-FFF2-40B4-BE49-F238E27FC236}">
                <a16:creationId xmlns:a16="http://schemas.microsoft.com/office/drawing/2014/main" id="{4DBD248F-DAE2-783F-DA8A-AC8DEDA8E4AF}"/>
              </a:ext>
            </a:extLst>
          </p:cNvPr>
          <p:cNvSpPr>
            <a:spLocks noChangeArrowheads="1"/>
          </p:cNvSpPr>
          <p:nvPr/>
        </p:nvSpPr>
        <p:spPr bwMode="auto">
          <a:xfrm>
            <a:off x="448275" y="4558604"/>
            <a:ext cx="1147051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800" dirty="0">
                <a:cs typeface="Arial" panose="020B0604020202020204" pitchFamily="34" charset="0"/>
              </a:rPr>
              <a:t>The prior is the faction of examples from class </a:t>
            </a:r>
            <a:r>
              <a:rPr lang="en-US" altLang="en-US" sz="2800" i="1" dirty="0" err="1">
                <a:cs typeface="Arial" panose="020B0604020202020204" pitchFamily="34" charset="0"/>
              </a:rPr>
              <a:t>i</a:t>
            </a:r>
            <a:r>
              <a:rPr lang="en-US" altLang="en-US" sz="2800" dirty="0">
                <a:cs typeface="Arial" panose="020B0604020202020204" pitchFamily="34" charset="0"/>
              </a:rPr>
              <a:t> in the dataset and the parameters for class </a:t>
            </a:r>
            <a:r>
              <a:rPr lang="en-US" altLang="en-US" sz="2800" i="1" dirty="0" err="1">
                <a:cs typeface="Arial" panose="020B0604020202020204" pitchFamily="34" charset="0"/>
              </a:rPr>
              <a:t>i</a:t>
            </a:r>
            <a:r>
              <a:rPr lang="en-US" altLang="en-US" sz="2800" dirty="0">
                <a:cs typeface="Arial" panose="020B0604020202020204" pitchFamily="34" charset="0"/>
              </a:rPr>
              <a:t> are the mean and variance of values of the predictor among members of class </a:t>
            </a:r>
            <a:r>
              <a:rPr lang="en-US" altLang="en-US" sz="2800" i="1" dirty="0" err="1">
                <a:cs typeface="Arial" panose="020B0604020202020204" pitchFamily="34" charset="0"/>
              </a:rPr>
              <a:t>i</a:t>
            </a:r>
            <a:r>
              <a:rPr lang="en-US" altLang="en-US" sz="2800" i="1" dirty="0">
                <a:cs typeface="Arial" panose="020B0604020202020204" pitchFamily="34" charset="0"/>
              </a:rPr>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32">
            <a:extLst>
              <a:ext uri="{FF2B5EF4-FFF2-40B4-BE49-F238E27FC236}">
                <a16:creationId xmlns:a16="http://schemas.microsoft.com/office/drawing/2014/main" id="{28499ACB-956F-493E-B80A-F54D46022F79}"/>
              </a:ext>
            </a:extLst>
          </p:cNvPr>
          <p:cNvSpPr>
            <a:spLocks noChangeArrowheads="1"/>
          </p:cNvSpPr>
          <p:nvPr/>
        </p:nvSpPr>
        <p:spPr bwMode="auto">
          <a:xfrm>
            <a:off x="810279" y="627802"/>
            <a:ext cx="1113692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400" dirty="0"/>
              <a:t>To classify an example with value of the predictor = x, calculate the value of the discriminate for all classes. Assign the example to the class with largest value of the discriminate.</a:t>
            </a:r>
          </a:p>
        </p:txBody>
      </p:sp>
      <p:graphicFrame>
        <p:nvGraphicFramePr>
          <p:cNvPr id="117765" name="Object 5">
            <a:extLst>
              <a:ext uri="{FF2B5EF4-FFF2-40B4-BE49-F238E27FC236}">
                <a16:creationId xmlns:a16="http://schemas.microsoft.com/office/drawing/2014/main" id="{62BE559A-D42A-4420-9916-19CB2A073EC6}"/>
              </a:ext>
            </a:extLst>
          </p:cNvPr>
          <p:cNvGraphicFramePr>
            <a:graphicFrameLocks noChangeAspect="1"/>
          </p:cNvGraphicFramePr>
          <p:nvPr>
            <p:extLst>
              <p:ext uri="{D42A27DB-BD31-4B8C-83A1-F6EECF244321}">
                <p14:modId xmlns:p14="http://schemas.microsoft.com/office/powerpoint/2010/main" val="3966496626"/>
              </p:ext>
            </p:extLst>
          </p:nvPr>
        </p:nvGraphicFramePr>
        <p:xfrm>
          <a:off x="2683041" y="2241550"/>
          <a:ext cx="7391400" cy="1187450"/>
        </p:xfrm>
        <a:graphic>
          <a:graphicData uri="http://schemas.openxmlformats.org/presentationml/2006/ole">
            <mc:AlternateContent xmlns:mc="http://schemas.openxmlformats.org/markup-compatibility/2006">
              <mc:Choice xmlns:v="urn:schemas-microsoft-com:vml" Requires="v">
                <p:oleObj name="Equation" r:id="rId2" imgW="2844720" imgH="457200" progId="Equation.3">
                  <p:embed/>
                </p:oleObj>
              </mc:Choice>
              <mc:Fallback>
                <p:oleObj name="Equation" r:id="rId2" imgW="2844720" imgH="457200" progId="Equation.3">
                  <p:embed/>
                  <p:pic>
                    <p:nvPicPr>
                      <p:cNvPr id="117765" name="Object 5">
                        <a:extLst>
                          <a:ext uri="{FF2B5EF4-FFF2-40B4-BE49-F238E27FC236}">
                            <a16:creationId xmlns:a16="http://schemas.microsoft.com/office/drawing/2014/main" id="{62BE559A-D42A-4420-9916-19CB2A073E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3041" y="2241550"/>
                        <a:ext cx="7391400" cy="1187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7766" name="Object 6">
            <a:extLst>
              <a:ext uri="{FF2B5EF4-FFF2-40B4-BE49-F238E27FC236}">
                <a16:creationId xmlns:a16="http://schemas.microsoft.com/office/drawing/2014/main" id="{0DA03403-6BA7-4161-BC19-131935FA067F}"/>
              </a:ext>
            </a:extLst>
          </p:cNvPr>
          <p:cNvGraphicFramePr>
            <a:graphicFrameLocks noChangeAspect="1"/>
          </p:cNvGraphicFramePr>
          <p:nvPr/>
        </p:nvGraphicFramePr>
        <p:xfrm>
          <a:off x="3581400" y="3657601"/>
          <a:ext cx="4724400" cy="517525"/>
        </p:xfrm>
        <a:graphic>
          <a:graphicData uri="http://schemas.openxmlformats.org/presentationml/2006/ole">
            <mc:AlternateContent xmlns:mc="http://schemas.openxmlformats.org/markup-compatibility/2006">
              <mc:Choice xmlns:v="urn:schemas-microsoft-com:vml" Requires="v">
                <p:oleObj name="Equation" r:id="rId4" imgW="2552400" imgH="279360" progId="Equation.3">
                  <p:embed/>
                </p:oleObj>
              </mc:Choice>
              <mc:Fallback>
                <p:oleObj name="Equation" r:id="rId4" imgW="2552400" imgH="279360" progId="Equation.3">
                  <p:embed/>
                  <p:pic>
                    <p:nvPicPr>
                      <p:cNvPr id="117766" name="Object 6">
                        <a:extLst>
                          <a:ext uri="{FF2B5EF4-FFF2-40B4-BE49-F238E27FC236}">
                            <a16:creationId xmlns:a16="http://schemas.microsoft.com/office/drawing/2014/main" id="{0DA03403-6BA7-4161-BC19-131935FA06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3657601"/>
                        <a:ext cx="4724400"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32E00AAB-7ABB-49E1-BEED-23FE5D3ACC36}"/>
              </a:ext>
            </a:extLst>
          </p:cNvPr>
          <p:cNvSpPr txBox="1">
            <a:spLocks noGrp="1"/>
          </p:cNvSpPr>
          <p:nvPr/>
        </p:nvSpPr>
        <p:spPr>
          <a:xfrm>
            <a:off x="8112125" y="6237288"/>
            <a:ext cx="2133600" cy="457200"/>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C8C5B07-2AFC-4D34-BA3E-96E3A70DB907}" type="slidenum">
              <a:rPr lang="tr-TR" altLang="en-US" sz="1200">
                <a:solidFill>
                  <a:srgbClr val="045C75"/>
                </a:solidFill>
                <a:latin typeface="Palatino Linotype" panose="02040502050505030304" pitchFamily="18" charset="0"/>
              </a:rPr>
              <a:pPr algn="r"/>
              <a:t>36</a:t>
            </a:fld>
            <a:endParaRPr lang="tr-TR" altLang="en-US" sz="1200">
              <a:solidFill>
                <a:srgbClr val="045C75"/>
              </a:solidFill>
              <a:latin typeface="Palatino Linotype" panose="02040502050505030304" pitchFamily="18" charset="0"/>
            </a:endParaRPr>
          </a:p>
        </p:txBody>
      </p:sp>
      <p:pic>
        <p:nvPicPr>
          <p:cNvPr id="19459" name="Picture 20">
            <a:extLst>
              <a:ext uri="{FF2B5EF4-FFF2-40B4-BE49-F238E27FC236}">
                <a16:creationId xmlns:a16="http://schemas.microsoft.com/office/drawing/2014/main" id="{01BAB343-4169-495D-819F-539757BF4A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750" y="373064"/>
            <a:ext cx="7791450" cy="629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59" name="Text Box 11">
            <a:extLst>
              <a:ext uri="{FF2B5EF4-FFF2-40B4-BE49-F238E27FC236}">
                <a16:creationId xmlns:a16="http://schemas.microsoft.com/office/drawing/2014/main" id="{ED3CA56B-8B90-460B-8216-C576503F0956}"/>
              </a:ext>
            </a:extLst>
          </p:cNvPr>
          <p:cNvSpPr txBox="1">
            <a:spLocks noChangeArrowheads="1"/>
          </p:cNvSpPr>
          <p:nvPr/>
        </p:nvSpPr>
        <p:spPr bwMode="auto">
          <a:xfrm>
            <a:off x="7427663" y="980929"/>
            <a:ext cx="2171172" cy="830997"/>
          </a:xfrm>
          <a:prstGeom prst="rect">
            <a:avLst/>
          </a:prstGeom>
          <a:solidFill>
            <a:schemeClr val="bg1"/>
          </a:solidFill>
          <a:ln w="9525">
            <a:noFill/>
            <a:miter lim="800000"/>
            <a:headEnd/>
            <a:tailEnd/>
          </a:ln>
          <a:effec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2400" b="1" i="1" dirty="0">
                <a:solidFill>
                  <a:schemeClr val="tx2"/>
                </a:solidFill>
                <a:latin typeface="Calibri" panose="020F0502020204030204" pitchFamily="34" charset="0"/>
              </a:rPr>
              <a:t>Equal variances</a:t>
            </a:r>
            <a:endParaRPr lang="en-US" altLang="en-US" sz="2400" b="1" i="1" dirty="0">
              <a:solidFill>
                <a:schemeClr val="tx2"/>
              </a:solidFill>
              <a:latin typeface="Calibri" panose="020F0502020204030204" pitchFamily="34" charset="0"/>
            </a:endParaRPr>
          </a:p>
          <a:p>
            <a:r>
              <a:rPr lang="en-US" altLang="en-US" sz="2400" b="1" i="1" dirty="0">
                <a:solidFill>
                  <a:schemeClr val="tx2"/>
                </a:solidFill>
                <a:latin typeface="Calibri" panose="020F0502020204030204" pitchFamily="34" charset="0"/>
              </a:rPr>
              <a:t>and priors</a:t>
            </a:r>
            <a:endParaRPr lang="tr-TR" altLang="en-US" sz="2400" b="1" i="1" dirty="0">
              <a:solidFill>
                <a:schemeClr val="tx2"/>
              </a:solidFill>
              <a:latin typeface="Calibri" panose="020F0502020204030204" pitchFamily="34" charset="0"/>
            </a:endParaRPr>
          </a:p>
        </p:txBody>
      </p:sp>
      <p:sp>
        <p:nvSpPr>
          <p:cNvPr id="181261" name="Text Box 13">
            <a:extLst>
              <a:ext uri="{FF2B5EF4-FFF2-40B4-BE49-F238E27FC236}">
                <a16:creationId xmlns:a16="http://schemas.microsoft.com/office/drawing/2014/main" id="{1160FADC-D0F8-4B42-9FDE-689C04511A53}"/>
              </a:ext>
            </a:extLst>
          </p:cNvPr>
          <p:cNvSpPr txBox="1">
            <a:spLocks noChangeArrowheads="1"/>
          </p:cNvSpPr>
          <p:nvPr/>
        </p:nvSpPr>
        <p:spPr bwMode="auto">
          <a:xfrm>
            <a:off x="6629400" y="4343401"/>
            <a:ext cx="2825750" cy="1616075"/>
          </a:xfrm>
          <a:prstGeom prst="rect">
            <a:avLst/>
          </a:prstGeom>
          <a:solidFill>
            <a:schemeClr val="bg1"/>
          </a:solid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2000" i="1">
                <a:solidFill>
                  <a:schemeClr val="tx2"/>
                </a:solidFill>
                <a:latin typeface="Calibri" panose="020F0502020204030204" pitchFamily="34" charset="0"/>
              </a:rPr>
              <a:t>Single boundary at</a:t>
            </a:r>
          </a:p>
          <a:p>
            <a:r>
              <a:rPr lang="tr-TR" altLang="en-US" sz="2000" i="1">
                <a:solidFill>
                  <a:schemeClr val="tx2"/>
                </a:solidFill>
                <a:latin typeface="Calibri" panose="020F0502020204030204" pitchFamily="34" charset="0"/>
              </a:rPr>
              <a:t>halfway between means</a:t>
            </a:r>
            <a:r>
              <a:rPr lang="en-US" altLang="en-US" sz="2000" i="1">
                <a:solidFill>
                  <a:schemeClr val="tx2"/>
                </a:solidFill>
                <a:latin typeface="Calibri" panose="020F0502020204030204" pitchFamily="34" charset="0"/>
              </a:rPr>
              <a:t> where normalized posteriors are equal to 0.5</a:t>
            </a:r>
            <a:endParaRPr lang="tr-TR" altLang="en-US" sz="2000" i="1">
              <a:solidFill>
                <a:schemeClr val="tx2"/>
              </a:solidFill>
              <a:latin typeface="Calibri" panose="020F0502020204030204" pitchFamily="34" charset="0"/>
            </a:endParaRPr>
          </a:p>
        </p:txBody>
      </p:sp>
      <p:sp>
        <p:nvSpPr>
          <p:cNvPr id="7" name="Footer Placeholder 3">
            <a:extLst>
              <a:ext uri="{FF2B5EF4-FFF2-40B4-BE49-F238E27FC236}">
                <a16:creationId xmlns:a16="http://schemas.microsoft.com/office/drawing/2014/main" id="{F2064758-9CEA-4AC8-B93F-413903DA9B74}"/>
              </a:ext>
            </a:extLst>
          </p:cNvPr>
          <p:cNvSpPr txBox="1">
            <a:spLocks noGrp="1"/>
          </p:cNvSpPr>
          <p:nvPr/>
        </p:nvSpPr>
        <p:spPr>
          <a:xfrm>
            <a:off x="2095501" y="6356351"/>
            <a:ext cx="7072313" cy="365125"/>
          </a:xfrm>
          <a:prstGeom prst="rect">
            <a:avLst/>
          </a:prstGeom>
          <a:noFill/>
        </p:spPr>
        <p:txBody>
          <a:bodyPr lIns="0" tIns="0" rIns="0" bIns="0" anchor="b"/>
          <a:lstStyle/>
          <a:p>
            <a:pPr algn="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19463" name="Rectangle 7">
            <a:extLst>
              <a:ext uri="{FF2B5EF4-FFF2-40B4-BE49-F238E27FC236}">
                <a16:creationId xmlns:a16="http://schemas.microsoft.com/office/drawing/2014/main" id="{6C70289A-1FB4-4259-A67E-5D6986E3FEB0}"/>
              </a:ext>
            </a:extLst>
          </p:cNvPr>
          <p:cNvSpPr>
            <a:spLocks noChangeArrowheads="1"/>
          </p:cNvSpPr>
          <p:nvPr/>
        </p:nvSpPr>
        <p:spPr bwMode="auto">
          <a:xfrm>
            <a:off x="3000375" y="1227139"/>
            <a:ext cx="15827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a:t>Example for </a:t>
            </a:r>
          </a:p>
          <a:p>
            <a:r>
              <a:rPr lang="en-US" altLang="en-US" sz="2000"/>
              <a:t>1D 2-class</a:t>
            </a:r>
          </a:p>
          <a:p>
            <a:r>
              <a:rPr lang="en-US" altLang="en-US" sz="2000"/>
              <a:t>problem </a:t>
            </a:r>
            <a:endParaRPr lang="en-US" altLang="en-US" sz="2400"/>
          </a:p>
        </p:txBody>
      </p:sp>
      <p:sp>
        <p:nvSpPr>
          <p:cNvPr id="19464" name="Rectangle 8">
            <a:extLst>
              <a:ext uri="{FF2B5EF4-FFF2-40B4-BE49-F238E27FC236}">
                <a16:creationId xmlns:a16="http://schemas.microsoft.com/office/drawing/2014/main" id="{7FE41853-610E-45A9-BB1B-34F972AFDFB0}"/>
              </a:ext>
            </a:extLst>
          </p:cNvPr>
          <p:cNvSpPr>
            <a:spLocks noChangeArrowheads="1"/>
          </p:cNvSpPr>
          <p:nvPr/>
        </p:nvSpPr>
        <p:spPr bwMode="auto">
          <a:xfrm>
            <a:off x="2782888" y="4005264"/>
            <a:ext cx="252095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dirty="0"/>
              <a:t>Between </a:t>
            </a:r>
            <a:r>
              <a:rPr lang="en-US" altLang="en-US" sz="2000" u="sng" dirty="0"/>
              <a:t>+</a:t>
            </a:r>
            <a:r>
              <a:rPr lang="en-US" altLang="en-US" sz="2000" dirty="0"/>
              <a:t> 2, note </a:t>
            </a:r>
          </a:p>
          <a:p>
            <a:r>
              <a:rPr lang="en-US" altLang="en-US" sz="2000" dirty="0"/>
              <a:t>transition between </a:t>
            </a:r>
          </a:p>
          <a:p>
            <a:r>
              <a:rPr lang="en-US" altLang="en-US" sz="2000" dirty="0"/>
              <a:t>prediction of class</a:t>
            </a:r>
          </a:p>
          <a:p>
            <a:endParaRPr lang="en-US" altLang="en-US" sz="2000" dirty="0"/>
          </a:p>
          <a:p>
            <a:r>
              <a:rPr lang="en-US" altLang="en-US" sz="2000" dirty="0"/>
              <a:t>At boundary most probable class changes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9E34B28D-8BD4-404A-9FDA-72E8D99F8DA1}"/>
              </a:ext>
            </a:extLst>
          </p:cNvPr>
          <p:cNvSpPr txBox="1">
            <a:spLocks noGrp="1"/>
          </p:cNvSpPr>
          <p:nvPr/>
        </p:nvSpPr>
        <p:spPr>
          <a:xfrm>
            <a:off x="8112125" y="6237288"/>
            <a:ext cx="2133600" cy="457200"/>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3B7CC0E7-7063-44FC-96F5-0CE62F7DFBFD}" type="slidenum">
              <a:rPr lang="tr-TR" altLang="en-US" sz="1200">
                <a:solidFill>
                  <a:srgbClr val="045C75"/>
                </a:solidFill>
                <a:latin typeface="Palatino Linotype" panose="02040502050505030304" pitchFamily="18" charset="0"/>
              </a:rPr>
              <a:pPr algn="r"/>
              <a:t>37</a:t>
            </a:fld>
            <a:endParaRPr lang="tr-TR" altLang="en-US" sz="1200">
              <a:solidFill>
                <a:srgbClr val="045C75"/>
              </a:solidFill>
              <a:latin typeface="Palatino Linotype" panose="02040502050505030304" pitchFamily="18" charset="0"/>
            </a:endParaRPr>
          </a:p>
        </p:txBody>
      </p:sp>
      <p:pic>
        <p:nvPicPr>
          <p:cNvPr id="21507" name="Picture 16">
            <a:extLst>
              <a:ext uri="{FF2B5EF4-FFF2-40B4-BE49-F238E27FC236}">
                <a16:creationId xmlns:a16="http://schemas.microsoft.com/office/drawing/2014/main" id="{DDACB165-3701-44F5-AA51-39B8E7B25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75" y="357189"/>
            <a:ext cx="7791450" cy="625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6377" name="Text Box 9">
            <a:extLst>
              <a:ext uri="{FF2B5EF4-FFF2-40B4-BE49-F238E27FC236}">
                <a16:creationId xmlns:a16="http://schemas.microsoft.com/office/drawing/2014/main" id="{2CF69CA3-5874-44F3-9584-41A10F8925C2}"/>
              </a:ext>
            </a:extLst>
          </p:cNvPr>
          <p:cNvSpPr txBox="1">
            <a:spLocks noChangeArrowheads="1"/>
          </p:cNvSpPr>
          <p:nvPr/>
        </p:nvSpPr>
        <p:spPr bwMode="auto">
          <a:xfrm>
            <a:off x="6311901" y="1268414"/>
            <a:ext cx="2923493" cy="461665"/>
          </a:xfrm>
          <a:prstGeom prst="rect">
            <a:avLst/>
          </a:prstGeom>
          <a:solidFill>
            <a:schemeClr val="bg1"/>
          </a:solidFill>
          <a:ln w="9525">
            <a:noFill/>
            <a:miter lim="800000"/>
            <a:headEnd/>
            <a:tailEnd/>
          </a:ln>
          <a:effectLst/>
        </p:spPr>
        <p:txBody>
          <a:bodyPr wrap="none">
            <a:spAutoFit/>
          </a:bodyPr>
          <a:lstStyle/>
          <a:p>
            <a:pPr>
              <a:defRPr/>
            </a:pPr>
            <a:r>
              <a:rPr lang="tr-TR" sz="2400" b="1" i="1" dirty="0">
                <a:solidFill>
                  <a:schemeClr val="tx2"/>
                </a:solidFill>
                <a:latin typeface="+mj-lt"/>
              </a:rPr>
              <a:t>Variances are different</a:t>
            </a:r>
          </a:p>
        </p:txBody>
      </p:sp>
      <p:sp>
        <p:nvSpPr>
          <p:cNvPr id="186380" name="Text Box 12">
            <a:extLst>
              <a:ext uri="{FF2B5EF4-FFF2-40B4-BE49-F238E27FC236}">
                <a16:creationId xmlns:a16="http://schemas.microsoft.com/office/drawing/2014/main" id="{099DC867-F959-410E-B701-88A9D5DBD8A1}"/>
              </a:ext>
            </a:extLst>
          </p:cNvPr>
          <p:cNvSpPr txBox="1">
            <a:spLocks noChangeArrowheads="1"/>
          </p:cNvSpPr>
          <p:nvPr/>
        </p:nvSpPr>
        <p:spPr bwMode="auto">
          <a:xfrm>
            <a:off x="6601327" y="4379494"/>
            <a:ext cx="3252044" cy="1015663"/>
          </a:xfrm>
          <a:prstGeom prst="rect">
            <a:avLst/>
          </a:prstGeom>
          <a:solidFill>
            <a:schemeClr val="bg1"/>
          </a:solidFill>
          <a:ln w="9525">
            <a:noFill/>
            <a:miter lim="800000"/>
            <a:headEnd/>
            <a:tailEnd/>
          </a:ln>
          <a:effec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b="1" i="1" dirty="0">
                <a:solidFill>
                  <a:schemeClr val="tx2"/>
                </a:solidFill>
                <a:latin typeface="Calibri" panose="020F0502020204030204" pitchFamily="34" charset="0"/>
              </a:rPr>
              <a:t>Boundaries where dominant </a:t>
            </a:r>
          </a:p>
          <a:p>
            <a:r>
              <a:rPr lang="en-US" altLang="en-US" sz="2000" b="1" i="1" dirty="0">
                <a:solidFill>
                  <a:schemeClr val="tx2"/>
                </a:solidFill>
                <a:latin typeface="Calibri" panose="020F0502020204030204" pitchFamily="34" charset="0"/>
              </a:rPr>
              <a:t>posterior changes are called </a:t>
            </a:r>
          </a:p>
          <a:p>
            <a:r>
              <a:rPr lang="en-US" altLang="en-US" sz="2000" b="1" i="1" dirty="0">
                <a:solidFill>
                  <a:schemeClr val="tx2"/>
                </a:solidFill>
                <a:latin typeface="Calibri" panose="020F0502020204030204" pitchFamily="34" charset="0"/>
              </a:rPr>
              <a:t>“Bayes discriminant points”</a:t>
            </a:r>
            <a:endParaRPr lang="tr-TR" altLang="en-US" sz="2000" b="1" i="1" dirty="0">
              <a:solidFill>
                <a:schemeClr val="tx2"/>
              </a:solidFill>
              <a:latin typeface="Calibri" panose="020F0502020204030204" pitchFamily="34" charset="0"/>
            </a:endParaRPr>
          </a:p>
        </p:txBody>
      </p:sp>
      <p:sp>
        <p:nvSpPr>
          <p:cNvPr id="7" name="Footer Placeholder 3">
            <a:extLst>
              <a:ext uri="{FF2B5EF4-FFF2-40B4-BE49-F238E27FC236}">
                <a16:creationId xmlns:a16="http://schemas.microsoft.com/office/drawing/2014/main" id="{4822CA17-A179-4C28-831F-6B6AF4279E76}"/>
              </a:ext>
            </a:extLst>
          </p:cNvPr>
          <p:cNvSpPr txBox="1">
            <a:spLocks noGrp="1"/>
          </p:cNvSpPr>
          <p:nvPr/>
        </p:nvSpPr>
        <p:spPr>
          <a:xfrm>
            <a:off x="2095501" y="6356351"/>
            <a:ext cx="7072313" cy="365125"/>
          </a:xfrm>
          <a:prstGeom prst="rect">
            <a:avLst/>
          </a:prstGeom>
          <a:noFill/>
        </p:spPr>
        <p:txBody>
          <a:bodyPr lIns="0" tIns="0" rIns="0" bIns="0" anchor="b"/>
          <a:lstStyle/>
          <a:p>
            <a:pPr algn="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21511" name="Rectangle 7">
            <a:extLst>
              <a:ext uri="{FF2B5EF4-FFF2-40B4-BE49-F238E27FC236}">
                <a16:creationId xmlns:a16="http://schemas.microsoft.com/office/drawing/2014/main" id="{B7A405CA-3879-4E3C-9B1F-886199670002}"/>
              </a:ext>
            </a:extLst>
          </p:cNvPr>
          <p:cNvSpPr>
            <a:spLocks noChangeArrowheads="1"/>
          </p:cNvSpPr>
          <p:nvPr/>
        </p:nvSpPr>
        <p:spPr bwMode="auto">
          <a:xfrm>
            <a:off x="3071814" y="765176"/>
            <a:ext cx="24479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dirty="0"/>
              <a:t>Red class likelihood </a:t>
            </a:r>
          </a:p>
          <a:p>
            <a:r>
              <a:rPr lang="en-US" altLang="en-US" sz="2000" dirty="0"/>
              <a:t>also dominant for </a:t>
            </a:r>
          </a:p>
          <a:p>
            <a:r>
              <a:rPr lang="en-US" altLang="en-US" sz="2000" dirty="0"/>
              <a:t>x &lt; about -7 also</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A443B6-D4CD-4E11-99C9-C6E3C1ADB05E}"/>
              </a:ext>
            </a:extLst>
          </p:cNvPr>
          <p:cNvSpPr txBox="1"/>
          <p:nvPr/>
        </p:nvSpPr>
        <p:spPr>
          <a:xfrm>
            <a:off x="898050" y="501322"/>
            <a:ext cx="1063303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Find the Bayes discriminate points for a 1D, 2-class dataset with equal priors</a:t>
            </a:r>
            <a:r>
              <a:rPr lang="en-US" dirty="0"/>
              <a:t>. </a:t>
            </a:r>
          </a:p>
        </p:txBody>
      </p:sp>
      <p:sp>
        <p:nvSpPr>
          <p:cNvPr id="3" name="TextBox 2">
            <a:extLst>
              <a:ext uri="{FF2B5EF4-FFF2-40B4-BE49-F238E27FC236}">
                <a16:creationId xmlns:a16="http://schemas.microsoft.com/office/drawing/2014/main" id="{B238367A-781E-4EC7-99D5-24DE5DE70D4B}"/>
              </a:ext>
            </a:extLst>
          </p:cNvPr>
          <p:cNvSpPr txBox="1"/>
          <p:nvPr/>
        </p:nvSpPr>
        <p:spPr>
          <a:xfrm>
            <a:off x="697833" y="1155031"/>
            <a:ext cx="11285620" cy="5262979"/>
          </a:xfrm>
          <a:prstGeom prst="rect">
            <a:avLst/>
          </a:prstGeom>
          <a:noFill/>
        </p:spPr>
        <p:txBody>
          <a:bodyPr wrap="square" rtlCol="0">
            <a:spAutoFit/>
          </a:bodyPr>
          <a:lstStyle/>
          <a:p>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Bayes discriminate p</a:t>
            </a:r>
            <a:r>
              <a:rPr lang="en-US" sz="2400" dirty="0" err="1">
                <a:latin typeface="Arial" panose="020B0604020202020204" pitchFamily="34" charset="0"/>
                <a:cs typeface="Arial" panose="020B0604020202020204" pitchFamily="34" charset="0"/>
              </a:rPr>
              <a:t>oints</a:t>
            </a:r>
            <a:r>
              <a:rPr lang="en-US" sz="2400" dirty="0">
                <a:latin typeface="Arial" panose="020B0604020202020204" pitchFamily="34" charset="0"/>
                <a:cs typeface="Arial" panose="020B0604020202020204" pitchFamily="34" charset="0"/>
              </a:rPr>
              <a:t> are where the </a:t>
            </a:r>
            <a:r>
              <a:rPr lang="en-US" altLang="en-US" sz="2400" dirty="0">
                <a:latin typeface="Arial" panose="020B0604020202020204" pitchFamily="34" charset="0"/>
                <a:cs typeface="Arial" panose="020B0604020202020204" pitchFamily="34" charset="0"/>
              </a:rPr>
              <a:t>discriminants</a:t>
            </a:r>
            <a:r>
              <a:rPr lang="en-US" sz="2400" dirty="0">
                <a:latin typeface="Arial" panose="020B0604020202020204" pitchFamily="34" charset="0"/>
                <a:cs typeface="Arial" panose="020B0604020202020204" pitchFamily="34" charset="0"/>
              </a:rPr>
              <a:t> for the 2 classes are equal. </a:t>
            </a:r>
          </a:p>
          <a:p>
            <a:r>
              <a:rPr lang="en-US" sz="2400" dirty="0">
                <a:latin typeface="Arial" panose="020B0604020202020204" pitchFamily="34" charset="0"/>
                <a:cs typeface="Arial" panose="020B0604020202020204" pitchFamily="34" charset="0"/>
              </a:rPr>
              <a:t>Set g</a:t>
            </a:r>
            <a:r>
              <a:rPr lang="en-US" sz="2400" baseline="-25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(x) = g</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(x) and solve for x.</a:t>
            </a:r>
          </a:p>
          <a:p>
            <a:r>
              <a:rPr lang="en-US" sz="2400" dirty="0">
                <a:latin typeface="Arial" panose="020B0604020202020204" pitchFamily="34" charset="0"/>
                <a:cs typeface="Arial" panose="020B0604020202020204" pitchFamily="34" charset="0"/>
              </a:rPr>
              <a:t>After much tedious algebra you find a quadratic equation for discriminate points.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where </a:t>
            </a:r>
            <a:r>
              <a:rPr lang="en-US" sz="2400" dirty="0">
                <a:latin typeface="Symbol" panose="05050102010706020507" pitchFamily="18" charset="2"/>
                <a:cs typeface="Arial" panose="020B0604020202020204" pitchFamily="34" charset="0"/>
              </a:rPr>
              <a:t>m</a:t>
            </a:r>
            <a:r>
              <a:rPr lang="en-US" sz="2400" dirty="0">
                <a:latin typeface="Arial" panose="020B0604020202020204" pitchFamily="34" charset="0"/>
                <a:cs typeface="Arial" panose="020B0604020202020204" pitchFamily="34" charset="0"/>
              </a:rPr>
              <a:t> and </a:t>
            </a:r>
            <a:r>
              <a:rPr lang="en-US" sz="2400" dirty="0">
                <a:latin typeface="Symbol" panose="05050102010706020507" pitchFamily="18" charset="2"/>
                <a:cs typeface="Arial" panose="020B0604020202020204" pitchFamily="34" charset="0"/>
              </a:rPr>
              <a:t>s</a:t>
            </a:r>
            <a:r>
              <a:rPr lang="en-US" sz="2400" dirty="0">
                <a:latin typeface="Arial" panose="020B0604020202020204" pitchFamily="34" charset="0"/>
                <a:cs typeface="Arial" panose="020B0604020202020204" pitchFamily="34" charset="0"/>
              </a:rPr>
              <a:t> denote mean and standard deviation of x values in a class. Last term is zero for equal priors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If </a:t>
            </a:r>
            <a:r>
              <a:rPr lang="en-US" sz="2400" dirty="0">
                <a:latin typeface="Symbol" panose="05050102010706020507" pitchFamily="18" charset="2"/>
                <a:cs typeface="Arial" panose="020B0604020202020204" pitchFamily="34" charset="0"/>
              </a:rPr>
              <a:t>s</a:t>
            </a:r>
            <a:r>
              <a:rPr lang="en-US" sz="2400" baseline="-25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 = </a:t>
            </a:r>
            <a:r>
              <a:rPr lang="en-US" sz="2400" dirty="0">
                <a:latin typeface="Symbol" panose="05050102010706020507" pitchFamily="18" charset="2"/>
                <a:cs typeface="Arial" panose="020B0604020202020204" pitchFamily="34" charset="0"/>
              </a:rPr>
              <a:t>s</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 only one discriminate point. If, in addition P(C</a:t>
            </a:r>
            <a:r>
              <a:rPr lang="en-US" sz="2400" baseline="-25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 = P(C</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discriminate point is the average of the means.</a:t>
            </a:r>
          </a:p>
        </p:txBody>
      </p:sp>
      <p:pic>
        <p:nvPicPr>
          <p:cNvPr id="5" name="Picture 4">
            <a:extLst>
              <a:ext uri="{FF2B5EF4-FFF2-40B4-BE49-F238E27FC236}">
                <a16:creationId xmlns:a16="http://schemas.microsoft.com/office/drawing/2014/main" id="{6C59BA40-58E6-49EE-8AE0-17E4777C9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9611" y="2497591"/>
            <a:ext cx="5719951" cy="178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940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9" y="566678"/>
            <a:ext cx="11465169" cy="26161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Pseudo code for function [p1,p2] =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bayespoints</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(m1,sd1,m2,sd2) with equal priors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Initialize p1 and p2 to zero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Calculate a, b, and c, coefficients of x</a:t>
            </a:r>
            <a:r>
              <a:rPr kumimoji="0" lang="en-US" sz="20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x, and constant in the quadratic equation below.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both a and b are zero, no solution exist, </a:t>
            </a:r>
            <a:r>
              <a:rPr lang="en-US" sz="2000" dirty="0">
                <a:solidFill>
                  <a:prstClr val="black"/>
                </a:solidFill>
                <a:latin typeface="Arial" panose="020B0604020202020204" pitchFamily="34" charset="0"/>
                <a:cs typeface="Arial" panose="020B0604020202020204" pitchFamily="34" charset="0"/>
              </a:rPr>
              <a:t>Exit</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a is zero and b is nonzero, find one point by solving </a:t>
            </a:r>
            <a:r>
              <a:rPr kumimoji="0" lang="en-US"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bx+c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 for 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both a and b are nonzero, return two points by solution of quadratic equation.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Due to round-off error, best not to test for exact zero. Set lower bound on absolute value</a:t>
            </a:r>
          </a:p>
        </p:txBody>
      </p:sp>
      <p:pic>
        <p:nvPicPr>
          <p:cNvPr id="7" name="Picture 6">
            <a:extLst>
              <a:ext uri="{FF2B5EF4-FFF2-40B4-BE49-F238E27FC236}">
                <a16:creationId xmlns:a16="http://schemas.microsoft.com/office/drawing/2014/main" id="{4701E493-0909-43BD-95BB-BE75BD7029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9960" y="3958656"/>
            <a:ext cx="5719951" cy="178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83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Rectangle 2"/>
          <p:cNvSpPr>
            <a:spLocks noGrp="1" noChangeArrowheads="1"/>
          </p:cNvSpPr>
          <p:nvPr>
            <p:ph type="title" idx="4294967295"/>
          </p:nvPr>
        </p:nvSpPr>
        <p:spPr>
          <a:xfrm>
            <a:off x="2815101" y="274978"/>
            <a:ext cx="6317070" cy="435769"/>
          </a:xfrm>
        </p:spPr>
        <p:txBody>
          <a:bodyPr>
            <a:noAutofit/>
          </a:bodyPr>
          <a:lstStyle/>
          <a:p>
            <a:r>
              <a:rPr lang="en-US" sz="2100" dirty="0">
                <a:latin typeface="Arial" panose="020B0604020202020204" pitchFamily="34" charset="0"/>
                <a:cs typeface="Arial" panose="020B0604020202020204" pitchFamily="34" charset="0"/>
              </a:rPr>
              <a:t>Class dependent performance metrics</a:t>
            </a:r>
            <a:endParaRPr lang="tr-TR" sz="2100" dirty="0">
              <a:latin typeface="Arial" panose="020B0604020202020204" pitchFamily="34" charset="0"/>
              <a:cs typeface="Arial" panose="020B0604020202020204" pitchFamily="34" charset="0"/>
            </a:endParaRPr>
          </a:p>
        </p:txBody>
      </p:sp>
      <p:sp>
        <p:nvSpPr>
          <p:cNvPr id="243714" name="AutoShape 3"/>
          <p:cNvSpPr>
            <a:spLocks noGrp="1" noChangeAspect="1" noChangeArrowheads="1"/>
          </p:cNvSpPr>
          <p:nvPr>
            <p:ph idx="4294967295"/>
          </p:nvPr>
        </p:nvSpPr>
        <p:spPr>
          <a:xfrm>
            <a:off x="1842156" y="2247542"/>
            <a:ext cx="8686800" cy="4335480"/>
          </a:xfrm>
        </p:spPr>
        <p:txBody>
          <a:bodyPr>
            <a:noAutofit/>
          </a:bodyPr>
          <a:lstStyle/>
          <a:p>
            <a:pPr marL="0" indent="0">
              <a:lnSpc>
                <a:spcPct val="80000"/>
              </a:lnSpc>
              <a:buNone/>
            </a:pPr>
            <a:r>
              <a:rPr lang="en-US" sz="2000" dirty="0">
                <a:latin typeface="Arial" panose="020B0604020202020204" pitchFamily="34" charset="0"/>
                <a:cs typeface="Arial" panose="020B0604020202020204" pitchFamily="34" charset="0"/>
              </a:rPr>
              <a:t>If either class could be the “positive” class, then the Confusion Matrix, TP rate, and FP rates become class specific.</a:t>
            </a:r>
          </a:p>
          <a:p>
            <a:pPr marL="0" indent="0">
              <a:lnSpc>
                <a:spcPct val="80000"/>
              </a:lnSpc>
              <a:buNone/>
            </a:pPr>
            <a:endParaRPr lang="en-US" sz="2000" dirty="0">
              <a:latin typeface="Arial" panose="020B0604020202020204" pitchFamily="34" charset="0"/>
              <a:cs typeface="Arial" panose="020B0604020202020204" pitchFamily="34" charset="0"/>
            </a:endParaRPr>
          </a:p>
          <a:p>
            <a:pPr marL="0" indent="0">
              <a:lnSpc>
                <a:spcPct val="80000"/>
              </a:lnSpc>
              <a:buNone/>
            </a:pPr>
            <a:r>
              <a:rPr lang="en-US" sz="2000" dirty="0">
                <a:latin typeface="Arial" panose="020B0604020202020204" pitchFamily="34" charset="0"/>
                <a:cs typeface="Arial" panose="020B0604020202020204" pitchFamily="34" charset="0"/>
              </a:rPr>
              <a:t>Examples when top row is positive class:</a:t>
            </a:r>
          </a:p>
        </p:txBody>
      </p:sp>
      <p:sp>
        <p:nvSpPr>
          <p:cNvPr id="6" name="Slide Number Placeholder 4"/>
          <p:cNvSpPr txBox="1">
            <a:spLocks noGrp="1"/>
          </p:cNvSpPr>
          <p:nvPr/>
        </p:nvSpPr>
        <p:spPr>
          <a:xfrm>
            <a:off x="8610600" y="5624514"/>
            <a:ext cx="571500" cy="273844"/>
          </a:xfrm>
          <a:prstGeom prst="rect">
            <a:avLst/>
          </a:prstGeom>
          <a:noFill/>
        </p:spPr>
        <p:txBody>
          <a:bodyPr lIns="0" tIns="0" rIns="0" bIns="0" anchor="b"/>
          <a:lstStyle/>
          <a:p>
            <a:pPr algn="r">
              <a:defRPr/>
            </a:pPr>
            <a:fld id="{A7A4C229-F886-45DD-BFFB-C015E4E24FFE}" type="slidenum">
              <a:rPr lang="tr-TR" sz="900">
                <a:solidFill>
                  <a:srgbClr val="1F497D"/>
                </a:solidFill>
                <a:latin typeface="Calibri"/>
              </a:rPr>
              <a:pPr algn="r">
                <a:defRPr/>
              </a:pPr>
              <a:t>4</a:t>
            </a:fld>
            <a:endParaRPr lang="tr-TR" sz="900">
              <a:solidFill>
                <a:srgbClr val="1F497D"/>
              </a:solidFill>
              <a:latin typeface="Calibri"/>
            </a:endParaRPr>
          </a:p>
        </p:txBody>
      </p:sp>
      <p:pic>
        <p:nvPicPr>
          <p:cNvPr id="243716" name="Picture 4"/>
          <p:cNvPicPr>
            <a:picLocks noChangeAspect="1" noChangeArrowheads="1"/>
          </p:cNvPicPr>
          <p:nvPr/>
        </p:nvPicPr>
        <p:blipFill>
          <a:blip r:embed="rId2"/>
          <a:srcRect/>
          <a:stretch>
            <a:fillRect/>
          </a:stretch>
        </p:blipFill>
        <p:spPr bwMode="auto">
          <a:xfrm>
            <a:off x="1828801" y="935185"/>
            <a:ext cx="5334000" cy="1225986"/>
          </a:xfrm>
          <a:prstGeom prst="rect">
            <a:avLst/>
          </a:prstGeom>
          <a:noFill/>
          <a:ln w="9525">
            <a:noFill/>
            <a:miter lim="800000"/>
            <a:headEnd/>
            <a:tailEnd/>
          </a:ln>
        </p:spPr>
      </p:pic>
      <p:sp>
        <p:nvSpPr>
          <p:cNvPr id="8" name="TextBox 7"/>
          <p:cNvSpPr txBox="1"/>
          <p:nvPr/>
        </p:nvSpPr>
        <p:spPr>
          <a:xfrm>
            <a:off x="6096001" y="3479743"/>
            <a:ext cx="3488647" cy="2554545"/>
          </a:xfrm>
          <a:prstGeom prst="rect">
            <a:avLst/>
          </a:prstGeom>
          <a:noFill/>
        </p:spPr>
        <p:txBody>
          <a:bodyPr wrap="none" rtlCol="0">
            <a:spAutoFit/>
          </a:bodyPr>
          <a:lstStyle/>
          <a:p>
            <a:r>
              <a:rPr lang="en-US" sz="2000" dirty="0">
                <a:solidFill>
                  <a:prstClr val="black"/>
                </a:solidFill>
                <a:latin typeface="Arial" panose="020B0604020202020204" pitchFamily="34" charset="0"/>
                <a:cs typeface="Arial" panose="020B0604020202020204" pitchFamily="34" charset="0"/>
              </a:rPr>
              <a:t>b is the positive class</a:t>
            </a:r>
          </a:p>
          <a:p>
            <a:r>
              <a:rPr lang="en-US" sz="2000" dirty="0">
                <a:solidFill>
                  <a:prstClr val="black"/>
                </a:solidFill>
                <a:latin typeface="Arial" panose="020B0604020202020204" pitchFamily="34" charset="0"/>
                <a:cs typeface="Arial" panose="020B0604020202020204" pitchFamily="34" charset="0"/>
              </a:rPr>
              <a:t>b          a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classified as</a:t>
            </a: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236      3 |  b</a:t>
            </a:r>
          </a:p>
          <a:p>
            <a:pPr marL="342900" indent="-342900">
              <a:buFontTx/>
              <a:buAutoNum type="arabicPlain" startAt="13"/>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431 |  a</a:t>
            </a:r>
          </a:p>
          <a:p>
            <a:endPar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FP rate = 13/(13+413)=0.029</a:t>
            </a: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TP rate = 236/(236+3)=0.987</a:t>
            </a: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Accuracy of class b = 98% </a:t>
            </a:r>
            <a:endParaRPr lang="en-US" sz="2000" dirty="0">
              <a:solidFill>
                <a:prstClr val="black"/>
              </a:solidFill>
              <a:latin typeface="Arial" panose="020B0604020202020204" pitchFamily="34" charset="0"/>
              <a:cs typeface="Arial" panose="020B0604020202020204" pitchFamily="34" charset="0"/>
            </a:endParaRPr>
          </a:p>
        </p:txBody>
      </p:sp>
      <p:sp>
        <p:nvSpPr>
          <p:cNvPr id="9" name="TextBox 8"/>
          <p:cNvSpPr txBox="1"/>
          <p:nvPr/>
        </p:nvSpPr>
        <p:spPr>
          <a:xfrm>
            <a:off x="1873533" y="3421242"/>
            <a:ext cx="3631315" cy="2554545"/>
          </a:xfrm>
          <a:prstGeom prst="rect">
            <a:avLst/>
          </a:prstGeom>
          <a:noFill/>
        </p:spPr>
        <p:txBody>
          <a:bodyPr wrap="none" rtlCol="0">
            <a:spAutoFit/>
          </a:bodyPr>
          <a:lstStyle/>
          <a:p>
            <a:r>
              <a:rPr lang="en-US" sz="2000" dirty="0">
                <a:solidFill>
                  <a:prstClr val="black"/>
                </a:solidFill>
                <a:latin typeface="Arial" panose="020B0604020202020204" pitchFamily="34" charset="0"/>
                <a:cs typeface="Arial" panose="020B0604020202020204" pitchFamily="34" charset="0"/>
              </a:rPr>
              <a:t>a is the positive class</a:t>
            </a:r>
          </a:p>
          <a:p>
            <a:r>
              <a:rPr lang="en-US" sz="2000" dirty="0">
                <a:solidFill>
                  <a:prstClr val="black"/>
                </a:solidFill>
                <a:latin typeface="Arial" panose="020B0604020202020204" pitchFamily="34" charset="0"/>
                <a:cs typeface="Arial" panose="020B0604020202020204" pitchFamily="34" charset="0"/>
              </a:rPr>
              <a:t>a          b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classified as</a:t>
            </a: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431    13 |  a</a:t>
            </a:r>
          </a:p>
          <a:p>
            <a:pPr marL="342900" indent="-342900">
              <a:buFontTx/>
              <a:buAutoNum type="arabicPlain" startAt="3"/>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236 |  b</a:t>
            </a:r>
          </a:p>
          <a:p>
            <a:endPar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FP rate = 3/(3+236)=0.013</a:t>
            </a: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TP rate = 431/(431+13)=0.971</a:t>
            </a:r>
          </a:p>
          <a:p>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Accuracy of class a = 97%</a:t>
            </a:r>
          </a:p>
        </p:txBody>
      </p:sp>
      <p:sp>
        <p:nvSpPr>
          <p:cNvPr id="2" name="Rectangle 1"/>
          <p:cNvSpPr/>
          <p:nvPr/>
        </p:nvSpPr>
        <p:spPr>
          <a:xfrm>
            <a:off x="7300094" y="1131489"/>
            <a:ext cx="2699970" cy="707886"/>
          </a:xfrm>
          <a:prstGeom prst="rect">
            <a:avLst/>
          </a:prstGeom>
        </p:spPr>
        <p:txBody>
          <a:bodyPr wrap="none">
            <a:spAutoFit/>
          </a:bodyPr>
          <a:lstStyle/>
          <a:p>
            <a:r>
              <a:rPr lang="en-US" sz="2000" dirty="0">
                <a:solidFill>
                  <a:prstClr val="black"/>
                </a:solidFill>
                <a:latin typeface="Arial" panose="020B0604020202020204" pitchFamily="34" charset="0"/>
                <a:cs typeface="Arial" panose="020B0604020202020204" pitchFamily="34" charset="0"/>
              </a:rPr>
              <a:t>FP rate = FP/(FP+TN)</a:t>
            </a:r>
          </a:p>
          <a:p>
            <a:r>
              <a:rPr lang="en-US" sz="2000" dirty="0">
                <a:solidFill>
                  <a:prstClr val="black"/>
                </a:solidFill>
                <a:latin typeface="Arial" panose="020B0604020202020204" pitchFamily="34" charset="0"/>
                <a:cs typeface="Arial" panose="020B0604020202020204" pitchFamily="34" charset="0"/>
              </a:rPr>
              <a:t>TP rate = TP/(TP+FN</a:t>
            </a:r>
            <a:endParaRPr lang="en-US" sz="2000" dirty="0">
              <a:solidFill>
                <a:prstClr val="black"/>
              </a:solidFill>
              <a:latin typeface="Calibri"/>
            </a:endParaRPr>
          </a:p>
        </p:txBody>
      </p:sp>
      <p:sp>
        <p:nvSpPr>
          <p:cNvPr id="4" name="TextBox 3">
            <a:extLst>
              <a:ext uri="{FF2B5EF4-FFF2-40B4-BE49-F238E27FC236}">
                <a16:creationId xmlns:a16="http://schemas.microsoft.com/office/drawing/2014/main" id="{98B745F3-4AF7-A698-3C50-FC812F8C579E}"/>
              </a:ext>
            </a:extLst>
          </p:cNvPr>
          <p:cNvSpPr txBox="1"/>
          <p:nvPr/>
        </p:nvSpPr>
        <p:spPr>
          <a:xfrm>
            <a:off x="3067546" y="6060563"/>
            <a:ext cx="5519460" cy="369332"/>
          </a:xfrm>
          <a:prstGeom prst="rect">
            <a:avLst/>
          </a:prstGeom>
          <a:noFill/>
        </p:spPr>
        <p:txBody>
          <a:bodyPr wrap="none" rtlCol="0">
            <a:spAutoFit/>
          </a:bodyPr>
          <a:lstStyle/>
          <a:p>
            <a:r>
              <a:rPr lang="en-US" dirty="0">
                <a:solidFill>
                  <a:prstClr val="black"/>
                </a:solidFill>
                <a:latin typeface="Arial" panose="020B0604020202020204" pitchFamily="34" charset="0"/>
                <a:cs typeface="Arial" panose="020B0604020202020204" pitchFamily="34" charset="0"/>
              </a:rPr>
              <a:t>Overall accuracy = (431 + 236)/(444 + 239) = 97.7%</a:t>
            </a:r>
          </a:p>
        </p:txBody>
      </p:sp>
    </p:spTree>
    <p:extLst>
      <p:ext uri="{BB962C8B-B14F-4D97-AF65-F5344CB8AC3E}">
        <p14:creationId xmlns:p14="http://schemas.microsoft.com/office/powerpoint/2010/main" val="480288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 program&#10;&#10;Description automatically generated">
            <a:extLst>
              <a:ext uri="{FF2B5EF4-FFF2-40B4-BE49-F238E27FC236}">
                <a16:creationId xmlns:a16="http://schemas.microsoft.com/office/drawing/2014/main" id="{BC7B8050-8198-258B-A1D4-ED231CF1B1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1616" y="164123"/>
            <a:ext cx="7084268" cy="6600092"/>
          </a:xfrm>
          <a:prstGeom prst="rect">
            <a:avLst/>
          </a:prstGeom>
        </p:spPr>
      </p:pic>
    </p:spTree>
    <p:extLst>
      <p:ext uri="{BB962C8B-B14F-4D97-AF65-F5344CB8AC3E}">
        <p14:creationId xmlns:p14="http://schemas.microsoft.com/office/powerpoint/2010/main" val="3863375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a:extLst>
              <a:ext uri="{FF2B5EF4-FFF2-40B4-BE49-F238E27FC236}">
                <a16:creationId xmlns:a16="http://schemas.microsoft.com/office/drawing/2014/main" id="{1B286BA3-D377-4BDD-BCF5-079A8C9FB0E5}"/>
              </a:ext>
            </a:extLst>
          </p:cNvPr>
          <p:cNvSpPr txBox="1">
            <a:spLocks noChangeArrowheads="1"/>
          </p:cNvSpPr>
          <p:nvPr/>
        </p:nvSpPr>
        <p:spPr bwMode="auto">
          <a:xfrm>
            <a:off x="199292" y="2225675"/>
            <a:ext cx="1184030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endParaRPr lang="en-US" altLang="en-US" sz="2000" dirty="0">
              <a:solidFill>
                <a:srgbClr val="000000"/>
              </a:solidFill>
              <a:cs typeface="Arial" panose="020B0604020202020204" pitchFamily="34" charset="0"/>
            </a:endParaRPr>
          </a:p>
          <a:p>
            <a:pPr eaLnBrk="0" fontAlgn="base" hangingPunct="0">
              <a:spcBef>
                <a:spcPct val="0"/>
              </a:spcBef>
              <a:spcAft>
                <a:spcPct val="0"/>
              </a:spcAft>
            </a:pPr>
            <a:r>
              <a:rPr lang="en-US" altLang="en-US" sz="2000" dirty="0">
                <a:solidFill>
                  <a:srgbClr val="000000"/>
                </a:solidFill>
                <a:cs typeface="Arial" panose="020B0604020202020204" pitchFamily="34" charset="0"/>
              </a:rPr>
              <a:t>Write a script to find the Bayes’ discriminant points in a 1D, 2-class problem with equal priors and Gaussian class likelihoods with the following values for mean and standard deviation:</a:t>
            </a:r>
          </a:p>
          <a:p>
            <a:pPr eaLnBrk="0" fontAlgn="base" hangingPunct="0">
              <a:spcBef>
                <a:spcPct val="0"/>
              </a:spcBef>
              <a:spcAft>
                <a:spcPct val="0"/>
              </a:spcAft>
            </a:pPr>
            <a:r>
              <a:rPr lang="en-US" altLang="en-US" sz="2000" dirty="0">
                <a:solidFill>
                  <a:srgbClr val="000000"/>
                </a:solidFill>
                <a:cs typeface="Arial" panose="020B0604020202020204" pitchFamily="34" charset="0"/>
              </a:rPr>
              <a:t>Use </a:t>
            </a:r>
            <a:r>
              <a:rPr lang="en-US" altLang="en-US" sz="2000" dirty="0" err="1">
                <a:solidFill>
                  <a:srgbClr val="000000"/>
                </a:solidFill>
                <a:cs typeface="Arial" panose="020B0604020202020204" pitchFamily="34" charset="0"/>
              </a:rPr>
              <a:t>bayespoints</a:t>
            </a:r>
            <a:r>
              <a:rPr lang="en-US" altLang="en-US" sz="2000" dirty="0">
                <a:solidFill>
                  <a:srgbClr val="000000"/>
                </a:solidFill>
                <a:cs typeface="Arial" panose="020B0604020202020204" pitchFamily="34" charset="0"/>
              </a:rPr>
              <a:t> function on the class webpage</a:t>
            </a:r>
          </a:p>
          <a:p>
            <a:pPr eaLnBrk="0" fontAlgn="base" hangingPunct="0">
              <a:spcBef>
                <a:spcPct val="0"/>
              </a:spcBef>
              <a:spcAft>
                <a:spcPct val="0"/>
              </a:spcAft>
            </a:pPr>
            <a:r>
              <a:rPr lang="en-US" altLang="en-US" sz="2000" dirty="0">
                <a:solidFill>
                  <a:srgbClr val="000000"/>
                </a:solidFill>
                <a:cs typeface="Arial" panose="020B0604020202020204" pitchFamily="34" charset="0"/>
              </a:rPr>
              <a:t>Mean and standard deviation of C1 are 3 and 1, respectively</a:t>
            </a:r>
          </a:p>
          <a:p>
            <a:pPr eaLnBrk="0" fontAlgn="base" hangingPunct="0">
              <a:spcBef>
                <a:spcPct val="0"/>
              </a:spcBef>
              <a:spcAft>
                <a:spcPct val="0"/>
              </a:spcAft>
            </a:pPr>
            <a:r>
              <a:rPr lang="en-US" altLang="en-US" sz="2000" dirty="0">
                <a:solidFill>
                  <a:srgbClr val="000000"/>
                </a:solidFill>
                <a:cs typeface="Arial" panose="020B0604020202020204" pitchFamily="34" charset="0"/>
              </a:rPr>
              <a:t>Mean and standard deviation of C2 are 2 and 0.3, respectively</a:t>
            </a:r>
          </a:p>
          <a:p>
            <a:pPr eaLnBrk="0" fontAlgn="base" hangingPunct="0">
              <a:spcBef>
                <a:spcPct val="0"/>
              </a:spcBef>
              <a:spcAft>
                <a:spcPct val="0"/>
              </a:spcAft>
            </a:pPr>
            <a:r>
              <a:rPr lang="en-US" altLang="en-US" sz="2000" dirty="0">
                <a:solidFill>
                  <a:srgbClr val="000000"/>
                </a:solidFill>
                <a:cs typeface="Arial" panose="020B0604020202020204" pitchFamily="34" charset="0"/>
              </a:rPr>
              <a:t>Change the standard deviation of C2 to 1 and find the single Bayes discriminant point. </a:t>
            </a:r>
          </a:p>
        </p:txBody>
      </p:sp>
      <p:sp>
        <p:nvSpPr>
          <p:cNvPr id="26627" name="Rectangle 2">
            <a:extLst>
              <a:ext uri="{FF2B5EF4-FFF2-40B4-BE49-F238E27FC236}">
                <a16:creationId xmlns:a16="http://schemas.microsoft.com/office/drawing/2014/main" id="{31FABA90-B221-447D-991A-FB8975500FEF}"/>
              </a:ext>
            </a:extLst>
          </p:cNvPr>
          <p:cNvSpPr>
            <a:spLocks noChangeArrowheads="1"/>
          </p:cNvSpPr>
          <p:nvPr/>
        </p:nvSpPr>
        <p:spPr bwMode="auto">
          <a:xfrm>
            <a:off x="2809875" y="1491428"/>
            <a:ext cx="680304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0" fontAlgn="base" hangingPunct="0">
              <a:lnSpc>
                <a:spcPct val="100000"/>
              </a:lnSpc>
              <a:spcBef>
                <a:spcPct val="0"/>
              </a:spcBef>
              <a:spcAft>
                <a:spcPct val="0"/>
              </a:spcAft>
              <a:buNone/>
            </a:pPr>
            <a:r>
              <a:rPr lang="en-US" altLang="en-US" sz="2000" dirty="0">
                <a:solidFill>
                  <a:srgbClr val="000000"/>
                </a:solidFill>
                <a:latin typeface="Arial" panose="020B0604020202020204" pitchFamily="34" charset="0"/>
              </a:rPr>
              <a:t>Assignment 8: Bayesian Classification by Discriminant</a:t>
            </a:r>
          </a:p>
        </p:txBody>
      </p:sp>
    </p:spTree>
    <p:extLst>
      <p:ext uri="{BB962C8B-B14F-4D97-AF65-F5344CB8AC3E}">
        <p14:creationId xmlns:p14="http://schemas.microsoft.com/office/powerpoint/2010/main" val="1206102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4270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999F8-A084-4E20-8D0B-FA4977066090}"/>
              </a:ext>
            </a:extLst>
          </p:cNvPr>
          <p:cNvSpPr txBox="1"/>
          <p:nvPr/>
        </p:nvSpPr>
        <p:spPr>
          <a:xfrm>
            <a:off x="3344780" y="2351782"/>
            <a:ext cx="6165470" cy="10772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Methods of classification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K Nearest Neighbors (KNN)</a:t>
            </a:r>
          </a:p>
        </p:txBody>
      </p:sp>
    </p:spTree>
    <p:extLst>
      <p:ext uri="{BB962C8B-B14F-4D97-AF65-F5344CB8AC3E}">
        <p14:creationId xmlns:p14="http://schemas.microsoft.com/office/powerpoint/2010/main" val="34981119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2252341" y="2018437"/>
            <a:ext cx="7233113" cy="3886200"/>
            <a:chOff x="850935" y="1811439"/>
            <a:chExt cx="7026348" cy="3785869"/>
          </a:xfrm>
        </p:grpSpPr>
        <p:pic>
          <p:nvPicPr>
            <p:cNvPr id="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5326" y="1811439"/>
              <a:ext cx="6631957" cy="340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5"/>
            <p:cNvSpPr txBox="1">
              <a:spLocks noChangeArrowheads="1"/>
            </p:cNvSpPr>
            <p:nvPr/>
          </p:nvSpPr>
          <p:spPr bwMode="auto">
            <a:xfrm>
              <a:off x="4077779" y="5197198"/>
              <a:ext cx="10852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intensity</a:t>
              </a:r>
            </a:p>
          </p:txBody>
        </p:sp>
        <p:sp>
          <p:nvSpPr>
            <p:cNvPr id="5" name="TextBox 6"/>
            <p:cNvSpPr txBox="1">
              <a:spLocks noChangeArrowheads="1"/>
            </p:cNvSpPr>
            <p:nvPr/>
          </p:nvSpPr>
          <p:spPr bwMode="auto">
            <a:xfrm rot="16200000">
              <a:off x="415003" y="3314637"/>
              <a:ext cx="1260538" cy="38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symmetry</a:t>
              </a:r>
            </a:p>
          </p:txBody>
        </p:sp>
      </p:grpSp>
      <p:sp>
        <p:nvSpPr>
          <p:cNvPr id="6" name="Text Box 8"/>
          <p:cNvSpPr txBox="1">
            <a:spLocks noChangeArrowheads="1"/>
          </p:cNvSpPr>
          <p:nvPr/>
        </p:nvSpPr>
        <p:spPr bwMode="auto">
          <a:xfrm>
            <a:off x="1086254" y="448777"/>
            <a:ext cx="1020277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KNN is a “similarity” classification method based on the assumption that examples with small differences in attributes usually belong to the same class. The degree to which this assumption is valid depends on the quality of the attributes and the degree of noise in the data.</a:t>
            </a:r>
          </a:p>
        </p:txBody>
      </p:sp>
      <p:sp>
        <p:nvSpPr>
          <p:cNvPr id="8" name="TextBox 7">
            <a:extLst>
              <a:ext uri="{FF2B5EF4-FFF2-40B4-BE49-F238E27FC236}">
                <a16:creationId xmlns:a16="http://schemas.microsoft.com/office/drawing/2014/main" id="{449939FF-82D7-4AC6-AE71-E12C4839708E}"/>
              </a:ext>
            </a:extLst>
          </p:cNvPr>
          <p:cNvSpPr txBox="1"/>
          <p:nvPr/>
        </p:nvSpPr>
        <p:spPr>
          <a:xfrm>
            <a:off x="2318220" y="5863574"/>
            <a:ext cx="7629012"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Symmetry and intensity are good attributes to distinguish 1 from 5</a:t>
            </a:r>
          </a:p>
        </p:txBody>
      </p:sp>
    </p:spTree>
    <p:extLst>
      <p:ext uri="{BB962C8B-B14F-4D97-AF65-F5344CB8AC3E}">
        <p14:creationId xmlns:p14="http://schemas.microsoft.com/office/powerpoint/2010/main" val="29928526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84082" y="401052"/>
            <a:ext cx="586090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KNN method of binary classification</a:t>
            </a:r>
          </a:p>
        </p:txBody>
      </p:sp>
      <p:sp>
        <p:nvSpPr>
          <p:cNvPr id="4" name="TextBox 3"/>
          <p:cNvSpPr txBox="1"/>
          <p:nvPr/>
        </p:nvSpPr>
        <p:spPr>
          <a:xfrm>
            <a:off x="469232" y="1219200"/>
            <a:ext cx="10924673" cy="49552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each attribute vector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the dataset (without the 1 for a bias node), calculate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8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k</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8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i</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where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i</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every other attribute vector in the dataset.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Rank the results by increasing value.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Choose an odd positive integer for K (typically 1&lt;K&lt;10).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Assign the example with attributes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to the predominate class among the K examples closest to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binary classification with an odd value of K, the predominate class among the K examples closest to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will be unique. A tie between members and non-members is avoided.</a:t>
            </a:r>
          </a:p>
        </p:txBody>
      </p:sp>
    </p:spTree>
    <p:extLst>
      <p:ext uri="{BB962C8B-B14F-4D97-AF65-F5344CB8AC3E}">
        <p14:creationId xmlns:p14="http://schemas.microsoft.com/office/powerpoint/2010/main" val="26186831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0468" y="982176"/>
            <a:ext cx="10311063" cy="48936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KNN is an “instance based” approach to binary classification.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There are no weights to optimize. It classifies based on the similarity of attributes.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Usually try several values of K (3, 5, 7, 9,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Pick the value that gives the smallest in-sample error calculated as the number misclassified.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in-sample error is acceptable, calculate the mean of attribute vectors in both classes (members and non-members).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the mean attribute vectors to predict class membership of examples in a test set (i.e., assign example to class with closest mean attributes).</a:t>
            </a:r>
          </a:p>
        </p:txBody>
      </p:sp>
    </p:spTree>
    <p:extLst>
      <p:ext uri="{BB962C8B-B14F-4D97-AF65-F5344CB8AC3E}">
        <p14:creationId xmlns:p14="http://schemas.microsoft.com/office/powerpoint/2010/main" val="895195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txBox="1">
            <a:spLocks noGrp="1"/>
          </p:cNvSpPr>
          <p:nvPr/>
        </p:nvSpPr>
        <p:spPr>
          <a:xfrm>
            <a:off x="8610600" y="5624514"/>
            <a:ext cx="571500" cy="273844"/>
          </a:xfrm>
          <a:prstGeom prst="rect">
            <a:avLst/>
          </a:prstGeom>
          <a:noFill/>
        </p:spPr>
        <p:txBody>
          <a:bodyPr lIns="0" tIns="0" rIns="0" bIns="0" anchor="b"/>
          <a:lstStyle/>
          <a:p>
            <a:pPr algn="r">
              <a:defRPr/>
            </a:pPr>
            <a:fld id="{A7A4C229-F886-45DD-BFFB-C015E4E24FFE}" type="slidenum">
              <a:rPr lang="tr-TR" sz="900">
                <a:solidFill>
                  <a:srgbClr val="1F497D"/>
                </a:solidFill>
                <a:latin typeface="Calibri"/>
              </a:rPr>
              <a:pPr algn="r">
                <a:defRPr/>
              </a:pPr>
              <a:t>5</a:t>
            </a:fld>
            <a:endParaRPr lang="tr-TR" sz="900">
              <a:solidFill>
                <a:srgbClr val="1F497D"/>
              </a:solidFill>
              <a:latin typeface="Calibri"/>
            </a:endParaRPr>
          </a:p>
        </p:txBody>
      </p:sp>
      <p:sp>
        <p:nvSpPr>
          <p:cNvPr id="8" name="TextBox 7"/>
          <p:cNvSpPr txBox="1"/>
          <p:nvPr/>
        </p:nvSpPr>
        <p:spPr>
          <a:xfrm>
            <a:off x="6096000" y="3479743"/>
            <a:ext cx="3488647" cy="2554545"/>
          </a:xfrm>
          <a:prstGeom prst="rect">
            <a:avLst/>
          </a:prstGeom>
          <a:noFill/>
        </p:spPr>
        <p:txBody>
          <a:bodyPr wrap="none" rtlCol="0">
            <a:spAutoFit/>
          </a:bodyPr>
          <a:lstStyle/>
          <a:p>
            <a:pPr>
              <a:defRPr/>
            </a:pPr>
            <a:r>
              <a:rPr lang="en-US" sz="2000" dirty="0">
                <a:solidFill>
                  <a:prstClr val="black"/>
                </a:solidFill>
                <a:latin typeface="Arial" panose="020B0604020202020204" pitchFamily="34" charset="0"/>
                <a:cs typeface="Arial" panose="020B0604020202020204" pitchFamily="34" charset="0"/>
              </a:rPr>
              <a:t>b is the positive class</a:t>
            </a:r>
          </a:p>
          <a:p>
            <a:pPr>
              <a:defRPr/>
            </a:pPr>
            <a:r>
              <a:rPr lang="en-US" sz="2000" dirty="0">
                <a:solidFill>
                  <a:prstClr val="black"/>
                </a:solidFill>
                <a:latin typeface="Arial" panose="020B0604020202020204" pitchFamily="34" charset="0"/>
                <a:cs typeface="Arial" panose="020B0604020202020204" pitchFamily="34" charset="0"/>
              </a:rPr>
              <a:t>b          a    </a:t>
            </a: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 classified as</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236    13 | classified as b</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3      431 | classified as a</a:t>
            </a:r>
          </a:p>
          <a:p>
            <a:pPr>
              <a:defRPr/>
            </a:pPr>
            <a:endPar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FP rate = 13/(13+413)=0.029</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TP rate = 236/(236+3)=0.987</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Class accuracy = 98.7%  </a:t>
            </a:r>
            <a:endParaRPr lang="en-US" sz="2000" dirty="0">
              <a:solidFill>
                <a:prstClr val="black"/>
              </a:solidFill>
              <a:latin typeface="Arial" panose="020B0604020202020204" pitchFamily="34" charset="0"/>
              <a:cs typeface="Arial" panose="020B0604020202020204" pitchFamily="34" charset="0"/>
            </a:endParaRPr>
          </a:p>
        </p:txBody>
      </p:sp>
      <p:sp>
        <p:nvSpPr>
          <p:cNvPr id="9" name="TextBox 8"/>
          <p:cNvSpPr txBox="1"/>
          <p:nvPr/>
        </p:nvSpPr>
        <p:spPr>
          <a:xfrm>
            <a:off x="1933061" y="3446981"/>
            <a:ext cx="3631315" cy="2554545"/>
          </a:xfrm>
          <a:prstGeom prst="rect">
            <a:avLst/>
          </a:prstGeom>
          <a:noFill/>
        </p:spPr>
        <p:txBody>
          <a:bodyPr wrap="none" rtlCol="0">
            <a:spAutoFit/>
          </a:bodyPr>
          <a:lstStyle/>
          <a:p>
            <a:pPr>
              <a:defRPr/>
            </a:pPr>
            <a:r>
              <a:rPr lang="en-US" sz="2000" dirty="0">
                <a:solidFill>
                  <a:prstClr val="black"/>
                </a:solidFill>
                <a:latin typeface="Arial" panose="020B0604020202020204" pitchFamily="34" charset="0"/>
                <a:cs typeface="Arial" panose="020B0604020202020204" pitchFamily="34" charset="0"/>
              </a:rPr>
              <a:t>a is the positive class</a:t>
            </a:r>
          </a:p>
          <a:p>
            <a:pPr>
              <a:defRPr/>
            </a:pPr>
            <a:r>
              <a:rPr lang="en-US" sz="2000" dirty="0">
                <a:solidFill>
                  <a:prstClr val="black"/>
                </a:solidFill>
                <a:latin typeface="Arial" panose="020B0604020202020204" pitchFamily="34" charset="0"/>
                <a:cs typeface="Arial" panose="020B0604020202020204" pitchFamily="34" charset="0"/>
              </a:rPr>
              <a:t>a          b</a:t>
            </a:r>
            <a:endPar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431      3 | classified as a</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13    236 | classified as b</a:t>
            </a:r>
          </a:p>
          <a:p>
            <a:pPr>
              <a:defRPr/>
            </a:pPr>
            <a:endPar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FP rate = 3/(3+236)=0.013</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TP rate = 431/(431+13)=0.971</a:t>
            </a:r>
          </a:p>
          <a:p>
            <a:pPr>
              <a:defRPr/>
            </a:pPr>
            <a:r>
              <a:rPr lang="en-US" sz="2000" dirty="0">
                <a:solidFill>
                  <a:prstClr val="black"/>
                </a:solidFill>
                <a:latin typeface="Arial" panose="020B0604020202020204" pitchFamily="34" charset="0"/>
                <a:cs typeface="Arial" panose="020B0604020202020204" pitchFamily="34" charset="0"/>
                <a:sym typeface="Wingdings" panose="05000000000000000000" pitchFamily="2" charset="2"/>
              </a:rPr>
              <a:t>Class accuracy = 97.1%</a:t>
            </a:r>
          </a:p>
        </p:txBody>
      </p:sp>
      <p:sp>
        <p:nvSpPr>
          <p:cNvPr id="10" name="Rectangle 9">
            <a:extLst>
              <a:ext uri="{FF2B5EF4-FFF2-40B4-BE49-F238E27FC236}">
                <a16:creationId xmlns:a16="http://schemas.microsoft.com/office/drawing/2014/main" id="{D7A12076-630D-417A-94E4-BC357BC3F936}"/>
              </a:ext>
            </a:extLst>
          </p:cNvPr>
          <p:cNvSpPr/>
          <p:nvPr/>
        </p:nvSpPr>
        <p:spPr>
          <a:xfrm>
            <a:off x="1998089" y="2174632"/>
            <a:ext cx="8195821" cy="1274195"/>
          </a:xfrm>
          <a:prstGeom prst="rect">
            <a:avLst/>
          </a:prstGeom>
        </p:spPr>
        <p:txBody>
          <a:bodyPr wrap="square">
            <a:spAutoFit/>
          </a:bodyPr>
          <a:lstStyle/>
          <a:p>
            <a:pPr>
              <a:lnSpc>
                <a:spcPct val="80000"/>
              </a:lnSpc>
            </a:pPr>
            <a:r>
              <a:rPr lang="en-US" sz="2400" dirty="0">
                <a:solidFill>
                  <a:prstClr val="black"/>
                </a:solidFill>
                <a:latin typeface="Arial" panose="020B0604020202020204" pitchFamily="34" charset="0"/>
                <a:cs typeface="Arial" panose="020B0604020202020204" pitchFamily="34" charset="0"/>
              </a:rPr>
              <a:t>Transform the confusion matrix on the previous slide to Columns are class specific. </a:t>
            </a:r>
          </a:p>
          <a:p>
            <a:pPr>
              <a:lnSpc>
                <a:spcPct val="80000"/>
              </a:lnSpc>
            </a:pPr>
            <a:endParaRPr lang="en-US" sz="2400" dirty="0">
              <a:solidFill>
                <a:prstClr val="black"/>
              </a:solidFill>
              <a:latin typeface="Arial" panose="020B0604020202020204" pitchFamily="34" charset="0"/>
              <a:cs typeface="Arial" panose="020B0604020202020204" pitchFamily="34" charset="0"/>
            </a:endParaRPr>
          </a:p>
          <a:p>
            <a:pPr>
              <a:lnSpc>
                <a:spcPct val="80000"/>
              </a:lnSpc>
            </a:pPr>
            <a:r>
              <a:rPr lang="en-US" sz="2400" dirty="0">
                <a:solidFill>
                  <a:prstClr val="black"/>
                </a:solidFill>
                <a:latin typeface="Arial" panose="020B0604020202020204" pitchFamily="34" charset="0"/>
                <a:cs typeface="Arial" panose="020B0604020202020204" pitchFamily="34" charset="0"/>
              </a:rPr>
              <a:t>Left column is positive class</a:t>
            </a:r>
          </a:p>
        </p:txBody>
      </p:sp>
    </p:spTree>
    <p:extLst>
      <p:ext uri="{BB962C8B-B14F-4D97-AF65-F5344CB8AC3E}">
        <p14:creationId xmlns:p14="http://schemas.microsoft.com/office/powerpoint/2010/main" val="238205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8763" y="2305594"/>
            <a:ext cx="72442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Classification by perceptron regression</a:t>
            </a:r>
          </a:p>
        </p:txBody>
      </p:sp>
    </p:spTree>
    <p:extLst>
      <p:ext uri="{BB962C8B-B14F-4D97-AF65-F5344CB8AC3E}">
        <p14:creationId xmlns:p14="http://schemas.microsoft.com/office/powerpoint/2010/main" val="392072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770039" y="1793631"/>
            <a:ext cx="7053900" cy="5064369"/>
            <a:chOff x="2497138" y="756251"/>
            <a:chExt cx="7848600" cy="5632450"/>
          </a:xfrm>
        </p:grpSpPr>
        <p:grpSp>
          <p:nvGrpSpPr>
            <p:cNvPr id="2" name="Group 1"/>
            <p:cNvGrpSpPr/>
            <p:nvPr/>
          </p:nvGrpSpPr>
          <p:grpSpPr>
            <a:xfrm>
              <a:off x="2497138" y="756251"/>
              <a:ext cx="7848600" cy="5632450"/>
              <a:chOff x="1985964" y="1276951"/>
              <a:chExt cx="7848600" cy="5632450"/>
            </a:xfrm>
          </p:grpSpPr>
          <p:pic>
            <p:nvPicPr>
              <p:cNvPr id="13314" name="Picture 23" descr="perK_c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5964" y="1276951"/>
                <a:ext cx="78486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2"/>
              <p:cNvSpPr txBox="1">
                <a:spLocks noChangeArrowheads="1"/>
              </p:cNvSpPr>
              <p:nvPr/>
            </p:nvSpPr>
            <p:spPr bwMode="auto">
              <a:xfrm>
                <a:off x="3001963" y="2322513"/>
                <a:ext cx="11592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Sig(</a:t>
                </a:r>
                <a:r>
                  <a:rPr kumimoji="0" lang="en-US" altLang="en-US" sz="1800" b="1"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1800" b="0" i="0" u="none" strike="noStrike" kern="1200" cap="none" spc="0" normalizeH="0" baseline="-25000" noProof="0" dirty="0">
                    <a:ln>
                      <a:noFill/>
                    </a:ln>
                    <a:solidFill>
                      <a:prstClr val="black"/>
                    </a:solidFill>
                    <a:effectLst/>
                    <a:uLnTx/>
                    <a:uFillTx/>
                    <a:latin typeface="Arial" panose="020B0604020202020204" pitchFamily="34" charset="0"/>
                    <a:ea typeface="+mn-ea"/>
                    <a:cs typeface="+mn-cs"/>
                  </a:rPr>
                  <a:t>1</a:t>
                </a:r>
                <a:r>
                  <a:rPr kumimoji="0" lang="en-US" alt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T</a:t>
                </a: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p>
            </p:txBody>
          </p:sp>
          <p:sp>
            <p:nvSpPr>
              <p:cNvPr id="13316" name="TextBox 3"/>
              <p:cNvSpPr txBox="1">
                <a:spLocks noChangeArrowheads="1"/>
              </p:cNvSpPr>
              <p:nvPr/>
            </p:nvSpPr>
            <p:spPr bwMode="auto">
              <a:xfrm>
                <a:off x="4598989" y="2311400"/>
                <a:ext cx="11592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Sig(</a:t>
                </a:r>
                <a:r>
                  <a:rPr kumimoji="0" lang="en-US" altLang="en-US" sz="1800" b="1" i="1"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1800" b="0" i="0" u="none" strike="noStrike" kern="1200" cap="none" spc="0" normalizeH="0" baseline="-25000" noProof="0" dirty="0">
                    <a:ln>
                      <a:noFill/>
                    </a:ln>
                    <a:solidFill>
                      <a:prstClr val="black"/>
                    </a:solidFill>
                    <a:effectLst/>
                    <a:uLnTx/>
                    <a:uFillTx/>
                    <a:latin typeface="Arial" panose="020B0604020202020204" pitchFamily="34" charset="0"/>
                    <a:ea typeface="+mn-ea"/>
                    <a:cs typeface="+mn-cs"/>
                  </a:rPr>
                  <a:t>2</a:t>
                </a:r>
                <a:r>
                  <a:rPr kumimoji="0" lang="en-US" alt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T</a:t>
                </a: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p>
            </p:txBody>
          </p:sp>
          <p:sp>
            <p:nvSpPr>
              <p:cNvPr id="13317" name="TextBox 4"/>
              <p:cNvSpPr txBox="1">
                <a:spLocks noChangeArrowheads="1"/>
              </p:cNvSpPr>
              <p:nvPr/>
            </p:nvSpPr>
            <p:spPr bwMode="auto">
              <a:xfrm>
                <a:off x="7121526" y="2270125"/>
                <a:ext cx="11769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Sig(</a:t>
                </a:r>
                <a:r>
                  <a:rPr kumimoji="0" lang="en-US" altLang="en-US" sz="1800" b="1" i="1"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w</a:t>
                </a:r>
                <a:r>
                  <a:rPr kumimoji="0" lang="en-US" altLang="en-US" sz="1800" b="0" i="0" u="none" strike="noStrike" kern="1200" cap="none" spc="0" normalizeH="0" baseline="-25000" noProof="0" dirty="0" err="1">
                    <a:ln>
                      <a:noFill/>
                    </a:ln>
                    <a:solidFill>
                      <a:prstClr val="black"/>
                    </a:solidFill>
                    <a:effectLst/>
                    <a:uLnTx/>
                    <a:uFillTx/>
                    <a:latin typeface="Arial" panose="020B0604020202020204" pitchFamily="34" charset="0"/>
                    <a:ea typeface="+mn-ea"/>
                    <a:cs typeface="+mn-cs"/>
                  </a:rPr>
                  <a:t>K</a:t>
                </a:r>
                <a:r>
                  <a:rPr kumimoji="0" lang="en-US" altLang="en-US" sz="1800" b="0" i="0" u="none" strike="noStrike" kern="1200" cap="none" spc="0" normalizeH="0" baseline="30000" noProof="0" dirty="0" err="1">
                    <a:ln>
                      <a:noFill/>
                    </a:ln>
                    <a:solidFill>
                      <a:prstClr val="black"/>
                    </a:solidFill>
                    <a:effectLst/>
                    <a:uLnTx/>
                    <a:uFillTx/>
                    <a:latin typeface="Arial" panose="020B0604020202020204" pitchFamily="34" charset="0"/>
                    <a:ea typeface="+mn-ea"/>
                    <a:cs typeface="+mn-cs"/>
                  </a:rPr>
                  <a:t>T</a:t>
                </a:r>
                <a:r>
                  <a:rPr kumimoji="0" lang="en-US" altLang="en-US" sz="1800" b="1"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x</a:t>
                </a: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13318" name="TextBox 5"/>
            <p:cNvSpPr txBox="1">
              <a:spLocks noChangeArrowheads="1"/>
            </p:cNvSpPr>
            <p:nvPr/>
          </p:nvSpPr>
          <p:spPr bwMode="auto">
            <a:xfrm>
              <a:off x="7994823" y="493446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p>
          </p:txBody>
        </p:sp>
        <p:sp>
          <p:nvSpPr>
            <p:cNvPr id="13319" name="TextBox 6"/>
            <p:cNvSpPr txBox="1">
              <a:spLocks noChangeArrowheads="1"/>
            </p:cNvSpPr>
            <p:nvPr/>
          </p:nvSpPr>
          <p:spPr bwMode="auto">
            <a:xfrm>
              <a:off x="6665119" y="1762898"/>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13320" name="TextBox 2"/>
          <p:cNvSpPr txBox="1">
            <a:spLocks noChangeArrowheads="1"/>
          </p:cNvSpPr>
          <p:nvPr/>
        </p:nvSpPr>
        <p:spPr bwMode="auto">
          <a:xfrm>
            <a:off x="224578" y="120348"/>
            <a:ext cx="1170418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b="1" dirty="0">
                <a:solidFill>
                  <a:prstClr val="black"/>
                </a:solidFill>
              </a:rPr>
              <a:t>		</a:t>
            </a:r>
            <a:r>
              <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Perceptron for multi-class multivariate linear classification.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Each class has its own weight-vector connection to the input that is a column of a weight matrix </a:t>
            </a:r>
            <a:r>
              <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with K columns and d+1 rows. Output is the sigmoid</a:t>
            </a:r>
            <a:r>
              <a:rPr lang="en-US" altLang="en-US" sz="2400" dirty="0">
                <a:solidFill>
                  <a:prstClr val="black"/>
                </a:solidFill>
              </a:rPr>
              <a:t> function which is interpreted as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probability of class membership (called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softmax</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Assign example to class with highest probability. Number weights = K(d+1)</a:t>
            </a:r>
            <a:endPar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95318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 name="Object 4"/>
          <p:cNvGraphicFramePr>
            <a:graphicFrameLocks noGrp="1" noChangeAspect="1"/>
          </p:cNvGraphicFramePr>
          <p:nvPr>
            <p:ph idx="4294967295"/>
          </p:nvPr>
        </p:nvGraphicFramePr>
        <p:xfrm>
          <a:off x="8497141" y="2876219"/>
          <a:ext cx="3056684" cy="2019724"/>
        </p:xfrm>
        <a:graphic>
          <a:graphicData uri="http://schemas.openxmlformats.org/presentationml/2006/ole">
            <mc:AlternateContent xmlns:mc="http://schemas.openxmlformats.org/markup-compatibility/2006">
              <mc:Choice xmlns:v="urn:schemas-microsoft-com:vml" Requires="v">
                <p:oleObj name="Equation" r:id="rId2" imgW="1460500" imgH="965200" progId="Equation.3">
                  <p:embed/>
                </p:oleObj>
              </mc:Choice>
              <mc:Fallback>
                <p:oleObj name="Equation" r:id="rId2" imgW="1460500" imgH="965200" progId="Equation.3">
                  <p:embed/>
                  <p:pic>
                    <p:nvPicPr>
                      <p:cNvPr id="11267"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7141" y="2876219"/>
                        <a:ext cx="3056684" cy="2019724"/>
                      </a:xfrm>
                      <a:prstGeom prst="rect">
                        <a:avLst/>
                      </a:prstGeom>
                      <a:noFill/>
                      <a:ln>
                        <a:noFill/>
                      </a:ln>
                    </p:spPr>
                  </p:pic>
                </p:oleObj>
              </mc:Fallback>
            </mc:AlternateContent>
          </a:graphicData>
        </a:graphic>
      </p:graphicFrame>
      <p:sp>
        <p:nvSpPr>
          <p:cNvPr id="11268" name="Slide Number Placeholder 4"/>
          <p:cNvSpPr txBox="1">
            <a:spLocks noGrp="1"/>
          </p:cNvSpPr>
          <p:nvPr/>
        </p:nvSpPr>
        <p:spPr bwMode="auto">
          <a:xfrm>
            <a:off x="9448800" y="6356351"/>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E7D9062D-68FF-4B41-B354-E41B89B9C6E1}" type="slidenum">
              <a:rPr kumimoji="0" lang="tr-TR" altLang="en-US" sz="1200" b="0" i="0" u="none" strike="noStrike" kern="1200" cap="none" spc="0" normalizeH="0" baseline="0" noProof="0">
                <a:ln>
                  <a:noFill/>
                </a:ln>
                <a:solidFill>
                  <a:srgbClr val="000000"/>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8</a:t>
            </a:fld>
            <a:endParaRPr kumimoji="0" lang="tr-TR" altLang="en-US" sz="1200" b="0" i="0" u="none" strike="noStrike" kern="1200" cap="none" spc="0" normalizeH="0" baseline="0" noProof="0">
              <a:ln>
                <a:noFill/>
              </a:ln>
              <a:solidFill>
                <a:srgbClr val="000000"/>
              </a:solidFill>
              <a:effectLst/>
              <a:uLnTx/>
              <a:uFillTx/>
              <a:latin typeface="Palatino Linotype" panose="02040502050505030304" pitchFamily="18" charset="0"/>
              <a:ea typeface="+mn-ea"/>
              <a:cs typeface="+mn-cs"/>
            </a:endParaRPr>
          </a:p>
        </p:txBody>
      </p:sp>
      <p:sp>
        <p:nvSpPr>
          <p:cNvPr id="8" name="Footer Placeholder 3"/>
          <p:cNvSpPr txBox="1">
            <a:spLocks noGrp="1"/>
          </p:cNvSpPr>
          <p:nvPr/>
        </p:nvSpPr>
        <p:spPr>
          <a:xfrm>
            <a:off x="2095501" y="6356351"/>
            <a:ext cx="7072313" cy="365125"/>
          </a:xfrm>
          <a:prstGeom prst="rect">
            <a:avLst/>
          </a:prstGeom>
          <a:noFill/>
        </p:spPr>
        <p:txBody>
          <a:bodyPr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B2B2B2"/>
                </a:solidFill>
                <a:effectLst/>
                <a:uLnTx/>
                <a:uFillTx/>
                <a:latin typeface="Calibri Light"/>
                <a:ea typeface="+mn-ea"/>
                <a:cs typeface="+mn-cs"/>
              </a:rPr>
              <a:t>Lecture Notes for E </a:t>
            </a:r>
            <a:r>
              <a:rPr kumimoji="0" lang="en-US" sz="1200" b="0" i="0" u="none" strike="noStrike" kern="1200" cap="none" spc="0" normalizeH="0" baseline="0" noProof="0" dirty="0" err="1">
                <a:ln>
                  <a:noFill/>
                </a:ln>
                <a:solidFill>
                  <a:srgbClr val="B2B2B2"/>
                </a:solidFill>
                <a:effectLst/>
                <a:uLnTx/>
                <a:uFillTx/>
                <a:latin typeface="Calibri Light"/>
                <a:ea typeface="+mn-ea"/>
                <a:cs typeface="+mn-cs"/>
              </a:rPr>
              <a:t>Alpaydın</a:t>
            </a:r>
            <a:r>
              <a:rPr kumimoji="0" lang="en-US" sz="1200" b="0" i="0" u="none" strike="noStrike" kern="1200" cap="none" spc="0" normalizeH="0" baseline="0" noProof="0" dirty="0">
                <a:ln>
                  <a:noFill/>
                </a:ln>
                <a:solidFill>
                  <a:srgbClr val="B2B2B2"/>
                </a:solidFill>
                <a:effectLst/>
                <a:uLnTx/>
                <a:uFillTx/>
                <a:latin typeface="Calibri Light"/>
                <a:ea typeface="+mn-ea"/>
                <a:cs typeface="+mn-cs"/>
              </a:rPr>
              <a:t> 2010 Introduction to Machine Learning 2e © The MIT Press (V1.0)</a:t>
            </a:r>
            <a:endParaRPr kumimoji="0" lang="tr-TR" sz="1200" b="0" i="0" u="none" strike="noStrike" kern="1200" cap="none" spc="0" normalizeH="0" baseline="0" noProof="0" dirty="0">
              <a:ln>
                <a:noFill/>
              </a:ln>
              <a:solidFill>
                <a:srgbClr val="B2B2B2"/>
              </a:solidFill>
              <a:effectLst/>
              <a:uLnTx/>
              <a:uFillTx/>
              <a:latin typeface="Calibri Light"/>
              <a:ea typeface="+mn-ea"/>
              <a:cs typeface="+mn-cs"/>
            </a:endParaRPr>
          </a:p>
        </p:txBody>
      </p:sp>
      <p:sp>
        <p:nvSpPr>
          <p:cNvPr id="11270" name="Text Box 26"/>
          <p:cNvSpPr txBox="1">
            <a:spLocks noChangeArrowheads="1"/>
          </p:cNvSpPr>
          <p:nvPr/>
        </p:nvSpPr>
        <p:spPr bwMode="auto">
          <a:xfrm>
            <a:off x="776873" y="3134520"/>
            <a:ext cx="246413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is input vector</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is weight vector</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t>
            </a:r>
            <a:r>
              <a:rPr kumimoji="0" lang="en-US" altLang="en-US" sz="20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T</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1271" name="TextBox 2"/>
          <p:cNvSpPr txBox="1">
            <a:spLocks noChangeArrowheads="1"/>
          </p:cNvSpPr>
          <p:nvPr/>
        </p:nvSpPr>
        <p:spPr bwMode="auto">
          <a:xfrm>
            <a:off x="322217" y="231009"/>
            <a:ext cx="11547566"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Classification by perceptron regression:</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Response is class label (treated as continuous) when regression is used for multi-class classification. Requires binning of response to assign an example a to class. Number of weights = d+1</a:t>
            </a:r>
          </a:p>
        </p:txBody>
      </p:sp>
      <p:sp>
        <p:nvSpPr>
          <p:cNvPr id="11272" name="TextBox 1"/>
          <p:cNvSpPr txBox="1">
            <a:spLocks noChangeArrowheads="1"/>
          </p:cNvSpPr>
          <p:nvPr/>
        </p:nvSpPr>
        <p:spPr bwMode="auto">
          <a:xfrm>
            <a:off x="6958264" y="4466894"/>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p>
        </p:txBody>
      </p:sp>
      <p:grpSp>
        <p:nvGrpSpPr>
          <p:cNvPr id="2" name="Group 1"/>
          <p:cNvGrpSpPr/>
          <p:nvPr/>
        </p:nvGrpSpPr>
        <p:grpSpPr>
          <a:xfrm>
            <a:off x="2914435" y="2217396"/>
            <a:ext cx="5137150" cy="3578225"/>
            <a:chOff x="3392872" y="2396179"/>
            <a:chExt cx="5137150" cy="3578225"/>
          </a:xfrm>
        </p:grpSpPr>
        <p:pic>
          <p:nvPicPr>
            <p:cNvPr id="11266" name="Picture 13" descr="Per1_c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2872" y="2396179"/>
              <a:ext cx="5137150" cy="357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3" name="TextBox 8"/>
            <p:cNvSpPr txBox="1">
              <a:spLocks noChangeArrowheads="1"/>
            </p:cNvSpPr>
            <p:nvPr/>
          </p:nvSpPr>
          <p:spPr bwMode="auto">
            <a:xfrm>
              <a:off x="5546308" y="2615960"/>
              <a:ext cx="587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T</a:t>
              </a: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p>
          </p:txBody>
        </p:sp>
      </p:grpSp>
    </p:spTree>
    <p:extLst>
      <p:ext uri="{BB962C8B-B14F-4D97-AF65-F5344CB8AC3E}">
        <p14:creationId xmlns:p14="http://schemas.microsoft.com/office/powerpoint/2010/main" val="370287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 name="Object 4"/>
          <p:cNvGraphicFramePr>
            <a:graphicFrameLocks noGrp="1" noChangeAspect="1"/>
          </p:cNvGraphicFramePr>
          <p:nvPr>
            <p:ph idx="4294967295"/>
          </p:nvPr>
        </p:nvGraphicFramePr>
        <p:xfrm>
          <a:off x="8497141" y="2876219"/>
          <a:ext cx="3056684" cy="2019724"/>
        </p:xfrm>
        <a:graphic>
          <a:graphicData uri="http://schemas.openxmlformats.org/presentationml/2006/ole">
            <mc:AlternateContent xmlns:mc="http://schemas.openxmlformats.org/markup-compatibility/2006">
              <mc:Choice xmlns:v="urn:schemas-microsoft-com:vml" Requires="v">
                <p:oleObj name="Equation" r:id="rId2" imgW="1460500" imgH="965200" progId="Equation.3">
                  <p:embed/>
                </p:oleObj>
              </mc:Choice>
              <mc:Fallback>
                <p:oleObj name="Equation" r:id="rId2" imgW="1460500" imgH="965200" progId="Equation.3">
                  <p:embed/>
                  <p:pic>
                    <p:nvPicPr>
                      <p:cNvPr id="11267"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7141" y="2876219"/>
                        <a:ext cx="3056684" cy="2019724"/>
                      </a:xfrm>
                      <a:prstGeom prst="rect">
                        <a:avLst/>
                      </a:prstGeom>
                      <a:noFill/>
                      <a:ln>
                        <a:noFill/>
                      </a:ln>
                    </p:spPr>
                  </p:pic>
                </p:oleObj>
              </mc:Fallback>
            </mc:AlternateContent>
          </a:graphicData>
        </a:graphic>
      </p:graphicFrame>
      <p:sp>
        <p:nvSpPr>
          <p:cNvPr id="11268" name="Slide Number Placeholder 4"/>
          <p:cNvSpPr txBox="1">
            <a:spLocks noGrp="1"/>
          </p:cNvSpPr>
          <p:nvPr/>
        </p:nvSpPr>
        <p:spPr bwMode="auto">
          <a:xfrm>
            <a:off x="9448800" y="6356351"/>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E7D9062D-68FF-4B41-B354-E41B89B9C6E1}" type="slidenum">
              <a:rPr kumimoji="0" lang="tr-TR" altLang="en-US" sz="1200" b="0" i="0" u="none" strike="noStrike" kern="1200" cap="none" spc="0" normalizeH="0" baseline="0" noProof="0">
                <a:ln>
                  <a:noFill/>
                </a:ln>
                <a:solidFill>
                  <a:srgbClr val="000000"/>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9</a:t>
            </a:fld>
            <a:endParaRPr kumimoji="0" lang="tr-TR" altLang="en-US" sz="1200" b="0" i="0" u="none" strike="noStrike" kern="1200" cap="none" spc="0" normalizeH="0" baseline="0" noProof="0">
              <a:ln>
                <a:noFill/>
              </a:ln>
              <a:solidFill>
                <a:srgbClr val="000000"/>
              </a:solidFill>
              <a:effectLst/>
              <a:uLnTx/>
              <a:uFillTx/>
              <a:latin typeface="Palatino Linotype" panose="02040502050505030304" pitchFamily="18" charset="0"/>
              <a:ea typeface="+mn-ea"/>
              <a:cs typeface="+mn-cs"/>
            </a:endParaRPr>
          </a:p>
        </p:txBody>
      </p:sp>
      <p:sp>
        <p:nvSpPr>
          <p:cNvPr id="8" name="Footer Placeholder 3"/>
          <p:cNvSpPr txBox="1">
            <a:spLocks noGrp="1"/>
          </p:cNvSpPr>
          <p:nvPr/>
        </p:nvSpPr>
        <p:spPr>
          <a:xfrm>
            <a:off x="2095501" y="6356351"/>
            <a:ext cx="7072313" cy="365125"/>
          </a:xfrm>
          <a:prstGeom prst="rect">
            <a:avLst/>
          </a:prstGeom>
          <a:noFill/>
        </p:spPr>
        <p:txBody>
          <a:bodyPr lIns="0" tIns="0" rIns="0" bIns="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B2B2B2"/>
                </a:solidFill>
                <a:effectLst/>
                <a:uLnTx/>
                <a:uFillTx/>
                <a:latin typeface="Calibri Light"/>
                <a:ea typeface="+mn-ea"/>
                <a:cs typeface="+mn-cs"/>
              </a:rPr>
              <a:t>Lecture Notes for E </a:t>
            </a:r>
            <a:r>
              <a:rPr kumimoji="0" lang="en-US" sz="1200" b="0" i="0" u="none" strike="noStrike" kern="1200" cap="none" spc="0" normalizeH="0" baseline="0" noProof="0" dirty="0" err="1">
                <a:ln>
                  <a:noFill/>
                </a:ln>
                <a:solidFill>
                  <a:srgbClr val="B2B2B2"/>
                </a:solidFill>
                <a:effectLst/>
                <a:uLnTx/>
                <a:uFillTx/>
                <a:latin typeface="Calibri Light"/>
                <a:ea typeface="+mn-ea"/>
                <a:cs typeface="+mn-cs"/>
              </a:rPr>
              <a:t>Alpaydın</a:t>
            </a:r>
            <a:r>
              <a:rPr kumimoji="0" lang="en-US" sz="1200" b="0" i="0" u="none" strike="noStrike" kern="1200" cap="none" spc="0" normalizeH="0" baseline="0" noProof="0" dirty="0">
                <a:ln>
                  <a:noFill/>
                </a:ln>
                <a:solidFill>
                  <a:srgbClr val="B2B2B2"/>
                </a:solidFill>
                <a:effectLst/>
                <a:uLnTx/>
                <a:uFillTx/>
                <a:latin typeface="Calibri Light"/>
                <a:ea typeface="+mn-ea"/>
                <a:cs typeface="+mn-cs"/>
              </a:rPr>
              <a:t> 2010 Introduction to Machine Learning 2e © The MIT Press (V1.0)</a:t>
            </a:r>
            <a:endParaRPr kumimoji="0" lang="tr-TR" sz="1200" b="0" i="0" u="none" strike="noStrike" kern="1200" cap="none" spc="0" normalizeH="0" baseline="0" noProof="0" dirty="0">
              <a:ln>
                <a:noFill/>
              </a:ln>
              <a:solidFill>
                <a:srgbClr val="B2B2B2"/>
              </a:solidFill>
              <a:effectLst/>
              <a:uLnTx/>
              <a:uFillTx/>
              <a:latin typeface="Calibri Light"/>
              <a:ea typeface="+mn-ea"/>
              <a:cs typeface="+mn-cs"/>
            </a:endParaRPr>
          </a:p>
        </p:txBody>
      </p:sp>
      <p:sp>
        <p:nvSpPr>
          <p:cNvPr id="11270" name="Text Box 26"/>
          <p:cNvSpPr txBox="1">
            <a:spLocks noChangeArrowheads="1"/>
          </p:cNvSpPr>
          <p:nvPr/>
        </p:nvSpPr>
        <p:spPr bwMode="auto">
          <a:xfrm>
            <a:off x="776873" y="3134520"/>
            <a:ext cx="246413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is input vector</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is weight vector</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 = </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t>
            </a:r>
            <a:r>
              <a:rPr kumimoji="0" lang="en-US" altLang="en-US" sz="20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T</a:t>
            </a: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1271" name="TextBox 2"/>
          <p:cNvSpPr txBox="1">
            <a:spLocks noChangeArrowheads="1"/>
          </p:cNvSpPr>
          <p:nvPr/>
        </p:nvSpPr>
        <p:spPr bwMode="auto">
          <a:xfrm>
            <a:off x="339634" y="353791"/>
            <a:ext cx="11547566"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Classification by perceptron regression:</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Advantages: Fewer parameters (d+1 regardless of number of classes)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One-step optimization by normal equations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Disadvantages: results can be affected by binning, no </a:t>
            </a:r>
            <a:r>
              <a:rPr kumimoji="0" lang="en-US" altLang="en-US" sz="28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softmax</a:t>
            </a:r>
            <a:endPar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1272" name="TextBox 1"/>
          <p:cNvSpPr txBox="1">
            <a:spLocks noChangeArrowheads="1"/>
          </p:cNvSpPr>
          <p:nvPr/>
        </p:nvSpPr>
        <p:spPr bwMode="auto">
          <a:xfrm>
            <a:off x="6958264" y="4466894"/>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p>
        </p:txBody>
      </p:sp>
      <p:grpSp>
        <p:nvGrpSpPr>
          <p:cNvPr id="2" name="Group 1"/>
          <p:cNvGrpSpPr/>
          <p:nvPr/>
        </p:nvGrpSpPr>
        <p:grpSpPr>
          <a:xfrm>
            <a:off x="2902404" y="2648283"/>
            <a:ext cx="5137150" cy="3578225"/>
            <a:chOff x="3392872" y="2396179"/>
            <a:chExt cx="5137150" cy="3578225"/>
          </a:xfrm>
        </p:grpSpPr>
        <p:pic>
          <p:nvPicPr>
            <p:cNvPr id="11266" name="Picture 13" descr="Per1_c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2872" y="2396179"/>
              <a:ext cx="5137150" cy="357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3" name="TextBox 8"/>
            <p:cNvSpPr txBox="1">
              <a:spLocks noChangeArrowheads="1"/>
            </p:cNvSpPr>
            <p:nvPr/>
          </p:nvSpPr>
          <p:spPr bwMode="auto">
            <a:xfrm>
              <a:off x="5546308" y="2615960"/>
              <a:ext cx="587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a:t>
              </a:r>
              <a:r>
                <a:rPr kumimoji="0" lang="en-US" alt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mn-cs"/>
                </a:rPr>
                <a:t>T</a:t>
              </a: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a:t>
              </a:r>
            </a:p>
          </p:txBody>
        </p:sp>
      </p:grpSp>
    </p:spTree>
    <p:extLst>
      <p:ext uri="{BB962C8B-B14F-4D97-AF65-F5344CB8AC3E}">
        <p14:creationId xmlns:p14="http://schemas.microsoft.com/office/powerpoint/2010/main" val="2189490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1754</TotalTime>
  <Words>3014</Words>
  <Application>Microsoft Office PowerPoint</Application>
  <PresentationFormat>Widescreen</PresentationFormat>
  <Paragraphs>350</Paragraphs>
  <Slides>46</Slides>
  <Notes>5</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46</vt:i4>
      </vt:variant>
    </vt:vector>
  </HeadingPairs>
  <TitlesOfParts>
    <vt:vector size="59" baseType="lpstr">
      <vt:lpstr>Arial</vt:lpstr>
      <vt:lpstr>Calibri</vt:lpstr>
      <vt:lpstr>Calibri Light</vt:lpstr>
      <vt:lpstr>Lucida Bright</vt:lpstr>
      <vt:lpstr>Palatino Linotype</vt:lpstr>
      <vt:lpstr>Symbol</vt:lpstr>
      <vt:lpstr>Times New Roman</vt:lpstr>
      <vt:lpstr>Office Theme</vt:lpstr>
      <vt:lpstr>1_Office Theme</vt:lpstr>
      <vt:lpstr>4_Office Theme</vt:lpstr>
      <vt:lpstr>2_Office Theme</vt:lpstr>
      <vt:lpstr>3_Office Theme</vt:lpstr>
      <vt:lpstr>Equation</vt:lpstr>
      <vt:lpstr>PowerPoint Presentation</vt:lpstr>
      <vt:lpstr>PowerPoint Presentation</vt:lpstr>
      <vt:lpstr>Analysis of classification results: binary confusion matrix</vt:lpstr>
      <vt:lpstr>Class dependent performance metrics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Bayes’ Rule: K&gt;2 Classes</vt:lpstr>
      <vt:lpstr>PowerPoint Presentation</vt:lpstr>
      <vt:lpstr>1-D Gaussian class likelihoods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115</cp:revision>
  <dcterms:created xsi:type="dcterms:W3CDTF">2017-10-21T00:20:18Z</dcterms:created>
  <dcterms:modified xsi:type="dcterms:W3CDTF">2024-09-17T18:00:52Z</dcterms:modified>
</cp:coreProperties>
</file>