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38"/>
  </p:notesMasterIdLst>
  <p:sldIdLst>
    <p:sldId id="257" r:id="rId4"/>
    <p:sldId id="260" r:id="rId5"/>
    <p:sldId id="295" r:id="rId6"/>
    <p:sldId id="284" r:id="rId7"/>
    <p:sldId id="265" r:id="rId8"/>
    <p:sldId id="266" r:id="rId9"/>
    <p:sldId id="269" r:id="rId10"/>
    <p:sldId id="291" r:id="rId11"/>
    <p:sldId id="299" r:id="rId12"/>
    <p:sldId id="333" r:id="rId13"/>
    <p:sldId id="328" r:id="rId14"/>
    <p:sldId id="314" r:id="rId15"/>
    <p:sldId id="327" r:id="rId16"/>
    <p:sldId id="456" r:id="rId17"/>
    <p:sldId id="320" r:id="rId18"/>
    <p:sldId id="323" r:id="rId19"/>
    <p:sldId id="316" r:id="rId20"/>
    <p:sldId id="317" r:id="rId21"/>
    <p:sldId id="455" r:id="rId22"/>
    <p:sldId id="329" r:id="rId23"/>
    <p:sldId id="335" r:id="rId24"/>
    <p:sldId id="336" r:id="rId25"/>
    <p:sldId id="301" r:id="rId26"/>
    <p:sldId id="325" r:id="rId27"/>
    <p:sldId id="307" r:id="rId28"/>
    <p:sldId id="454" r:id="rId29"/>
    <p:sldId id="337" r:id="rId30"/>
    <p:sldId id="457" r:id="rId31"/>
    <p:sldId id="458" r:id="rId32"/>
    <p:sldId id="319" r:id="rId33"/>
    <p:sldId id="338" r:id="rId34"/>
    <p:sldId id="331" r:id="rId35"/>
    <p:sldId id="339" r:id="rId36"/>
    <p:sldId id="332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5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CA505-8DEE-45FB-AB5B-C17FABD56128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AE8E8-A792-4D89-9E46-A10629AD5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39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6AE8E8-A792-4D89-9E46-A10629AD54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57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A91D977-BC06-42A4-BC6D-E147E75977F1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>
                <a:latin typeface="Symbol" pitchFamily="18" charset="2"/>
              </a:rPr>
              <a:t>C</a:t>
            </a:r>
            <a:r>
              <a:rPr lang="en-US" altLang="en-US"/>
              <a:t> denotes training set</a:t>
            </a:r>
          </a:p>
          <a:p>
            <a:pPr eaLnBrk="1" hangingPunct="1"/>
            <a:r>
              <a:rPr lang="en-US" altLang="en-US"/>
              <a:t>t is index of training set member</a:t>
            </a:r>
          </a:p>
          <a:p>
            <a:pPr eaLnBrk="1" hangingPunct="1"/>
            <a:r>
              <a:rPr lang="en-US" altLang="en-US"/>
              <a:t>x</a:t>
            </a:r>
            <a:r>
              <a:rPr lang="en-US" altLang="en-US" b="1" baseline="30000"/>
              <a:t>t</a:t>
            </a:r>
            <a:r>
              <a:rPr lang="en-US" altLang="en-US"/>
              <a:t> is vector of attributes (dimensionality of problem)</a:t>
            </a:r>
          </a:p>
          <a:p>
            <a:pPr eaLnBrk="1" hangingPunct="1"/>
            <a:r>
              <a:rPr lang="en-US" altLang="en-US"/>
              <a:t>r</a:t>
            </a:r>
            <a:r>
              <a:rPr lang="en-US" altLang="en-US" b="1" baseline="30000"/>
              <a:t>t</a:t>
            </a:r>
            <a:r>
              <a:rPr lang="en-US" altLang="en-US"/>
              <a:t> is label</a:t>
            </a:r>
          </a:p>
          <a:p>
            <a:pPr eaLnBrk="1" hangingPunct="1"/>
            <a:r>
              <a:rPr lang="en-US" altLang="en-US"/>
              <a:t>Label can be either class (classification problem) or real number (regression problem)</a:t>
            </a:r>
          </a:p>
          <a:p>
            <a:pPr eaLnBrk="1" hangingPunct="1"/>
            <a:r>
              <a:rPr lang="en-US" altLang="en-US"/>
              <a:t>This classification problem has only one class (family car) “dichotomizer” </a:t>
            </a:r>
          </a:p>
          <a:p>
            <a:pPr eaLnBrk="1" hangingPunct="1"/>
            <a:r>
              <a:rPr lang="en-US" altLang="en-US"/>
              <a:t>Defined by 2 attributes (price and engine size)</a:t>
            </a:r>
          </a:p>
          <a:p>
            <a:pPr eaLnBrk="1" hangingPunct="1"/>
            <a:r>
              <a:rPr lang="en-US" altLang="en-US"/>
              <a:t>Examples belonging to class are called “positive” and have r = 1</a:t>
            </a:r>
          </a:p>
          <a:p>
            <a:pPr eaLnBrk="1" hangingPunct="1"/>
            <a:r>
              <a:rPr lang="en-US" altLang="en-US"/>
              <a:t>Examples not in class are called “negative” and have r = 0</a:t>
            </a:r>
          </a:p>
          <a:p>
            <a:pPr eaLnBrk="1" hangingPunct="1"/>
            <a:r>
              <a:rPr lang="en-US" altLang="en-US"/>
              <a:t>For some machine learning techniques (SVM) better to assign r = -1 to negative examples</a:t>
            </a:r>
          </a:p>
          <a:p>
            <a:pPr eaLnBrk="1" hangingPunct="1"/>
            <a:r>
              <a:rPr lang="en-US" altLang="en-US"/>
              <a:t>Unsupervised learning: finding attribute space were class members “cluster” </a:t>
            </a:r>
          </a:p>
        </p:txBody>
      </p:sp>
    </p:spTree>
    <p:extLst>
      <p:ext uri="{BB962C8B-B14F-4D97-AF65-F5344CB8AC3E}">
        <p14:creationId xmlns:p14="http://schemas.microsoft.com/office/powerpoint/2010/main" val="871543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6AA352-E222-4D96-B98A-305234CFD4CD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/>
              <a:t>Clustering of positive examples in this training set allows setting of boundaries in the attribute plane that defines a class</a:t>
            </a:r>
          </a:p>
          <a:p>
            <a:pPr eaLnBrk="1" hangingPunct="1"/>
            <a:r>
              <a:rPr lang="en-US" altLang="en-US"/>
              <a:t>Shape is arbitrary but choice of rectangle with sides parallel to attribute axes facilitates math definition of class </a:t>
            </a:r>
          </a:p>
        </p:txBody>
      </p:sp>
    </p:spTree>
    <p:extLst>
      <p:ext uri="{BB962C8B-B14F-4D97-AF65-F5344CB8AC3E}">
        <p14:creationId xmlns:p14="http://schemas.microsoft.com/office/powerpoint/2010/main" val="20103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26A424-0205-4CE6-B2C0-6652EC56EA27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/>
              <a:t>S = h(x) with min error (zero in this case) and size (“most specific”)</a:t>
            </a:r>
          </a:p>
          <a:p>
            <a:pPr eaLnBrk="1" hangingPunct="1"/>
            <a:r>
              <a:rPr lang="en-US" altLang="en-US"/>
              <a:t>G = h(x) with min error (zero) and max size (“most general”) </a:t>
            </a:r>
          </a:p>
          <a:p>
            <a:pPr eaLnBrk="1" hangingPunct="1"/>
            <a:r>
              <a:rPr lang="en-US" altLang="en-US"/>
              <a:t>Mitchell calls the range of hypothesis classes between S and G the “version” space</a:t>
            </a:r>
          </a:p>
          <a:p>
            <a:pPr eaLnBrk="1" hangingPunct="1"/>
            <a:r>
              <a:rPr lang="en-US" altLang="en-US"/>
              <a:t>Best choice of h(x) in the version space is one that makes most correct predictions (“generalization”)</a:t>
            </a:r>
          </a:p>
        </p:txBody>
      </p:sp>
    </p:spTree>
    <p:extLst>
      <p:ext uri="{BB962C8B-B14F-4D97-AF65-F5344CB8AC3E}">
        <p14:creationId xmlns:p14="http://schemas.microsoft.com/office/powerpoint/2010/main" val="1767582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EAE64F-B35B-449D-88A4-D328DEB8A30A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/>
              <a:t>Define “margin” of h(x) as the distance between the boundary of h(x) and the instance closest to it</a:t>
            </a:r>
          </a:p>
          <a:p>
            <a:pPr eaLnBrk="1" hangingPunct="1"/>
            <a:r>
              <a:rPr lang="en-US" altLang="en-US"/>
              <a:t>Hypotheses S and G have zero margin</a:t>
            </a:r>
          </a:p>
        </p:txBody>
      </p:sp>
    </p:spTree>
    <p:extLst>
      <p:ext uri="{BB962C8B-B14F-4D97-AF65-F5344CB8AC3E}">
        <p14:creationId xmlns:p14="http://schemas.microsoft.com/office/powerpoint/2010/main" val="2992864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558ADFC-B7DC-4A40-B77A-A686CE874C45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/>
              <a:t>Among h(x) in the version space, the one with largest margin is generally considered to be the best choice for class separation, based on the training set</a:t>
            </a:r>
          </a:p>
          <a:p>
            <a:pPr eaLnBrk="1" hangingPunct="1"/>
            <a:r>
              <a:rPr lang="en-US" altLang="en-US"/>
              <a:t>Data points that determine this choice are (shaded in figure) are said to “support” the optimum h(x)</a:t>
            </a:r>
          </a:p>
          <a:p>
            <a:pPr eaLnBrk="1" hangingPunct="1"/>
            <a:r>
              <a:rPr lang="en-US" altLang="en-US"/>
              <a:t>Other data points could be deleted without effecting our choice of optimum h(x) in the version space</a:t>
            </a:r>
          </a:p>
        </p:txBody>
      </p:sp>
    </p:spTree>
    <p:extLst>
      <p:ext uri="{BB962C8B-B14F-4D97-AF65-F5344CB8AC3E}">
        <p14:creationId xmlns:p14="http://schemas.microsoft.com/office/powerpoint/2010/main" val="4039560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Prior is what we know about credit risk before we observe a clients attributes; might be per-capita bankrupties</a:t>
            </a:r>
          </a:p>
          <a:p>
            <a:endParaRPr lang="en-US" altLang="en-US"/>
          </a:p>
          <a:p>
            <a:r>
              <a:rPr lang="en-US" altLang="en-US"/>
              <a:t>Class likelihood, p(x|C), probability of observing x conditioned on the event being in class C</a:t>
            </a:r>
          </a:p>
          <a:p>
            <a:r>
              <a:rPr lang="en-US" altLang="en-US"/>
              <a:t>	given client is high-risk (C = 1) how likely is X = {x</a:t>
            </a:r>
            <a:r>
              <a:rPr lang="en-US" altLang="en-US" baseline="-25000"/>
              <a:t>1</a:t>
            </a:r>
            <a:r>
              <a:rPr lang="en-US" altLang="en-US"/>
              <a:t>, x</a:t>
            </a:r>
            <a:r>
              <a:rPr lang="en-US" altLang="en-US" baseline="-25000"/>
              <a:t>2</a:t>
            </a:r>
            <a:r>
              <a:rPr lang="en-US" altLang="en-US"/>
              <a:t>}</a:t>
            </a:r>
          </a:p>
          <a:p>
            <a:r>
              <a:rPr lang="en-US" altLang="en-US"/>
              <a:t>	deduced by data on a set of known high-risk clients</a:t>
            </a:r>
          </a:p>
          <a:p>
            <a:endParaRPr lang="en-US" altLang="en-US"/>
          </a:p>
          <a:p>
            <a:r>
              <a:rPr lang="en-US" altLang="en-US"/>
              <a:t>Evidence, p(x), is essentially a normalization; also called “marginal probability” that x is seen regardless of class</a:t>
            </a:r>
          </a:p>
          <a:p>
            <a:endParaRPr lang="en-US" altLang="en-US"/>
          </a:p>
          <a:p>
            <a:r>
              <a:rPr lang="en-US" altLang="en-US"/>
              <a:t>Posterior, P(C|x), probability that client belongs to class C conditioned on attributes being X</a:t>
            </a:r>
          </a:p>
          <a:p>
            <a:r>
              <a:rPr lang="en-US" altLang="en-US"/>
              <a:t>	When normalized by evidence, posteriors add up to 1</a:t>
            </a:r>
          </a:p>
        </p:txBody>
      </p:sp>
    </p:spTree>
    <p:extLst>
      <p:ext uri="{BB962C8B-B14F-4D97-AF65-F5344CB8AC3E}">
        <p14:creationId xmlns:p14="http://schemas.microsoft.com/office/powerpoint/2010/main" val="2567231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Prior is what we know about credit risk before we observe a clients attributes; might be per-capita bankrupties</a:t>
            </a:r>
          </a:p>
          <a:p>
            <a:endParaRPr lang="en-US" altLang="en-US"/>
          </a:p>
          <a:p>
            <a:r>
              <a:rPr lang="en-US" altLang="en-US"/>
              <a:t>Class likelihood, p(x|C), probability of observing x conditioned on the event being in class C</a:t>
            </a:r>
          </a:p>
          <a:p>
            <a:r>
              <a:rPr lang="en-US" altLang="en-US"/>
              <a:t>	given client is high-risk (C = 1) how likely is X = {x</a:t>
            </a:r>
            <a:r>
              <a:rPr lang="en-US" altLang="en-US" baseline="-25000"/>
              <a:t>1</a:t>
            </a:r>
            <a:r>
              <a:rPr lang="en-US" altLang="en-US"/>
              <a:t>, x</a:t>
            </a:r>
            <a:r>
              <a:rPr lang="en-US" altLang="en-US" baseline="-25000"/>
              <a:t>2</a:t>
            </a:r>
            <a:r>
              <a:rPr lang="en-US" altLang="en-US"/>
              <a:t>}</a:t>
            </a:r>
          </a:p>
          <a:p>
            <a:r>
              <a:rPr lang="en-US" altLang="en-US"/>
              <a:t>	deduced by data on a set of known high-risk clients</a:t>
            </a:r>
          </a:p>
          <a:p>
            <a:endParaRPr lang="en-US" altLang="en-US"/>
          </a:p>
          <a:p>
            <a:r>
              <a:rPr lang="en-US" altLang="en-US"/>
              <a:t>Evidence, p(x), is essentially a normalization; also called “marginal probability” that x is seen regardless of class</a:t>
            </a:r>
          </a:p>
          <a:p>
            <a:endParaRPr lang="en-US" altLang="en-US"/>
          </a:p>
          <a:p>
            <a:r>
              <a:rPr lang="en-US" altLang="en-US"/>
              <a:t>Posterior, P(C|x), probability that client belongs to class C conditioned on attributes being X</a:t>
            </a:r>
          </a:p>
          <a:p>
            <a:r>
              <a:rPr lang="en-US" altLang="en-US"/>
              <a:t>	When normalized by evidence, posteriors add up to 1</a:t>
            </a:r>
          </a:p>
        </p:txBody>
      </p:sp>
    </p:spTree>
    <p:extLst>
      <p:ext uri="{BB962C8B-B14F-4D97-AF65-F5344CB8AC3E}">
        <p14:creationId xmlns:p14="http://schemas.microsoft.com/office/powerpoint/2010/main" val="37123569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Prior is what we know about credit risk before we observe a clients attributes; might be per-capita bankrupties</a:t>
            </a:r>
          </a:p>
          <a:p>
            <a:endParaRPr lang="en-US" altLang="en-US"/>
          </a:p>
          <a:p>
            <a:r>
              <a:rPr lang="en-US" altLang="en-US"/>
              <a:t>Class likelihood, p(x|C), probability of observing x conditioned on the event being in class C</a:t>
            </a:r>
          </a:p>
          <a:p>
            <a:r>
              <a:rPr lang="en-US" altLang="en-US"/>
              <a:t>	given client is high-risk (C = 1) how likely is X = {x</a:t>
            </a:r>
            <a:r>
              <a:rPr lang="en-US" altLang="en-US" baseline="-25000"/>
              <a:t>1</a:t>
            </a:r>
            <a:r>
              <a:rPr lang="en-US" altLang="en-US"/>
              <a:t>, x</a:t>
            </a:r>
            <a:r>
              <a:rPr lang="en-US" altLang="en-US" baseline="-25000"/>
              <a:t>2</a:t>
            </a:r>
            <a:r>
              <a:rPr lang="en-US" altLang="en-US"/>
              <a:t>}</a:t>
            </a:r>
          </a:p>
          <a:p>
            <a:r>
              <a:rPr lang="en-US" altLang="en-US"/>
              <a:t>	deduced by data on a set of known high-risk clients</a:t>
            </a:r>
          </a:p>
          <a:p>
            <a:endParaRPr lang="en-US" altLang="en-US"/>
          </a:p>
          <a:p>
            <a:r>
              <a:rPr lang="en-US" altLang="en-US"/>
              <a:t>Evidence, p(x), is essentially a normalization; also called “marginal probability” that x is seen regardless of class</a:t>
            </a:r>
          </a:p>
          <a:p>
            <a:endParaRPr lang="en-US" altLang="en-US"/>
          </a:p>
          <a:p>
            <a:r>
              <a:rPr lang="en-US" altLang="en-US"/>
              <a:t>Posterior, P(C|x), probability that client belongs to class C conditioned on attributes being X</a:t>
            </a:r>
          </a:p>
          <a:p>
            <a:r>
              <a:rPr lang="en-US" altLang="en-US"/>
              <a:t>	When normalized by evidence, posteriors add up to 1</a:t>
            </a:r>
          </a:p>
        </p:txBody>
      </p:sp>
    </p:spTree>
    <p:extLst>
      <p:ext uri="{BB962C8B-B14F-4D97-AF65-F5344CB8AC3E}">
        <p14:creationId xmlns:p14="http://schemas.microsoft.com/office/powerpoint/2010/main" val="3160338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9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3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34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79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57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891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745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79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81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857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71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954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84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566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9211F4-5984-430D-865B-3FC162B389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88BD7D-296E-4789-9B9A-3C68E18C9B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93E25-6803-4FB8-8008-DAB23BFA2B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FBF8C-9FA9-4E5D-BB81-3907DE5B5E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56906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E345B2-6AD5-4C3E-A620-2551BD9AF1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5A1140-E497-4D14-8D58-046DDEBC11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84CE70-3554-4A61-8284-FD8F63CA83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7CEBF-8661-429F-A999-99C1891893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3083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99C794-7F5B-46D0-9B05-A966B27403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321DDC-A587-446D-8D79-FD4A3ECE2D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602254-78CA-4E53-890D-FE4E342551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5B9D2-198D-4C70-82CA-F19F1835D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69189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9423B0-5E34-446F-AE6C-23B73AFCC1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67806B-1827-49B1-A908-16087BE1D3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DF8E7B-BB1D-4770-8DBB-4E1B3FBAA3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2A438-F7E5-43DF-89CB-BB74AC9BC6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19833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48A184-B3C7-443B-ADB8-862ACE6470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18DA93-9EEB-494C-935D-921560F4DD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A7203EE-9BF0-4178-88D3-177C6B6C92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A5A1F-6415-407A-8B86-CEFFD2233C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564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B1B4C2B-D04C-41A7-902F-DE25778517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E2DBAE4-ADEC-47D1-B59D-EF20502B9D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55CB33-424D-4836-9343-F3EDD62C75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B475B-4BB3-4536-87F9-44446DB0EB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318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B7251CB-7662-4064-AFD9-3B5C36D20F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08A8FFC-92D2-471B-AA19-3A12882F41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6D5890E-84C4-47C0-929D-418D4518A4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791D4-9831-4985-8061-91C5B27F5F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919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74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CA399B-1E2E-4709-90C3-D9DCE6E380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68F4E9-E287-4D2F-B5D4-A8AE646814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FD2E9D-E492-479E-BD2A-EB1D9A8132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D214A-B7E5-42F3-9071-38D70FB611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06352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8D8C2E-CFA0-4390-80B4-BA7B858423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F5F3F8-A79D-4E6F-9049-15B006C8A3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90BEDF-74D5-4ED9-91CE-DF5B4A6293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D9BC7-5C74-464F-B1BF-4E4E6ED625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0221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05BBD5-224F-434A-8544-08598F8042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8B08F5-4390-4482-A464-B87BA0E737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87CF87-D445-4AE5-AD2C-10304C22C2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B7538-458D-4DF5-B513-7525BDAA2E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6927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127991-7F40-4316-974E-56A1E24887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D5F074-7692-4E1B-BF5F-B2C3A4EE40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29638F-C9B5-4C3B-8B1B-58B9F3838F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5956-03AD-48C7-B7CD-170E272E29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30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13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43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688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9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4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4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9977E-5529-402D-B2FF-6451277B369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6C8E1-6A12-4343-B812-1F3D2CAA60A7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6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2C18099-4543-44DD-A3F1-2F1F2E2DB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C9C9E12-433B-4721-BA4F-F46CB7546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CFD88B4-DFE0-4808-8630-96B6A99A13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F510971-133D-4C3F-A714-81EEBE76BE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512C61E-F0EA-44C5-A0F5-B6DC14A9F93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D9289C1-3D65-4637-B272-C50310D267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373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4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1676400"/>
            <a:ext cx="580639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Fundamentals of Classification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In-sample and out-of-sample errors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Version space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Margins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Confusion matrix</a:t>
            </a:r>
          </a:p>
        </p:txBody>
      </p:sp>
    </p:spTree>
    <p:extLst>
      <p:ext uri="{BB962C8B-B14F-4D97-AF65-F5344CB8AC3E}">
        <p14:creationId xmlns:p14="http://schemas.microsoft.com/office/powerpoint/2010/main" val="96325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0329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4"/>
          <p:cNvSpPr txBox="1">
            <a:spLocks noChangeArrowheads="1"/>
          </p:cNvSpPr>
          <p:nvPr/>
        </p:nvSpPr>
        <p:spPr bwMode="auto">
          <a:xfrm>
            <a:off x="657178" y="757177"/>
            <a:ext cx="78296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Performance metrics for classification (example from WEKA output)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WEKA is machine-learning software package.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4F6EE30-BB94-453B-9C34-FED7CCB53FED}"/>
              </a:ext>
            </a:extLst>
          </p:cNvPr>
          <p:cNvGrpSpPr/>
          <p:nvPr/>
        </p:nvGrpSpPr>
        <p:grpSpPr>
          <a:xfrm>
            <a:off x="1371600" y="1771933"/>
            <a:ext cx="6400800" cy="3928780"/>
            <a:chOff x="1371600" y="1771933"/>
            <a:chExt cx="6400800" cy="3928780"/>
          </a:xfrm>
        </p:grpSpPr>
        <p:pic>
          <p:nvPicPr>
            <p:cNvPr id="53251" name="Picture 5" descr="selected attribute performance breast cancer dat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1778635"/>
              <a:ext cx="6400800" cy="3917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3253" name="Rectangle 7"/>
            <p:cNvSpPr>
              <a:spLocks noChangeArrowheads="1"/>
            </p:cNvSpPr>
            <p:nvPr/>
          </p:nvSpPr>
          <p:spPr bwMode="auto">
            <a:xfrm>
              <a:off x="1371600" y="4786313"/>
              <a:ext cx="2228850" cy="914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539313" y="3737213"/>
              <a:ext cx="1433384" cy="914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sp>
          <p:nvSpPr>
            <p:cNvPr id="2" name="Rectangle 7">
              <a:extLst>
                <a:ext uri="{FF2B5EF4-FFF2-40B4-BE49-F238E27FC236}">
                  <a16:creationId xmlns:a16="http://schemas.microsoft.com/office/drawing/2014/main" id="{AB0A56A0-E003-4747-9A4E-48BBB50DA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1600" y="1771933"/>
              <a:ext cx="5190565" cy="36933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E5CEEF1-C6D8-4753-80F7-526CE003F104}"/>
              </a:ext>
            </a:extLst>
          </p:cNvPr>
          <p:cNvSpPr txBox="1"/>
          <p:nvPr/>
        </p:nvSpPr>
        <p:spPr>
          <a:xfrm>
            <a:off x="3600450" y="4729920"/>
            <a:ext cx="34529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Rows are class specific</a:t>
            </a:r>
          </a:p>
          <a:p>
            <a:r>
              <a:rPr lang="en-US" dirty="0"/>
              <a:t>Row sum is total class membership</a:t>
            </a:r>
          </a:p>
          <a:p>
            <a:r>
              <a:rPr lang="en-US" dirty="0"/>
              <a:t>Class labels are 2 and 4</a:t>
            </a:r>
          </a:p>
        </p:txBody>
      </p:sp>
    </p:spTree>
    <p:extLst>
      <p:ext uri="{BB962C8B-B14F-4D97-AF65-F5344CB8AC3E}">
        <p14:creationId xmlns:p14="http://schemas.microsoft.com/office/powerpoint/2010/main" val="2156918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0979" y="450765"/>
            <a:ext cx="8229600" cy="415925"/>
          </a:xfrm>
        </p:spPr>
        <p:txBody>
          <a:bodyPr lIns="0" rIns="0" bIns="0" anchor="b">
            <a:normAutofit fontScale="90000"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Analysis of classification results: binary confusion matrix</a:t>
            </a:r>
            <a:endParaRPr lang="tr-TR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8" name="Slide Number Placeholder 4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8033370-84A8-4438-A500-01E73FCCCBF2}" type="slidenum">
              <a:rPr lang="tr-TR" altLang="en-US" sz="1200">
                <a:solidFill>
                  <a:schemeClr val="tx2"/>
                </a:solidFill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20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pic>
        <p:nvPicPr>
          <p:cNvPr id="4710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161853"/>
            <a:ext cx="79152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1500" y="3161616"/>
            <a:ext cx="8195821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Rows are class specific. Top row is positive class</a:t>
            </a:r>
          </a:p>
          <a:p>
            <a:pPr>
              <a:lnSpc>
                <a:spcPct val="8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False positive rate = FP / (FP+TN) = fraction of negative class instances misclassified.</a:t>
            </a:r>
          </a:p>
          <a:p>
            <a:pPr>
              <a:lnSpc>
                <a:spcPct val="80000"/>
              </a:lnSpc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True positive rate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= TP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(TP+FN) =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fraction of positive class instances correctly classified.</a:t>
            </a:r>
          </a:p>
        </p:txBody>
      </p:sp>
    </p:spTree>
    <p:extLst>
      <p:ext uri="{BB962C8B-B14F-4D97-AF65-F5344CB8AC3E}">
        <p14:creationId xmlns:p14="http://schemas.microsoft.com/office/powerpoint/2010/main" val="3591744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91101" y="274977"/>
            <a:ext cx="6317070" cy="435769"/>
          </a:xfrm>
        </p:spPr>
        <p:txBody>
          <a:bodyPr>
            <a:noAutofit/>
          </a:bodyPr>
          <a:lstStyle/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Class dependent performance metrics</a:t>
            </a:r>
            <a:endParaRPr lang="tr-TR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714" name="AutoShape 3"/>
          <p:cNvSpPr>
            <a:spLocks noGrp="1" noChangeAspect="1" noChangeArrowheads="1"/>
          </p:cNvSpPr>
          <p:nvPr>
            <p:ph idx="4294967295"/>
          </p:nvPr>
        </p:nvSpPr>
        <p:spPr>
          <a:xfrm>
            <a:off x="318156" y="2247542"/>
            <a:ext cx="8686800" cy="2019658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either class could be the “positive” class, then the Confusion Matrix, TP rate, and FP rates become class specific.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Example when top row is positive class:</a:t>
            </a:r>
          </a:p>
        </p:txBody>
      </p:sp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A7A4C229-F886-45DD-BFFB-C015E4E24FFE}" type="slidenum">
              <a:rPr lang="tr-TR" sz="900">
                <a:solidFill>
                  <a:schemeClr val="tx2"/>
                </a:solidFill>
                <a:latin typeface="+mj-lt"/>
              </a:rPr>
              <a:pPr algn="r">
                <a:defRPr/>
              </a:pPr>
              <a:t>13</a:t>
            </a:fld>
            <a:endParaRPr lang="tr-TR" sz="90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935185"/>
            <a:ext cx="5334000" cy="1225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572000" y="3479742"/>
            <a:ext cx="36297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 is the positive class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          a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 classified as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236      3 |  b</a:t>
            </a:r>
          </a:p>
          <a:p>
            <a:pPr marL="342900" indent="-342900">
              <a:buAutoNum type="arabicPlain" startAt="13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431 |  a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FP rate = 13/(13+413)=0.029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TP rate = 236/(236+3)=0.987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532" y="3421241"/>
            <a:ext cx="36313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is the positive class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         b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 classified as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431    13 |  a</a:t>
            </a:r>
          </a:p>
          <a:p>
            <a:pPr marL="342900" indent="-342900">
              <a:buAutoNum type="arabicPlain" startAt="3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236 |  b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FP rate = 3/(3+236)=0.013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TP rate = 431/(431+13)=0.971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76094" y="1131489"/>
            <a:ext cx="26999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FP rate = FP/(FP+TN)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TP rate = TP/(TP+FN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80288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A4C229-F886-45DD-BFFB-C015E4E24FFE}" type="slidenum">
              <a:rPr kumimoji="0" lang="tr-TR" sz="900" b="0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3479742"/>
            <a:ext cx="36297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 is the positive class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          a  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 classified 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236    13 | classified as b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3    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431 | classified as 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FP rate = 13/(13+413)=0.029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TP rate = 236/(236+3)=0.987 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060" y="3446980"/>
            <a:ext cx="36313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is the positive class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         b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431      3 | classified as 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13    236 | classified as 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FP rate = 3/(3+236)=0.013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TP rate = 431/(431+13)=0.971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A12076-630D-417A-94E4-BC357BC3F936}"/>
              </a:ext>
            </a:extLst>
          </p:cNvPr>
          <p:cNvSpPr/>
          <p:nvPr/>
        </p:nvSpPr>
        <p:spPr>
          <a:xfrm>
            <a:off x="533400" y="533400"/>
            <a:ext cx="8195821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Columns are class specific. Left column is positive class</a:t>
            </a:r>
          </a:p>
          <a:p>
            <a:pPr>
              <a:lnSpc>
                <a:spcPct val="8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False positive rate = FP / (FP+TN) = fraction of negative class instances misclassified.</a:t>
            </a:r>
          </a:p>
          <a:p>
            <a:pPr>
              <a:lnSpc>
                <a:spcPct val="80000"/>
              </a:lnSpc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True positive rate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= TP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(TP+FN) =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fraction of positive class instances correctly classified.</a:t>
            </a:r>
          </a:p>
        </p:txBody>
      </p:sp>
    </p:spTree>
    <p:extLst>
      <p:ext uri="{BB962C8B-B14F-4D97-AF65-F5344CB8AC3E}">
        <p14:creationId xmlns:p14="http://schemas.microsoft.com/office/powerpoint/2010/main" val="2382055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10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33400" y="1371600"/>
            <a:ext cx="8229600" cy="581025"/>
          </a:xfrm>
          <a:prstGeom prst="rect">
            <a:avLst/>
          </a:prstGeom>
        </p:spPr>
        <p:txBody>
          <a:bodyPr vert="horz" lIns="0" tIns="45720" rIns="0" bIns="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ROC curves: evaluation of a class diagnostics</a:t>
            </a:r>
            <a:endParaRPr lang="tr-TR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2438400"/>
            <a:ext cx="73180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the score of a diagnostic test (e.g., blood sugar).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ROC curves visualize and quantify the quality of 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(e.g., as a diagnostic for type-2 diabetes). </a:t>
            </a:r>
          </a:p>
        </p:txBody>
      </p:sp>
    </p:spTree>
    <p:extLst>
      <p:ext uri="{BB962C8B-B14F-4D97-AF65-F5344CB8AC3E}">
        <p14:creationId xmlns:p14="http://schemas.microsoft.com/office/powerpoint/2010/main" val="2492887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1371600" y="533400"/>
            <a:ext cx="57070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/>
              <a:t>Pseudo-code for ROC construction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52400" y="1447800"/>
            <a:ext cx="869981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Rank the test subjects by decreasing value of </a:t>
            </a:r>
            <a:r>
              <a:rPr lang="en-US" altLang="en-US" sz="2400" dirty="0">
                <a:cs typeface="Arial" panose="020B0604020202020204" pitchFamily="34" charset="0"/>
              </a:rPr>
              <a:t>diagnostic score</a:t>
            </a:r>
            <a:endParaRPr lang="en-US" altLang="en-US" sz="2400" dirty="0">
              <a:latin typeface="Symbol" panose="05050102010706020507" pitchFamily="18" charset="2"/>
            </a:endParaRP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Flag test subjects by class (</a:t>
            </a:r>
            <a:r>
              <a:rPr lang="en-US" altLang="en-US" sz="2400" i="1" dirty="0"/>
              <a:t>member</a:t>
            </a:r>
            <a:r>
              <a:rPr lang="en-US" altLang="en-US" sz="2400" dirty="0"/>
              <a:t> or </a:t>
            </a:r>
            <a:r>
              <a:rPr lang="en-US" altLang="en-US" sz="2400" i="1" dirty="0"/>
              <a:t>non-member</a:t>
            </a:r>
            <a:r>
              <a:rPr lang="en-US" altLang="en-US" sz="2400" dirty="0"/>
              <a:t>)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For each test subject calculate the point (</a:t>
            </a:r>
            <a:r>
              <a:rPr lang="en-US" altLang="en-US" sz="2400" dirty="0" err="1"/>
              <a:t>NegFrac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PosFrac</a:t>
            </a:r>
            <a:r>
              <a:rPr lang="en-US" altLang="en-US" sz="2400" dirty="0"/>
              <a:t>).</a:t>
            </a:r>
          </a:p>
          <a:p>
            <a:pPr eaLnBrk="1" hangingPunct="1"/>
            <a:r>
              <a:rPr lang="en-US" altLang="en-US" sz="2400" dirty="0" err="1"/>
              <a:t>PosFrac</a:t>
            </a:r>
            <a:r>
              <a:rPr lang="en-US" altLang="en-US" sz="2400" dirty="0"/>
              <a:t>= fraction of </a:t>
            </a:r>
            <a:r>
              <a:rPr lang="en-US" altLang="en-US" sz="2400" i="1" dirty="0"/>
              <a:t>members</a:t>
            </a:r>
            <a:r>
              <a:rPr lang="en-US" altLang="en-US" sz="2400" dirty="0"/>
              <a:t> with equal or greater score</a:t>
            </a:r>
          </a:p>
          <a:p>
            <a:pPr eaLnBrk="1" hangingPunct="1"/>
            <a:r>
              <a:rPr lang="en-US" altLang="en-US" sz="2400" dirty="0" err="1"/>
              <a:t>NegFrac</a:t>
            </a:r>
            <a:r>
              <a:rPr lang="en-US" altLang="en-US" sz="2400" dirty="0"/>
              <a:t>= fraction of </a:t>
            </a:r>
            <a:r>
              <a:rPr lang="en-US" altLang="en-US" sz="2400" i="1" dirty="0"/>
              <a:t>non-members</a:t>
            </a:r>
            <a:r>
              <a:rPr lang="en-US" altLang="en-US" sz="2400" dirty="0"/>
              <a:t> with equal or greater score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Plot points and calculate area under curve</a:t>
            </a:r>
          </a:p>
        </p:txBody>
      </p:sp>
    </p:spTree>
    <p:extLst>
      <p:ext uri="{BB962C8B-B14F-4D97-AF65-F5344CB8AC3E}">
        <p14:creationId xmlns:p14="http://schemas.microsoft.com/office/powerpoint/2010/main" val="2344265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4" descr="ROC examples from Gribskov and Robin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23" y="990600"/>
            <a:ext cx="6548063" cy="4040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Text Box 5"/>
          <p:cNvSpPr txBox="1">
            <a:spLocks noChangeArrowheads="1"/>
          </p:cNvSpPr>
          <p:nvPr/>
        </p:nvSpPr>
        <p:spPr bwMode="auto">
          <a:xfrm>
            <a:off x="294226" y="5022889"/>
            <a:ext cx="855554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400" dirty="0"/>
              <a:t>LH-dataset: 3 out 5 members have highest scores.  These 3 </a:t>
            </a:r>
          </a:p>
          <a:p>
            <a:pPr marL="0" indent="0" eaLnBrk="1" hangingPunct="1"/>
            <a:r>
              <a:rPr lang="en-US" altLang="en-US" sz="2400" dirty="0"/>
              <a:t>points are on ROC with faction negative =0</a:t>
            </a:r>
          </a:p>
          <a:p>
            <a:pPr marL="0" indent="0" eaLnBrk="1" hangingPunct="1"/>
            <a:r>
              <a:rPr lang="en-US" altLang="en-US" sz="2400" dirty="0"/>
              <a:t>RH-dataset: members/nonmember alternate in score ranking </a:t>
            </a:r>
          </a:p>
        </p:txBody>
      </p:sp>
      <p:sp>
        <p:nvSpPr>
          <p:cNvPr id="50180" name="Text Box 6"/>
          <p:cNvSpPr txBox="1">
            <a:spLocks noChangeArrowheads="1"/>
          </p:cNvSpPr>
          <p:nvPr/>
        </p:nvSpPr>
        <p:spPr bwMode="auto">
          <a:xfrm>
            <a:off x="5562600" y="990600"/>
            <a:ext cx="184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ROC curves</a:t>
            </a:r>
          </a:p>
        </p:txBody>
      </p:sp>
      <p:sp>
        <p:nvSpPr>
          <p:cNvPr id="50181" name="Text Box 7"/>
          <p:cNvSpPr txBox="1">
            <a:spLocks noChangeArrowheads="1"/>
          </p:cNvSpPr>
          <p:nvPr/>
        </p:nvSpPr>
        <p:spPr bwMode="auto">
          <a:xfrm>
            <a:off x="2133600" y="593185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data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176705"/>
            <a:ext cx="7133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Filled circles: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Open circle: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non-members</a:t>
            </a:r>
          </a:p>
        </p:txBody>
      </p:sp>
    </p:spTree>
    <p:extLst>
      <p:ext uri="{BB962C8B-B14F-4D97-AF65-F5344CB8AC3E}">
        <p14:creationId xmlns:p14="http://schemas.microsoft.com/office/powerpoint/2010/main" val="496524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4963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21" y="2514600"/>
            <a:ext cx="8925437" cy="38384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7208" y="606774"/>
            <a:ext cx="62970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In-sample and out-of-sample error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Classify coins by size and weight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Design a vending machine that uses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F6263C-B20E-4938-BCBC-E62B86D99B0D}"/>
              </a:ext>
            </a:extLst>
          </p:cNvPr>
          <p:cNvSpPr txBox="1"/>
          <p:nvPr/>
        </p:nvSpPr>
        <p:spPr>
          <a:xfrm>
            <a:off x="718525" y="2895600"/>
            <a:ext cx="1617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Attribute space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C76E1D-6EFA-426A-904F-221E53F37E0B}"/>
              </a:ext>
            </a:extLst>
          </p:cNvPr>
          <p:cNvSpPr txBox="1"/>
          <p:nvPr/>
        </p:nvSpPr>
        <p:spPr>
          <a:xfrm>
            <a:off x="5867400" y="2737828"/>
            <a:ext cx="2921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Boundaries in attribute space</a:t>
            </a:r>
          </a:p>
        </p:txBody>
      </p:sp>
    </p:spTree>
    <p:extLst>
      <p:ext uri="{BB962C8B-B14F-4D97-AF65-F5344CB8AC3E}">
        <p14:creationId xmlns:p14="http://schemas.microsoft.com/office/powerpoint/2010/main" val="4689344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5"/>
          <p:cNvGraphicFramePr>
            <a:graphicFrameLocks noGrp="1" noChangeAspect="1"/>
          </p:cNvGraphicFramePr>
          <p:nvPr>
            <p:ph sz="half" idx="1"/>
          </p:nvPr>
        </p:nvGraphicFramePr>
        <p:xfrm>
          <a:off x="3600450" y="2308623"/>
          <a:ext cx="2320286" cy="689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09700" imgH="419100" progId="Equation.3">
                  <p:embed/>
                </p:oleObj>
              </mc:Choice>
              <mc:Fallback>
                <p:oleObj name="Equation" r:id="rId3" imgW="1409700" imgH="419100" progId="Equation.3">
                  <p:embed/>
                  <p:pic>
                    <p:nvPicPr>
                      <p:cNvPr id="30722" name="Object 2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0450" y="2308623"/>
                        <a:ext cx="2320286" cy="6892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ABF501-E6C6-4D00-95EC-55131F547DA4}" type="slidenum">
              <a:rPr kumimoji="0" lang="tr-TR" sz="9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2514600" y="2006204"/>
            <a:ext cx="12195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posterior</a:t>
            </a:r>
          </a:p>
        </p:txBody>
      </p:sp>
      <p:cxnSp>
        <p:nvCxnSpPr>
          <p:cNvPr id="30725" name="AutoShape 7"/>
          <p:cNvCxnSpPr>
            <a:cxnSpLocks noChangeShapeType="1"/>
          </p:cNvCxnSpPr>
          <p:nvPr/>
        </p:nvCxnSpPr>
        <p:spPr bwMode="auto">
          <a:xfrm rot="16200000" flipH="1">
            <a:off x="3376614" y="2274094"/>
            <a:ext cx="230981" cy="2619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5308780" y="1805042"/>
            <a:ext cx="16049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Class </a:t>
            </a:r>
            <a:r>
              <a:rPr kumimoji="0" lang="tr-TR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likelihood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4061767" y="1783558"/>
            <a:ext cx="5950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prior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5223273" y="3159337"/>
            <a:ext cx="24400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Evidence (normalization)</a:t>
            </a:r>
            <a:endParaRPr kumimoji="0" lang="tr-TR" sz="1600" b="0" i="1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7229" name="Line 13"/>
          <p:cNvSpPr>
            <a:spLocks noChangeShapeType="1"/>
          </p:cNvSpPr>
          <p:nvPr/>
        </p:nvSpPr>
        <p:spPr bwMode="auto">
          <a:xfrm flipH="1" flipV="1">
            <a:off x="5255421" y="2999863"/>
            <a:ext cx="121444" cy="2024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35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37230" name="Line 14"/>
          <p:cNvSpPr>
            <a:spLocks noChangeShapeType="1"/>
          </p:cNvSpPr>
          <p:nvPr/>
        </p:nvSpPr>
        <p:spPr bwMode="auto">
          <a:xfrm>
            <a:off x="4575573" y="2046686"/>
            <a:ext cx="121444" cy="2024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35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37231" name="Line 15"/>
          <p:cNvSpPr>
            <a:spLocks noChangeShapeType="1"/>
          </p:cNvSpPr>
          <p:nvPr/>
        </p:nvSpPr>
        <p:spPr bwMode="auto">
          <a:xfrm flipH="1">
            <a:off x="5304236" y="2046686"/>
            <a:ext cx="82153" cy="2024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35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0733" name="Text Box 40"/>
          <p:cNvSpPr txBox="1">
            <a:spLocks noChangeArrowheads="1"/>
          </p:cNvSpPr>
          <p:nvPr/>
        </p:nvSpPr>
        <p:spPr bwMode="auto">
          <a:xfrm>
            <a:off x="457201" y="3593761"/>
            <a:ext cx="8458200" cy="178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Prior is information relevant to classifying that is independent of attributes in vector </a:t>
            </a:r>
            <a:r>
              <a:rPr kumimoji="0" lang="en-US" altLang="en-US" sz="157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75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Class likelihood is probability that a member of class C will have attribute vector </a:t>
            </a:r>
            <a:r>
              <a:rPr kumimoji="0" lang="en-US" altLang="en-US" sz="157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75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Posterior is the probability that example with attributes </a:t>
            </a:r>
            <a:r>
              <a:rPr kumimoji="0" lang="en-US" altLang="en-US" sz="157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5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should be assigned to class C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7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Since P(</a:t>
            </a:r>
            <a:r>
              <a:rPr kumimoji="0" lang="en-US" altLang="en-US" sz="1575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C|</a:t>
            </a:r>
            <a:r>
              <a:rPr kumimoji="0" lang="en-US" altLang="en-US" sz="1575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5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is normalized, assign example with attributes </a:t>
            </a:r>
            <a:r>
              <a:rPr kumimoji="0" lang="en-US" altLang="en-US" sz="157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5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to class C if P(</a:t>
            </a:r>
            <a:r>
              <a:rPr kumimoji="0" lang="en-US" altLang="en-US" sz="1575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C|</a:t>
            </a:r>
            <a:r>
              <a:rPr kumimoji="0" lang="en-US" altLang="en-US" sz="1575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5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&gt; 0.5</a:t>
            </a:r>
          </a:p>
        </p:txBody>
      </p:sp>
      <p:sp>
        <p:nvSpPr>
          <p:cNvPr id="30734" name="TextBox 2"/>
          <p:cNvSpPr txBox="1">
            <a:spLocks noChangeArrowheads="1"/>
          </p:cNvSpPr>
          <p:nvPr/>
        </p:nvSpPr>
        <p:spPr bwMode="auto">
          <a:xfrm>
            <a:off x="2623746" y="1363490"/>
            <a:ext cx="38052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Bayes’ Rule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for binary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11923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5"/>
          <p:cNvGraphicFramePr>
            <a:graphicFrameLocks noGrp="1" noChangeAspect="1"/>
          </p:cNvGraphicFramePr>
          <p:nvPr>
            <p:ph sz="half" idx="1"/>
          </p:nvPr>
        </p:nvGraphicFramePr>
        <p:xfrm>
          <a:off x="3600450" y="2308623"/>
          <a:ext cx="2320286" cy="689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09700" imgH="419100" progId="Equation.3">
                  <p:embed/>
                </p:oleObj>
              </mc:Choice>
              <mc:Fallback>
                <p:oleObj name="Equation" r:id="rId3" imgW="1409700" imgH="419100" progId="Equation.3">
                  <p:embed/>
                  <p:pic>
                    <p:nvPicPr>
                      <p:cNvPr id="30722" name="Object 2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0450" y="2308623"/>
                        <a:ext cx="2320286" cy="6892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ABF501-E6C6-4D00-95EC-55131F547DA4}" type="slidenum">
              <a:rPr kumimoji="0" lang="tr-TR" sz="9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2514600" y="2006204"/>
            <a:ext cx="12195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posterior</a:t>
            </a:r>
          </a:p>
        </p:txBody>
      </p:sp>
      <p:cxnSp>
        <p:nvCxnSpPr>
          <p:cNvPr id="30725" name="AutoShape 7"/>
          <p:cNvCxnSpPr>
            <a:cxnSpLocks noChangeShapeType="1"/>
          </p:cNvCxnSpPr>
          <p:nvPr/>
        </p:nvCxnSpPr>
        <p:spPr bwMode="auto">
          <a:xfrm rot="16200000" flipH="1">
            <a:off x="3376614" y="2274094"/>
            <a:ext cx="230981" cy="2619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5308780" y="1805042"/>
            <a:ext cx="16049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Class </a:t>
            </a:r>
            <a:r>
              <a:rPr kumimoji="0" lang="tr-TR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likelihood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4061767" y="1783558"/>
            <a:ext cx="5950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prior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5223273" y="3159337"/>
            <a:ext cx="24400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Evidence (normalization)</a:t>
            </a:r>
            <a:endParaRPr kumimoji="0" lang="tr-TR" sz="1600" b="0" i="1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7229" name="Line 13"/>
          <p:cNvSpPr>
            <a:spLocks noChangeShapeType="1"/>
          </p:cNvSpPr>
          <p:nvPr/>
        </p:nvSpPr>
        <p:spPr bwMode="auto">
          <a:xfrm flipH="1" flipV="1">
            <a:off x="5255421" y="2999863"/>
            <a:ext cx="121444" cy="2024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35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37230" name="Line 14"/>
          <p:cNvSpPr>
            <a:spLocks noChangeShapeType="1"/>
          </p:cNvSpPr>
          <p:nvPr/>
        </p:nvSpPr>
        <p:spPr bwMode="auto">
          <a:xfrm>
            <a:off x="4575573" y="2046686"/>
            <a:ext cx="121444" cy="2024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35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37231" name="Line 15"/>
          <p:cNvSpPr>
            <a:spLocks noChangeShapeType="1"/>
          </p:cNvSpPr>
          <p:nvPr/>
        </p:nvSpPr>
        <p:spPr bwMode="auto">
          <a:xfrm flipH="1">
            <a:off x="5304236" y="2046686"/>
            <a:ext cx="82153" cy="2024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35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0733" name="Text Box 40"/>
          <p:cNvSpPr txBox="1">
            <a:spLocks noChangeArrowheads="1"/>
          </p:cNvSpPr>
          <p:nvPr/>
        </p:nvSpPr>
        <p:spPr bwMode="auto">
          <a:xfrm>
            <a:off x="381000" y="3639077"/>
            <a:ext cx="823317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If your only interest is whether x belongs in class C or not (i.e., if P(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C|x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&gt;0.5), then you don’t have to calculate p(x).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Just determine which is larger P(C)p(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x|C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or P(</a:t>
            </a:r>
            <a:r>
              <a:rPr kumimoji="0" lang="en-US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)p(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x|</a:t>
            </a:r>
            <a:r>
              <a:rPr kumimoji="0" lang="en-US" altLang="en-US" sz="16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), where </a:t>
            </a:r>
            <a:r>
              <a:rPr kumimoji="0" lang="en-US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denotes the non-member class.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Normalization help us interpret the result. If P(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C|x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&gt;0.5  but very close to 0.5, the result could be due to noise in the data, and we have little confidence in the class assignment.</a:t>
            </a:r>
          </a:p>
        </p:txBody>
      </p:sp>
      <p:sp>
        <p:nvSpPr>
          <p:cNvPr id="30734" name="TextBox 2"/>
          <p:cNvSpPr txBox="1">
            <a:spLocks noChangeArrowheads="1"/>
          </p:cNvSpPr>
          <p:nvPr/>
        </p:nvSpPr>
        <p:spPr bwMode="auto">
          <a:xfrm>
            <a:off x="2623746" y="1363490"/>
            <a:ext cx="38052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Bayes’ Rule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for binary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1840625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5"/>
          <p:cNvGraphicFramePr>
            <a:graphicFrameLocks noGrp="1" noChangeAspect="1"/>
          </p:cNvGraphicFramePr>
          <p:nvPr>
            <p:ph sz="half" idx="1"/>
          </p:nvPr>
        </p:nvGraphicFramePr>
        <p:xfrm>
          <a:off x="3600450" y="2308623"/>
          <a:ext cx="2320286" cy="689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09700" imgH="419100" progId="Equation.3">
                  <p:embed/>
                </p:oleObj>
              </mc:Choice>
              <mc:Fallback>
                <p:oleObj name="Equation" r:id="rId3" imgW="1409700" imgH="419100" progId="Equation.3">
                  <p:embed/>
                  <p:pic>
                    <p:nvPicPr>
                      <p:cNvPr id="30722" name="Object 2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0450" y="2308623"/>
                        <a:ext cx="2320286" cy="6892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ABF501-E6C6-4D00-95EC-55131F547DA4}" type="slidenum">
              <a:rPr kumimoji="0" lang="tr-TR" sz="9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2514600" y="2006204"/>
            <a:ext cx="12195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posterior</a:t>
            </a:r>
          </a:p>
        </p:txBody>
      </p:sp>
      <p:cxnSp>
        <p:nvCxnSpPr>
          <p:cNvPr id="30725" name="AutoShape 7"/>
          <p:cNvCxnSpPr>
            <a:cxnSpLocks noChangeShapeType="1"/>
          </p:cNvCxnSpPr>
          <p:nvPr/>
        </p:nvCxnSpPr>
        <p:spPr bwMode="auto">
          <a:xfrm rot="16200000" flipH="1">
            <a:off x="3376614" y="2274094"/>
            <a:ext cx="230981" cy="2619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5308780" y="1805042"/>
            <a:ext cx="16049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Class </a:t>
            </a:r>
            <a:r>
              <a:rPr kumimoji="0" lang="tr-TR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likelihood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4061767" y="1783558"/>
            <a:ext cx="5950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prior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5223273" y="3159337"/>
            <a:ext cx="24400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Evidence (normalization)</a:t>
            </a:r>
            <a:endParaRPr kumimoji="0" lang="tr-TR" sz="1600" b="0" i="1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7229" name="Line 13"/>
          <p:cNvSpPr>
            <a:spLocks noChangeShapeType="1"/>
          </p:cNvSpPr>
          <p:nvPr/>
        </p:nvSpPr>
        <p:spPr bwMode="auto">
          <a:xfrm flipH="1" flipV="1">
            <a:off x="5255421" y="2999863"/>
            <a:ext cx="121444" cy="2024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35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37230" name="Line 14"/>
          <p:cNvSpPr>
            <a:spLocks noChangeShapeType="1"/>
          </p:cNvSpPr>
          <p:nvPr/>
        </p:nvSpPr>
        <p:spPr bwMode="auto">
          <a:xfrm>
            <a:off x="4575573" y="2046686"/>
            <a:ext cx="121444" cy="2024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35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37231" name="Line 15"/>
          <p:cNvSpPr>
            <a:spLocks noChangeShapeType="1"/>
          </p:cNvSpPr>
          <p:nvPr/>
        </p:nvSpPr>
        <p:spPr bwMode="auto">
          <a:xfrm flipH="1">
            <a:off x="5304236" y="2046686"/>
            <a:ext cx="82153" cy="2024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35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0733" name="Text Box 40"/>
          <p:cNvSpPr txBox="1">
            <a:spLocks noChangeArrowheads="1"/>
          </p:cNvSpPr>
          <p:nvPr/>
        </p:nvSpPr>
        <p:spPr bwMode="auto">
          <a:xfrm>
            <a:off x="533400" y="3860170"/>
            <a:ext cx="80772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Phone service offers discount for 1</a:t>
            </a:r>
            <a:r>
              <a:rPr kumimoji="0" lang="en-US" altLang="en-US" sz="1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year.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Cancellation after 1</a:t>
            </a:r>
            <a:r>
              <a:rPr kumimoji="0" lang="en-US" altLang="en-US" sz="1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year called “churn”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Phone service has options, voice mail, international plan, caller ID, etc.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Based on historical data, how do these options affect the probability of churn?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Let C denote the class of churn=true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Let </a:t>
            </a:r>
            <a:r>
              <a:rPr kumimoji="0" lang="en-US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denote the class of churn=false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p(x) = P(C)P(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C|x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+ P(</a:t>
            </a:r>
            <a:r>
              <a:rPr kumimoji="0" lang="en-US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)P(</a:t>
            </a:r>
            <a:r>
              <a:rPr kumimoji="0" lang="en-US" altLang="en-US" sz="16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|x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</p:txBody>
      </p:sp>
      <p:sp>
        <p:nvSpPr>
          <p:cNvPr id="30734" name="TextBox 2"/>
          <p:cNvSpPr txBox="1">
            <a:spLocks noChangeArrowheads="1"/>
          </p:cNvSpPr>
          <p:nvPr/>
        </p:nvSpPr>
        <p:spPr bwMode="auto">
          <a:xfrm>
            <a:off x="2248815" y="1280227"/>
            <a:ext cx="5023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Example of </a:t>
            </a:r>
            <a:r>
              <a:rPr kumimoji="0" lang="tr-T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Bayes’ Rule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for binary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3441484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9793" y="1269615"/>
            <a:ext cx="359104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on churn: 3333 records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617" y="1870618"/>
            <a:ext cx="840807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Class size: 483 churn = true -&gt; prior(C) = 483/3333 = 0.1449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Prior knowledge: most customer stick with the service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Since P(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C|x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proportional to P(C)P(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x|C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), x must be a strong predictor of churn to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overcome our prior knowledge that churn is rare.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records with churn=true, 80 out of 483 sign up for voice mail: P(V|C)=0.1656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Voice mail is not an attribute that makes the likelihood of churn high.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records with churn=true, 137 out of 483 sign up for International plan: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P(I|C)=0.2836 is a stronger likelihood of churn but is it strong enough?</a:t>
            </a:r>
          </a:p>
        </p:txBody>
      </p:sp>
    </p:spTree>
    <p:extLst>
      <p:ext uri="{BB962C8B-B14F-4D97-AF65-F5344CB8AC3E}">
        <p14:creationId xmlns:p14="http://schemas.microsoft.com/office/powerpoint/2010/main" val="4224699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0251" y="2179732"/>
            <a:ext cx="710963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P(C) = 483/3333 = 0.1449			P(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= 1-P(C) = 0.8551	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p(I|C) = 137/483 = 0.2836			p(I|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= 186/2850 = 0.0653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P(C)p(I|C) = 0.0411				P(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)p(I|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= 0.0558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p(I) = 0.0411+ 0.0558 = 0.0969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P(C|I) = 0.0411/0.0969 = 0.4241		P(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|I) = 1-P(C|I) = 0.5759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International plan membership might contribute to churn.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6BA8BE-3BA0-4D55-BE27-088B03609634}"/>
              </a:ext>
            </a:extLst>
          </p:cNvPr>
          <p:cNvSpPr txBox="1"/>
          <p:nvPr/>
        </p:nvSpPr>
        <p:spPr>
          <a:xfrm>
            <a:off x="1752600" y="304800"/>
            <a:ext cx="505458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international plan a predictor of churn?</a:t>
            </a:r>
          </a:p>
        </p:txBody>
      </p:sp>
      <p:sp>
        <p:nvSpPr>
          <p:cNvPr id="3" name="Rectangle 2"/>
          <p:cNvSpPr/>
          <p:nvPr/>
        </p:nvSpPr>
        <p:spPr>
          <a:xfrm>
            <a:off x="2143065" y="73553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churn	not churn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Total records	483	2850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International	137	186</a:t>
            </a:r>
          </a:p>
        </p:txBody>
      </p:sp>
    </p:spTree>
    <p:extLst>
      <p:ext uri="{BB962C8B-B14F-4D97-AF65-F5344CB8AC3E}">
        <p14:creationId xmlns:p14="http://schemas.microsoft.com/office/powerpoint/2010/main" val="29024373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2704" y="1078028"/>
            <a:ext cx="258917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Dominance of priors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6046" y="1549342"/>
            <a:ext cx="84623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imbalance in the dataset toward customers that do not churn makes the posterior for the non-churn class greater for both voice mail and international.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explore the fine detail of how options might influence churning requires a more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balanced data set.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might be achieved by randomly deleting some non-churner examples in the data set.</a:t>
            </a:r>
          </a:p>
        </p:txBody>
      </p:sp>
    </p:spTree>
    <p:extLst>
      <p:ext uri="{BB962C8B-B14F-4D97-AF65-F5344CB8AC3E}">
        <p14:creationId xmlns:p14="http://schemas.microsoft.com/office/powerpoint/2010/main" val="29593980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>
            <a:extLst>
              <a:ext uri="{FF2B5EF4-FFF2-40B4-BE49-F238E27FC236}">
                <a16:creationId xmlns:a16="http://schemas.microsoft.com/office/drawing/2014/main" id="{1C7BB387-B49A-4A1A-B76C-BD9B4FD3B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866775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Random deletion of data on customers that do not churn results in a dataset with the following characteristics.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churn		not churn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Total records	483		1425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Voice mail	80		421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International	137		93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normalized Bayes’ rules to test the following hypotheses: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Subscribers with voice mail are more likely to churn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Subscribers with international option are more likely to churn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Consider writing a MATLAB code for this problem</a:t>
            </a:r>
          </a:p>
        </p:txBody>
      </p:sp>
    </p:spTree>
    <p:extLst>
      <p:ext uri="{BB962C8B-B14F-4D97-AF65-F5344CB8AC3E}">
        <p14:creationId xmlns:p14="http://schemas.microsoft.com/office/powerpoint/2010/main" val="1451174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FCF11D8-11F9-46B5-9593-7065EA6FD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9154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2133600"/>
            <a:ext cx="688861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Under New find a macro for writing functions. Basically, it 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function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[output] = name(input)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our problem is could be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function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[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PCgivenx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] =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bayesrule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NC,NnotC,NCx,NnotCx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2133600" y="4572000"/>
            <a:ext cx="4953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churn		not churn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Total records	483		1425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Voice mail	80		421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International	137		93</a:t>
            </a:r>
          </a:p>
        </p:txBody>
      </p:sp>
      <p:graphicFrame>
        <p:nvGraphicFramePr>
          <p:cNvPr id="6" name="Object 25"/>
          <p:cNvGraphicFramePr>
            <a:graphicFrameLocks noChangeAspect="1"/>
          </p:cNvGraphicFramePr>
          <p:nvPr/>
        </p:nvGraphicFramePr>
        <p:xfrm>
          <a:off x="3124200" y="3592011"/>
          <a:ext cx="2320286" cy="689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09700" imgH="419100" progId="Equation.3">
                  <p:embed/>
                </p:oleObj>
              </mc:Choice>
              <mc:Fallback>
                <p:oleObj name="Equation" r:id="rId3" imgW="1409700" imgH="419100" progId="Equation.3">
                  <p:embed/>
                  <p:pic>
                    <p:nvPicPr>
                      <p:cNvPr id="6" name="Object 2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592011"/>
                        <a:ext cx="2320286" cy="6892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37965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14400"/>
            <a:ext cx="810189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function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[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PCgivenx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] =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bayesrule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NC,NnotC,NCx,NnotCx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pseudocode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Calculate P(C) and P(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Calculate P(C)P(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x|C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and P(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)P(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x|notC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Calculate p(x)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Calculate P(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C|x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=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PCgivenx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Save as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bayesrule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Check results by hand calculation.</a:t>
            </a:r>
          </a:p>
        </p:txBody>
      </p:sp>
      <p:sp>
        <p:nvSpPr>
          <p:cNvPr id="5" name="Rectangle 4"/>
          <p:cNvSpPr/>
          <p:nvPr/>
        </p:nvSpPr>
        <p:spPr>
          <a:xfrm>
            <a:off x="2133600" y="45720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churn		not churn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Total records	483		1425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Voice mail	80		54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International	137		93</a:t>
            </a:r>
          </a:p>
        </p:txBody>
      </p:sp>
      <p:graphicFrame>
        <p:nvGraphicFramePr>
          <p:cNvPr id="6" name="Object 25"/>
          <p:cNvGraphicFramePr>
            <a:graphicFrameLocks noChangeAspect="1"/>
          </p:cNvGraphicFramePr>
          <p:nvPr/>
        </p:nvGraphicFramePr>
        <p:xfrm>
          <a:off x="3124200" y="3592011"/>
          <a:ext cx="2320286" cy="689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09700" imgH="419100" progId="Equation.3">
                  <p:embed/>
                </p:oleObj>
              </mc:Choice>
              <mc:Fallback>
                <p:oleObj name="Equation" r:id="rId2" imgW="1409700" imgH="419100" progId="Equation.3">
                  <p:embed/>
                  <p:pic>
                    <p:nvPicPr>
                      <p:cNvPr id="6" name="Object 2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592011"/>
                        <a:ext cx="2320286" cy="6892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86649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1758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2" y="1143000"/>
            <a:ext cx="8925437" cy="38384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71600" y="228600"/>
            <a:ext cx="63337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In-sample error, 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well do boundaries match training data?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4293" y="5257800"/>
            <a:ext cx="75953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Out-of-sample error, 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often will this system fail if implement in the field?</a:t>
            </a:r>
          </a:p>
        </p:txBody>
      </p:sp>
    </p:spTree>
    <p:extLst>
      <p:ext uri="{BB962C8B-B14F-4D97-AF65-F5344CB8AC3E}">
        <p14:creationId xmlns:p14="http://schemas.microsoft.com/office/powerpoint/2010/main" val="13794823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E:\CS 483_580\2014\pictures from lecture 2\R&amp;G Eout vs E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384" y="2795041"/>
            <a:ext cx="1678781" cy="300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3542" y="378750"/>
            <a:ext cx="8699158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Hoeffding’s rule in hypothesis testing with a sample of size N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Let h be a hypothesis tested by data mining.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Example: Signing up for international calling plan causes churn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test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(h) is the error when h is applied to a test set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(h) is the error when h is applied to the general population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Hoeffding’s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inequality to gives an upper bound on |E</a:t>
            </a:r>
            <a:r>
              <a:rPr kumimoji="0" lang="en-US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test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(h)-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(h)|</a:t>
            </a:r>
          </a:p>
        </p:txBody>
      </p:sp>
      <p:sp>
        <p:nvSpPr>
          <p:cNvPr id="3" name="Rectangle 2"/>
          <p:cNvSpPr/>
          <p:nvPr/>
        </p:nvSpPr>
        <p:spPr>
          <a:xfrm>
            <a:off x="7564895" y="5488468"/>
            <a:ext cx="556922" cy="3140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73134" y="5456311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  <a:r>
              <a:rPr kumimoji="0" lang="en-US" sz="1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test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(h)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2D6AC4E-C0CD-45E0-8AA1-280E2A50A412}"/>
              </a:ext>
            </a:extLst>
          </p:cNvPr>
          <p:cNvGrpSpPr/>
          <p:nvPr/>
        </p:nvGrpSpPr>
        <p:grpSpPr>
          <a:xfrm>
            <a:off x="457200" y="3758018"/>
            <a:ext cx="6036635" cy="540782"/>
            <a:chOff x="1914818" y="293367"/>
            <a:chExt cx="8048847" cy="721043"/>
          </a:xfrm>
        </p:grpSpPr>
        <p:pic>
          <p:nvPicPr>
            <p:cNvPr id="8" name="Picture 2" descr="E:\CS 483_580\2014\pictures from lecture 2\Hoeffding inequaltiy Ein &amp; Eout.png">
              <a:extLst>
                <a:ext uri="{FF2B5EF4-FFF2-40B4-BE49-F238E27FC236}">
                  <a16:creationId xmlns:a16="http://schemas.microsoft.com/office/drawing/2014/main" id="{D962E3F9-501E-45A6-AE64-00E44077E9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4818" y="293367"/>
              <a:ext cx="8048847" cy="7210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23155E-80BD-4E86-933C-085D8708D4FF}"/>
                </a:ext>
              </a:extLst>
            </p:cNvPr>
            <p:cNvSpPr/>
            <p:nvPr/>
          </p:nvSpPr>
          <p:spPr>
            <a:xfrm>
              <a:off x="2734963" y="428368"/>
              <a:ext cx="1318053" cy="5067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6C502EE-C059-473F-8442-BD1AEB77D560}"/>
                </a:ext>
              </a:extLst>
            </p:cNvPr>
            <p:cNvSpPr txBox="1"/>
            <p:nvPr/>
          </p:nvSpPr>
          <p:spPr>
            <a:xfrm>
              <a:off x="2723515" y="350334"/>
              <a:ext cx="1340948" cy="615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</a:t>
              </a:r>
              <a:r>
                <a:rPr kumimoji="0" lang="en-US" sz="2400" b="0" i="1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test</a:t>
              </a:r>
              <a:r>
                <a: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(h)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1C97816-A762-4B59-B9EE-E264C7A0BD68}"/>
              </a:ext>
            </a:extLst>
          </p:cNvPr>
          <p:cNvSpPr txBox="1"/>
          <p:nvPr/>
        </p:nvSpPr>
        <p:spPr>
          <a:xfrm>
            <a:off x="263542" y="4625314"/>
            <a:ext cx="7051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probability that |E</a:t>
            </a:r>
            <a:r>
              <a:rPr kumimoji="0" lang="en-US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test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(h)-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(h)| &gt;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can be calculated from the values of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the specified upper bound, and N, the number of examples in the test set.</a:t>
            </a:r>
          </a:p>
        </p:txBody>
      </p:sp>
    </p:spTree>
    <p:extLst>
      <p:ext uri="{BB962C8B-B14F-4D97-AF65-F5344CB8AC3E}">
        <p14:creationId xmlns:p14="http://schemas.microsoft.com/office/powerpoint/2010/main" val="36810842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E:\CS 483_580\2014\pictures from lecture 2\R&amp;G Eout vs E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384" y="2795041"/>
            <a:ext cx="1678781" cy="300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32516" y="750602"/>
            <a:ext cx="705825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Upper bound as a function of confidence and sample size</a:t>
            </a:r>
          </a:p>
        </p:txBody>
      </p:sp>
      <p:sp>
        <p:nvSpPr>
          <p:cNvPr id="3" name="Rectangle 2"/>
          <p:cNvSpPr/>
          <p:nvPr/>
        </p:nvSpPr>
        <p:spPr>
          <a:xfrm>
            <a:off x="7564895" y="5488468"/>
            <a:ext cx="556922" cy="3140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73134" y="5456311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  <a:r>
              <a:rPr kumimoji="0" lang="en-US" sz="1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test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(h)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2D6AC4E-C0CD-45E0-8AA1-280E2A50A412}"/>
              </a:ext>
            </a:extLst>
          </p:cNvPr>
          <p:cNvGrpSpPr/>
          <p:nvPr/>
        </p:nvGrpSpPr>
        <p:grpSpPr>
          <a:xfrm>
            <a:off x="460253" y="1646159"/>
            <a:ext cx="6036635" cy="540782"/>
            <a:chOff x="1914818" y="293367"/>
            <a:chExt cx="8048847" cy="721043"/>
          </a:xfrm>
        </p:grpSpPr>
        <p:pic>
          <p:nvPicPr>
            <p:cNvPr id="8" name="Picture 2" descr="E:\CS 483_580\2014\pictures from lecture 2\Hoeffding inequaltiy Ein &amp; Eout.png">
              <a:extLst>
                <a:ext uri="{FF2B5EF4-FFF2-40B4-BE49-F238E27FC236}">
                  <a16:creationId xmlns:a16="http://schemas.microsoft.com/office/drawing/2014/main" id="{D962E3F9-501E-45A6-AE64-00E44077E9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4818" y="293367"/>
              <a:ext cx="8048847" cy="7210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23155E-80BD-4E86-933C-085D8708D4FF}"/>
                </a:ext>
              </a:extLst>
            </p:cNvPr>
            <p:cNvSpPr/>
            <p:nvPr/>
          </p:nvSpPr>
          <p:spPr>
            <a:xfrm>
              <a:off x="2734963" y="428368"/>
              <a:ext cx="1318053" cy="5067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6C502EE-C059-473F-8442-BD1AEB77D560}"/>
                </a:ext>
              </a:extLst>
            </p:cNvPr>
            <p:cNvSpPr txBox="1"/>
            <p:nvPr/>
          </p:nvSpPr>
          <p:spPr>
            <a:xfrm>
              <a:off x="2723515" y="350334"/>
              <a:ext cx="1340948" cy="615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</a:t>
              </a:r>
              <a:r>
                <a:rPr kumimoji="0" lang="en-US" sz="2400" b="0" i="1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test</a:t>
              </a:r>
              <a:r>
                <a: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(h)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48DD978-9DC9-4D2A-B67B-10F6AB425EEE}"/>
              </a:ext>
            </a:extLst>
          </p:cNvPr>
          <p:cNvSpPr txBox="1"/>
          <p:nvPr/>
        </p:nvSpPr>
        <p:spPr>
          <a:xfrm>
            <a:off x="460253" y="2667000"/>
            <a:ext cx="684079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Call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2exp(-2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N) the “doubt threshold”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onfidence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level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1-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Solve for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as a function of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N by taking the natural log of both sides of doubt threshold equation.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sample of size N, we can say with confidence 1-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that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|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test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|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&lt;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= sqrt(ln(2/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)/2N)</a:t>
            </a:r>
          </a:p>
        </p:txBody>
      </p:sp>
    </p:spTree>
    <p:extLst>
      <p:ext uri="{BB962C8B-B14F-4D97-AF65-F5344CB8AC3E}">
        <p14:creationId xmlns:p14="http://schemas.microsoft.com/office/powerpoint/2010/main" val="32773789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E:\CS 483_580\2014\pictures from lecture 2\R&amp;G Eout vs E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966" y="2803279"/>
            <a:ext cx="1678781" cy="300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1254" y="762000"/>
            <a:ext cx="807314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Sample size as a function of upper bound and confidence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Solve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sqrt(ln(2/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)/2N) for N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large must N be to have 95% confidence that error from sample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size N differs from error in whole population by less than 10%?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 = ln(2/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)/(2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= 184.4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 = 185</a:t>
            </a:r>
          </a:p>
        </p:txBody>
      </p:sp>
      <p:sp>
        <p:nvSpPr>
          <p:cNvPr id="3" name="Rectangle 2"/>
          <p:cNvSpPr/>
          <p:nvPr/>
        </p:nvSpPr>
        <p:spPr>
          <a:xfrm>
            <a:off x="7564895" y="5488468"/>
            <a:ext cx="556922" cy="3140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73134" y="5456311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  <a:r>
              <a:rPr kumimoji="0" lang="en-US" sz="1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test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(h)</a:t>
            </a:r>
          </a:p>
        </p:txBody>
      </p:sp>
    </p:spTree>
    <p:extLst>
      <p:ext uri="{BB962C8B-B14F-4D97-AF65-F5344CB8AC3E}">
        <p14:creationId xmlns:p14="http://schemas.microsoft.com/office/powerpoint/2010/main" val="18822059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E:\CS 483_580\2014\pictures from lecture 2\R&amp;G Eout vs E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966" y="2803279"/>
            <a:ext cx="1678781" cy="300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2421" y="924835"/>
            <a:ext cx="8699158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Confidence as a function of upper bound and sample size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much confidence can we have that the error in a sample of size 100 differs from the error in the whole population by less than 10%? </a:t>
            </a:r>
          </a:p>
        </p:txBody>
      </p:sp>
      <p:sp>
        <p:nvSpPr>
          <p:cNvPr id="3" name="Rectangle 2"/>
          <p:cNvSpPr/>
          <p:nvPr/>
        </p:nvSpPr>
        <p:spPr>
          <a:xfrm>
            <a:off x="7564895" y="5488468"/>
            <a:ext cx="556922" cy="3140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73134" y="5456311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  <a:r>
              <a:rPr kumimoji="0" lang="en-US" sz="1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test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(h)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AE8332-83E2-4895-AA41-BD03C0C47B0C}"/>
              </a:ext>
            </a:extLst>
          </p:cNvPr>
          <p:cNvSpPr txBox="1"/>
          <p:nvPr/>
        </p:nvSpPr>
        <p:spPr>
          <a:xfrm>
            <a:off x="254956" y="2514600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1-d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1-2exp(-2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N) = 0.7293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Confidence = 73%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70281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1887C0-C745-49BD-A7E2-378A5E73C076}"/>
              </a:ext>
            </a:extLst>
          </p:cNvPr>
          <p:cNvSpPr txBox="1"/>
          <p:nvPr/>
        </p:nvSpPr>
        <p:spPr>
          <a:xfrm>
            <a:off x="457200" y="2324353"/>
            <a:ext cx="8229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Sponsor requires 98% confidence that |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test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|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&lt;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0.1.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large does N have to be to meet this requirement?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Solve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sqrt(ln(2/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)/2N) for N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N=500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much confidence can I have that |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test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| 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&lt;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0.1?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Solve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sqrt(ln(2/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)/2N)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Confidence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1-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d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AB8ACE-EF21-CDC0-6D51-C6EACE2FEFFE}"/>
              </a:ext>
            </a:extLst>
          </p:cNvPr>
          <p:cNvSpPr txBox="1"/>
          <p:nvPr/>
        </p:nvSpPr>
        <p:spPr>
          <a:xfrm>
            <a:off x="1676400" y="1066800"/>
            <a:ext cx="5414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Typical applications of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Hoeffding’s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rule</a:t>
            </a:r>
          </a:p>
        </p:txBody>
      </p:sp>
    </p:spTree>
    <p:extLst>
      <p:ext uri="{BB962C8B-B14F-4D97-AF65-F5344CB8AC3E}">
        <p14:creationId xmlns:p14="http://schemas.microsoft.com/office/powerpoint/2010/main" val="151789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30" y="2057400"/>
            <a:ext cx="8925437" cy="38384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4800" y="685800"/>
            <a:ext cx="86084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good model has small 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generalizes well (small 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Will not be true if the 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made small by adapting the model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the noise in the training set (over fitting).</a:t>
            </a:r>
          </a:p>
        </p:txBody>
      </p:sp>
    </p:spTree>
    <p:extLst>
      <p:ext uri="{BB962C8B-B14F-4D97-AF65-F5344CB8AC3E}">
        <p14:creationId xmlns:p14="http://schemas.microsoft.com/office/powerpoint/2010/main" val="2599038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566454"/>
            <a:ext cx="558165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19" name="Rectangle 3"/>
          <p:cNvGraphicFramePr>
            <a:graphicFrameLocks noGrp="1"/>
          </p:cNvGraphicFramePr>
          <p:nvPr>
            <p:ph sz="quarter" idx="4294967295"/>
          </p:nvPr>
        </p:nvGraphicFramePr>
        <p:xfrm>
          <a:off x="2476500" y="2609850"/>
          <a:ext cx="0" cy="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0" imgH="0" progId="Equation.3">
                  <p:embed/>
                </p:oleObj>
              </mc:Choice>
              <mc:Fallback>
                <p:oleObj name="Equation" r:id="rId4" imgW="0" imgH="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2609850"/>
                        <a:ext cx="0" cy="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447800" y="1600200"/>
          <a:ext cx="18065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63225" imgH="241195" progId="Equation.3">
                  <p:embed/>
                </p:oleObj>
              </mc:Choice>
              <mc:Fallback>
                <p:oleObj name="Equation" r:id="rId5" imgW="863225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00200"/>
                        <a:ext cx="180657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999707225"/>
              </p:ext>
            </p:extLst>
          </p:nvPr>
        </p:nvGraphicFramePr>
        <p:xfrm>
          <a:off x="3338513" y="1682750"/>
          <a:ext cx="4557712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298600" imgH="457200" progId="Equation.3">
                  <p:embed/>
                </p:oleObj>
              </mc:Choice>
              <mc:Fallback>
                <p:oleObj name="Equation" r:id="rId7" imgW="2298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8513" y="1682750"/>
                        <a:ext cx="4557712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7"/>
          <p:cNvSpPr txBox="1">
            <a:spLocks noGrp="1"/>
          </p:cNvSpPr>
          <p:nvPr/>
        </p:nvSpPr>
        <p:spPr>
          <a:xfrm>
            <a:off x="6588125" y="6237288"/>
            <a:ext cx="2133600" cy="457200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1BE02B38-8E39-4BF6-ABD0-FE900CCF1DAE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5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1524000" y="2057400"/>
          <a:ext cx="1247775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33169" imgH="457002" progId="Equation.3">
                  <p:embed/>
                </p:oleObj>
              </mc:Choice>
              <mc:Fallback>
                <p:oleObj name="Equation" r:id="rId9" imgW="533169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57400"/>
                        <a:ext cx="1247775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Footer Placeholder 11"/>
          <p:cNvSpPr txBox="1">
            <a:spLocks noGrp="1"/>
          </p:cNvSpPr>
          <p:nvPr/>
        </p:nvSpPr>
        <p:spPr bwMode="auto">
          <a:xfrm>
            <a:off x="857250" y="6429375"/>
            <a:ext cx="65722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B2B2B2"/>
                </a:solidFill>
                <a:latin typeface="Calibri" pitchFamily="34" charset="0"/>
              </a:rPr>
              <a:t>Lecture Notes for E Alpaydın 2010 Introduction to Machine Learning 2e © The MIT Press (V1.0)</a:t>
            </a:r>
            <a:endParaRPr lang="tr-TR" altLang="en-US" sz="1200">
              <a:solidFill>
                <a:srgbClr val="B2B2B2"/>
              </a:solidFill>
              <a:latin typeface="Calibri" pitchFamily="34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251325" y="2935288"/>
            <a:ext cx="34018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examples of family cars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3810000" y="33528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183852" y="270948"/>
            <a:ext cx="67409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Binary classification in 2D attribute space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Dara set and labels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4957616" y="3435350"/>
            <a:ext cx="397095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Family-Car is a product line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No uncertainty in the label.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Issue is how well do price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and engine size distinguish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 family car.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2478412" y="5463986"/>
            <a:ext cx="44646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examples of other product lines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667000" y="5015930"/>
            <a:ext cx="304800" cy="54667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023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63003"/>
            <a:ext cx="5562600" cy="525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44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11628696"/>
              </p:ext>
            </p:extLst>
          </p:nvPr>
        </p:nvGraphicFramePr>
        <p:xfrm>
          <a:off x="2551112" y="2057400"/>
          <a:ext cx="613568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22600" imgH="203200" progId="Equation.3">
                  <p:embed/>
                </p:oleObj>
              </mc:Choice>
              <mc:Fallback>
                <p:oleObj name="Equation" r:id="rId4" imgW="30226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1112" y="2057400"/>
                        <a:ext cx="6135688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8EAD0433-70E9-44C0-8F40-92D448E14E68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6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6708" y="381000"/>
            <a:ext cx="89146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Model: assume that family cars are uniquely defined by a range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price and engine power. Blue rectangle is one hypothesis of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model with zero in-sample error on this data set.</a:t>
            </a:r>
          </a:p>
        </p:txBody>
      </p:sp>
    </p:spTree>
    <p:extLst>
      <p:ext uri="{BB962C8B-B14F-4D97-AF65-F5344CB8AC3E}">
        <p14:creationId xmlns:p14="http://schemas.microsoft.com/office/powerpoint/2010/main" val="748603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38204"/>
            <a:ext cx="5000625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8458"/>
            <a:ext cx="8229600" cy="563562"/>
          </a:xfrm>
        </p:spPr>
        <p:txBody>
          <a:bodyPr lIns="0" rIns="0" bIns="0" anchor="b">
            <a:noAutofit/>
          </a:bodyPr>
          <a:lstStyle/>
          <a:p>
            <a:pPr eaLnBrk="1" hangingPunct="1"/>
            <a:r>
              <a:rPr lang="tr-TR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S, G, and the Version Space</a:t>
            </a:r>
          </a:p>
        </p:txBody>
      </p:sp>
      <p:sp>
        <p:nvSpPr>
          <p:cNvPr id="10" name="Slide Number Placeholder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88626FE7-C7A5-4F6D-A25F-2E6C2BF3B469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7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4341" name="Line 13"/>
          <p:cNvSpPr>
            <a:spLocks noChangeShapeType="1"/>
          </p:cNvSpPr>
          <p:nvPr/>
        </p:nvSpPr>
        <p:spPr bwMode="auto">
          <a:xfrm>
            <a:off x="2286000" y="1377731"/>
            <a:ext cx="228600" cy="892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14"/>
          <p:cNvSpPr>
            <a:spLocks noChangeShapeType="1"/>
          </p:cNvSpPr>
          <p:nvPr/>
        </p:nvSpPr>
        <p:spPr bwMode="auto">
          <a:xfrm flipH="1">
            <a:off x="4343400" y="3048000"/>
            <a:ext cx="533399" cy="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Text Box 17"/>
          <p:cNvSpPr txBox="1">
            <a:spLocks noChangeArrowheads="1"/>
          </p:cNvSpPr>
          <p:nvPr/>
        </p:nvSpPr>
        <p:spPr bwMode="auto">
          <a:xfrm>
            <a:off x="1590799" y="982768"/>
            <a:ext cx="59624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en-US" sz="2800" dirty="0">
                <a:latin typeface="Calibri" pitchFamily="34" charset="0"/>
              </a:rPr>
              <a:t>most specific hypothesis, </a:t>
            </a:r>
            <a:r>
              <a:rPr lang="tr-TR" altLang="en-US" sz="2800" i="1" dirty="0">
                <a:latin typeface="Calibri" pitchFamily="34" charset="0"/>
              </a:rPr>
              <a:t>S</a:t>
            </a:r>
            <a:r>
              <a:rPr lang="en-US" altLang="en-US" sz="2800" dirty="0">
                <a:latin typeface="Calibri" pitchFamily="34" charset="0"/>
              </a:rPr>
              <a:t>, with no </a:t>
            </a:r>
            <a:r>
              <a:rPr lang="en-US" altLang="en-US" sz="2800" i="1" dirty="0">
                <a:latin typeface="Calibri" pitchFamily="34" charset="0"/>
              </a:rPr>
              <a:t>E</a:t>
            </a:r>
            <a:r>
              <a:rPr lang="en-US" altLang="en-US" sz="2800" i="1" baseline="-25000" dirty="0">
                <a:latin typeface="Calibri" pitchFamily="34" charset="0"/>
              </a:rPr>
              <a:t>in</a:t>
            </a:r>
            <a:endParaRPr lang="en-GB" altLang="en-US" sz="2800" i="1" baseline="-25000" dirty="0">
              <a:latin typeface="Calibri" pitchFamily="34" charset="0"/>
            </a:endParaRPr>
          </a:p>
        </p:txBody>
      </p:sp>
      <p:sp>
        <p:nvSpPr>
          <p:cNvPr id="14344" name="Text Box 18"/>
          <p:cNvSpPr txBox="1">
            <a:spLocks noChangeArrowheads="1"/>
          </p:cNvSpPr>
          <p:nvPr/>
        </p:nvSpPr>
        <p:spPr bwMode="auto">
          <a:xfrm>
            <a:off x="4800600" y="2743200"/>
            <a:ext cx="430579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tr-TR" altLang="en-US" sz="2800" dirty="0">
                <a:latin typeface="Calibri" pitchFamily="34" charset="0"/>
              </a:rPr>
              <a:t>most general hypothesis, </a:t>
            </a:r>
            <a:r>
              <a:rPr lang="tr-TR" altLang="en-US" sz="2800" i="1" dirty="0">
                <a:latin typeface="Calibri" pitchFamily="34" charset="0"/>
              </a:rPr>
              <a:t>G</a:t>
            </a:r>
            <a:r>
              <a:rPr lang="en-US" altLang="en-US" sz="2800" i="1" dirty="0">
                <a:latin typeface="Calibri" pitchFamily="34" charset="0"/>
              </a:rPr>
              <a:t>,</a:t>
            </a:r>
            <a:r>
              <a:rPr lang="en-US" altLang="en-US" sz="2800" dirty="0">
                <a:latin typeface="Calibri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Calibri" pitchFamily="34" charset="0"/>
              </a:rPr>
              <a:t>with no </a:t>
            </a:r>
            <a:r>
              <a:rPr lang="en-US" altLang="en-US" sz="2800" i="1" dirty="0" err="1">
                <a:latin typeface="Calibri" pitchFamily="34" charset="0"/>
              </a:rPr>
              <a:t>E</a:t>
            </a:r>
            <a:r>
              <a:rPr lang="en-US" altLang="en-US" sz="2800" i="1" baseline="-25000" dirty="0" err="1">
                <a:latin typeface="Calibri" pitchFamily="34" charset="0"/>
              </a:rPr>
              <a:t>in</a:t>
            </a:r>
            <a:endParaRPr lang="en-GB" altLang="en-US" sz="2800" i="1" baseline="-25000" dirty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 dirty="0">
                <a:latin typeface="Calibri" pitchFamily="34" charset="0"/>
              </a:rPr>
              <a:t> </a:t>
            </a:r>
            <a:endParaRPr lang="en-GB" altLang="en-US" sz="2800" i="1" dirty="0">
              <a:latin typeface="Calibri" pitchFamily="34" charset="0"/>
            </a:endParaRPr>
          </a:p>
        </p:txBody>
      </p:sp>
      <p:sp>
        <p:nvSpPr>
          <p:cNvPr id="14345" name="Text Box 20"/>
          <p:cNvSpPr txBox="1">
            <a:spLocks noChangeArrowheads="1"/>
          </p:cNvSpPr>
          <p:nvPr/>
        </p:nvSpPr>
        <p:spPr bwMode="auto">
          <a:xfrm>
            <a:off x="457200" y="4833200"/>
            <a:ext cx="84518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Calibri" pitchFamily="34" charset="0"/>
              </a:rPr>
              <a:t>The set of hypotheses (e.g., C) </a:t>
            </a:r>
            <a:r>
              <a:rPr lang="tr-TR" altLang="en-US" sz="2800" dirty="0">
                <a:latin typeface="Calibri" pitchFamily="34" charset="0"/>
              </a:rPr>
              <a:t>between </a:t>
            </a:r>
            <a:r>
              <a:rPr lang="tr-TR" altLang="en-US" sz="2800" i="1" dirty="0">
                <a:latin typeface="Calibri" pitchFamily="34" charset="0"/>
              </a:rPr>
              <a:t>S</a:t>
            </a:r>
            <a:r>
              <a:rPr lang="tr-TR" altLang="en-US" sz="2800" dirty="0">
                <a:latin typeface="Calibri" pitchFamily="34" charset="0"/>
              </a:rPr>
              <a:t> and </a:t>
            </a:r>
            <a:r>
              <a:rPr lang="tr-TR" altLang="en-US" sz="2800" i="1" dirty="0">
                <a:latin typeface="Calibri" pitchFamily="34" charset="0"/>
              </a:rPr>
              <a:t>G</a:t>
            </a:r>
            <a:r>
              <a:rPr lang="tr-TR" altLang="en-US" sz="2800" dirty="0">
                <a:latin typeface="Calibri" pitchFamily="34" charset="0"/>
              </a:rPr>
              <a:t> make</a:t>
            </a:r>
            <a:r>
              <a:rPr lang="en-US" altLang="en-US" sz="2800" dirty="0">
                <a:latin typeface="Calibri" pitchFamily="34" charset="0"/>
              </a:rPr>
              <a:t>s</a:t>
            </a:r>
            <a:r>
              <a:rPr lang="tr-TR" altLang="en-US" sz="2800" dirty="0">
                <a:latin typeface="Calibri" pitchFamily="34" charset="0"/>
              </a:rPr>
              <a:t> up the version space</a:t>
            </a:r>
            <a:r>
              <a:rPr lang="en-US" altLang="en-US" sz="2800" dirty="0">
                <a:latin typeface="Calibri" pitchFamily="34" charset="0"/>
              </a:rPr>
              <a:t>. All have no </a:t>
            </a:r>
            <a:r>
              <a:rPr lang="en-US" altLang="en-US" sz="2800" i="1" dirty="0">
                <a:latin typeface="Calibri" pitchFamily="34" charset="0"/>
              </a:rPr>
              <a:t>E</a:t>
            </a:r>
            <a:r>
              <a:rPr lang="en-US" altLang="en-US" sz="2800" i="1" baseline="-25000" dirty="0">
                <a:latin typeface="Calibri" pitchFamily="34" charset="0"/>
              </a:rPr>
              <a:t>in</a:t>
            </a:r>
            <a:r>
              <a:rPr lang="en-US" altLang="en-US" sz="2800" i="1" dirty="0">
                <a:latin typeface="Calibri" pitchFamily="34" charset="0"/>
              </a:rPr>
              <a:t>. </a:t>
            </a:r>
            <a:r>
              <a:rPr lang="en-US" altLang="en-US" sz="2800" dirty="0">
                <a:latin typeface="Calibri" pitchFamily="34" charset="0"/>
              </a:rPr>
              <a:t>Which is best?</a:t>
            </a:r>
            <a:endParaRPr lang="tr-TR" alt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143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34E77B30-2CD1-4485-A0D1-9A06F989EF84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8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219686" y="346855"/>
            <a:ext cx="870462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Margin: distance between boundary of a hypothesis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and closest instance in a specified class</a:t>
            </a: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457200" y="1837346"/>
            <a:ext cx="4038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 and G hypotheses have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narrow margins; not expected to “generalize”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well because a small amount of noise can result in misclassification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191000" y="1524000"/>
            <a:ext cx="4572000" cy="4648200"/>
            <a:chOff x="395288" y="1557338"/>
            <a:chExt cx="5581650" cy="5086350"/>
          </a:xfrm>
        </p:grpSpPr>
        <p:pic>
          <p:nvPicPr>
            <p:cNvPr id="9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288" y="1557338"/>
              <a:ext cx="5581650" cy="5086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1905000" y="2629878"/>
              <a:ext cx="3690597" cy="1942122"/>
              <a:chOff x="1905000" y="2629878"/>
              <a:chExt cx="3690597" cy="1942122"/>
            </a:xfrm>
          </p:grpSpPr>
          <p:sp>
            <p:nvSpPr>
              <p:cNvPr id="11" name="Text Box 4"/>
              <p:cNvSpPr txBox="1">
                <a:spLocks noChangeArrowheads="1"/>
              </p:cNvSpPr>
              <p:nvPr/>
            </p:nvSpPr>
            <p:spPr bwMode="auto">
              <a:xfrm>
                <a:off x="5172083" y="2629878"/>
                <a:ext cx="423514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/>
                  <a:t>G</a:t>
                </a:r>
              </a:p>
            </p:txBody>
          </p:sp>
          <p:sp>
            <p:nvSpPr>
              <p:cNvPr id="12" name="Line 5"/>
              <p:cNvSpPr>
                <a:spLocks noChangeShapeType="1"/>
              </p:cNvSpPr>
              <p:nvPr/>
            </p:nvSpPr>
            <p:spPr bwMode="auto">
              <a:xfrm flipH="1">
                <a:off x="4757057" y="2862943"/>
                <a:ext cx="457200" cy="2286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438400" y="3468688"/>
                <a:ext cx="1204913" cy="798512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905000" y="3124200"/>
                <a:ext cx="2819400" cy="1447800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 Box 4"/>
              <p:cNvSpPr txBox="1">
                <a:spLocks noChangeArrowheads="1"/>
              </p:cNvSpPr>
              <p:nvPr/>
            </p:nvSpPr>
            <p:spPr bwMode="auto">
              <a:xfrm>
                <a:off x="4110679" y="3091543"/>
                <a:ext cx="389850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/>
                  <a:t>S</a:t>
                </a:r>
              </a:p>
            </p:txBody>
          </p:sp>
          <p:sp>
            <p:nvSpPr>
              <p:cNvPr id="16" name="Line 5"/>
              <p:cNvSpPr>
                <a:spLocks noChangeShapeType="1"/>
              </p:cNvSpPr>
              <p:nvPr/>
            </p:nvSpPr>
            <p:spPr bwMode="auto">
              <a:xfrm flipH="1">
                <a:off x="3704678" y="3351684"/>
                <a:ext cx="457200" cy="2286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00537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35EF9CE7-CF24-4B4D-8BD4-CBF6DBDE96E3}" type="slidenum">
              <a:rPr lang="tr-TR" sz="9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9</a:t>
            </a:fld>
            <a:endParaRPr lang="tr-TR" sz="9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1741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244" y="1219200"/>
            <a:ext cx="4372178" cy="4252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381000" y="1439199"/>
            <a:ext cx="3579222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en-US" sz="2100" dirty="0"/>
              <a:t>Choose </a:t>
            </a:r>
            <a:r>
              <a:rPr lang="tr-TR" altLang="en-US" sz="2100" i="1" dirty="0"/>
              <a:t>h</a:t>
            </a:r>
            <a:r>
              <a:rPr lang="tr-TR" altLang="en-US" sz="2100" dirty="0"/>
              <a:t> </a:t>
            </a:r>
            <a:r>
              <a:rPr lang="en-US" altLang="en-US" sz="2100" dirty="0"/>
              <a:t>in the version space </a:t>
            </a:r>
            <a:r>
              <a:rPr lang="tr-TR" altLang="en-US" sz="2100" dirty="0"/>
              <a:t>with largest </a:t>
            </a:r>
            <a:r>
              <a:rPr lang="en-US" altLang="en-US" sz="2100" dirty="0"/>
              <a:t>possible </a:t>
            </a:r>
            <a:r>
              <a:rPr lang="tr-TR" altLang="en-US" sz="2100" dirty="0"/>
              <a:t>margin</a:t>
            </a:r>
            <a:r>
              <a:rPr lang="en-US" altLang="en-US" sz="2100" dirty="0"/>
              <a:t>s to maximize generalization.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1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dirty="0"/>
              <a:t>Data points that determine </a:t>
            </a:r>
            <a:r>
              <a:rPr lang="en-US" altLang="en-US" sz="2100" i="1" dirty="0"/>
              <a:t>S and G</a:t>
            </a:r>
            <a:r>
              <a:rPr lang="en-US" altLang="en-US" sz="2100" dirty="0"/>
              <a:t> are shaded. These data points alone enable determination of </a:t>
            </a:r>
            <a:r>
              <a:rPr lang="en-US" altLang="en-US" sz="2100" i="1" dirty="0" err="1"/>
              <a:t>h</a:t>
            </a:r>
            <a:r>
              <a:rPr lang="en-US" altLang="en-US" sz="2100" dirty="0" err="1"/>
              <a:t>.</a:t>
            </a:r>
            <a:r>
              <a:rPr lang="en-US" altLang="en-US" sz="2100" dirty="0"/>
              <a:t>  They are called “support vectors”.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817" y="369332"/>
            <a:ext cx="8778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Best choice in version space is hypothesis with largest margins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24400" y="15240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 is a hypothesis with 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=0 and wide margins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705602" y="1862554"/>
            <a:ext cx="457198" cy="8806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37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1936</TotalTime>
  <Words>2947</Words>
  <Application>Microsoft Office PowerPoint</Application>
  <PresentationFormat>On-screen Show (4:3)</PresentationFormat>
  <Paragraphs>332</Paragraphs>
  <Slides>34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Arial</vt:lpstr>
      <vt:lpstr>Calibri</vt:lpstr>
      <vt:lpstr>Calibri Light</vt:lpstr>
      <vt:lpstr>Palatino Linotype</vt:lpstr>
      <vt:lpstr>Symbol</vt:lpstr>
      <vt:lpstr>Office Theme</vt:lpstr>
      <vt:lpstr>1_Office Theme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S, G, and the Version Space</vt:lpstr>
      <vt:lpstr>PowerPoint Presentation</vt:lpstr>
      <vt:lpstr>PowerPoint Presentation</vt:lpstr>
      <vt:lpstr>PowerPoint Presentation</vt:lpstr>
      <vt:lpstr>PowerPoint Presentation</vt:lpstr>
      <vt:lpstr>Analysis of classification results: binary confusion matrix</vt:lpstr>
      <vt:lpstr>Class dependent performance metrics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150</cp:revision>
  <dcterms:created xsi:type="dcterms:W3CDTF">2014-08-28T20:37:52Z</dcterms:created>
  <dcterms:modified xsi:type="dcterms:W3CDTF">2024-09-12T18:15:38Z</dcterms:modified>
</cp:coreProperties>
</file>