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37"/>
  </p:notesMasterIdLst>
  <p:sldIdLst>
    <p:sldId id="256" r:id="rId5"/>
    <p:sldId id="264" r:id="rId6"/>
    <p:sldId id="327" r:id="rId7"/>
    <p:sldId id="257" r:id="rId8"/>
    <p:sldId id="259" r:id="rId9"/>
    <p:sldId id="260" r:id="rId10"/>
    <p:sldId id="261" r:id="rId11"/>
    <p:sldId id="262" r:id="rId12"/>
    <p:sldId id="263" r:id="rId13"/>
    <p:sldId id="463" r:id="rId14"/>
    <p:sldId id="297" r:id="rId15"/>
    <p:sldId id="287" r:id="rId16"/>
    <p:sldId id="288" r:id="rId17"/>
    <p:sldId id="265" r:id="rId18"/>
    <p:sldId id="326" r:id="rId19"/>
    <p:sldId id="303" r:id="rId20"/>
    <p:sldId id="301" r:id="rId21"/>
    <p:sldId id="325" r:id="rId22"/>
    <p:sldId id="307" r:id="rId23"/>
    <p:sldId id="454" r:id="rId24"/>
    <p:sldId id="455" r:id="rId25"/>
    <p:sldId id="461" r:id="rId26"/>
    <p:sldId id="268" r:id="rId27"/>
    <p:sldId id="460" r:id="rId28"/>
    <p:sldId id="456" r:id="rId29"/>
    <p:sldId id="462" r:id="rId30"/>
    <p:sldId id="319" r:id="rId31"/>
    <p:sldId id="322" r:id="rId32"/>
    <p:sldId id="323" r:id="rId33"/>
    <p:sldId id="458" r:id="rId34"/>
    <p:sldId id="457" r:id="rId35"/>
    <p:sldId id="299" r:id="rId36"/>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80" d="100"/>
          <a:sy n="80" d="100"/>
        </p:scale>
        <p:origin x="120" y="7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C18EAAF7-D2F1-4730-86C6-C279B3A2CDF3}" type="datetimeFigureOut">
              <a:rPr lang="en-US" smtClean="0"/>
              <a:t>8/22/2024</a:t>
            </a:fld>
            <a:endParaRPr lang="en-US"/>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D861496E-9B6F-4E95-9575-AA8D1A800A40}" type="slidenum">
              <a:rPr lang="en-US" smtClean="0"/>
              <a:t>‹#›</a:t>
            </a:fld>
            <a:endParaRPr lang="en-US"/>
          </a:p>
        </p:txBody>
      </p:sp>
    </p:spTree>
    <p:extLst>
      <p:ext uri="{BB962C8B-B14F-4D97-AF65-F5344CB8AC3E}">
        <p14:creationId xmlns:p14="http://schemas.microsoft.com/office/powerpoint/2010/main" val="1168407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61496E-9B6F-4E95-9575-AA8D1A800A40}" type="slidenum">
              <a:rPr lang="en-US" smtClean="0"/>
              <a:t>1</a:t>
            </a:fld>
            <a:endParaRPr lang="en-US"/>
          </a:p>
        </p:txBody>
      </p:sp>
    </p:spTree>
    <p:extLst>
      <p:ext uri="{BB962C8B-B14F-4D97-AF65-F5344CB8AC3E}">
        <p14:creationId xmlns:p14="http://schemas.microsoft.com/office/powerpoint/2010/main" val="1684528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r>
              <a:rPr lang="en-US" altLang="en-US"/>
              <a:t>Prior is what we know about credit risk before we observe a clients attributes; might be per-capita bankrupties</a:t>
            </a:r>
          </a:p>
          <a:p>
            <a:endParaRPr lang="en-US" altLang="en-US"/>
          </a:p>
          <a:p>
            <a:r>
              <a:rPr lang="en-US" altLang="en-US"/>
              <a:t>Class likelihood, p(x|C), probability of observing x conditioned on the event being in class C</a:t>
            </a:r>
          </a:p>
          <a:p>
            <a:r>
              <a:rPr lang="en-US" altLang="en-US"/>
              <a:t>	given client is high-risk (C = 1) how likely is X = {x</a:t>
            </a:r>
            <a:r>
              <a:rPr lang="en-US" altLang="en-US" baseline="-25000"/>
              <a:t>1</a:t>
            </a:r>
            <a:r>
              <a:rPr lang="en-US" altLang="en-US"/>
              <a:t>, x</a:t>
            </a:r>
            <a:r>
              <a:rPr lang="en-US" altLang="en-US" baseline="-25000"/>
              <a:t>2</a:t>
            </a:r>
            <a:r>
              <a:rPr lang="en-US" altLang="en-US"/>
              <a:t>}</a:t>
            </a:r>
          </a:p>
          <a:p>
            <a:r>
              <a:rPr lang="en-US" altLang="en-US"/>
              <a:t>	deduced by data on a set of known high-risk clients</a:t>
            </a:r>
          </a:p>
          <a:p>
            <a:endParaRPr lang="en-US" altLang="en-US"/>
          </a:p>
          <a:p>
            <a:r>
              <a:rPr lang="en-US" altLang="en-US"/>
              <a:t>Evidence, p(x), is essentially a normalization; also called “marginal probability” that x is seen regardless of class</a:t>
            </a:r>
          </a:p>
          <a:p>
            <a:endParaRPr lang="en-US" altLang="en-US"/>
          </a:p>
          <a:p>
            <a:r>
              <a:rPr lang="en-US" altLang="en-US"/>
              <a:t>Posterior, P(C|x), probability that client belongs to class C conditioned on attributes being X</a:t>
            </a:r>
          </a:p>
          <a:p>
            <a:r>
              <a:rPr lang="en-US" altLang="en-US"/>
              <a:t>	When normalized by evidence, posteriors add up to 1</a:t>
            </a:r>
          </a:p>
        </p:txBody>
      </p:sp>
    </p:spTree>
    <p:extLst>
      <p:ext uri="{BB962C8B-B14F-4D97-AF65-F5344CB8AC3E}">
        <p14:creationId xmlns:p14="http://schemas.microsoft.com/office/powerpoint/2010/main" val="3948400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r>
              <a:rPr lang="en-US" altLang="en-US"/>
              <a:t>Prior is what we know about credit risk before we observe a clients attributes; might be per-capita bankrupties</a:t>
            </a:r>
          </a:p>
          <a:p>
            <a:endParaRPr lang="en-US" altLang="en-US"/>
          </a:p>
          <a:p>
            <a:r>
              <a:rPr lang="en-US" altLang="en-US"/>
              <a:t>Class likelihood, p(x|C), probability of observing x conditioned on the event being in class C</a:t>
            </a:r>
          </a:p>
          <a:p>
            <a:r>
              <a:rPr lang="en-US" altLang="en-US"/>
              <a:t>	given client is high-risk (C = 1) how likely is X = {x</a:t>
            </a:r>
            <a:r>
              <a:rPr lang="en-US" altLang="en-US" baseline="-25000"/>
              <a:t>1</a:t>
            </a:r>
            <a:r>
              <a:rPr lang="en-US" altLang="en-US"/>
              <a:t>, x</a:t>
            </a:r>
            <a:r>
              <a:rPr lang="en-US" altLang="en-US" baseline="-25000"/>
              <a:t>2</a:t>
            </a:r>
            <a:r>
              <a:rPr lang="en-US" altLang="en-US"/>
              <a:t>}</a:t>
            </a:r>
          </a:p>
          <a:p>
            <a:r>
              <a:rPr lang="en-US" altLang="en-US"/>
              <a:t>	deduced by data on a set of known high-risk clients</a:t>
            </a:r>
          </a:p>
          <a:p>
            <a:endParaRPr lang="en-US" altLang="en-US"/>
          </a:p>
          <a:p>
            <a:r>
              <a:rPr lang="en-US" altLang="en-US"/>
              <a:t>Evidence, p(x), is essentially a normalization; also called “marginal probability” that x is seen regardless of class</a:t>
            </a:r>
          </a:p>
          <a:p>
            <a:endParaRPr lang="en-US" altLang="en-US"/>
          </a:p>
          <a:p>
            <a:r>
              <a:rPr lang="en-US" altLang="en-US"/>
              <a:t>Posterior, P(C|x), probability that client belongs to class C conditioned on attributes being X</a:t>
            </a:r>
          </a:p>
          <a:p>
            <a:r>
              <a:rPr lang="en-US" altLang="en-US"/>
              <a:t>	When normalized by evidence, posteriors add up to 1</a:t>
            </a:r>
          </a:p>
        </p:txBody>
      </p:sp>
    </p:spTree>
    <p:extLst>
      <p:ext uri="{BB962C8B-B14F-4D97-AF65-F5344CB8AC3E}">
        <p14:creationId xmlns:p14="http://schemas.microsoft.com/office/powerpoint/2010/main" val="2960232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r>
              <a:rPr lang="en-US" altLang="en-US"/>
              <a:t>Prior is what we know about credit risk before we observe a clients attributes; might be per-capita bankrupties</a:t>
            </a:r>
          </a:p>
          <a:p>
            <a:endParaRPr lang="en-US" altLang="en-US"/>
          </a:p>
          <a:p>
            <a:r>
              <a:rPr lang="en-US" altLang="en-US"/>
              <a:t>Class likelihood, p(x|C), probability of observing x conditioned on the event being in class C</a:t>
            </a:r>
          </a:p>
          <a:p>
            <a:r>
              <a:rPr lang="en-US" altLang="en-US"/>
              <a:t>	given client is high-risk (C = 1) how likely is X = {x</a:t>
            </a:r>
            <a:r>
              <a:rPr lang="en-US" altLang="en-US" baseline="-25000"/>
              <a:t>1</a:t>
            </a:r>
            <a:r>
              <a:rPr lang="en-US" altLang="en-US"/>
              <a:t>, x</a:t>
            </a:r>
            <a:r>
              <a:rPr lang="en-US" altLang="en-US" baseline="-25000"/>
              <a:t>2</a:t>
            </a:r>
            <a:r>
              <a:rPr lang="en-US" altLang="en-US"/>
              <a:t>}</a:t>
            </a:r>
          </a:p>
          <a:p>
            <a:r>
              <a:rPr lang="en-US" altLang="en-US"/>
              <a:t>	deduced by data on a set of known high-risk clients</a:t>
            </a:r>
          </a:p>
          <a:p>
            <a:endParaRPr lang="en-US" altLang="en-US"/>
          </a:p>
          <a:p>
            <a:r>
              <a:rPr lang="en-US" altLang="en-US"/>
              <a:t>Evidence, p(x), is essentially a normalization; also called “marginal probability” that x is seen regardless of class</a:t>
            </a:r>
          </a:p>
          <a:p>
            <a:endParaRPr lang="en-US" altLang="en-US"/>
          </a:p>
          <a:p>
            <a:r>
              <a:rPr lang="en-US" altLang="en-US"/>
              <a:t>Posterior, P(C|x), probability that client belongs to class C conditioned on attributes being X</a:t>
            </a:r>
          </a:p>
          <a:p>
            <a:r>
              <a:rPr lang="en-US" altLang="en-US"/>
              <a:t>	When normalized by evidence, posteriors add up to 1</a:t>
            </a:r>
          </a:p>
        </p:txBody>
      </p:sp>
    </p:spTree>
    <p:extLst>
      <p:ext uri="{BB962C8B-B14F-4D97-AF65-F5344CB8AC3E}">
        <p14:creationId xmlns:p14="http://schemas.microsoft.com/office/powerpoint/2010/main" val="1082913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36C8E1-6A12-4343-B812-1F3D2CAA60A7}"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757565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C8E1-6A12-4343-B812-1F3D2CAA60A7}"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267791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C8E1-6A12-4343-B812-1F3D2CAA60A7}"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1076868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847775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47440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3576456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976616-0502-4C0B-B312-AEDAF2A0EC3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512391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976616-0502-4C0B-B312-AEDAF2A0EC33}"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560715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976616-0502-4C0B-B312-AEDAF2A0EC33}"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70267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76616-0502-4C0B-B312-AEDAF2A0EC33}"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934649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423460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6C8E1-6A12-4343-B812-1F3D2CAA60A7}"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2632474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843559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6947918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314131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70A842-A798-4F5F-A1DC-EE922027091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10060983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70A842-A798-4F5F-A1DC-EE922027091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3947966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70A842-A798-4F5F-A1DC-EE922027091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1207468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70A842-A798-4F5F-A1DC-EE9220270915}"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565395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70A842-A798-4F5F-A1DC-EE9220270915}"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1868896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70A842-A798-4F5F-A1DC-EE9220270915}"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13409141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0A842-A798-4F5F-A1DC-EE9220270915}"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147134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36C8E1-6A12-4343-B812-1F3D2CAA60A7}"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4136217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70A842-A798-4F5F-A1DC-EE9220270915}"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7602971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70A842-A798-4F5F-A1DC-EE9220270915}"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29571584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70A842-A798-4F5F-A1DC-EE922027091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36756018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70A842-A798-4F5F-A1DC-EE9220270915}"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EAA7E1-8355-4BD8-9346-1C1A0113946A}" type="slidenum">
              <a:rPr lang="en-US" smtClean="0"/>
              <a:t>‹#›</a:t>
            </a:fld>
            <a:endParaRPr lang="en-US"/>
          </a:p>
        </p:txBody>
      </p:sp>
    </p:spTree>
    <p:extLst>
      <p:ext uri="{BB962C8B-B14F-4D97-AF65-F5344CB8AC3E}">
        <p14:creationId xmlns:p14="http://schemas.microsoft.com/office/powerpoint/2010/main" val="34006027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7F6CAFDB-20DB-3275-898E-D015170B47A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F1C84C5-61AB-C8F5-043C-4705C9F61AC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7E3BC11-0342-2BB9-F8BF-BE7663644EB9}"/>
              </a:ext>
            </a:extLst>
          </p:cNvPr>
          <p:cNvSpPr>
            <a:spLocks noGrp="1" noChangeArrowheads="1"/>
          </p:cNvSpPr>
          <p:nvPr>
            <p:ph type="sldNum" sz="quarter" idx="12"/>
          </p:nvPr>
        </p:nvSpPr>
        <p:spPr>
          <a:ln/>
        </p:spPr>
        <p:txBody>
          <a:bodyPr/>
          <a:lstStyle>
            <a:lvl1pPr>
              <a:defRPr/>
            </a:lvl1pPr>
          </a:lstStyle>
          <a:p>
            <a:pPr>
              <a:defRPr/>
            </a:pPr>
            <a:fld id="{32E445CF-D56E-4234-AC87-95EB2F31F2FF}" type="slidenum">
              <a:rPr lang="en-US" altLang="en-US"/>
              <a:pPr>
                <a:defRPr/>
              </a:pPr>
              <a:t>‹#›</a:t>
            </a:fld>
            <a:endParaRPr lang="en-US" altLang="en-US"/>
          </a:p>
        </p:txBody>
      </p:sp>
    </p:spTree>
    <p:extLst>
      <p:ext uri="{BB962C8B-B14F-4D97-AF65-F5344CB8AC3E}">
        <p14:creationId xmlns:p14="http://schemas.microsoft.com/office/powerpoint/2010/main" val="3636309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B408E5B-32E1-88AA-A3DF-B4E2D2348C9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03D89FF-2637-CD78-B5F0-3EFE59B6CB6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3B0D3F0-C98B-9BFF-5197-B62BEC8A48CF}"/>
              </a:ext>
            </a:extLst>
          </p:cNvPr>
          <p:cNvSpPr>
            <a:spLocks noGrp="1" noChangeArrowheads="1"/>
          </p:cNvSpPr>
          <p:nvPr>
            <p:ph type="sldNum" sz="quarter" idx="12"/>
          </p:nvPr>
        </p:nvSpPr>
        <p:spPr>
          <a:ln/>
        </p:spPr>
        <p:txBody>
          <a:bodyPr/>
          <a:lstStyle>
            <a:lvl1pPr>
              <a:defRPr/>
            </a:lvl1pPr>
          </a:lstStyle>
          <a:p>
            <a:pPr>
              <a:defRPr/>
            </a:pPr>
            <a:fld id="{1A53A367-C9D4-4313-8243-9C9ACAF7FD93}" type="slidenum">
              <a:rPr lang="en-US" altLang="en-US"/>
              <a:pPr>
                <a:defRPr/>
              </a:pPr>
              <a:t>‹#›</a:t>
            </a:fld>
            <a:endParaRPr lang="en-US" altLang="en-US"/>
          </a:p>
        </p:txBody>
      </p:sp>
    </p:spTree>
    <p:extLst>
      <p:ext uri="{BB962C8B-B14F-4D97-AF65-F5344CB8AC3E}">
        <p14:creationId xmlns:p14="http://schemas.microsoft.com/office/powerpoint/2010/main" val="13865339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A55265BD-2C92-64D5-7200-923E219975E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8C95F4B-06FB-7518-EBA5-EE845098D51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F3011AC-6E8C-D097-D810-2E8BE8175F2E}"/>
              </a:ext>
            </a:extLst>
          </p:cNvPr>
          <p:cNvSpPr>
            <a:spLocks noGrp="1" noChangeArrowheads="1"/>
          </p:cNvSpPr>
          <p:nvPr>
            <p:ph type="sldNum" sz="quarter" idx="12"/>
          </p:nvPr>
        </p:nvSpPr>
        <p:spPr>
          <a:ln/>
        </p:spPr>
        <p:txBody>
          <a:bodyPr/>
          <a:lstStyle>
            <a:lvl1pPr>
              <a:defRPr/>
            </a:lvl1pPr>
          </a:lstStyle>
          <a:p>
            <a:pPr>
              <a:defRPr/>
            </a:pPr>
            <a:fld id="{62BC70AA-A121-4729-9F04-50A456557504}" type="slidenum">
              <a:rPr lang="en-US" altLang="en-US"/>
              <a:pPr>
                <a:defRPr/>
              </a:pPr>
              <a:t>‹#›</a:t>
            </a:fld>
            <a:endParaRPr lang="en-US" altLang="en-US"/>
          </a:p>
        </p:txBody>
      </p:sp>
    </p:spTree>
    <p:extLst>
      <p:ext uri="{BB962C8B-B14F-4D97-AF65-F5344CB8AC3E}">
        <p14:creationId xmlns:p14="http://schemas.microsoft.com/office/powerpoint/2010/main" val="36097432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E370DFE-9D2B-3719-A4A5-D40FE5DCED9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FA67DCB-4F61-29AD-6EBD-5E96691DFE4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E51AD09-2321-D219-D6C5-5DC76470E7F4}"/>
              </a:ext>
            </a:extLst>
          </p:cNvPr>
          <p:cNvSpPr>
            <a:spLocks noGrp="1" noChangeArrowheads="1"/>
          </p:cNvSpPr>
          <p:nvPr>
            <p:ph type="sldNum" sz="quarter" idx="12"/>
          </p:nvPr>
        </p:nvSpPr>
        <p:spPr>
          <a:ln/>
        </p:spPr>
        <p:txBody>
          <a:bodyPr/>
          <a:lstStyle>
            <a:lvl1pPr>
              <a:defRPr/>
            </a:lvl1pPr>
          </a:lstStyle>
          <a:p>
            <a:pPr>
              <a:defRPr/>
            </a:pPr>
            <a:fld id="{B12CF62A-F176-4172-895D-ADFE923BCEA1}" type="slidenum">
              <a:rPr lang="en-US" altLang="en-US"/>
              <a:pPr>
                <a:defRPr/>
              </a:pPr>
              <a:t>‹#›</a:t>
            </a:fld>
            <a:endParaRPr lang="en-US" altLang="en-US"/>
          </a:p>
        </p:txBody>
      </p:sp>
    </p:spTree>
    <p:extLst>
      <p:ext uri="{BB962C8B-B14F-4D97-AF65-F5344CB8AC3E}">
        <p14:creationId xmlns:p14="http://schemas.microsoft.com/office/powerpoint/2010/main" val="17753291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ADE9F02-4095-FA0E-A020-2643E2C8BF1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C7DEC8D7-D2F7-C42A-B559-ED4A6D49E3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DBAD5E4A-7686-75BB-0D52-7F3DD7FEDC64}"/>
              </a:ext>
            </a:extLst>
          </p:cNvPr>
          <p:cNvSpPr>
            <a:spLocks noGrp="1" noChangeArrowheads="1"/>
          </p:cNvSpPr>
          <p:nvPr>
            <p:ph type="sldNum" sz="quarter" idx="12"/>
          </p:nvPr>
        </p:nvSpPr>
        <p:spPr>
          <a:ln/>
        </p:spPr>
        <p:txBody>
          <a:bodyPr/>
          <a:lstStyle>
            <a:lvl1pPr>
              <a:defRPr/>
            </a:lvl1pPr>
          </a:lstStyle>
          <a:p>
            <a:pPr>
              <a:defRPr/>
            </a:pPr>
            <a:fld id="{D464A27D-E6A8-4325-AB40-B949DD211850}" type="slidenum">
              <a:rPr lang="en-US" altLang="en-US"/>
              <a:pPr>
                <a:defRPr/>
              </a:pPr>
              <a:t>‹#›</a:t>
            </a:fld>
            <a:endParaRPr lang="en-US" altLang="en-US"/>
          </a:p>
        </p:txBody>
      </p:sp>
    </p:spTree>
    <p:extLst>
      <p:ext uri="{BB962C8B-B14F-4D97-AF65-F5344CB8AC3E}">
        <p14:creationId xmlns:p14="http://schemas.microsoft.com/office/powerpoint/2010/main" val="23531540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08FFF90-3D50-85CB-9D6D-49C29A6092A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60E144E2-F87B-1430-D11D-3D6E9E820FD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692526C1-0A9F-B52D-0E55-2E2304C0C5AC}"/>
              </a:ext>
            </a:extLst>
          </p:cNvPr>
          <p:cNvSpPr>
            <a:spLocks noGrp="1" noChangeArrowheads="1"/>
          </p:cNvSpPr>
          <p:nvPr>
            <p:ph type="sldNum" sz="quarter" idx="12"/>
          </p:nvPr>
        </p:nvSpPr>
        <p:spPr>
          <a:ln/>
        </p:spPr>
        <p:txBody>
          <a:bodyPr/>
          <a:lstStyle>
            <a:lvl1pPr>
              <a:defRPr/>
            </a:lvl1pPr>
          </a:lstStyle>
          <a:p>
            <a:pPr>
              <a:defRPr/>
            </a:pPr>
            <a:fld id="{3BA77FDE-97B5-4F0C-9EB7-2EE2C28A0282}" type="slidenum">
              <a:rPr lang="en-US" altLang="en-US"/>
              <a:pPr>
                <a:defRPr/>
              </a:pPr>
              <a:t>‹#›</a:t>
            </a:fld>
            <a:endParaRPr lang="en-US" altLang="en-US"/>
          </a:p>
        </p:txBody>
      </p:sp>
    </p:spTree>
    <p:extLst>
      <p:ext uri="{BB962C8B-B14F-4D97-AF65-F5344CB8AC3E}">
        <p14:creationId xmlns:p14="http://schemas.microsoft.com/office/powerpoint/2010/main" val="87778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36C8E1-6A12-4343-B812-1F3D2CAA60A7}"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1043203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35E64EE-3636-DAA1-E8B8-FAF06070270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5F202F6-8BD9-1B81-5F4A-5B03B5F37EC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4561113-DCAE-B745-DDE1-8BB43FD96B04}"/>
              </a:ext>
            </a:extLst>
          </p:cNvPr>
          <p:cNvSpPr>
            <a:spLocks noGrp="1" noChangeArrowheads="1"/>
          </p:cNvSpPr>
          <p:nvPr>
            <p:ph type="sldNum" sz="quarter" idx="12"/>
          </p:nvPr>
        </p:nvSpPr>
        <p:spPr>
          <a:ln/>
        </p:spPr>
        <p:txBody>
          <a:bodyPr/>
          <a:lstStyle>
            <a:lvl1pPr>
              <a:defRPr/>
            </a:lvl1pPr>
          </a:lstStyle>
          <a:p>
            <a:pPr>
              <a:defRPr/>
            </a:pPr>
            <a:fld id="{F2CA0A16-E5A7-4A46-863C-8FE24D70BEF3}" type="slidenum">
              <a:rPr lang="en-US" altLang="en-US"/>
              <a:pPr>
                <a:defRPr/>
              </a:pPr>
              <a:t>‹#›</a:t>
            </a:fld>
            <a:endParaRPr lang="en-US" altLang="en-US"/>
          </a:p>
        </p:txBody>
      </p:sp>
    </p:spTree>
    <p:extLst>
      <p:ext uri="{BB962C8B-B14F-4D97-AF65-F5344CB8AC3E}">
        <p14:creationId xmlns:p14="http://schemas.microsoft.com/office/powerpoint/2010/main" val="16845916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766DBD49-4C94-CD56-7997-CC4C8847F5E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86BD1E4-E28A-CADF-8590-51F13B7A6E0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133C4BD-3757-B8FE-7996-8AEFC76BE8FE}"/>
              </a:ext>
            </a:extLst>
          </p:cNvPr>
          <p:cNvSpPr>
            <a:spLocks noGrp="1" noChangeArrowheads="1"/>
          </p:cNvSpPr>
          <p:nvPr>
            <p:ph type="sldNum" sz="quarter" idx="12"/>
          </p:nvPr>
        </p:nvSpPr>
        <p:spPr>
          <a:ln/>
        </p:spPr>
        <p:txBody>
          <a:bodyPr/>
          <a:lstStyle>
            <a:lvl1pPr>
              <a:defRPr/>
            </a:lvl1pPr>
          </a:lstStyle>
          <a:p>
            <a:pPr>
              <a:defRPr/>
            </a:pPr>
            <a:fld id="{E09388B2-6BA8-4474-8DFC-CD7558251953}" type="slidenum">
              <a:rPr lang="en-US" altLang="en-US"/>
              <a:pPr>
                <a:defRPr/>
              </a:pPr>
              <a:t>‹#›</a:t>
            </a:fld>
            <a:endParaRPr lang="en-US" altLang="en-US"/>
          </a:p>
        </p:txBody>
      </p:sp>
    </p:spTree>
    <p:extLst>
      <p:ext uri="{BB962C8B-B14F-4D97-AF65-F5344CB8AC3E}">
        <p14:creationId xmlns:p14="http://schemas.microsoft.com/office/powerpoint/2010/main" val="21683363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508E575-1745-BD23-C524-457BC08E383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3B48BBC-B2D3-72D4-9ABC-DFF6FAA33CC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C060F9F-4AF8-58E0-A9C4-BE75B14699E3}"/>
              </a:ext>
            </a:extLst>
          </p:cNvPr>
          <p:cNvSpPr>
            <a:spLocks noGrp="1" noChangeArrowheads="1"/>
          </p:cNvSpPr>
          <p:nvPr>
            <p:ph type="sldNum" sz="quarter" idx="12"/>
          </p:nvPr>
        </p:nvSpPr>
        <p:spPr>
          <a:ln/>
        </p:spPr>
        <p:txBody>
          <a:bodyPr/>
          <a:lstStyle>
            <a:lvl1pPr>
              <a:defRPr/>
            </a:lvl1pPr>
          </a:lstStyle>
          <a:p>
            <a:pPr>
              <a:defRPr/>
            </a:pPr>
            <a:fld id="{A3A55C5D-7285-4107-843C-DBCB69517447}" type="slidenum">
              <a:rPr lang="en-US" altLang="en-US"/>
              <a:pPr>
                <a:defRPr/>
              </a:pPr>
              <a:t>‹#›</a:t>
            </a:fld>
            <a:endParaRPr lang="en-US" altLang="en-US"/>
          </a:p>
        </p:txBody>
      </p:sp>
    </p:spTree>
    <p:extLst>
      <p:ext uri="{BB962C8B-B14F-4D97-AF65-F5344CB8AC3E}">
        <p14:creationId xmlns:p14="http://schemas.microsoft.com/office/powerpoint/2010/main" val="1117811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0F04BB9-3C70-654D-4EE9-0843F3E4A51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06BD2E2-BDEF-AFF1-C9F2-68EED18EF18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BDA9053-0769-8457-F45E-C0BABDA382A9}"/>
              </a:ext>
            </a:extLst>
          </p:cNvPr>
          <p:cNvSpPr>
            <a:spLocks noGrp="1" noChangeArrowheads="1"/>
          </p:cNvSpPr>
          <p:nvPr>
            <p:ph type="sldNum" sz="quarter" idx="12"/>
          </p:nvPr>
        </p:nvSpPr>
        <p:spPr>
          <a:ln/>
        </p:spPr>
        <p:txBody>
          <a:bodyPr/>
          <a:lstStyle>
            <a:lvl1pPr>
              <a:defRPr/>
            </a:lvl1pPr>
          </a:lstStyle>
          <a:p>
            <a:pPr>
              <a:defRPr/>
            </a:pPr>
            <a:fld id="{B2BD8243-F5B3-451E-924D-A75201BD7604}" type="slidenum">
              <a:rPr lang="en-US" altLang="en-US"/>
              <a:pPr>
                <a:defRPr/>
              </a:pPr>
              <a:t>‹#›</a:t>
            </a:fld>
            <a:endParaRPr lang="en-US" altLang="en-US"/>
          </a:p>
        </p:txBody>
      </p:sp>
    </p:spTree>
    <p:extLst>
      <p:ext uri="{BB962C8B-B14F-4D97-AF65-F5344CB8AC3E}">
        <p14:creationId xmlns:p14="http://schemas.microsoft.com/office/powerpoint/2010/main" val="36599152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FC5918-A0AE-BF2F-EEF2-5AE212C60D4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DCD839D-331C-9EAB-65C1-87D2841C29A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AE192CD-5D21-7BA6-07FE-0A25AAD295D1}"/>
              </a:ext>
            </a:extLst>
          </p:cNvPr>
          <p:cNvSpPr>
            <a:spLocks noGrp="1" noChangeArrowheads="1"/>
          </p:cNvSpPr>
          <p:nvPr>
            <p:ph type="sldNum" sz="quarter" idx="12"/>
          </p:nvPr>
        </p:nvSpPr>
        <p:spPr>
          <a:ln/>
        </p:spPr>
        <p:txBody>
          <a:bodyPr/>
          <a:lstStyle>
            <a:lvl1pPr>
              <a:defRPr/>
            </a:lvl1pPr>
          </a:lstStyle>
          <a:p>
            <a:pPr>
              <a:defRPr/>
            </a:pPr>
            <a:fld id="{E1DA521A-DEFD-40B9-81C0-A9F54EF9F283}" type="slidenum">
              <a:rPr lang="en-US" altLang="en-US"/>
              <a:pPr>
                <a:defRPr/>
              </a:pPr>
              <a:t>‹#›</a:t>
            </a:fld>
            <a:endParaRPr lang="en-US" altLang="en-US"/>
          </a:p>
        </p:txBody>
      </p:sp>
    </p:spTree>
    <p:extLst>
      <p:ext uri="{BB962C8B-B14F-4D97-AF65-F5344CB8AC3E}">
        <p14:creationId xmlns:p14="http://schemas.microsoft.com/office/powerpoint/2010/main" val="4016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36C8E1-6A12-4343-B812-1F3D2CAA60A7}"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443088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36C8E1-6A12-4343-B812-1F3D2CAA60A7}"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2345318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6C8E1-6A12-4343-B812-1F3D2CAA60A7}"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75136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36C8E1-6A12-4343-B812-1F3D2CAA60A7}"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2192723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36C8E1-6A12-4343-B812-1F3D2CAA60A7}"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88F68-BCC0-45E0-8932-AF228D6C146E}" type="slidenum">
              <a:rPr lang="en-US" smtClean="0"/>
              <a:t>‹#›</a:t>
            </a:fld>
            <a:endParaRPr lang="en-US"/>
          </a:p>
        </p:txBody>
      </p:sp>
    </p:spTree>
    <p:extLst>
      <p:ext uri="{BB962C8B-B14F-4D97-AF65-F5344CB8AC3E}">
        <p14:creationId xmlns:p14="http://schemas.microsoft.com/office/powerpoint/2010/main" val="3265972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6C8E1-6A12-4343-B812-1F3D2CAA60A7}" type="datetimeFigureOut">
              <a:rPr lang="en-US" smtClean="0"/>
              <a:t>8/22/2024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88F68-BCC0-45E0-8932-AF228D6C146E}" type="slidenum">
              <a:rPr lang="en-US" smtClean="0"/>
              <a:t>‹#›</a:t>
            </a:fld>
            <a:endParaRPr lang="en-US"/>
          </a:p>
        </p:txBody>
      </p:sp>
    </p:spTree>
    <p:extLst>
      <p:ext uri="{BB962C8B-B14F-4D97-AF65-F5344CB8AC3E}">
        <p14:creationId xmlns:p14="http://schemas.microsoft.com/office/powerpoint/2010/main" val="230103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76616-0502-4C0B-B312-AEDAF2A0EC33}" type="datetimeFigureOut">
              <a:rPr lang="en-US" smtClean="0"/>
              <a:t>8/22/2024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61A36-B3EB-4EA0-B670-3AFEB117A15A}" type="slidenum">
              <a:rPr lang="en-US" smtClean="0"/>
              <a:t>‹#›</a:t>
            </a:fld>
            <a:endParaRPr lang="en-US"/>
          </a:p>
        </p:txBody>
      </p:sp>
    </p:spTree>
    <p:extLst>
      <p:ext uri="{BB962C8B-B14F-4D97-AF65-F5344CB8AC3E}">
        <p14:creationId xmlns:p14="http://schemas.microsoft.com/office/powerpoint/2010/main" val="1725479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0A842-A798-4F5F-A1DC-EE9220270915}" type="datetimeFigureOut">
              <a:rPr lang="en-US" smtClean="0"/>
              <a:t>8/22/2024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AA7E1-8355-4BD8-9346-1C1A0113946A}" type="slidenum">
              <a:rPr lang="en-US" smtClean="0"/>
              <a:t>‹#›</a:t>
            </a:fld>
            <a:endParaRPr lang="en-US"/>
          </a:p>
        </p:txBody>
      </p:sp>
    </p:spTree>
    <p:extLst>
      <p:ext uri="{BB962C8B-B14F-4D97-AF65-F5344CB8AC3E}">
        <p14:creationId xmlns:p14="http://schemas.microsoft.com/office/powerpoint/2010/main" val="18247519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97F8A30-8202-85BA-EE77-A9ED407CDE0E}"/>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618CC82-10E8-56E6-3E8D-42B011182C5C}"/>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734B264-5608-61BF-8BB5-4B0F7D8B33F7}"/>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BE0002E6-17A3-90D4-3397-14791B401ACE}"/>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B0C14E6E-953F-D0F3-295B-CC671400C512}"/>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0FA671A-28CD-4E06-AFCE-4EDC81485318}" type="slidenum">
              <a:rPr lang="en-US" altLang="en-US"/>
              <a:pPr>
                <a:defRPr/>
              </a:pPr>
              <a:t>‹#›</a:t>
            </a:fld>
            <a:endParaRPr lang="en-US" altLang="en-US"/>
          </a:p>
        </p:txBody>
      </p:sp>
    </p:spTree>
    <p:extLst>
      <p:ext uri="{BB962C8B-B14F-4D97-AF65-F5344CB8AC3E}">
        <p14:creationId xmlns:p14="http://schemas.microsoft.com/office/powerpoint/2010/main" val="30058049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7.x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7" Type="http://schemas.openxmlformats.org/officeDocument/2006/relationships/image" Target="../media/image8.wmf"/><Relationship Id="rId2" Type="http://schemas.openxmlformats.org/officeDocument/2006/relationships/oleObject" Target="../embeddings/oleObject5.bin"/><Relationship Id="rId1" Type="http://schemas.openxmlformats.org/officeDocument/2006/relationships/slideLayout" Target="../slideLayouts/slideLayout7.x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24200" y="1066800"/>
            <a:ext cx="7059368"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Very brief review of statistics in data mining</a:t>
            </a:r>
          </a:p>
        </p:txBody>
      </p:sp>
      <p:sp>
        <p:nvSpPr>
          <p:cNvPr id="2" name="TextBox 1">
            <a:extLst>
              <a:ext uri="{FF2B5EF4-FFF2-40B4-BE49-F238E27FC236}">
                <a16:creationId xmlns:a16="http://schemas.microsoft.com/office/drawing/2014/main" id="{414A73EE-5F22-457B-B499-42391A63D723}"/>
              </a:ext>
            </a:extLst>
          </p:cNvPr>
          <p:cNvSpPr txBox="1"/>
          <p:nvPr/>
        </p:nvSpPr>
        <p:spPr>
          <a:xfrm>
            <a:off x="1718313" y="1993900"/>
            <a:ext cx="9305288" cy="1384995"/>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Attribute space</a:t>
            </a:r>
          </a:p>
          <a:p>
            <a:r>
              <a:rPr lang="en-US" sz="2800" dirty="0">
                <a:latin typeface="Arial" panose="020B0604020202020204" pitchFamily="34" charset="0"/>
                <a:cs typeface="Arial" panose="020B0604020202020204" pitchFamily="34" charset="0"/>
              </a:rPr>
              <a:t>Parameters of normally (aka Gaussian) distributed data</a:t>
            </a:r>
          </a:p>
          <a:p>
            <a:r>
              <a:rPr lang="en-US" sz="2800" dirty="0">
                <a:latin typeface="Arial" panose="020B0604020202020204" pitchFamily="34" charset="0"/>
                <a:cs typeface="Arial" panose="020B0604020202020204" pitchFamily="34" charset="0"/>
              </a:rPr>
              <a:t>Hypothesis testing by p-values</a:t>
            </a:r>
          </a:p>
        </p:txBody>
      </p:sp>
    </p:spTree>
    <p:extLst>
      <p:ext uri="{BB962C8B-B14F-4D97-AF65-F5344CB8AC3E}">
        <p14:creationId xmlns:p14="http://schemas.microsoft.com/office/powerpoint/2010/main" val="1817526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8154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991238" y="426181"/>
            <a:ext cx="9924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dirty="0"/>
              <a:t>In data mining we sometimes encounter discrete probabilities</a:t>
            </a:r>
          </a:p>
        </p:txBody>
      </p:sp>
      <p:sp>
        <p:nvSpPr>
          <p:cNvPr id="20483" name="Text Box 5"/>
          <p:cNvSpPr txBox="1">
            <a:spLocks noChangeArrowheads="1"/>
          </p:cNvSpPr>
          <p:nvPr/>
        </p:nvSpPr>
        <p:spPr bwMode="auto">
          <a:xfrm>
            <a:off x="876301" y="1182131"/>
            <a:ext cx="10414000"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Discrete probabilities are defined in terms of a finite </a:t>
            </a:r>
            <a:r>
              <a:rPr lang="en-US" altLang="en-US" sz="2400" b="1" dirty="0"/>
              <a:t>sample space</a:t>
            </a:r>
            <a:r>
              <a:rPr lang="en-US" altLang="en-US" sz="2400" dirty="0"/>
              <a:t> S.</a:t>
            </a:r>
          </a:p>
          <a:p>
            <a:pPr eaLnBrk="1" hangingPunct="1">
              <a:spcBef>
                <a:spcPct val="0"/>
              </a:spcBef>
              <a:buFontTx/>
              <a:buNone/>
            </a:pPr>
            <a:endParaRPr lang="en-US" altLang="en-US" sz="1800" dirty="0"/>
          </a:p>
          <a:p>
            <a:pPr eaLnBrk="1" hangingPunct="1">
              <a:spcBef>
                <a:spcPct val="0"/>
              </a:spcBef>
              <a:buFontTx/>
              <a:buNone/>
            </a:pPr>
            <a:r>
              <a:rPr lang="en-US" altLang="en-US" sz="2400" dirty="0"/>
              <a:t>Usually S is a collection of outcomes of independent experiments, such as flipping coins, throwing dice, pulling cards, etc.</a:t>
            </a:r>
          </a:p>
          <a:p>
            <a:pPr eaLnBrk="1" hangingPunct="1">
              <a:spcBef>
                <a:spcPct val="0"/>
              </a:spcBef>
              <a:buFontTx/>
              <a:buNone/>
            </a:pPr>
            <a:endParaRPr lang="en-US" altLang="en-US" sz="2400" dirty="0"/>
          </a:p>
          <a:p>
            <a:pPr eaLnBrk="1" hangingPunct="1">
              <a:spcBef>
                <a:spcPct val="0"/>
              </a:spcBef>
              <a:buFontTx/>
              <a:buNone/>
            </a:pPr>
            <a:r>
              <a:rPr lang="en-US" altLang="en-US" sz="2400" dirty="0"/>
              <a:t>Example: S = set of outcomes from flipping 2 coins = {HH, HT, TH, TT}</a:t>
            </a:r>
          </a:p>
          <a:p>
            <a:pPr eaLnBrk="1" hangingPunct="1">
              <a:spcBef>
                <a:spcPct val="0"/>
              </a:spcBef>
              <a:buFontTx/>
              <a:buNone/>
            </a:pPr>
            <a:endParaRPr lang="en-US" altLang="en-US" sz="2400" dirty="0"/>
          </a:p>
          <a:p>
            <a:pPr eaLnBrk="1" hangingPunct="1">
              <a:spcBef>
                <a:spcPct val="0"/>
              </a:spcBef>
              <a:buFontTx/>
              <a:buNone/>
            </a:pPr>
            <a:r>
              <a:rPr lang="en-US" altLang="en-US" sz="2400" dirty="0"/>
              <a:t>Events are subsets of S. (S itself is called the “certain” event.)</a:t>
            </a:r>
          </a:p>
          <a:p>
            <a:pPr eaLnBrk="1" hangingPunct="1">
              <a:spcBef>
                <a:spcPct val="0"/>
              </a:spcBef>
              <a:buFontTx/>
              <a:buNone/>
            </a:pPr>
            <a:endParaRPr lang="en-US" altLang="en-US" sz="2400" dirty="0"/>
          </a:p>
          <a:p>
            <a:pPr>
              <a:spcBef>
                <a:spcPct val="0"/>
              </a:spcBef>
              <a:buNone/>
            </a:pPr>
            <a:r>
              <a:rPr lang="en-US" altLang="en-US" sz="2400" dirty="0"/>
              <a:t>In {HH, HT, TH, TT} the event of getting 1 head and 1 trail = {HT, TH}</a:t>
            </a:r>
          </a:p>
          <a:p>
            <a:pPr eaLnBrk="1" hangingPunct="1">
              <a:spcBef>
                <a:spcPct val="0"/>
              </a:spcBef>
              <a:buFontTx/>
              <a:buNone/>
            </a:pPr>
            <a:endParaRPr lang="en-US" altLang="en-US" sz="2400" dirty="0"/>
          </a:p>
          <a:p>
            <a:pPr eaLnBrk="1" hangingPunct="1">
              <a:spcBef>
                <a:spcPct val="0"/>
              </a:spcBef>
              <a:buFontTx/>
              <a:buNone/>
            </a:pPr>
            <a:r>
              <a:rPr lang="en-US" altLang="en-US" sz="2400" dirty="0"/>
              <a:t>The empty subset, </a:t>
            </a:r>
            <a:r>
              <a:rPr lang="en-US" altLang="en-US" sz="2400" dirty="0">
                <a:sym typeface="Symbol" panose="05050102010706020507" pitchFamily="18" charset="2"/>
              </a:rPr>
              <a:t></a:t>
            </a:r>
            <a:r>
              <a:rPr lang="en-US" altLang="en-US" sz="2400" dirty="0"/>
              <a:t>, called the “null” event.</a:t>
            </a:r>
          </a:p>
        </p:txBody>
      </p:sp>
    </p:spTree>
    <p:extLst>
      <p:ext uri="{BB962C8B-B14F-4D97-AF65-F5344CB8AC3E}">
        <p14:creationId xmlns:p14="http://schemas.microsoft.com/office/powerpoint/2010/main" val="92409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647352" y="1210812"/>
            <a:ext cx="10432540"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Conditional probability: </a:t>
            </a:r>
            <a:r>
              <a:rPr lang="en-US" altLang="en-US" sz="2000" dirty="0"/>
              <a:t>Given some knowledge about outcomes, we want the probability of an outcome conditioned on our prior knowledge about it.</a:t>
            </a:r>
          </a:p>
          <a:p>
            <a:pPr eaLnBrk="1" hangingPunct="1">
              <a:spcBef>
                <a:spcPct val="0"/>
              </a:spcBef>
              <a:buFontTx/>
              <a:buNone/>
            </a:pPr>
            <a:endParaRPr lang="en-US" altLang="en-US" sz="1400" dirty="0"/>
          </a:p>
          <a:p>
            <a:pPr eaLnBrk="1" hangingPunct="1">
              <a:spcBef>
                <a:spcPct val="0"/>
              </a:spcBef>
              <a:buFontTx/>
              <a:buNone/>
            </a:pPr>
            <a:r>
              <a:rPr lang="en-US" altLang="en-US" sz="2000" dirty="0"/>
              <a:t>Suppose that someone flips 2 coins and tells us that at least one shows heads.  What is the probability that both coins are show heads?</a:t>
            </a:r>
          </a:p>
          <a:p>
            <a:pPr eaLnBrk="1" hangingPunct="1">
              <a:spcBef>
                <a:spcPct val="0"/>
              </a:spcBef>
              <a:buFontTx/>
              <a:buNone/>
            </a:pPr>
            <a:endParaRPr lang="en-US" altLang="en-US" sz="1600" dirty="0"/>
          </a:p>
          <a:p>
            <a:pPr eaLnBrk="1" hangingPunct="1">
              <a:spcBef>
                <a:spcPct val="0"/>
              </a:spcBef>
              <a:buFontTx/>
              <a:buNone/>
            </a:pPr>
            <a:r>
              <a:rPr lang="en-US" altLang="en-US" sz="2000" dirty="0"/>
              <a:t>S = {HH, HT, TH, TT}</a:t>
            </a:r>
          </a:p>
          <a:p>
            <a:pPr eaLnBrk="1" hangingPunct="1">
              <a:spcBef>
                <a:spcPct val="0"/>
              </a:spcBef>
              <a:buFontTx/>
              <a:buNone/>
            </a:pPr>
            <a:r>
              <a:rPr lang="en-US" altLang="en-US" sz="2000" dirty="0"/>
              <a:t>Our prior knowledge eliminates outcome TT.</a:t>
            </a:r>
          </a:p>
          <a:p>
            <a:pPr eaLnBrk="1" hangingPunct="1">
              <a:spcBef>
                <a:spcPct val="0"/>
              </a:spcBef>
              <a:buFontTx/>
              <a:buNone/>
            </a:pPr>
            <a:r>
              <a:rPr lang="en-US" altLang="en-US" sz="2000" dirty="0"/>
              <a:t>The remaining 3 outcomes are equally likely.</a:t>
            </a:r>
            <a:endParaRPr lang="en-US" altLang="en-US" sz="2000" dirty="0">
              <a:sym typeface="Symbol" panose="05050102010706020507" pitchFamily="18" charset="2"/>
            </a:endParaRPr>
          </a:p>
          <a:p>
            <a:pPr eaLnBrk="1" hangingPunct="1">
              <a:spcBef>
                <a:spcPct val="0"/>
              </a:spcBef>
              <a:buFont typeface="Symbol" panose="05050102010706020507" pitchFamily="18" charset="2"/>
              <a:buChar char="\"/>
            </a:pPr>
            <a:r>
              <a:rPr lang="en-US" altLang="en-US" sz="2000" dirty="0" err="1"/>
              <a:t>Pr</a:t>
            </a:r>
            <a:r>
              <a:rPr lang="en-US" altLang="en-US" sz="2000" dirty="0"/>
              <a:t>{HH |conditioned on at least 1 head showing} = 1/3.</a:t>
            </a:r>
          </a:p>
          <a:p>
            <a:pPr eaLnBrk="1" hangingPunct="1">
              <a:spcBef>
                <a:spcPct val="0"/>
              </a:spcBef>
              <a:buNone/>
            </a:pPr>
            <a:r>
              <a:rPr lang="en-US" altLang="en-US" sz="2000" dirty="0"/>
              <a:t>  </a:t>
            </a:r>
          </a:p>
          <a:p>
            <a:pPr eaLnBrk="1" hangingPunct="1">
              <a:spcBef>
                <a:spcPct val="0"/>
              </a:spcBef>
              <a:buNone/>
            </a:pPr>
            <a:r>
              <a:rPr lang="en-US" altLang="en-US" sz="2000" dirty="0"/>
              <a:t>In the absence of the prior knowledge </a:t>
            </a:r>
            <a:r>
              <a:rPr lang="en-US" altLang="en-US" sz="2000" dirty="0" err="1"/>
              <a:t>Pr</a:t>
            </a:r>
            <a:r>
              <a:rPr lang="en-US" altLang="en-US" sz="2000" dirty="0"/>
              <a:t>{HH}=1/4.</a:t>
            </a:r>
            <a:endParaRPr lang="en-US" altLang="en-US" sz="1400" dirty="0"/>
          </a:p>
        </p:txBody>
      </p:sp>
    </p:spTree>
    <p:extLst>
      <p:ext uri="{BB962C8B-B14F-4D97-AF65-F5344CB8AC3E}">
        <p14:creationId xmlns:p14="http://schemas.microsoft.com/office/powerpoint/2010/main" val="3794538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422400" y="1739901"/>
            <a:ext cx="8875828"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Conditional probability: general definition</a:t>
            </a:r>
            <a:endParaRPr lang="en-US" altLang="en-US" sz="2000" dirty="0"/>
          </a:p>
          <a:p>
            <a:pPr eaLnBrk="1" hangingPunct="1">
              <a:spcBef>
                <a:spcPct val="0"/>
              </a:spcBef>
              <a:buFontTx/>
              <a:buNone/>
            </a:pPr>
            <a:endParaRPr lang="en-US" altLang="en-US" sz="1400" dirty="0"/>
          </a:p>
          <a:p>
            <a:pPr eaLnBrk="1" hangingPunct="1">
              <a:spcBef>
                <a:spcPct val="0"/>
              </a:spcBef>
              <a:buFontTx/>
              <a:buNone/>
            </a:pPr>
            <a:r>
              <a:rPr lang="en-US" altLang="en-US" sz="2400" dirty="0"/>
              <a:t>Probability of A conditioned on B, </a:t>
            </a:r>
            <a:r>
              <a:rPr lang="en-US" altLang="en-US" sz="2400" dirty="0" err="1"/>
              <a:t>Pr</a:t>
            </a:r>
            <a:r>
              <a:rPr lang="en-US" altLang="en-US" sz="2400" dirty="0"/>
              <a:t>{A|B}, is meaningful only </a:t>
            </a:r>
          </a:p>
          <a:p>
            <a:pPr eaLnBrk="1" hangingPunct="1">
              <a:spcBef>
                <a:spcPct val="0"/>
              </a:spcBef>
              <a:buFontTx/>
              <a:buNone/>
            </a:pPr>
            <a:r>
              <a:rPr lang="en-US" altLang="en-US" sz="2400" dirty="0"/>
              <a:t>if </a:t>
            </a:r>
            <a:r>
              <a:rPr lang="en-US" altLang="en-US" sz="2400" dirty="0" err="1"/>
              <a:t>Pr</a:t>
            </a:r>
            <a:r>
              <a:rPr lang="en-US" altLang="en-US" sz="2400" dirty="0"/>
              <a:t>{B} </a:t>
            </a:r>
            <a:r>
              <a:rPr lang="en-US" altLang="en-US" sz="2400" dirty="0">
                <a:sym typeface="Symbol" panose="05050102010706020507" pitchFamily="18" charset="2"/>
              </a:rPr>
              <a:t></a:t>
            </a:r>
            <a:r>
              <a:rPr lang="en-US" altLang="en-US" sz="2400" dirty="0"/>
              <a:t> 0.</a:t>
            </a:r>
          </a:p>
          <a:p>
            <a:pPr eaLnBrk="1" hangingPunct="1">
              <a:spcBef>
                <a:spcPct val="0"/>
              </a:spcBef>
              <a:buFontTx/>
              <a:buNone/>
            </a:pPr>
            <a:endParaRPr lang="en-US" altLang="en-US" sz="1800" dirty="0"/>
          </a:p>
          <a:p>
            <a:pPr eaLnBrk="1" hangingPunct="1">
              <a:spcBef>
                <a:spcPct val="0"/>
              </a:spcBef>
              <a:buFontTx/>
              <a:buNone/>
            </a:pPr>
            <a:r>
              <a:rPr lang="en-US" altLang="en-US" sz="2400" dirty="0"/>
              <a:t>Given that B occurs, the probability that A also occurs is related </a:t>
            </a:r>
          </a:p>
          <a:p>
            <a:pPr eaLnBrk="1" hangingPunct="1">
              <a:spcBef>
                <a:spcPct val="0"/>
              </a:spcBef>
              <a:buFontTx/>
              <a:buNone/>
            </a:pPr>
            <a:r>
              <a:rPr lang="en-US" altLang="en-US" sz="2400" dirty="0"/>
              <a:t>to the set of outcomes in which both A and B occur.</a:t>
            </a:r>
          </a:p>
          <a:p>
            <a:pPr eaLnBrk="1" hangingPunct="1">
              <a:spcBef>
                <a:spcPct val="0"/>
              </a:spcBef>
              <a:buFontTx/>
              <a:buNone/>
            </a:pPr>
            <a:r>
              <a:rPr lang="en-US" altLang="en-US" sz="2400" dirty="0"/>
              <a:t> </a:t>
            </a:r>
            <a:r>
              <a:rPr lang="en-US" altLang="en-US" sz="2400" dirty="0">
                <a:sym typeface="Symbol" panose="05050102010706020507" pitchFamily="18" charset="2"/>
              </a:rPr>
              <a:t></a:t>
            </a:r>
            <a:r>
              <a:rPr lang="en-US" altLang="en-US" sz="2400" dirty="0"/>
              <a:t> </a:t>
            </a:r>
            <a:r>
              <a:rPr lang="en-US" altLang="en-US" sz="2400" dirty="0" err="1"/>
              <a:t>Pr</a:t>
            </a:r>
            <a:r>
              <a:rPr lang="en-US" altLang="en-US" sz="2400" dirty="0"/>
              <a:t>{A|B} is proportional to </a:t>
            </a:r>
            <a:r>
              <a:rPr lang="en-US" altLang="en-US" sz="2400" dirty="0" err="1"/>
              <a:t>Pr</a:t>
            </a:r>
            <a:r>
              <a:rPr lang="en-US" altLang="en-US" sz="2400" dirty="0"/>
              <a:t>{A</a:t>
            </a:r>
            <a:r>
              <a:rPr lang="en-US" altLang="en-US" sz="2400" dirty="0">
                <a:sym typeface="Symbol" panose="05050102010706020507" pitchFamily="18" charset="2"/>
              </a:rPr>
              <a:t></a:t>
            </a:r>
            <a:r>
              <a:rPr lang="en-US" altLang="en-US" sz="2400" dirty="0"/>
              <a:t>B}</a:t>
            </a:r>
          </a:p>
          <a:p>
            <a:pPr eaLnBrk="1" hangingPunct="1">
              <a:spcBef>
                <a:spcPct val="0"/>
              </a:spcBef>
              <a:buFontTx/>
              <a:buNone/>
            </a:pPr>
            <a:endParaRPr lang="en-US" altLang="en-US" sz="1800" dirty="0"/>
          </a:p>
          <a:p>
            <a:pPr eaLnBrk="1" hangingPunct="1">
              <a:spcBef>
                <a:spcPct val="0"/>
              </a:spcBef>
              <a:buFontTx/>
              <a:buNone/>
            </a:pPr>
            <a:r>
              <a:rPr lang="en-US" altLang="en-US" sz="2400" dirty="0"/>
              <a:t>If we normalize </a:t>
            </a:r>
            <a:r>
              <a:rPr lang="en-US" altLang="en-US" sz="2400" dirty="0" err="1"/>
              <a:t>Pr</a:t>
            </a:r>
            <a:r>
              <a:rPr lang="en-US" altLang="en-US" sz="2400" dirty="0"/>
              <a:t>{A|B} by dividing by </a:t>
            </a:r>
            <a:r>
              <a:rPr lang="en-US" altLang="en-US" sz="2400" dirty="0" err="1"/>
              <a:t>Pr</a:t>
            </a:r>
            <a:r>
              <a:rPr lang="en-US" altLang="en-US" sz="2400" dirty="0"/>
              <a:t>{B} (which </a:t>
            </a:r>
            <a:r>
              <a:rPr lang="en-US" altLang="en-US" sz="2400" dirty="0">
                <a:cs typeface="Arial" panose="020B0604020202020204" pitchFamily="34" charset="0"/>
              </a:rPr>
              <a:t>≠ 0)</a:t>
            </a:r>
            <a:r>
              <a:rPr lang="en-US" altLang="en-US" sz="2400" dirty="0"/>
              <a:t>, then </a:t>
            </a:r>
          </a:p>
          <a:p>
            <a:pPr eaLnBrk="1" hangingPunct="1">
              <a:spcBef>
                <a:spcPct val="0"/>
              </a:spcBef>
              <a:buFontTx/>
              <a:buNone/>
            </a:pPr>
            <a:r>
              <a:rPr lang="en-US" altLang="en-US" sz="2400" dirty="0" err="1"/>
              <a:t>Pr</a:t>
            </a:r>
            <a:r>
              <a:rPr lang="en-US" altLang="en-US" sz="2400" dirty="0"/>
              <a:t>{B|B} = </a:t>
            </a:r>
            <a:r>
              <a:rPr lang="en-US" altLang="en-US" sz="2400" dirty="0" err="1"/>
              <a:t>Pr</a:t>
            </a:r>
            <a:r>
              <a:rPr lang="en-US" altLang="en-US" sz="2400" dirty="0"/>
              <a:t>{B</a:t>
            </a:r>
            <a:r>
              <a:rPr lang="en-US" altLang="en-US" sz="2400" dirty="0">
                <a:sym typeface="Symbol" panose="05050102010706020507" pitchFamily="18" charset="2"/>
              </a:rPr>
              <a:t></a:t>
            </a:r>
            <a:r>
              <a:rPr lang="en-US" altLang="en-US" sz="2400" dirty="0"/>
              <a:t>B}/</a:t>
            </a:r>
            <a:r>
              <a:rPr lang="en-US" altLang="en-US" sz="2400" dirty="0" err="1"/>
              <a:t>Pr</a:t>
            </a:r>
            <a:r>
              <a:rPr lang="en-US" altLang="en-US" sz="2400" dirty="0"/>
              <a:t>{B} = </a:t>
            </a:r>
            <a:r>
              <a:rPr lang="en-US" altLang="en-US" sz="2400" dirty="0" err="1"/>
              <a:t>Pr</a:t>
            </a:r>
            <a:r>
              <a:rPr lang="en-US" altLang="en-US" sz="2400" dirty="0"/>
              <a:t>{B}/</a:t>
            </a:r>
            <a:r>
              <a:rPr lang="en-US" altLang="en-US" sz="2400" dirty="0" err="1"/>
              <a:t>Pr</a:t>
            </a:r>
            <a:r>
              <a:rPr lang="en-US" altLang="en-US" sz="2400" dirty="0"/>
              <a:t>{B} = 1</a:t>
            </a:r>
          </a:p>
        </p:txBody>
      </p:sp>
    </p:spTree>
    <p:extLst>
      <p:ext uri="{BB962C8B-B14F-4D97-AF65-F5344CB8AC3E}">
        <p14:creationId xmlns:p14="http://schemas.microsoft.com/office/powerpoint/2010/main" val="1446712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5"/>
          <p:cNvGraphicFramePr>
            <a:graphicFrameLocks noGrp="1" noChangeAspect="1"/>
          </p:cNvGraphicFramePr>
          <p:nvPr>
            <p:ph sz="half" idx="1"/>
            <p:extLst>
              <p:ext uri="{D42A27DB-BD31-4B8C-83A1-F6EECF244321}">
                <p14:modId xmlns:p14="http://schemas.microsoft.com/office/powerpoint/2010/main" val="1817568669"/>
              </p:ext>
            </p:extLst>
          </p:nvPr>
        </p:nvGraphicFramePr>
        <p:xfrm>
          <a:off x="4800600" y="1935164"/>
          <a:ext cx="3093714" cy="918944"/>
        </p:xfrm>
        <a:graphic>
          <a:graphicData uri="http://schemas.openxmlformats.org/presentationml/2006/ole">
            <mc:AlternateContent xmlns:mc="http://schemas.openxmlformats.org/markup-compatibility/2006">
              <mc:Choice xmlns:v="urn:schemas-microsoft-com:vml" Requires="v">
                <p:oleObj name="Equation" r:id="rId3" imgW="1409700" imgH="419100" progId="Equation.3">
                  <p:embed/>
                </p:oleObj>
              </mc:Choice>
              <mc:Fallback>
                <p:oleObj name="Equation" r:id="rId3" imgW="1409700" imgH="419100" progId="Equation.3">
                  <p:embed/>
                  <p:pic>
                    <p:nvPicPr>
                      <p:cNvPr id="30722" name="Object 2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935164"/>
                        <a:ext cx="3093714" cy="918944"/>
                      </a:xfrm>
                      <a:prstGeom prst="rect">
                        <a:avLst/>
                      </a:prstGeom>
                      <a:noFill/>
                      <a:ln>
                        <a:noFill/>
                      </a:ln>
                    </p:spPr>
                  </p:pic>
                </p:oleObj>
              </mc:Fallback>
            </mc:AlternateContent>
          </a:graphicData>
        </a:graphic>
      </p:graphicFrame>
      <p:sp>
        <p:nvSpPr>
          <p:cNvPr id="14" name="Slide Number Placeholder 5"/>
          <p:cNvSpPr>
            <a:spLocks noGrp="1"/>
          </p:cNvSpPr>
          <p:nvPr>
            <p:ph type="sldNum" sz="quarter" idx="12"/>
          </p:nvPr>
        </p:nvSpPr>
        <p:spPr/>
        <p:txBody>
          <a:bodyPr/>
          <a:lstStyle/>
          <a:p>
            <a:pPr>
              <a:defRPr/>
            </a:pPr>
            <a:fld id="{DEABF501-E6C6-4D00-95EC-55131F547DA4}" type="slidenum">
              <a:rPr lang="tr-TR">
                <a:solidFill>
                  <a:schemeClr val="tx2"/>
                </a:solidFill>
                <a:latin typeface="+mj-lt"/>
              </a:rPr>
              <a:pPr>
                <a:defRPr/>
              </a:pPr>
              <a:t>14</a:t>
            </a:fld>
            <a:endParaRPr lang="tr-TR">
              <a:solidFill>
                <a:schemeClr val="tx2"/>
              </a:solidFill>
              <a:latin typeface="+mj-lt"/>
            </a:endParaRPr>
          </a:p>
        </p:txBody>
      </p:sp>
      <p:sp>
        <p:nvSpPr>
          <p:cNvPr id="137221" name="Text Box 5"/>
          <p:cNvSpPr txBox="1">
            <a:spLocks noChangeArrowheads="1"/>
          </p:cNvSpPr>
          <p:nvPr/>
        </p:nvSpPr>
        <p:spPr bwMode="auto">
          <a:xfrm>
            <a:off x="3833814" y="1531938"/>
            <a:ext cx="1025525" cy="338554"/>
          </a:xfrm>
          <a:prstGeom prst="rect">
            <a:avLst/>
          </a:prstGeom>
          <a:noFill/>
          <a:ln w="9525">
            <a:noFill/>
            <a:miter lim="800000"/>
            <a:headEnd/>
            <a:tailEnd/>
          </a:ln>
          <a:effectLst/>
        </p:spPr>
        <p:txBody>
          <a:bodyPr>
            <a:spAutoFit/>
          </a:bodyPr>
          <a:lstStyle/>
          <a:p>
            <a:pPr>
              <a:defRPr/>
            </a:pPr>
            <a:r>
              <a:rPr lang="tr-TR" sz="1600" i="1" dirty="0">
                <a:solidFill>
                  <a:schemeClr val="tx2"/>
                </a:solidFill>
                <a:latin typeface="Arial" panose="020B0604020202020204" pitchFamily="34" charset="0"/>
                <a:cs typeface="Arial" panose="020B0604020202020204" pitchFamily="34" charset="0"/>
              </a:rPr>
              <a:t>posterior</a:t>
            </a:r>
          </a:p>
        </p:txBody>
      </p:sp>
      <p:cxnSp>
        <p:nvCxnSpPr>
          <p:cNvPr id="30725" name="AutoShape 7"/>
          <p:cNvCxnSpPr>
            <a:cxnSpLocks noChangeShapeType="1"/>
          </p:cNvCxnSpPr>
          <p:nvPr/>
        </p:nvCxnSpPr>
        <p:spPr bwMode="auto">
          <a:xfrm rot="16200000" flipH="1">
            <a:off x="4502151" y="1889126"/>
            <a:ext cx="307975" cy="34925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7224" name="Text Box 8"/>
          <p:cNvSpPr txBox="1">
            <a:spLocks noChangeArrowheads="1"/>
          </p:cNvSpPr>
          <p:nvPr/>
        </p:nvSpPr>
        <p:spPr bwMode="auto">
          <a:xfrm>
            <a:off x="6640514" y="1235076"/>
            <a:ext cx="1604927" cy="338554"/>
          </a:xfrm>
          <a:prstGeom prst="rect">
            <a:avLst/>
          </a:prstGeom>
          <a:noFill/>
          <a:ln w="9525">
            <a:noFill/>
            <a:miter lim="800000"/>
            <a:headEnd/>
            <a:tailEnd/>
          </a:ln>
          <a:effectLst/>
        </p:spPr>
        <p:txBody>
          <a:bodyPr wrap="none">
            <a:spAutoFit/>
          </a:bodyPr>
          <a:lstStyle/>
          <a:p>
            <a:pPr>
              <a:defRPr/>
            </a:pPr>
            <a:r>
              <a:rPr lang="en-US" sz="1600" i="1" dirty="0">
                <a:solidFill>
                  <a:schemeClr val="tx2"/>
                </a:solidFill>
                <a:latin typeface="Arial" panose="020B0604020202020204" pitchFamily="34" charset="0"/>
                <a:cs typeface="Arial" panose="020B0604020202020204" pitchFamily="34" charset="0"/>
              </a:rPr>
              <a:t>Class </a:t>
            </a:r>
            <a:r>
              <a:rPr lang="tr-TR" sz="1600" i="1" dirty="0">
                <a:solidFill>
                  <a:schemeClr val="tx2"/>
                </a:solidFill>
                <a:latin typeface="Arial" panose="020B0604020202020204" pitchFamily="34" charset="0"/>
                <a:cs typeface="Arial" panose="020B0604020202020204" pitchFamily="34" charset="0"/>
              </a:rPr>
              <a:t>likelihood</a:t>
            </a:r>
          </a:p>
        </p:txBody>
      </p:sp>
      <p:sp>
        <p:nvSpPr>
          <p:cNvPr id="137225" name="Text Box 9"/>
          <p:cNvSpPr txBox="1">
            <a:spLocks noChangeArrowheads="1"/>
          </p:cNvSpPr>
          <p:nvPr/>
        </p:nvSpPr>
        <p:spPr bwMode="auto">
          <a:xfrm>
            <a:off x="5722938" y="1235076"/>
            <a:ext cx="595035" cy="338554"/>
          </a:xfrm>
          <a:prstGeom prst="rect">
            <a:avLst/>
          </a:prstGeom>
          <a:noFill/>
          <a:ln w="9525">
            <a:noFill/>
            <a:miter lim="800000"/>
            <a:headEnd/>
            <a:tailEnd/>
          </a:ln>
          <a:effectLst/>
        </p:spPr>
        <p:txBody>
          <a:bodyPr wrap="none">
            <a:spAutoFit/>
          </a:bodyPr>
          <a:lstStyle/>
          <a:p>
            <a:pPr>
              <a:defRPr/>
            </a:pPr>
            <a:r>
              <a:rPr lang="tr-TR" sz="1600" i="1" dirty="0">
                <a:solidFill>
                  <a:schemeClr val="tx2"/>
                </a:solidFill>
                <a:latin typeface="Arial" panose="020B0604020202020204" pitchFamily="34" charset="0"/>
                <a:cs typeface="Arial" panose="020B0604020202020204" pitchFamily="34" charset="0"/>
              </a:rPr>
              <a:t>prior</a:t>
            </a:r>
          </a:p>
        </p:txBody>
      </p:sp>
      <p:sp>
        <p:nvSpPr>
          <p:cNvPr id="137226" name="Text Box 10"/>
          <p:cNvSpPr txBox="1">
            <a:spLocks noChangeArrowheads="1"/>
          </p:cNvSpPr>
          <p:nvPr/>
        </p:nvSpPr>
        <p:spPr bwMode="auto">
          <a:xfrm>
            <a:off x="6964364" y="3069448"/>
            <a:ext cx="2440092" cy="338554"/>
          </a:xfrm>
          <a:prstGeom prst="rect">
            <a:avLst/>
          </a:prstGeom>
          <a:noFill/>
          <a:ln w="9525">
            <a:noFill/>
            <a:miter lim="800000"/>
            <a:headEnd/>
            <a:tailEnd/>
          </a:ln>
          <a:effectLst/>
        </p:spPr>
        <p:txBody>
          <a:bodyPr wrap="none">
            <a:spAutoFit/>
          </a:bodyPr>
          <a:lstStyle/>
          <a:p>
            <a:pPr>
              <a:defRPr/>
            </a:pPr>
            <a:r>
              <a:rPr lang="en-US" sz="1600" i="1" dirty="0">
                <a:solidFill>
                  <a:schemeClr val="tx2"/>
                </a:solidFill>
                <a:latin typeface="Arial" panose="020B0604020202020204" pitchFamily="34" charset="0"/>
                <a:cs typeface="Arial" panose="020B0604020202020204" pitchFamily="34" charset="0"/>
              </a:rPr>
              <a:t>Evidence (normalization)</a:t>
            </a:r>
            <a:endParaRPr lang="tr-TR" sz="1600" i="1" dirty="0">
              <a:solidFill>
                <a:schemeClr val="tx2"/>
              </a:solidFill>
              <a:latin typeface="Arial" panose="020B0604020202020204" pitchFamily="34" charset="0"/>
              <a:cs typeface="Arial" panose="020B0604020202020204" pitchFamily="34" charset="0"/>
            </a:endParaRPr>
          </a:p>
        </p:txBody>
      </p:sp>
      <p:sp>
        <p:nvSpPr>
          <p:cNvPr id="137229" name="Line 13"/>
          <p:cNvSpPr>
            <a:spLocks noChangeShapeType="1"/>
          </p:cNvSpPr>
          <p:nvPr/>
        </p:nvSpPr>
        <p:spPr bwMode="auto">
          <a:xfrm flipH="1" flipV="1">
            <a:off x="7007227" y="2856817"/>
            <a:ext cx="161925"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137230" name="Line 14"/>
          <p:cNvSpPr>
            <a:spLocks noChangeShapeType="1"/>
          </p:cNvSpPr>
          <p:nvPr/>
        </p:nvSpPr>
        <p:spPr bwMode="auto">
          <a:xfrm>
            <a:off x="6100764" y="1585914"/>
            <a:ext cx="161925"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137231" name="Line 15"/>
          <p:cNvSpPr>
            <a:spLocks noChangeShapeType="1"/>
          </p:cNvSpPr>
          <p:nvPr/>
        </p:nvSpPr>
        <p:spPr bwMode="auto">
          <a:xfrm flipH="1">
            <a:off x="7072314" y="1585914"/>
            <a:ext cx="109537"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30733" name="Text Box 40"/>
          <p:cNvSpPr txBox="1">
            <a:spLocks noChangeArrowheads="1"/>
          </p:cNvSpPr>
          <p:nvPr/>
        </p:nvSpPr>
        <p:spPr bwMode="auto">
          <a:xfrm>
            <a:off x="1963417" y="3648681"/>
            <a:ext cx="787238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100" dirty="0"/>
              <a:t>Prior is information relevant to classifying that is independent </a:t>
            </a:r>
          </a:p>
          <a:p>
            <a:pPr>
              <a:spcBef>
                <a:spcPct val="0"/>
              </a:spcBef>
              <a:buFontTx/>
              <a:buNone/>
            </a:pPr>
            <a:r>
              <a:rPr lang="en-US" altLang="en-US" sz="2100" dirty="0"/>
              <a:t>of attributes in vector </a:t>
            </a:r>
            <a:r>
              <a:rPr lang="en-US" altLang="en-US" sz="2100" b="1" dirty="0"/>
              <a:t>x</a:t>
            </a:r>
          </a:p>
          <a:p>
            <a:pPr>
              <a:spcBef>
                <a:spcPct val="0"/>
              </a:spcBef>
              <a:buFontTx/>
              <a:buNone/>
            </a:pPr>
            <a:r>
              <a:rPr lang="en-US" altLang="en-US" sz="2100" dirty="0"/>
              <a:t>Class likelihood is probability that a member of class C will have </a:t>
            </a:r>
          </a:p>
          <a:p>
            <a:pPr>
              <a:spcBef>
                <a:spcPct val="0"/>
              </a:spcBef>
              <a:buFontTx/>
              <a:buNone/>
            </a:pPr>
            <a:r>
              <a:rPr lang="en-US" altLang="en-US" sz="2100" dirty="0"/>
              <a:t>attribute vector </a:t>
            </a:r>
            <a:r>
              <a:rPr lang="en-US" altLang="en-US" sz="2100" b="1" dirty="0"/>
              <a:t>x</a:t>
            </a:r>
          </a:p>
          <a:p>
            <a:pPr>
              <a:spcBef>
                <a:spcPct val="0"/>
              </a:spcBef>
              <a:buFontTx/>
              <a:buNone/>
            </a:pPr>
            <a:r>
              <a:rPr lang="en-US" altLang="en-US" sz="2100" dirty="0"/>
              <a:t>Posterior is the probability that example with attributes </a:t>
            </a:r>
            <a:r>
              <a:rPr lang="en-US" altLang="en-US" sz="2100" b="1" dirty="0"/>
              <a:t>x</a:t>
            </a:r>
            <a:r>
              <a:rPr lang="en-US" altLang="en-US" sz="2100" dirty="0"/>
              <a:t> should </a:t>
            </a:r>
          </a:p>
          <a:p>
            <a:pPr>
              <a:spcBef>
                <a:spcPct val="0"/>
              </a:spcBef>
              <a:buFontTx/>
              <a:buNone/>
            </a:pPr>
            <a:r>
              <a:rPr lang="en-US" altLang="en-US" sz="2100" dirty="0"/>
              <a:t>be assigned to class C</a:t>
            </a:r>
          </a:p>
          <a:p>
            <a:pPr>
              <a:spcBef>
                <a:spcPct val="0"/>
              </a:spcBef>
              <a:buFontTx/>
              <a:buNone/>
            </a:pPr>
            <a:r>
              <a:rPr lang="en-US" altLang="en-US" sz="2100" dirty="0"/>
              <a:t>Since P(</a:t>
            </a:r>
            <a:r>
              <a:rPr lang="en-US" altLang="en-US" sz="2100" dirty="0" err="1"/>
              <a:t>C|</a:t>
            </a:r>
            <a:r>
              <a:rPr lang="en-US" altLang="en-US" sz="2100" b="1" dirty="0" err="1"/>
              <a:t>x</a:t>
            </a:r>
            <a:r>
              <a:rPr lang="en-US" altLang="en-US" sz="2100" dirty="0"/>
              <a:t>) is normalized, assign example with attributes </a:t>
            </a:r>
            <a:r>
              <a:rPr lang="en-US" altLang="en-US" sz="2100" b="1" dirty="0"/>
              <a:t>x</a:t>
            </a:r>
            <a:r>
              <a:rPr lang="en-US" altLang="en-US" sz="2100" dirty="0"/>
              <a:t> to class C if P(</a:t>
            </a:r>
            <a:r>
              <a:rPr lang="en-US" altLang="en-US" sz="2100" dirty="0" err="1"/>
              <a:t>C|</a:t>
            </a:r>
            <a:r>
              <a:rPr lang="en-US" altLang="en-US" sz="2100" b="1" dirty="0" err="1"/>
              <a:t>x</a:t>
            </a:r>
            <a:r>
              <a:rPr lang="en-US" altLang="en-US" sz="2100" dirty="0"/>
              <a:t>) &gt; 0.5</a:t>
            </a:r>
          </a:p>
        </p:txBody>
      </p:sp>
      <p:sp>
        <p:nvSpPr>
          <p:cNvPr id="30734" name="TextBox 2"/>
          <p:cNvSpPr txBox="1">
            <a:spLocks noChangeArrowheads="1"/>
          </p:cNvSpPr>
          <p:nvPr/>
        </p:nvSpPr>
        <p:spPr bwMode="auto">
          <a:xfrm>
            <a:off x="3498328" y="674987"/>
            <a:ext cx="50191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en-US" sz="2400" dirty="0"/>
              <a:t>Bayes’ Rule</a:t>
            </a:r>
            <a:r>
              <a:rPr lang="en-US" altLang="en-US" sz="2400" dirty="0"/>
              <a:t> for binary classification</a:t>
            </a:r>
          </a:p>
        </p:txBody>
      </p:sp>
    </p:spTree>
    <p:extLst>
      <p:ext uri="{BB962C8B-B14F-4D97-AF65-F5344CB8AC3E}">
        <p14:creationId xmlns:p14="http://schemas.microsoft.com/office/powerpoint/2010/main" val="3475868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5"/>
          <p:cNvGraphicFramePr>
            <a:graphicFrameLocks noGrp="1" noChangeAspect="1"/>
          </p:cNvGraphicFramePr>
          <p:nvPr>
            <p:ph sz="half" idx="1"/>
          </p:nvPr>
        </p:nvGraphicFramePr>
        <p:xfrm>
          <a:off x="4800600" y="1935164"/>
          <a:ext cx="3093714" cy="918944"/>
        </p:xfrm>
        <a:graphic>
          <a:graphicData uri="http://schemas.openxmlformats.org/presentationml/2006/ole">
            <mc:AlternateContent xmlns:mc="http://schemas.openxmlformats.org/markup-compatibility/2006">
              <mc:Choice xmlns:v="urn:schemas-microsoft-com:vml" Requires="v">
                <p:oleObj name="Equation" r:id="rId3" imgW="1409700" imgH="419100" progId="Equation.3">
                  <p:embed/>
                </p:oleObj>
              </mc:Choice>
              <mc:Fallback>
                <p:oleObj name="Equation" r:id="rId3" imgW="1409700" imgH="419100" progId="Equation.3">
                  <p:embed/>
                  <p:pic>
                    <p:nvPicPr>
                      <p:cNvPr id="30722" name="Object 2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935164"/>
                        <a:ext cx="3093714" cy="918944"/>
                      </a:xfrm>
                      <a:prstGeom prst="rect">
                        <a:avLst/>
                      </a:prstGeom>
                      <a:noFill/>
                      <a:ln>
                        <a:noFill/>
                      </a:ln>
                    </p:spPr>
                  </p:pic>
                </p:oleObj>
              </mc:Fallback>
            </mc:AlternateContent>
          </a:graphicData>
        </a:graphic>
      </p:graphicFrame>
      <p:sp>
        <p:nvSpPr>
          <p:cNvPr id="14" name="Slide Number Placeholder 5"/>
          <p:cNvSpPr>
            <a:spLocks noGrp="1"/>
          </p:cNvSpPr>
          <p:nvPr>
            <p:ph type="sldNum" sz="quarter" idx="12"/>
          </p:nvPr>
        </p:nvSpPr>
        <p:spPr/>
        <p:txBody>
          <a:bodyPr/>
          <a:lstStyle/>
          <a:p>
            <a:pPr>
              <a:defRPr/>
            </a:pPr>
            <a:fld id="{DEABF501-E6C6-4D00-95EC-55131F547DA4}" type="slidenum">
              <a:rPr lang="tr-TR">
                <a:solidFill>
                  <a:schemeClr val="tx2"/>
                </a:solidFill>
                <a:latin typeface="+mj-lt"/>
              </a:rPr>
              <a:pPr>
                <a:defRPr/>
              </a:pPr>
              <a:t>15</a:t>
            </a:fld>
            <a:endParaRPr lang="tr-TR">
              <a:solidFill>
                <a:schemeClr val="tx2"/>
              </a:solidFill>
              <a:latin typeface="+mj-lt"/>
            </a:endParaRPr>
          </a:p>
        </p:txBody>
      </p:sp>
      <p:sp>
        <p:nvSpPr>
          <p:cNvPr id="137221" name="Text Box 5"/>
          <p:cNvSpPr txBox="1">
            <a:spLocks noChangeArrowheads="1"/>
          </p:cNvSpPr>
          <p:nvPr/>
        </p:nvSpPr>
        <p:spPr bwMode="auto">
          <a:xfrm>
            <a:off x="3833814" y="1531938"/>
            <a:ext cx="1025525" cy="338554"/>
          </a:xfrm>
          <a:prstGeom prst="rect">
            <a:avLst/>
          </a:prstGeom>
          <a:noFill/>
          <a:ln w="9525">
            <a:noFill/>
            <a:miter lim="800000"/>
            <a:headEnd/>
            <a:tailEnd/>
          </a:ln>
          <a:effectLst/>
        </p:spPr>
        <p:txBody>
          <a:bodyPr>
            <a:spAutoFit/>
          </a:bodyPr>
          <a:lstStyle/>
          <a:p>
            <a:pPr>
              <a:defRPr/>
            </a:pPr>
            <a:r>
              <a:rPr lang="tr-TR" sz="1600" i="1" dirty="0">
                <a:solidFill>
                  <a:schemeClr val="tx2"/>
                </a:solidFill>
                <a:latin typeface="Arial" panose="020B0604020202020204" pitchFamily="34" charset="0"/>
                <a:cs typeface="Arial" panose="020B0604020202020204" pitchFamily="34" charset="0"/>
              </a:rPr>
              <a:t>posterior</a:t>
            </a:r>
          </a:p>
        </p:txBody>
      </p:sp>
      <p:cxnSp>
        <p:nvCxnSpPr>
          <p:cNvPr id="30725" name="AutoShape 7"/>
          <p:cNvCxnSpPr>
            <a:cxnSpLocks noChangeShapeType="1"/>
          </p:cNvCxnSpPr>
          <p:nvPr/>
        </p:nvCxnSpPr>
        <p:spPr bwMode="auto">
          <a:xfrm rot="16200000" flipH="1">
            <a:off x="4502151" y="1889126"/>
            <a:ext cx="307975" cy="34925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7224" name="Text Box 8"/>
          <p:cNvSpPr txBox="1">
            <a:spLocks noChangeArrowheads="1"/>
          </p:cNvSpPr>
          <p:nvPr/>
        </p:nvSpPr>
        <p:spPr bwMode="auto">
          <a:xfrm>
            <a:off x="6640514" y="1235076"/>
            <a:ext cx="1604927" cy="338554"/>
          </a:xfrm>
          <a:prstGeom prst="rect">
            <a:avLst/>
          </a:prstGeom>
          <a:noFill/>
          <a:ln w="9525">
            <a:noFill/>
            <a:miter lim="800000"/>
            <a:headEnd/>
            <a:tailEnd/>
          </a:ln>
          <a:effectLst/>
        </p:spPr>
        <p:txBody>
          <a:bodyPr wrap="none">
            <a:spAutoFit/>
          </a:bodyPr>
          <a:lstStyle/>
          <a:p>
            <a:pPr>
              <a:defRPr/>
            </a:pPr>
            <a:r>
              <a:rPr lang="en-US" sz="1600" i="1" dirty="0">
                <a:solidFill>
                  <a:schemeClr val="tx2"/>
                </a:solidFill>
                <a:latin typeface="Arial" panose="020B0604020202020204" pitchFamily="34" charset="0"/>
                <a:cs typeface="Arial" panose="020B0604020202020204" pitchFamily="34" charset="0"/>
              </a:rPr>
              <a:t>Class </a:t>
            </a:r>
            <a:r>
              <a:rPr lang="tr-TR" sz="1600" i="1" dirty="0">
                <a:solidFill>
                  <a:schemeClr val="tx2"/>
                </a:solidFill>
                <a:latin typeface="Arial" panose="020B0604020202020204" pitchFamily="34" charset="0"/>
                <a:cs typeface="Arial" panose="020B0604020202020204" pitchFamily="34" charset="0"/>
              </a:rPr>
              <a:t>likelihood</a:t>
            </a:r>
          </a:p>
        </p:txBody>
      </p:sp>
      <p:sp>
        <p:nvSpPr>
          <p:cNvPr id="137225" name="Text Box 9"/>
          <p:cNvSpPr txBox="1">
            <a:spLocks noChangeArrowheads="1"/>
          </p:cNvSpPr>
          <p:nvPr/>
        </p:nvSpPr>
        <p:spPr bwMode="auto">
          <a:xfrm>
            <a:off x="5722938" y="1235076"/>
            <a:ext cx="595035" cy="338554"/>
          </a:xfrm>
          <a:prstGeom prst="rect">
            <a:avLst/>
          </a:prstGeom>
          <a:noFill/>
          <a:ln w="9525">
            <a:noFill/>
            <a:miter lim="800000"/>
            <a:headEnd/>
            <a:tailEnd/>
          </a:ln>
          <a:effectLst/>
        </p:spPr>
        <p:txBody>
          <a:bodyPr wrap="none">
            <a:spAutoFit/>
          </a:bodyPr>
          <a:lstStyle/>
          <a:p>
            <a:pPr>
              <a:defRPr/>
            </a:pPr>
            <a:r>
              <a:rPr lang="tr-TR" sz="1600" i="1" dirty="0">
                <a:solidFill>
                  <a:schemeClr val="tx2"/>
                </a:solidFill>
                <a:latin typeface="Arial" panose="020B0604020202020204" pitchFamily="34" charset="0"/>
                <a:cs typeface="Arial" panose="020B0604020202020204" pitchFamily="34" charset="0"/>
              </a:rPr>
              <a:t>prior</a:t>
            </a:r>
          </a:p>
        </p:txBody>
      </p:sp>
      <p:sp>
        <p:nvSpPr>
          <p:cNvPr id="137226" name="Text Box 10"/>
          <p:cNvSpPr txBox="1">
            <a:spLocks noChangeArrowheads="1"/>
          </p:cNvSpPr>
          <p:nvPr/>
        </p:nvSpPr>
        <p:spPr bwMode="auto">
          <a:xfrm>
            <a:off x="6964364" y="3069448"/>
            <a:ext cx="2440092" cy="338554"/>
          </a:xfrm>
          <a:prstGeom prst="rect">
            <a:avLst/>
          </a:prstGeom>
          <a:noFill/>
          <a:ln w="9525">
            <a:noFill/>
            <a:miter lim="800000"/>
            <a:headEnd/>
            <a:tailEnd/>
          </a:ln>
          <a:effectLst/>
        </p:spPr>
        <p:txBody>
          <a:bodyPr wrap="none">
            <a:spAutoFit/>
          </a:bodyPr>
          <a:lstStyle/>
          <a:p>
            <a:pPr>
              <a:defRPr/>
            </a:pPr>
            <a:r>
              <a:rPr lang="en-US" sz="1600" i="1" dirty="0">
                <a:solidFill>
                  <a:schemeClr val="tx2"/>
                </a:solidFill>
                <a:latin typeface="Arial" panose="020B0604020202020204" pitchFamily="34" charset="0"/>
                <a:cs typeface="Arial" panose="020B0604020202020204" pitchFamily="34" charset="0"/>
              </a:rPr>
              <a:t>Evidence (normalization)</a:t>
            </a:r>
            <a:endParaRPr lang="tr-TR" sz="1600" i="1" dirty="0">
              <a:solidFill>
                <a:schemeClr val="tx2"/>
              </a:solidFill>
              <a:latin typeface="Arial" panose="020B0604020202020204" pitchFamily="34" charset="0"/>
              <a:cs typeface="Arial" panose="020B0604020202020204" pitchFamily="34" charset="0"/>
            </a:endParaRPr>
          </a:p>
        </p:txBody>
      </p:sp>
      <p:sp>
        <p:nvSpPr>
          <p:cNvPr id="137229" name="Line 13"/>
          <p:cNvSpPr>
            <a:spLocks noChangeShapeType="1"/>
          </p:cNvSpPr>
          <p:nvPr/>
        </p:nvSpPr>
        <p:spPr bwMode="auto">
          <a:xfrm flipH="1" flipV="1">
            <a:off x="7007227" y="2856817"/>
            <a:ext cx="161925"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137230" name="Line 14"/>
          <p:cNvSpPr>
            <a:spLocks noChangeShapeType="1"/>
          </p:cNvSpPr>
          <p:nvPr/>
        </p:nvSpPr>
        <p:spPr bwMode="auto">
          <a:xfrm>
            <a:off x="6100764" y="1585914"/>
            <a:ext cx="161925"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137231" name="Line 15"/>
          <p:cNvSpPr>
            <a:spLocks noChangeShapeType="1"/>
          </p:cNvSpPr>
          <p:nvPr/>
        </p:nvSpPr>
        <p:spPr bwMode="auto">
          <a:xfrm flipH="1">
            <a:off x="7072314" y="1585914"/>
            <a:ext cx="109537"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30733" name="Text Box 40"/>
          <p:cNvSpPr txBox="1">
            <a:spLocks noChangeArrowheads="1"/>
          </p:cNvSpPr>
          <p:nvPr/>
        </p:nvSpPr>
        <p:spPr bwMode="auto">
          <a:xfrm>
            <a:off x="1046747" y="3648681"/>
            <a:ext cx="1068404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If your only interest is whether x belongs in class C or not (i.e., if P(</a:t>
            </a:r>
            <a:r>
              <a:rPr lang="en-US" altLang="en-US" sz="2400" dirty="0" err="1"/>
              <a:t>C|x</a:t>
            </a:r>
            <a:r>
              <a:rPr lang="en-US" altLang="en-US" sz="2400" dirty="0"/>
              <a:t>) &gt;0.5), then you don’t have to calculate p(x).</a:t>
            </a:r>
          </a:p>
          <a:p>
            <a:pPr>
              <a:spcBef>
                <a:spcPct val="0"/>
              </a:spcBef>
              <a:buFontTx/>
              <a:buNone/>
            </a:pPr>
            <a:r>
              <a:rPr lang="en-US" altLang="en-US" sz="2400" dirty="0"/>
              <a:t>Just determine which is larger P(C)p(</a:t>
            </a:r>
            <a:r>
              <a:rPr lang="en-US" altLang="en-US" sz="2400" dirty="0" err="1"/>
              <a:t>x|C</a:t>
            </a:r>
            <a:r>
              <a:rPr lang="en-US" altLang="en-US" sz="2400" dirty="0"/>
              <a:t>) or P(</a:t>
            </a:r>
            <a:r>
              <a:rPr lang="en-US" altLang="en-US" sz="2400" u="sng" dirty="0"/>
              <a:t>C</a:t>
            </a:r>
            <a:r>
              <a:rPr lang="en-US" altLang="en-US" sz="2400" dirty="0"/>
              <a:t>)p(</a:t>
            </a:r>
            <a:r>
              <a:rPr lang="en-US" altLang="en-US" sz="2400" dirty="0" err="1"/>
              <a:t>x|</a:t>
            </a:r>
            <a:r>
              <a:rPr lang="en-US" altLang="en-US" sz="2400" u="sng" dirty="0" err="1"/>
              <a:t>C</a:t>
            </a:r>
            <a:r>
              <a:rPr lang="en-US" altLang="en-US" sz="2400" dirty="0"/>
              <a:t>), where </a:t>
            </a:r>
            <a:r>
              <a:rPr lang="en-US" altLang="en-US" sz="2400" u="sng" dirty="0"/>
              <a:t>C</a:t>
            </a:r>
            <a:r>
              <a:rPr lang="en-US" altLang="en-US" sz="2400" dirty="0"/>
              <a:t> denotes the non-member class</a:t>
            </a:r>
          </a:p>
        </p:txBody>
      </p:sp>
      <p:sp>
        <p:nvSpPr>
          <p:cNvPr id="30734" name="TextBox 2"/>
          <p:cNvSpPr txBox="1">
            <a:spLocks noChangeArrowheads="1"/>
          </p:cNvSpPr>
          <p:nvPr/>
        </p:nvSpPr>
        <p:spPr bwMode="auto">
          <a:xfrm>
            <a:off x="3498328" y="674987"/>
            <a:ext cx="50191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en-US" sz="2400" dirty="0"/>
              <a:t>Bayes’ Rule</a:t>
            </a:r>
            <a:r>
              <a:rPr lang="en-US" altLang="en-US" sz="2400" dirty="0"/>
              <a:t> for binary classification</a:t>
            </a:r>
          </a:p>
        </p:txBody>
      </p:sp>
    </p:spTree>
    <p:extLst>
      <p:ext uri="{BB962C8B-B14F-4D97-AF65-F5344CB8AC3E}">
        <p14:creationId xmlns:p14="http://schemas.microsoft.com/office/powerpoint/2010/main" val="190505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5"/>
          <p:cNvGraphicFramePr>
            <a:graphicFrameLocks noGrp="1" noChangeAspect="1"/>
          </p:cNvGraphicFramePr>
          <p:nvPr>
            <p:ph sz="half" idx="1"/>
          </p:nvPr>
        </p:nvGraphicFramePr>
        <p:xfrm>
          <a:off x="4800600" y="1935164"/>
          <a:ext cx="2463800" cy="731837"/>
        </p:xfrm>
        <a:graphic>
          <a:graphicData uri="http://schemas.openxmlformats.org/presentationml/2006/ole">
            <mc:AlternateContent xmlns:mc="http://schemas.openxmlformats.org/markup-compatibility/2006">
              <mc:Choice xmlns:v="urn:schemas-microsoft-com:vml" Requires="v">
                <p:oleObj name="Equation" r:id="rId3" imgW="1409700" imgH="419100" progId="Equation.3">
                  <p:embed/>
                </p:oleObj>
              </mc:Choice>
              <mc:Fallback>
                <p:oleObj name="Equation" r:id="rId3" imgW="1409700" imgH="419100" progId="Equation.3">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1935164"/>
                        <a:ext cx="24638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4" name="Slide Number Placeholder 5"/>
          <p:cNvSpPr>
            <a:spLocks noGrp="1"/>
          </p:cNvSpPr>
          <p:nvPr>
            <p:ph type="sldNum" sz="quarter" idx="12"/>
          </p:nvPr>
        </p:nvSpPr>
        <p:spPr/>
        <p:txBody>
          <a:bodyPr/>
          <a:lstStyle/>
          <a:p>
            <a:pPr>
              <a:defRPr/>
            </a:pPr>
            <a:fld id="{DEABF501-E6C6-4D00-95EC-55131F547DA4}" type="slidenum">
              <a:rPr lang="tr-TR">
                <a:solidFill>
                  <a:schemeClr val="tx2"/>
                </a:solidFill>
                <a:latin typeface="+mj-lt"/>
              </a:rPr>
              <a:pPr>
                <a:defRPr/>
              </a:pPr>
              <a:t>16</a:t>
            </a:fld>
            <a:endParaRPr lang="tr-TR">
              <a:solidFill>
                <a:schemeClr val="tx2"/>
              </a:solidFill>
              <a:latin typeface="+mj-lt"/>
            </a:endParaRPr>
          </a:p>
        </p:txBody>
      </p:sp>
      <p:sp>
        <p:nvSpPr>
          <p:cNvPr id="137221" name="Text Box 5"/>
          <p:cNvSpPr txBox="1">
            <a:spLocks noChangeArrowheads="1"/>
          </p:cNvSpPr>
          <p:nvPr/>
        </p:nvSpPr>
        <p:spPr bwMode="auto">
          <a:xfrm>
            <a:off x="3833814" y="1531938"/>
            <a:ext cx="1025525" cy="322262"/>
          </a:xfrm>
          <a:prstGeom prst="rect">
            <a:avLst/>
          </a:prstGeom>
          <a:noFill/>
          <a:ln w="9525">
            <a:noFill/>
            <a:miter lim="800000"/>
            <a:headEnd/>
            <a:tailEnd/>
          </a:ln>
          <a:effectLst/>
        </p:spPr>
        <p:txBody>
          <a:bodyPr>
            <a:spAutoFit/>
          </a:bodyPr>
          <a:lstStyle/>
          <a:p>
            <a:pPr>
              <a:defRPr/>
            </a:pPr>
            <a:r>
              <a:rPr lang="tr-TR" sz="1500" i="1" dirty="0">
                <a:solidFill>
                  <a:schemeClr val="tx2"/>
                </a:solidFill>
                <a:latin typeface="+mj-lt"/>
              </a:rPr>
              <a:t>posterior</a:t>
            </a:r>
          </a:p>
        </p:txBody>
      </p:sp>
      <p:cxnSp>
        <p:nvCxnSpPr>
          <p:cNvPr id="30725" name="AutoShape 7"/>
          <p:cNvCxnSpPr>
            <a:cxnSpLocks noChangeShapeType="1"/>
          </p:cNvCxnSpPr>
          <p:nvPr/>
        </p:nvCxnSpPr>
        <p:spPr bwMode="auto">
          <a:xfrm rot="16200000" flipH="1">
            <a:off x="4502151" y="1889126"/>
            <a:ext cx="307975" cy="349250"/>
          </a:xfrm>
          <a:prstGeom prst="curvedConnector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7224" name="Text Box 8"/>
          <p:cNvSpPr txBox="1">
            <a:spLocks noChangeArrowheads="1"/>
          </p:cNvSpPr>
          <p:nvPr/>
        </p:nvSpPr>
        <p:spPr bwMode="auto">
          <a:xfrm>
            <a:off x="6640514" y="1235076"/>
            <a:ext cx="1341393" cy="323165"/>
          </a:xfrm>
          <a:prstGeom prst="rect">
            <a:avLst/>
          </a:prstGeom>
          <a:noFill/>
          <a:ln w="9525">
            <a:noFill/>
            <a:miter lim="800000"/>
            <a:headEnd/>
            <a:tailEnd/>
          </a:ln>
          <a:effectLst/>
        </p:spPr>
        <p:txBody>
          <a:bodyPr wrap="none">
            <a:spAutoFit/>
          </a:bodyPr>
          <a:lstStyle/>
          <a:p>
            <a:pPr>
              <a:defRPr/>
            </a:pPr>
            <a:r>
              <a:rPr lang="en-US" sz="1500" i="1" dirty="0">
                <a:solidFill>
                  <a:schemeClr val="tx2"/>
                </a:solidFill>
                <a:latin typeface="+mj-lt"/>
              </a:rPr>
              <a:t>Class </a:t>
            </a:r>
            <a:r>
              <a:rPr lang="tr-TR" sz="1500" i="1" dirty="0">
                <a:solidFill>
                  <a:schemeClr val="tx2"/>
                </a:solidFill>
                <a:latin typeface="+mj-lt"/>
              </a:rPr>
              <a:t>likelihood</a:t>
            </a:r>
          </a:p>
        </p:txBody>
      </p:sp>
      <p:sp>
        <p:nvSpPr>
          <p:cNvPr id="137225" name="Text Box 9"/>
          <p:cNvSpPr txBox="1">
            <a:spLocks noChangeArrowheads="1"/>
          </p:cNvSpPr>
          <p:nvPr/>
        </p:nvSpPr>
        <p:spPr bwMode="auto">
          <a:xfrm>
            <a:off x="5722938" y="1235076"/>
            <a:ext cx="569912" cy="322263"/>
          </a:xfrm>
          <a:prstGeom prst="rect">
            <a:avLst/>
          </a:prstGeom>
          <a:noFill/>
          <a:ln w="9525">
            <a:noFill/>
            <a:miter lim="800000"/>
            <a:headEnd/>
            <a:tailEnd/>
          </a:ln>
          <a:effectLst/>
        </p:spPr>
        <p:txBody>
          <a:bodyPr wrap="none">
            <a:spAutoFit/>
          </a:bodyPr>
          <a:lstStyle/>
          <a:p>
            <a:pPr>
              <a:defRPr/>
            </a:pPr>
            <a:r>
              <a:rPr lang="tr-TR" sz="1500" i="1">
                <a:solidFill>
                  <a:schemeClr val="tx2"/>
                </a:solidFill>
                <a:latin typeface="+mj-lt"/>
              </a:rPr>
              <a:t>prior</a:t>
            </a:r>
          </a:p>
        </p:txBody>
      </p:sp>
      <p:sp>
        <p:nvSpPr>
          <p:cNvPr id="137226" name="Text Box 10"/>
          <p:cNvSpPr txBox="1">
            <a:spLocks noChangeArrowheads="1"/>
          </p:cNvSpPr>
          <p:nvPr/>
        </p:nvSpPr>
        <p:spPr bwMode="auto">
          <a:xfrm>
            <a:off x="6964363" y="2667001"/>
            <a:ext cx="1246880" cy="323165"/>
          </a:xfrm>
          <a:prstGeom prst="rect">
            <a:avLst/>
          </a:prstGeom>
          <a:noFill/>
          <a:ln w="9525">
            <a:noFill/>
            <a:miter lim="800000"/>
            <a:headEnd/>
            <a:tailEnd/>
          </a:ln>
          <a:effectLst/>
        </p:spPr>
        <p:txBody>
          <a:bodyPr wrap="none">
            <a:spAutoFit/>
          </a:bodyPr>
          <a:lstStyle/>
          <a:p>
            <a:pPr>
              <a:defRPr/>
            </a:pPr>
            <a:r>
              <a:rPr lang="en-US" sz="1500" i="1" dirty="0">
                <a:solidFill>
                  <a:schemeClr val="tx2"/>
                </a:solidFill>
                <a:latin typeface="+mj-lt"/>
              </a:rPr>
              <a:t>normalization</a:t>
            </a:r>
            <a:endParaRPr lang="tr-TR" sz="1500" i="1" dirty="0">
              <a:solidFill>
                <a:schemeClr val="tx2"/>
              </a:solidFill>
              <a:latin typeface="+mj-lt"/>
            </a:endParaRPr>
          </a:p>
        </p:txBody>
      </p:sp>
      <p:sp>
        <p:nvSpPr>
          <p:cNvPr id="137229" name="Line 13"/>
          <p:cNvSpPr>
            <a:spLocks noChangeShapeType="1"/>
          </p:cNvSpPr>
          <p:nvPr/>
        </p:nvSpPr>
        <p:spPr bwMode="auto">
          <a:xfrm flipH="1" flipV="1">
            <a:off x="6802439" y="2611439"/>
            <a:ext cx="161925"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137230" name="Line 14"/>
          <p:cNvSpPr>
            <a:spLocks noChangeShapeType="1"/>
          </p:cNvSpPr>
          <p:nvPr/>
        </p:nvSpPr>
        <p:spPr bwMode="auto">
          <a:xfrm>
            <a:off x="6100764" y="1585914"/>
            <a:ext cx="161925"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137231" name="Line 15"/>
          <p:cNvSpPr>
            <a:spLocks noChangeShapeType="1"/>
          </p:cNvSpPr>
          <p:nvPr/>
        </p:nvSpPr>
        <p:spPr bwMode="auto">
          <a:xfrm flipH="1">
            <a:off x="7072314" y="1585914"/>
            <a:ext cx="109537" cy="269875"/>
          </a:xfrm>
          <a:prstGeom prst="line">
            <a:avLst/>
          </a:prstGeom>
          <a:noFill/>
          <a:ln w="9525">
            <a:solidFill>
              <a:schemeClr val="tx1"/>
            </a:solidFill>
            <a:round/>
            <a:headEnd/>
            <a:tailEnd type="triangle" w="med" len="med"/>
          </a:ln>
          <a:effectLst/>
        </p:spPr>
        <p:txBody>
          <a:bodyPr/>
          <a:lstStyle/>
          <a:p>
            <a:pPr>
              <a:defRPr/>
            </a:pPr>
            <a:endParaRPr lang="tr-TR">
              <a:solidFill>
                <a:schemeClr val="tx2"/>
              </a:solidFill>
              <a:latin typeface="+mj-lt"/>
            </a:endParaRPr>
          </a:p>
        </p:txBody>
      </p:sp>
      <p:sp>
        <p:nvSpPr>
          <p:cNvPr id="30733" name="Text Box 40"/>
          <p:cNvSpPr txBox="1">
            <a:spLocks noChangeArrowheads="1"/>
          </p:cNvSpPr>
          <p:nvPr/>
        </p:nvSpPr>
        <p:spPr bwMode="auto">
          <a:xfrm>
            <a:off x="863601" y="3190568"/>
            <a:ext cx="10769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Phone service offers discount for 1</a:t>
            </a:r>
            <a:r>
              <a:rPr lang="en-US" altLang="en-US" sz="2400" baseline="30000" dirty="0"/>
              <a:t>st</a:t>
            </a:r>
            <a:r>
              <a:rPr lang="en-US" altLang="en-US" sz="2400" dirty="0"/>
              <a:t> year.</a:t>
            </a:r>
          </a:p>
          <a:p>
            <a:pPr>
              <a:spcBef>
                <a:spcPct val="0"/>
              </a:spcBef>
              <a:buFontTx/>
              <a:buNone/>
            </a:pPr>
            <a:r>
              <a:rPr lang="en-US" altLang="en-US" sz="2400" dirty="0"/>
              <a:t>Cancellation after 1</a:t>
            </a:r>
            <a:r>
              <a:rPr lang="en-US" altLang="en-US" sz="2400" baseline="30000" dirty="0"/>
              <a:t>st</a:t>
            </a:r>
            <a:r>
              <a:rPr lang="en-US" altLang="en-US" sz="2400" dirty="0"/>
              <a:t> year called “churn”</a:t>
            </a:r>
          </a:p>
          <a:p>
            <a:pPr>
              <a:spcBef>
                <a:spcPct val="0"/>
              </a:spcBef>
              <a:buFontTx/>
              <a:buNone/>
            </a:pPr>
            <a:r>
              <a:rPr lang="en-US" altLang="en-US" sz="2400" dirty="0"/>
              <a:t>Phone service has options, voice mail, international plan, caller ID, etc.</a:t>
            </a:r>
          </a:p>
          <a:p>
            <a:pPr>
              <a:spcBef>
                <a:spcPct val="0"/>
              </a:spcBef>
              <a:buFontTx/>
              <a:buNone/>
            </a:pPr>
            <a:r>
              <a:rPr lang="en-US" altLang="en-US" sz="2400" dirty="0"/>
              <a:t>Based on historical data, how do these options affect the probability of churn?</a:t>
            </a:r>
          </a:p>
          <a:p>
            <a:pPr>
              <a:spcBef>
                <a:spcPct val="0"/>
              </a:spcBef>
              <a:buFontTx/>
              <a:buNone/>
            </a:pPr>
            <a:r>
              <a:rPr lang="en-US" altLang="en-US" sz="2400" dirty="0"/>
              <a:t>Let C denote the class of churn=true</a:t>
            </a:r>
          </a:p>
          <a:p>
            <a:pPr>
              <a:spcBef>
                <a:spcPct val="0"/>
              </a:spcBef>
              <a:buFontTx/>
              <a:buNone/>
            </a:pPr>
            <a:r>
              <a:rPr lang="en-US" altLang="en-US" sz="2400" dirty="0"/>
              <a:t>Let </a:t>
            </a:r>
            <a:r>
              <a:rPr lang="en-US" altLang="en-US" sz="2400" u="sng" dirty="0"/>
              <a:t>C</a:t>
            </a:r>
            <a:r>
              <a:rPr lang="en-US" altLang="en-US" sz="2400" dirty="0"/>
              <a:t> denote the class of churn=false</a:t>
            </a:r>
          </a:p>
          <a:p>
            <a:pPr>
              <a:spcBef>
                <a:spcPct val="0"/>
              </a:spcBef>
              <a:buFontTx/>
              <a:buNone/>
            </a:pPr>
            <a:r>
              <a:rPr lang="en-US" altLang="en-US" sz="2400" dirty="0"/>
              <a:t>p(x) = P(C)P(</a:t>
            </a:r>
            <a:r>
              <a:rPr lang="en-US" altLang="en-US" sz="2400" dirty="0" err="1"/>
              <a:t>C|x</a:t>
            </a:r>
            <a:r>
              <a:rPr lang="en-US" altLang="en-US" sz="2400" dirty="0"/>
              <a:t>) + P(</a:t>
            </a:r>
            <a:r>
              <a:rPr lang="en-US" altLang="en-US" sz="2400" u="sng" dirty="0"/>
              <a:t>C</a:t>
            </a:r>
            <a:r>
              <a:rPr lang="en-US" altLang="en-US" sz="2400" dirty="0"/>
              <a:t>)P(</a:t>
            </a:r>
            <a:r>
              <a:rPr lang="en-US" altLang="en-US" sz="2400" u="sng" dirty="0" err="1"/>
              <a:t>C</a:t>
            </a:r>
            <a:r>
              <a:rPr lang="en-US" altLang="en-US" sz="2400" dirty="0" err="1"/>
              <a:t>|x</a:t>
            </a:r>
            <a:r>
              <a:rPr lang="en-US" altLang="en-US" sz="2400" dirty="0"/>
              <a:t>)</a:t>
            </a:r>
          </a:p>
        </p:txBody>
      </p:sp>
      <p:sp>
        <p:nvSpPr>
          <p:cNvPr id="30734" name="TextBox 2"/>
          <p:cNvSpPr txBox="1">
            <a:spLocks noChangeArrowheads="1"/>
          </p:cNvSpPr>
          <p:nvPr/>
        </p:nvSpPr>
        <p:spPr bwMode="auto">
          <a:xfrm>
            <a:off x="1795138" y="583858"/>
            <a:ext cx="84255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Example of application of </a:t>
            </a:r>
            <a:r>
              <a:rPr lang="tr-TR" altLang="en-US" sz="2400" dirty="0"/>
              <a:t>Bayes’ </a:t>
            </a:r>
            <a:r>
              <a:rPr lang="en-US" altLang="en-US" sz="2400" dirty="0"/>
              <a:t>r</a:t>
            </a:r>
            <a:r>
              <a:rPr lang="tr-TR" altLang="en-US" sz="2400" dirty="0"/>
              <a:t>ule</a:t>
            </a:r>
            <a:r>
              <a:rPr lang="en-US" altLang="en-US" sz="2400" dirty="0"/>
              <a:t> for binary classification</a:t>
            </a:r>
          </a:p>
        </p:txBody>
      </p:sp>
    </p:spTree>
    <p:extLst>
      <p:ext uri="{BB962C8B-B14F-4D97-AF65-F5344CB8AC3E}">
        <p14:creationId xmlns:p14="http://schemas.microsoft.com/office/powerpoint/2010/main" val="4038556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19724" y="549820"/>
            <a:ext cx="4745210"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Data on churn: 3333 records</a:t>
            </a:r>
          </a:p>
        </p:txBody>
      </p:sp>
      <p:sp>
        <p:nvSpPr>
          <p:cNvPr id="3" name="TextBox 2"/>
          <p:cNvSpPr txBox="1"/>
          <p:nvPr/>
        </p:nvSpPr>
        <p:spPr>
          <a:xfrm>
            <a:off x="719489" y="1351157"/>
            <a:ext cx="11113940" cy="4154984"/>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Class size: 483 churn = true -&gt; prior(C) = 483/3333 = 0.1449</a:t>
            </a:r>
          </a:p>
          <a:p>
            <a:r>
              <a:rPr lang="en-US" sz="2400" dirty="0">
                <a:latin typeface="Arial" panose="020B0604020202020204" pitchFamily="34" charset="0"/>
                <a:cs typeface="Arial" panose="020B0604020202020204" pitchFamily="34" charset="0"/>
              </a:rPr>
              <a:t>Prior knowledge: most customer stick with the service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Since P(</a:t>
            </a:r>
            <a:r>
              <a:rPr lang="en-US" sz="2400" dirty="0" err="1">
                <a:latin typeface="Arial" panose="020B0604020202020204" pitchFamily="34" charset="0"/>
                <a:cs typeface="Arial" panose="020B0604020202020204" pitchFamily="34" charset="0"/>
              </a:rPr>
              <a:t>C|x</a:t>
            </a:r>
            <a:r>
              <a:rPr lang="en-US" sz="2400" dirty="0">
                <a:latin typeface="Arial" panose="020B0604020202020204" pitchFamily="34" charset="0"/>
                <a:cs typeface="Arial" panose="020B0604020202020204" pitchFamily="34" charset="0"/>
              </a:rPr>
              <a:t>) proportional to P(C)P(</a:t>
            </a:r>
            <a:r>
              <a:rPr lang="en-US" sz="2400" dirty="0" err="1">
                <a:latin typeface="Arial" panose="020B0604020202020204" pitchFamily="34" charset="0"/>
                <a:cs typeface="Arial" panose="020B0604020202020204" pitchFamily="34" charset="0"/>
              </a:rPr>
              <a:t>x|C</a:t>
            </a:r>
            <a:r>
              <a:rPr lang="en-US" sz="2400" dirty="0">
                <a:latin typeface="Arial" panose="020B0604020202020204" pitchFamily="34" charset="0"/>
                <a:cs typeface="Arial" panose="020B0604020202020204" pitchFamily="34" charset="0"/>
              </a:rPr>
              <a:t>), x must be a strong predictor of churn to </a:t>
            </a:r>
          </a:p>
          <a:p>
            <a:r>
              <a:rPr lang="en-US" sz="2400" dirty="0">
                <a:latin typeface="Arial" panose="020B0604020202020204" pitchFamily="34" charset="0"/>
                <a:cs typeface="Arial" panose="020B0604020202020204" pitchFamily="34" charset="0"/>
              </a:rPr>
              <a:t>overcome our prior knowledge that churn is rare.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records with churn=true, 80 out of 483 sign up for voice mail: P(V|C)=0.1656</a:t>
            </a:r>
          </a:p>
          <a:p>
            <a:r>
              <a:rPr lang="en-US" sz="2400" dirty="0">
                <a:latin typeface="Arial" panose="020B0604020202020204" pitchFamily="34" charset="0"/>
                <a:cs typeface="Arial" panose="020B0604020202020204" pitchFamily="34" charset="0"/>
              </a:rPr>
              <a:t>Voice mail is not an attribute that makes the likelihood of churn high.</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records with churn=true, 137 out of 483 sign up for International plan: </a:t>
            </a:r>
          </a:p>
          <a:p>
            <a:r>
              <a:rPr lang="en-US" sz="2400" dirty="0">
                <a:latin typeface="Arial" panose="020B0604020202020204" pitchFamily="34" charset="0"/>
                <a:cs typeface="Arial" panose="020B0604020202020204" pitchFamily="34" charset="0"/>
              </a:rPr>
              <a:t>P(I|C)=0.2836 is a stronger likelihood of churn but is it strong enough?</a:t>
            </a:r>
          </a:p>
        </p:txBody>
      </p:sp>
    </p:spTree>
    <p:extLst>
      <p:ext uri="{BB962C8B-B14F-4D97-AF65-F5344CB8AC3E}">
        <p14:creationId xmlns:p14="http://schemas.microsoft.com/office/powerpoint/2010/main" val="2584759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860" y="1197825"/>
            <a:ext cx="10889823" cy="5262979"/>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	churn		no churn</a:t>
            </a:r>
          </a:p>
          <a:p>
            <a:r>
              <a:rPr lang="en-US" sz="2400" dirty="0">
                <a:latin typeface="Arial" panose="020B0604020202020204" pitchFamily="34" charset="0"/>
                <a:cs typeface="Arial" panose="020B0604020202020204" pitchFamily="34" charset="0"/>
              </a:rPr>
              <a:t>Total	483		2850</a:t>
            </a:r>
          </a:p>
          <a:p>
            <a:r>
              <a:rPr lang="en-US" sz="2400" dirty="0">
                <a:latin typeface="Arial" panose="020B0604020202020204" pitchFamily="34" charset="0"/>
                <a:cs typeface="Arial" panose="020B0604020202020204" pitchFamily="34" charset="0"/>
              </a:rPr>
              <a:t>I-plan	137		186</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P(C) = 483/(483+2850) = 0.1449	</a:t>
            </a:r>
          </a:p>
          <a:p>
            <a:r>
              <a:rPr lang="en-US" sz="2400" dirty="0">
                <a:latin typeface="Arial" panose="020B0604020202020204" pitchFamily="34" charset="0"/>
                <a:cs typeface="Arial" panose="020B0604020202020204" pitchFamily="34" charset="0"/>
              </a:rPr>
              <a:t>P(</a:t>
            </a:r>
            <a:r>
              <a:rPr lang="en-US" sz="2400" u="sng" dirty="0">
                <a:latin typeface="Arial" panose="020B0604020202020204" pitchFamily="34" charset="0"/>
                <a:cs typeface="Arial" panose="020B0604020202020204" pitchFamily="34" charset="0"/>
              </a:rPr>
              <a:t>C</a:t>
            </a:r>
            <a:r>
              <a:rPr lang="en-US" sz="2400" dirty="0">
                <a:latin typeface="Arial" panose="020B0604020202020204" pitchFamily="34" charset="0"/>
                <a:cs typeface="Arial" panose="020B0604020202020204" pitchFamily="34" charset="0"/>
              </a:rPr>
              <a:t>) = 1-P(C) = 0.8551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p(I|C) = 137/483 = 0.2836		p(I|</a:t>
            </a:r>
            <a:r>
              <a:rPr lang="en-US" sz="2400" u="sng" dirty="0">
                <a:latin typeface="Arial" panose="020B0604020202020204" pitchFamily="34" charset="0"/>
                <a:cs typeface="Arial" panose="020B0604020202020204" pitchFamily="34" charset="0"/>
              </a:rPr>
              <a:t>C</a:t>
            </a:r>
            <a:r>
              <a:rPr lang="en-US" sz="2400" dirty="0">
                <a:latin typeface="Arial" panose="020B0604020202020204" pitchFamily="34" charset="0"/>
                <a:cs typeface="Arial" panose="020B0604020202020204" pitchFamily="34" charset="0"/>
              </a:rPr>
              <a:t>) = 186/2850 = 0.0653</a:t>
            </a:r>
          </a:p>
          <a:p>
            <a:r>
              <a:rPr lang="en-US" sz="2400" dirty="0">
                <a:latin typeface="Arial" panose="020B0604020202020204" pitchFamily="34" charset="0"/>
                <a:cs typeface="Arial" panose="020B0604020202020204" pitchFamily="34" charset="0"/>
              </a:rPr>
              <a:t>P(C)p(I|C) = 0.0411			P(</a:t>
            </a:r>
            <a:r>
              <a:rPr lang="en-US" sz="2400" u="sng" dirty="0">
                <a:latin typeface="Arial" panose="020B0604020202020204" pitchFamily="34" charset="0"/>
                <a:cs typeface="Arial" panose="020B0604020202020204" pitchFamily="34" charset="0"/>
              </a:rPr>
              <a:t>C</a:t>
            </a:r>
            <a:r>
              <a:rPr lang="en-US" sz="2400" dirty="0">
                <a:latin typeface="Arial" panose="020B0604020202020204" pitchFamily="34" charset="0"/>
                <a:cs typeface="Arial" panose="020B0604020202020204" pitchFamily="34" charset="0"/>
              </a:rPr>
              <a:t>)p(I|</a:t>
            </a:r>
            <a:r>
              <a:rPr lang="en-US" sz="2400" u="sng" dirty="0">
                <a:latin typeface="Arial" panose="020B0604020202020204" pitchFamily="34" charset="0"/>
                <a:cs typeface="Arial" panose="020B0604020202020204" pitchFamily="34" charset="0"/>
              </a:rPr>
              <a:t>C</a:t>
            </a:r>
            <a:r>
              <a:rPr lang="en-US" sz="2400" dirty="0">
                <a:latin typeface="Arial" panose="020B0604020202020204" pitchFamily="34" charset="0"/>
                <a:cs typeface="Arial" panose="020B0604020202020204" pitchFamily="34" charset="0"/>
              </a:rPr>
              <a:t>) = 0.0558</a:t>
            </a:r>
          </a:p>
          <a:p>
            <a:r>
              <a:rPr lang="en-US" sz="2400" dirty="0">
                <a:latin typeface="Arial" panose="020B0604020202020204" pitchFamily="34" charset="0"/>
                <a:cs typeface="Arial" panose="020B0604020202020204" pitchFamily="34" charset="0"/>
              </a:rPr>
              <a:t>Without normalization: No</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p(I) = 0.0411+ 0.0558 = 0.0969</a:t>
            </a:r>
          </a:p>
          <a:p>
            <a:r>
              <a:rPr lang="en-US" sz="2400" dirty="0">
                <a:latin typeface="Arial" panose="020B0604020202020204" pitchFamily="34" charset="0"/>
                <a:cs typeface="Arial" panose="020B0604020202020204" pitchFamily="34" charset="0"/>
              </a:rPr>
              <a:t>P(C|I) = 0.0411/0.0969 = 0.4241 &lt; 0.5</a:t>
            </a:r>
          </a:p>
          <a:p>
            <a:r>
              <a:rPr lang="en-US" sz="2400" dirty="0">
                <a:latin typeface="Arial" panose="020B0604020202020204" pitchFamily="34" charset="0"/>
                <a:cs typeface="Arial" panose="020B0604020202020204" pitchFamily="34" charset="0"/>
              </a:rPr>
              <a:t>With normalization: No</a:t>
            </a:r>
          </a:p>
        </p:txBody>
      </p:sp>
      <p:sp>
        <p:nvSpPr>
          <p:cNvPr id="4" name="TextBox 3">
            <a:extLst>
              <a:ext uri="{FF2B5EF4-FFF2-40B4-BE49-F238E27FC236}">
                <a16:creationId xmlns:a16="http://schemas.microsoft.com/office/drawing/2014/main" id="{B06BA8BE-3BA0-4D55-BE27-088B03609634}"/>
              </a:ext>
            </a:extLst>
          </p:cNvPr>
          <p:cNvSpPr txBox="1"/>
          <p:nvPr/>
        </p:nvSpPr>
        <p:spPr>
          <a:xfrm>
            <a:off x="3384314" y="272513"/>
            <a:ext cx="6705682"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Is international plan a predictor of churn?</a:t>
            </a:r>
          </a:p>
        </p:txBody>
      </p:sp>
    </p:spTree>
    <p:extLst>
      <p:ext uri="{BB962C8B-B14F-4D97-AF65-F5344CB8AC3E}">
        <p14:creationId xmlns:p14="http://schemas.microsoft.com/office/powerpoint/2010/main" val="254672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16939" y="294371"/>
            <a:ext cx="3405099"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Dominance of priors</a:t>
            </a:r>
          </a:p>
        </p:txBody>
      </p:sp>
      <p:sp>
        <p:nvSpPr>
          <p:cNvPr id="3" name="TextBox 2"/>
          <p:cNvSpPr txBox="1"/>
          <p:nvPr/>
        </p:nvSpPr>
        <p:spPr>
          <a:xfrm>
            <a:off x="461394" y="922789"/>
            <a:ext cx="11283193" cy="304698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The imbalance in the churn data set toward customers that do not churn makes </a:t>
            </a:r>
          </a:p>
          <a:p>
            <a:r>
              <a:rPr lang="en-US" sz="2400" dirty="0">
                <a:latin typeface="Arial" panose="020B0604020202020204" pitchFamily="34" charset="0"/>
                <a:cs typeface="Arial" panose="020B0604020202020204" pitchFamily="34" charset="0"/>
              </a:rPr>
              <a:t>the posterior for the non-churn class greater for all options in the phone plan.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To explore the fine detail of how options might influence churning requires a more </a:t>
            </a:r>
          </a:p>
          <a:p>
            <a:r>
              <a:rPr lang="en-US" sz="2400" dirty="0">
                <a:latin typeface="Arial" panose="020B0604020202020204" pitchFamily="34" charset="0"/>
                <a:cs typeface="Arial" panose="020B0604020202020204" pitchFamily="34" charset="0"/>
              </a:rPr>
              <a:t>balanced data set.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could be achieved by randomly deleting some non-churner examples in the data set.</a:t>
            </a:r>
          </a:p>
        </p:txBody>
      </p:sp>
    </p:spTree>
    <p:extLst>
      <p:ext uri="{BB962C8B-B14F-4D97-AF65-F5344CB8AC3E}">
        <p14:creationId xmlns:p14="http://schemas.microsoft.com/office/powerpoint/2010/main" val="194298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800601" y="304801"/>
            <a:ext cx="22894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Attribute Space</a:t>
            </a:r>
          </a:p>
        </p:txBody>
      </p:sp>
      <p:sp>
        <p:nvSpPr>
          <p:cNvPr id="13315" name="TextBox 2"/>
          <p:cNvSpPr txBox="1">
            <a:spLocks noChangeArrowheads="1"/>
          </p:cNvSpPr>
          <p:nvPr/>
        </p:nvSpPr>
        <p:spPr bwMode="auto">
          <a:xfrm>
            <a:off x="655608" y="956485"/>
            <a:ext cx="1116809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Any vector that specifies the position of a point in physical space has length 3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x,y,z</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r,</a:t>
            </a:r>
            <a:r>
              <a:rPr kumimoji="0" lang="en-US" altLang="en-US" sz="2400" b="0" i="0" u="none" strike="noStrike" kern="1200" cap="none" spc="0" normalizeH="0" baseline="0" noProof="0" dirty="0" err="1">
                <a:ln>
                  <a:noFill/>
                </a:ln>
                <a:solidFill>
                  <a:prstClr val="black"/>
                </a:solidFill>
                <a:effectLst/>
                <a:uLnTx/>
                <a:uFillTx/>
                <a:latin typeface="Symbol" panose="05050102010706020507" pitchFamily="18" charset="2"/>
                <a:ea typeface="+mn-ea"/>
                <a:cs typeface="+mn-cs"/>
              </a:rPr>
              <a:t>q</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a:t>
            </a:r>
            <a:r>
              <a:rPr kumimoji="0" lang="en-US" altLang="en-US" sz="2400" b="0" i="0" u="none" strike="noStrike" kern="1200" cap="none" spc="0" normalizeH="0" baseline="0" noProof="0" dirty="0" err="1">
                <a:ln>
                  <a:noFill/>
                </a:ln>
                <a:solidFill>
                  <a:prstClr val="black"/>
                </a:solidFill>
                <a:effectLst/>
                <a:uLnTx/>
                <a:uFillTx/>
                <a:latin typeface="Symbol" panose="05050102010706020507" pitchFamily="18" charset="2"/>
                <a:ea typeface="+mn-ea"/>
                <a:cs typeface="+mn-cs"/>
              </a:rPr>
              <a:t>f</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2400" b="0" i="0" u="none" strike="noStrike" kern="1200" cap="none" spc="0" normalizeH="0" baseline="0" noProof="0" dirty="0" err="1">
                <a:ln>
                  <a:noFill/>
                </a:ln>
                <a:solidFill>
                  <a:prstClr val="black"/>
                </a:solidFill>
                <a:effectLst/>
                <a:uLnTx/>
                <a:uFillTx/>
                <a:latin typeface="Symbol" panose="05050102010706020507" pitchFamily="18" charset="2"/>
                <a:ea typeface="+mn-ea"/>
                <a:cs typeface="+mn-cs"/>
              </a:rPr>
              <a:t>r</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a:t>
            </a:r>
            <a:r>
              <a:rPr kumimoji="0" lang="en-US" altLang="en-US" sz="2400" b="0" i="0" u="none" strike="noStrike" kern="1200" cap="none" spc="0" normalizeH="0" baseline="0" noProof="0" dirty="0" err="1">
                <a:ln>
                  <a:noFill/>
                </a:ln>
                <a:solidFill>
                  <a:prstClr val="black"/>
                </a:solidFill>
                <a:effectLst/>
                <a:uLnTx/>
                <a:uFillTx/>
                <a:latin typeface="Symbol" panose="05050102010706020507" pitchFamily="18" charset="2"/>
                <a:ea typeface="+mn-ea"/>
                <a:cs typeface="+mn-cs"/>
              </a:rPr>
              <a:t>f</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,z</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etc</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We can say that a point in physical space has 3 “attributes”.</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An object of data mining may have many attributes. For example, apples to be harvested by a robot need 6 attributes. 3 attributes for its location </a:t>
            </a:r>
            <a:r>
              <a:rPr lang="en-US" altLang="en-US" sz="2400" dirty="0">
                <a:solidFill>
                  <a:prstClr val="black"/>
                </a:solidFill>
              </a:rPr>
              <a:t>in space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used to determine joint angles of a robotic arm for picking. 3 more attributes (RGB) specify its color, which the robot needs to distinguish apples from leaves, branches, etc.</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By analogy with physical space, we can define a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robotic apple-harvesting “attribute space” that is 6D. Each axis of this space is labeled by one of the attributes. Sensor input interpreted by computer vision software identifies the points in this 6D space that are likely to be pickable apples.</a:t>
            </a:r>
          </a:p>
        </p:txBody>
      </p:sp>
    </p:spTree>
    <p:extLst>
      <p:ext uri="{BB962C8B-B14F-4D97-AF65-F5344CB8AC3E}">
        <p14:creationId xmlns:p14="http://schemas.microsoft.com/office/powerpoint/2010/main" val="2849382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4A02015C-86DE-8E4E-C1BE-03519149CD37}"/>
              </a:ext>
            </a:extLst>
          </p:cNvPr>
          <p:cNvSpPr txBox="1">
            <a:spLocks noChangeArrowheads="1"/>
          </p:cNvSpPr>
          <p:nvPr/>
        </p:nvSpPr>
        <p:spPr bwMode="auto">
          <a:xfrm>
            <a:off x="601579" y="1187117"/>
            <a:ext cx="1056372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0" fontAlgn="base" hangingPunct="0">
              <a:spcBef>
                <a:spcPct val="0"/>
              </a:spcBef>
              <a:spcAft>
                <a:spcPct val="0"/>
              </a:spcAft>
              <a:buNone/>
            </a:pPr>
            <a:r>
              <a:rPr lang="en-US" altLang="en-US" sz="2000" dirty="0">
                <a:solidFill>
                  <a:srgbClr val="000000"/>
                </a:solidFill>
                <a:cs typeface="Arial" panose="020B0604020202020204" pitchFamily="34" charset="0"/>
              </a:rPr>
              <a:t>Assignment 1: </a:t>
            </a:r>
          </a:p>
          <a:p>
            <a:pPr eaLnBrk="0" fontAlgn="base" hangingPunct="0">
              <a:spcBef>
                <a:spcPct val="0"/>
              </a:spcBef>
              <a:spcAft>
                <a:spcPct val="0"/>
              </a:spcAft>
              <a:buNone/>
            </a:pPr>
            <a:r>
              <a:rPr lang="en-US" altLang="en-US" sz="2000" dirty="0">
                <a:solidFill>
                  <a:srgbClr val="000000"/>
                </a:solidFill>
                <a:cs typeface="Arial" panose="020B0604020202020204" pitchFamily="34" charset="0"/>
              </a:rPr>
              <a:t>Random deletion of data on customers that do not churn results in the following data set.</a:t>
            </a:r>
          </a:p>
          <a:p>
            <a:pPr eaLnBrk="0" fontAlgn="base" hangingPunct="0">
              <a:spcBef>
                <a:spcPct val="0"/>
              </a:spcBef>
              <a:spcAft>
                <a:spcPct val="0"/>
              </a:spcAft>
              <a:buNone/>
            </a:pPr>
            <a:endParaRPr lang="en-US" altLang="en-US" sz="2000" dirty="0">
              <a:solidFill>
                <a:srgbClr val="000000"/>
              </a:solidFill>
              <a:cs typeface="Arial" panose="020B0604020202020204" pitchFamily="34" charset="0"/>
            </a:endParaRPr>
          </a:p>
          <a:p>
            <a:pPr eaLnBrk="0" fontAlgn="base" hangingPunct="0">
              <a:spcBef>
                <a:spcPct val="0"/>
              </a:spcBef>
              <a:spcAft>
                <a:spcPct val="0"/>
              </a:spcAft>
              <a:buNone/>
            </a:pPr>
            <a:r>
              <a:rPr lang="en-US" altLang="en-US" sz="2000" dirty="0">
                <a:solidFill>
                  <a:srgbClr val="000000"/>
                </a:solidFill>
                <a:cs typeface="Arial" panose="020B0604020202020204" pitchFamily="34" charset="0"/>
              </a:rPr>
              <a:t>		churn		not churn</a:t>
            </a:r>
          </a:p>
          <a:p>
            <a:pPr eaLnBrk="0" fontAlgn="base" hangingPunct="0">
              <a:spcBef>
                <a:spcPct val="0"/>
              </a:spcBef>
              <a:spcAft>
                <a:spcPct val="0"/>
              </a:spcAft>
              <a:buNone/>
            </a:pPr>
            <a:r>
              <a:rPr lang="en-US" altLang="en-US" sz="2000" dirty="0">
                <a:solidFill>
                  <a:srgbClr val="000000"/>
                </a:solidFill>
                <a:cs typeface="Arial" panose="020B0604020202020204" pitchFamily="34" charset="0"/>
              </a:rPr>
              <a:t>Total records	483		1425</a:t>
            </a:r>
          </a:p>
          <a:p>
            <a:pPr eaLnBrk="0" fontAlgn="base" hangingPunct="0">
              <a:spcBef>
                <a:spcPct val="0"/>
              </a:spcBef>
              <a:spcAft>
                <a:spcPct val="0"/>
              </a:spcAft>
              <a:buNone/>
            </a:pPr>
            <a:r>
              <a:rPr lang="en-US" altLang="en-US" sz="2000" dirty="0">
                <a:solidFill>
                  <a:srgbClr val="000000"/>
                </a:solidFill>
                <a:cs typeface="Arial" panose="020B0604020202020204" pitchFamily="34" charset="0"/>
              </a:rPr>
              <a:t>Voice mail	80		421</a:t>
            </a:r>
          </a:p>
          <a:p>
            <a:pPr eaLnBrk="0" fontAlgn="base" hangingPunct="0">
              <a:spcBef>
                <a:spcPct val="0"/>
              </a:spcBef>
              <a:spcAft>
                <a:spcPct val="0"/>
              </a:spcAft>
              <a:buNone/>
            </a:pPr>
            <a:r>
              <a:rPr lang="en-US" altLang="en-US" sz="2000" dirty="0">
                <a:solidFill>
                  <a:srgbClr val="000000"/>
                </a:solidFill>
                <a:cs typeface="Arial" panose="020B0604020202020204" pitchFamily="34" charset="0"/>
              </a:rPr>
              <a:t>International	137		93</a:t>
            </a:r>
          </a:p>
          <a:p>
            <a:pPr eaLnBrk="0" fontAlgn="base" hangingPunct="0">
              <a:spcBef>
                <a:spcPct val="0"/>
              </a:spcBef>
              <a:spcAft>
                <a:spcPct val="0"/>
              </a:spcAft>
              <a:buNone/>
            </a:pPr>
            <a:endParaRPr lang="en-US" altLang="en-US" sz="2000" dirty="0">
              <a:solidFill>
                <a:srgbClr val="000000"/>
              </a:solidFill>
              <a:cs typeface="Arial" panose="020B0604020202020204" pitchFamily="34" charset="0"/>
            </a:endParaRPr>
          </a:p>
          <a:p>
            <a:pPr eaLnBrk="0" fontAlgn="base" hangingPunct="0">
              <a:spcBef>
                <a:spcPct val="0"/>
              </a:spcBef>
              <a:spcAft>
                <a:spcPct val="0"/>
              </a:spcAft>
              <a:buNone/>
            </a:pPr>
            <a:r>
              <a:rPr lang="en-US" altLang="en-US" sz="2000" dirty="0">
                <a:solidFill>
                  <a:srgbClr val="000000"/>
                </a:solidFill>
                <a:cs typeface="Arial" panose="020B0604020202020204" pitchFamily="34" charset="0"/>
              </a:rPr>
              <a:t>Use Bayes’ rules with normalized probabilities to test the following hypotheses:</a:t>
            </a:r>
          </a:p>
          <a:p>
            <a:pPr eaLnBrk="0" fontAlgn="base" hangingPunct="0">
              <a:spcBef>
                <a:spcPct val="0"/>
              </a:spcBef>
              <a:spcAft>
                <a:spcPct val="0"/>
              </a:spcAft>
              <a:buNone/>
            </a:pPr>
            <a:endParaRPr lang="en-US" altLang="en-US" sz="2000" dirty="0">
              <a:solidFill>
                <a:srgbClr val="000000"/>
              </a:solidFill>
              <a:cs typeface="Arial" panose="020B0604020202020204" pitchFamily="34" charset="0"/>
            </a:endParaRPr>
          </a:p>
          <a:p>
            <a:pPr eaLnBrk="0" fontAlgn="base" hangingPunct="0">
              <a:spcBef>
                <a:spcPct val="0"/>
              </a:spcBef>
              <a:spcAft>
                <a:spcPct val="0"/>
              </a:spcAft>
              <a:buNone/>
            </a:pPr>
            <a:r>
              <a:rPr lang="en-US" altLang="en-US" sz="2000" dirty="0">
                <a:solidFill>
                  <a:srgbClr val="000000"/>
                </a:solidFill>
                <a:cs typeface="Arial" panose="020B0604020202020204" pitchFamily="34" charset="0"/>
              </a:rPr>
              <a:t>Subscribers with voice mail are more likely to churn</a:t>
            </a:r>
          </a:p>
          <a:p>
            <a:pPr eaLnBrk="0" fontAlgn="base" hangingPunct="0">
              <a:spcBef>
                <a:spcPct val="0"/>
              </a:spcBef>
              <a:spcAft>
                <a:spcPct val="0"/>
              </a:spcAft>
              <a:buNone/>
            </a:pPr>
            <a:r>
              <a:rPr lang="en-US" altLang="en-US" sz="2000" dirty="0">
                <a:solidFill>
                  <a:srgbClr val="000000"/>
                </a:solidFill>
                <a:cs typeface="Arial" panose="020B0604020202020204" pitchFamily="34" charset="0"/>
              </a:rPr>
              <a:t>Subscribers with international option are more likely to churn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38F486-83A5-D10C-C594-24794847C444}"/>
              </a:ext>
            </a:extLst>
          </p:cNvPr>
          <p:cNvSpPr txBox="1"/>
          <p:nvPr/>
        </p:nvSpPr>
        <p:spPr>
          <a:xfrm>
            <a:off x="3007896" y="2905780"/>
            <a:ext cx="6823215" cy="523220"/>
          </a:xfrm>
          <a:prstGeom prst="rect">
            <a:avLst/>
          </a:prstGeom>
          <a:noFill/>
        </p:spPr>
        <p:txBody>
          <a:bodyPr wrap="none" rtlCol="0">
            <a:spAutoFit/>
          </a:bodyPr>
          <a:lstStyle/>
          <a:p>
            <a:r>
              <a:rPr lang="en-US" sz="2800" dirty="0"/>
              <a:t>Write a MATLAB code for this assignment</a:t>
            </a:r>
          </a:p>
        </p:txBody>
      </p:sp>
    </p:spTree>
    <p:extLst>
      <p:ext uri="{BB962C8B-B14F-4D97-AF65-F5344CB8AC3E}">
        <p14:creationId xmlns:p14="http://schemas.microsoft.com/office/powerpoint/2010/main" val="2847314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3114" y="1185793"/>
            <a:ext cx="10889823"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churn		no churn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Total	483		2850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I-plan	137		186</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P(C) = 483/(483+2850) = 0.1449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1-P(C) = 0.8551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p(I|C) = 137/483 = 0.2836		p(I|</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186/2850 = 0.0653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P(C)p(I|C) = 0.0411			P(</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0.0558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Without normalization: No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 = 0.0411+ 0.0558 = 0.0969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P(C|I) = 0.0411/0.0969 = 0.4241 &lt; 0.5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 normalization: No</a:t>
            </a:r>
          </a:p>
        </p:txBody>
      </p:sp>
      <p:sp>
        <p:nvSpPr>
          <p:cNvPr id="4" name="TextBox 3">
            <a:extLst>
              <a:ext uri="{FF2B5EF4-FFF2-40B4-BE49-F238E27FC236}">
                <a16:creationId xmlns:a16="http://schemas.microsoft.com/office/drawing/2014/main" id="{B06BA8BE-3BA0-4D55-BE27-088B03609634}"/>
              </a:ext>
            </a:extLst>
          </p:cNvPr>
          <p:cNvSpPr txBox="1"/>
          <p:nvPr/>
        </p:nvSpPr>
        <p:spPr>
          <a:xfrm>
            <a:off x="404672" y="231686"/>
            <a:ext cx="11702242" cy="95410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Write a MATLAB </a:t>
            </a: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function</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to do these calculations.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Then you can do a problem like this on a quiz by just changing the input.</a:t>
            </a:r>
          </a:p>
        </p:txBody>
      </p:sp>
    </p:spTree>
    <p:extLst>
      <p:ext uri="{BB962C8B-B14F-4D97-AF65-F5344CB8AC3E}">
        <p14:creationId xmlns:p14="http://schemas.microsoft.com/office/powerpoint/2010/main" val="696164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a:extLst>
              <a:ext uri="{FF2B5EF4-FFF2-40B4-BE49-F238E27FC236}">
                <a16:creationId xmlns:a16="http://schemas.microsoft.com/office/drawing/2014/main" id="{62A7E355-BF4B-9678-0BA2-A61CA7DAA5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400" y="117180"/>
            <a:ext cx="4443662" cy="4045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2">
            <a:extLst>
              <a:ext uri="{FF2B5EF4-FFF2-40B4-BE49-F238E27FC236}">
                <a16:creationId xmlns:a16="http://schemas.microsoft.com/office/drawing/2014/main" id="{E454D5CB-6853-330C-A340-FB0FD3468AD2}"/>
              </a:ext>
            </a:extLst>
          </p:cNvPr>
          <p:cNvSpPr txBox="1">
            <a:spLocks noChangeArrowheads="1"/>
          </p:cNvSpPr>
          <p:nvPr/>
        </p:nvSpPr>
        <p:spPr bwMode="auto">
          <a:xfrm>
            <a:off x="374984" y="4504685"/>
            <a:ext cx="1144203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Under “New”, clicking on “function” opens a macro in the editor.</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Macro unnecessary for simple functions. Just click on “script” to open the editor</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Format of first line must be: function [output variables] = name(input variables);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If only one output variable, [ ] not required.</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File saved in the current directory must have the same name as the function.</a:t>
            </a:r>
          </a:p>
        </p:txBody>
      </p:sp>
    </p:spTree>
    <p:extLst>
      <p:ext uri="{BB962C8B-B14F-4D97-AF65-F5344CB8AC3E}">
        <p14:creationId xmlns:p14="http://schemas.microsoft.com/office/powerpoint/2010/main" val="3085773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3114" y="1185793"/>
            <a:ext cx="10889823"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churn		no churn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Total	483		2850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I-plan	137		186</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P(C) = 483/(483+2850) = 0.1449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1-P(C) = 0.8551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p(I|C) = 137/483 = 0.2836		p(I|</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186/2850 = 0.0653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P(C)p(I|C) = 0.0411			P(</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0.0558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Without normalization: No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p(I) = 0.0411+ 0.0558 = 0.0969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P(C|I) = 0.0411/0.0969 = 0.4241 &lt; 0.5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 normalization: No</a:t>
            </a:r>
          </a:p>
        </p:txBody>
      </p:sp>
      <p:sp>
        <p:nvSpPr>
          <p:cNvPr id="4" name="TextBox 3">
            <a:extLst>
              <a:ext uri="{FF2B5EF4-FFF2-40B4-BE49-F238E27FC236}">
                <a16:creationId xmlns:a16="http://schemas.microsoft.com/office/drawing/2014/main" id="{B06BA8BE-3BA0-4D55-BE27-088B03609634}"/>
              </a:ext>
            </a:extLst>
          </p:cNvPr>
          <p:cNvSpPr txBox="1"/>
          <p:nvPr/>
        </p:nvSpPr>
        <p:spPr>
          <a:xfrm>
            <a:off x="573114" y="111522"/>
            <a:ext cx="11618886" cy="95410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name are using for the function?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are the arguments of the function? What does the function return?</a:t>
            </a:r>
          </a:p>
        </p:txBody>
      </p:sp>
    </p:spTree>
    <p:extLst>
      <p:ext uri="{BB962C8B-B14F-4D97-AF65-F5344CB8AC3E}">
        <p14:creationId xmlns:p14="http://schemas.microsoft.com/office/powerpoint/2010/main" val="3517885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FCF534A1-6140-743D-7BDA-2BB76F58C0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454" y="180472"/>
            <a:ext cx="10493752" cy="6545181"/>
          </a:xfrm>
          <a:prstGeom prst="rect">
            <a:avLst/>
          </a:prstGeom>
        </p:spPr>
      </p:pic>
      <p:sp>
        <p:nvSpPr>
          <p:cNvPr id="2" name="TextBox 1">
            <a:extLst>
              <a:ext uri="{FF2B5EF4-FFF2-40B4-BE49-F238E27FC236}">
                <a16:creationId xmlns:a16="http://schemas.microsoft.com/office/drawing/2014/main" id="{73ECD30B-19B7-ACDF-0407-C8C70BDE2871}"/>
              </a:ext>
            </a:extLst>
          </p:cNvPr>
          <p:cNvSpPr txBox="1"/>
          <p:nvPr/>
        </p:nvSpPr>
        <p:spPr>
          <a:xfrm>
            <a:off x="3456988" y="1179095"/>
            <a:ext cx="8033170" cy="1200329"/>
          </a:xfrm>
          <a:prstGeom prst="rect">
            <a:avLst/>
          </a:prstGeom>
          <a:noFill/>
        </p:spPr>
        <p:txBody>
          <a:bodyPr wrap="square" rtlCol="0">
            <a:spAutoFit/>
          </a:bodyPr>
          <a:lstStyle/>
          <a:p>
            <a:r>
              <a:rPr lang="en-US" sz="2400" dirty="0"/>
              <a:t>After saving, call in command window without semicolon produces display of output. Copy function in editor and paste at the next prompt in command window.</a:t>
            </a:r>
          </a:p>
        </p:txBody>
      </p:sp>
    </p:spTree>
    <p:extLst>
      <p:ext uri="{BB962C8B-B14F-4D97-AF65-F5344CB8AC3E}">
        <p14:creationId xmlns:p14="http://schemas.microsoft.com/office/powerpoint/2010/main" val="3499168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D5FF71-86DC-0DDD-4073-1496BDEEDD59}"/>
              </a:ext>
            </a:extLst>
          </p:cNvPr>
          <p:cNvSpPr txBox="1"/>
          <p:nvPr/>
        </p:nvSpPr>
        <p:spPr>
          <a:xfrm>
            <a:off x="3043990" y="2723347"/>
            <a:ext cx="6268452"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Hoeffding’s</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rule for hypothesis testing</a:t>
            </a:r>
          </a:p>
        </p:txBody>
      </p:sp>
    </p:spTree>
    <p:extLst>
      <p:ext uri="{BB962C8B-B14F-4D97-AF65-F5344CB8AC3E}">
        <p14:creationId xmlns:p14="http://schemas.microsoft.com/office/powerpoint/2010/main" val="288264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descr="E:\CS 483_580\2014\pictures from lecture 2\R&amp;G Eout vs E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7063" y="524857"/>
            <a:ext cx="2238375" cy="40100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96561" y="524857"/>
            <a:ext cx="11598877" cy="2739211"/>
          </a:xfrm>
          <a:prstGeom prst="rect">
            <a:avLst/>
          </a:prstGeom>
          <a:noFill/>
        </p:spPr>
        <p:txBody>
          <a:bodyPr wrap="square" rtlCol="0">
            <a:spAutoFit/>
          </a:bodyPr>
          <a:lstStyle/>
          <a:p>
            <a:r>
              <a:rPr lang="en-US" sz="2800" dirty="0"/>
              <a:t>Hoeffding’s rule in hypothesis testing with </a:t>
            </a:r>
            <a:r>
              <a:rPr lang="en-US" sz="2800" dirty="0">
                <a:latin typeface="Arial" panose="020B0604020202020204" pitchFamily="34" charset="0"/>
                <a:cs typeface="Arial" panose="020B0604020202020204" pitchFamily="34" charset="0"/>
              </a:rPr>
              <a:t>a sample of size 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Let h be a hypothesis tested by data mining.</a:t>
            </a:r>
          </a:p>
          <a:p>
            <a:r>
              <a:rPr lang="en-US" sz="2400" dirty="0">
                <a:latin typeface="Arial" panose="020B0604020202020204" pitchFamily="34" charset="0"/>
                <a:cs typeface="Arial" panose="020B0604020202020204" pitchFamily="34" charset="0"/>
              </a:rPr>
              <a:t>For example: Signing up for international calling causes churn</a:t>
            </a:r>
          </a:p>
          <a:p>
            <a:r>
              <a:rPr lang="en-US" sz="2400" dirty="0">
                <a:latin typeface="Arial" panose="020B0604020202020204" pitchFamily="34" charset="0"/>
                <a:cs typeface="Arial" panose="020B0604020202020204" pitchFamily="34" charset="0"/>
              </a:rPr>
              <a:t>E</a:t>
            </a:r>
            <a:r>
              <a:rPr lang="en-US" sz="2400" baseline="-25000" dirty="0">
                <a:latin typeface="Arial" panose="020B0604020202020204" pitchFamily="34" charset="0"/>
                <a:cs typeface="Arial" panose="020B0604020202020204" pitchFamily="34" charset="0"/>
              </a:rPr>
              <a:t>test</a:t>
            </a:r>
            <a:r>
              <a:rPr lang="en-US" sz="2400" dirty="0">
                <a:latin typeface="Arial" panose="020B0604020202020204" pitchFamily="34" charset="0"/>
                <a:cs typeface="Arial" panose="020B0604020202020204" pitchFamily="34" charset="0"/>
              </a:rPr>
              <a:t>(h) is the error (red dots) when h is applied to a test set</a:t>
            </a:r>
          </a:p>
          <a:p>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out</a:t>
            </a:r>
            <a:r>
              <a:rPr lang="en-US" sz="2400" dirty="0">
                <a:latin typeface="Arial" panose="020B0604020202020204" pitchFamily="34" charset="0"/>
                <a:cs typeface="Arial" panose="020B0604020202020204" pitchFamily="34" charset="0"/>
              </a:rPr>
              <a:t>(h) is the error when h is applied to the general population</a:t>
            </a:r>
          </a:p>
          <a:p>
            <a:r>
              <a:rPr lang="en-US" sz="2400" dirty="0">
                <a:latin typeface="Arial" panose="020B0604020202020204" pitchFamily="34" charset="0"/>
                <a:cs typeface="Arial" panose="020B0604020202020204" pitchFamily="34" charset="0"/>
              </a:rPr>
              <a:t>Use </a:t>
            </a:r>
            <a:r>
              <a:rPr lang="en-US" sz="2400" dirty="0" err="1">
                <a:latin typeface="Arial" panose="020B0604020202020204" pitchFamily="34" charset="0"/>
                <a:cs typeface="Arial" panose="020B0604020202020204" pitchFamily="34" charset="0"/>
              </a:rPr>
              <a:t>Hoeffding’s</a:t>
            </a:r>
            <a:r>
              <a:rPr lang="en-US" sz="2400" dirty="0">
                <a:latin typeface="Arial" panose="020B0604020202020204" pitchFamily="34" charset="0"/>
                <a:cs typeface="Arial" panose="020B0604020202020204" pitchFamily="34" charset="0"/>
              </a:rPr>
              <a:t> rule to get an upper bound on |E</a:t>
            </a:r>
            <a:r>
              <a:rPr lang="en-US" sz="2400" baseline="-25000" dirty="0">
                <a:latin typeface="Arial" panose="020B0604020202020204" pitchFamily="34" charset="0"/>
                <a:cs typeface="Arial" panose="020B0604020202020204" pitchFamily="34" charset="0"/>
              </a:rPr>
              <a:t>test</a:t>
            </a:r>
            <a:r>
              <a:rPr lang="en-US" sz="2400" dirty="0">
                <a:latin typeface="Arial" panose="020B0604020202020204" pitchFamily="34" charset="0"/>
                <a:cs typeface="Arial" panose="020B0604020202020204" pitchFamily="34" charset="0"/>
              </a:rPr>
              <a:t>(h)-</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out</a:t>
            </a:r>
            <a:r>
              <a:rPr lang="en-US" sz="2400" dirty="0">
                <a:latin typeface="Arial" panose="020B0604020202020204" pitchFamily="34" charset="0"/>
                <a:cs typeface="Arial" panose="020B0604020202020204" pitchFamily="34" charset="0"/>
              </a:rPr>
              <a:t>(h)|</a:t>
            </a:r>
          </a:p>
        </p:txBody>
      </p:sp>
      <p:sp>
        <p:nvSpPr>
          <p:cNvPr id="3" name="Rectangle 2"/>
          <p:cNvSpPr/>
          <p:nvPr/>
        </p:nvSpPr>
        <p:spPr>
          <a:xfrm>
            <a:off x="10404968" y="4092767"/>
            <a:ext cx="742563" cy="418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9914021" y="3973549"/>
            <a:ext cx="1662975" cy="461665"/>
          </a:xfrm>
          <a:prstGeom prst="rect">
            <a:avLst/>
          </a:prstGeom>
          <a:noFill/>
        </p:spPr>
        <p:txBody>
          <a:bodyPr wrap="square" rtlCol="0">
            <a:spAutoFit/>
          </a:bodyPr>
          <a:lstStyle/>
          <a:p>
            <a:r>
              <a:rPr lang="en-US" sz="2400" i="1" dirty="0"/>
              <a:t>E</a:t>
            </a:r>
            <a:r>
              <a:rPr lang="en-US" sz="2400" i="1" baseline="-25000" dirty="0"/>
              <a:t>test</a:t>
            </a:r>
            <a:r>
              <a:rPr lang="en-US" sz="2400" i="1" dirty="0"/>
              <a:t>(h)=0.3</a:t>
            </a:r>
          </a:p>
        </p:txBody>
      </p:sp>
      <p:grpSp>
        <p:nvGrpSpPr>
          <p:cNvPr id="7" name="Group 6">
            <a:extLst>
              <a:ext uri="{FF2B5EF4-FFF2-40B4-BE49-F238E27FC236}">
                <a16:creationId xmlns:a16="http://schemas.microsoft.com/office/drawing/2014/main" id="{72D6AC4E-C0CD-45E0-8AA1-280E2A50A412}"/>
              </a:ext>
            </a:extLst>
          </p:cNvPr>
          <p:cNvGrpSpPr/>
          <p:nvPr/>
        </p:nvGrpSpPr>
        <p:grpSpPr>
          <a:xfrm>
            <a:off x="615004" y="3527081"/>
            <a:ext cx="8048847" cy="721043"/>
            <a:chOff x="1914818" y="293367"/>
            <a:chExt cx="8048847" cy="721043"/>
          </a:xfrm>
        </p:grpSpPr>
        <p:pic>
          <p:nvPicPr>
            <p:cNvPr id="8" name="Picture 2" descr="E:\CS 483_580\2014\pictures from lecture 2\Hoeffding inequaltiy Ein &amp; Eout.png">
              <a:extLst>
                <a:ext uri="{FF2B5EF4-FFF2-40B4-BE49-F238E27FC236}">
                  <a16:creationId xmlns:a16="http://schemas.microsoft.com/office/drawing/2014/main" id="{D962E3F9-501E-45A6-AE64-00E44077E9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4818" y="293367"/>
              <a:ext cx="8048847" cy="721043"/>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A123155E-80BD-4E86-933C-085D8708D4FF}"/>
                </a:ext>
              </a:extLst>
            </p:cNvPr>
            <p:cNvSpPr/>
            <p:nvPr/>
          </p:nvSpPr>
          <p:spPr>
            <a:xfrm>
              <a:off x="2734963" y="428368"/>
              <a:ext cx="1318053" cy="5067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6C502EE-C059-473F-8442-BD1AEB77D560}"/>
                </a:ext>
              </a:extLst>
            </p:cNvPr>
            <p:cNvSpPr txBox="1"/>
            <p:nvPr/>
          </p:nvSpPr>
          <p:spPr>
            <a:xfrm>
              <a:off x="2723515" y="350334"/>
              <a:ext cx="1340948" cy="584775"/>
            </a:xfrm>
            <a:prstGeom prst="rect">
              <a:avLst/>
            </a:prstGeom>
            <a:noFill/>
          </p:spPr>
          <p:txBody>
            <a:bodyPr wrap="square" rtlCol="0">
              <a:spAutoFit/>
            </a:bodyPr>
            <a:lstStyle/>
            <a:p>
              <a:r>
                <a:rPr lang="en-US" sz="3200" i="1" dirty="0"/>
                <a:t>E</a:t>
              </a:r>
              <a:r>
                <a:rPr lang="en-US" sz="3200" i="1" baseline="-25000" dirty="0"/>
                <a:t>test</a:t>
              </a:r>
              <a:r>
                <a:rPr lang="en-US" sz="3200" i="1" dirty="0"/>
                <a:t>(h)</a:t>
              </a:r>
            </a:p>
          </p:txBody>
        </p:sp>
      </p:grpSp>
      <p:sp>
        <p:nvSpPr>
          <p:cNvPr id="4" name="TextBox 3">
            <a:extLst>
              <a:ext uri="{FF2B5EF4-FFF2-40B4-BE49-F238E27FC236}">
                <a16:creationId xmlns:a16="http://schemas.microsoft.com/office/drawing/2014/main" id="{B1C97816-A762-4B59-B9EE-E264C7A0BD68}"/>
              </a:ext>
            </a:extLst>
          </p:cNvPr>
          <p:cNvSpPr txBox="1"/>
          <p:nvPr/>
        </p:nvSpPr>
        <p:spPr>
          <a:xfrm>
            <a:off x="411890" y="4622305"/>
            <a:ext cx="11598877" cy="892552"/>
          </a:xfrm>
          <a:prstGeom prst="rect">
            <a:avLst/>
          </a:prstGeom>
          <a:noFill/>
        </p:spPr>
        <p:txBody>
          <a:bodyPr wrap="square" rtlCol="0">
            <a:spAutoFit/>
          </a:bodyPr>
          <a:lstStyle/>
          <a:p>
            <a:r>
              <a:rPr lang="en-US" sz="2800" dirty="0"/>
              <a:t>The upper bound on the probability that </a:t>
            </a:r>
            <a:r>
              <a:rPr lang="en-US" sz="2400" dirty="0">
                <a:latin typeface="Arial" panose="020B0604020202020204" pitchFamily="34" charset="0"/>
                <a:cs typeface="Arial" panose="020B0604020202020204" pitchFamily="34" charset="0"/>
              </a:rPr>
              <a:t>|E</a:t>
            </a:r>
            <a:r>
              <a:rPr lang="en-US" sz="2400" baseline="-25000" dirty="0">
                <a:latin typeface="Arial" panose="020B0604020202020204" pitchFamily="34" charset="0"/>
                <a:cs typeface="Arial" panose="020B0604020202020204" pitchFamily="34" charset="0"/>
              </a:rPr>
              <a:t>test</a:t>
            </a:r>
            <a:r>
              <a:rPr lang="en-US" sz="2400" dirty="0">
                <a:latin typeface="Arial" panose="020B0604020202020204" pitchFamily="34" charset="0"/>
                <a:cs typeface="Arial" panose="020B0604020202020204" pitchFamily="34" charset="0"/>
              </a:rPr>
              <a:t>(h)-</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out</a:t>
            </a:r>
            <a:r>
              <a:rPr lang="en-US" sz="2400" dirty="0">
                <a:latin typeface="Arial" panose="020B0604020202020204" pitchFamily="34" charset="0"/>
                <a:cs typeface="Arial" panose="020B0604020202020204" pitchFamily="34" charset="0"/>
              </a:rPr>
              <a:t>(h)| exceeds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is</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 </a:t>
            </a:r>
            <a:r>
              <a:rPr lang="en-US" sz="2400" dirty="0">
                <a:latin typeface="Arial" panose="020B0604020202020204" pitchFamily="34" charset="0"/>
                <a:cs typeface="Arial" panose="020B0604020202020204" pitchFamily="34" charset="0"/>
              </a:rPr>
              <a:t>called the “doubt threshold”, </a:t>
            </a:r>
            <a:r>
              <a:rPr lang="en-US" sz="2400" dirty="0">
                <a:latin typeface="Symbol" panose="05050102010706020507" pitchFamily="18" charset="2"/>
                <a:cs typeface="Arial" panose="020B0604020202020204" pitchFamily="34" charset="0"/>
              </a:rPr>
              <a:t>d</a:t>
            </a:r>
            <a:r>
              <a:rPr lang="en-US" sz="2400" dirty="0">
                <a:latin typeface="Arial" panose="020B0604020202020204" pitchFamily="34" charset="0"/>
                <a:cs typeface="Arial" panose="020B0604020202020204" pitchFamily="34" charset="0"/>
              </a:rPr>
              <a:t>. Our “confidence” in the result from a given test set is 1-</a:t>
            </a:r>
            <a:r>
              <a:rPr lang="en-US" sz="2400" dirty="0">
                <a:latin typeface="Symbol" panose="05050102010706020507" pitchFamily="18" charset="2"/>
                <a:cs typeface="Arial" panose="020B0604020202020204" pitchFamily="34" charset="0"/>
              </a:rPr>
              <a:t>d</a:t>
            </a:r>
            <a:r>
              <a:rPr lang="en-US" sz="2400" dirty="0">
                <a:latin typeface="Arial" panose="020B0604020202020204" pitchFamily="34" charset="0"/>
                <a:cs typeface="Arial" panose="020B0604020202020204" pitchFamily="34" charset="0"/>
              </a:rPr>
              <a:t>.</a:t>
            </a:r>
            <a:endParaRPr lang="en-US" sz="2400" dirty="0">
              <a:latin typeface="Symbol" panose="05050102010706020507" pitchFamily="18" charset="2"/>
            </a:endParaRPr>
          </a:p>
        </p:txBody>
      </p:sp>
    </p:spTree>
    <p:extLst>
      <p:ext uri="{BB962C8B-B14F-4D97-AF65-F5344CB8AC3E}">
        <p14:creationId xmlns:p14="http://schemas.microsoft.com/office/powerpoint/2010/main" val="214190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descr="E:\CS 483_580\2014\pictures from lecture 2\R&amp;G Eout vs E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8621" y="2594705"/>
            <a:ext cx="2238375" cy="40100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40940" y="397401"/>
            <a:ext cx="11598877" cy="6063198"/>
          </a:xfrm>
          <a:prstGeom prst="rect">
            <a:avLst/>
          </a:prstGeom>
          <a:noFill/>
        </p:spPr>
        <p:txBody>
          <a:bodyPr wrap="square" rtlCol="0">
            <a:spAutoFit/>
          </a:bodyPr>
          <a:lstStyle/>
          <a:p>
            <a:r>
              <a:rPr lang="en-US" sz="2800" dirty="0"/>
              <a:t>Applying Hoeffding’s rule with confidence C, </a:t>
            </a:r>
            <a:r>
              <a:rPr lang="en-US" sz="2800" dirty="0">
                <a:latin typeface="Arial" panose="020B0604020202020204" pitchFamily="34" charset="0"/>
                <a:cs typeface="Arial" panose="020B0604020202020204" pitchFamily="34" charset="0"/>
              </a:rPr>
              <a:t>sample of size N, and error </a:t>
            </a:r>
            <a:r>
              <a:rPr lang="en-US" sz="2800" dirty="0">
                <a:latin typeface="Symbol" panose="05050102010706020507" pitchFamily="18" charset="2"/>
                <a:cs typeface="Arial" panose="020B0604020202020204" pitchFamily="34" charset="0"/>
              </a:rPr>
              <a:t>e</a:t>
            </a:r>
          </a:p>
          <a:p>
            <a:endParaRPr lang="en-US" sz="2400" dirty="0">
              <a:latin typeface="Symbol" panose="05050102010706020507" pitchFamily="18" charset="2"/>
              <a:cs typeface="Arial" panose="020B0604020202020204" pitchFamily="34" charset="0"/>
            </a:endParaRPr>
          </a:p>
          <a:p>
            <a:r>
              <a:rPr lang="en-US" sz="2400" dirty="0">
                <a:latin typeface="Symbol" panose="05050102010706020507" pitchFamily="18" charset="2"/>
                <a:cs typeface="Arial" panose="020B0604020202020204" pitchFamily="34" charset="0"/>
              </a:rPr>
              <a:t>d</a:t>
            </a:r>
            <a:r>
              <a:rPr lang="en-US" sz="2400" dirty="0">
                <a:latin typeface="Arial" panose="020B0604020202020204" pitchFamily="34" charset="0"/>
                <a:cs typeface="Arial" panose="020B0604020202020204" pitchFamily="34" charset="0"/>
              </a:rPr>
              <a:t> = 1 – C = 2exp(-2</a:t>
            </a:r>
            <a:r>
              <a:rPr lang="en-US" sz="2400" dirty="0">
                <a:latin typeface="Symbol" panose="05050102010706020507" pitchFamily="18" charset="2"/>
                <a:cs typeface="Arial" panose="020B0604020202020204" pitchFamily="34" charset="0"/>
              </a:rPr>
              <a:t>e</a:t>
            </a:r>
            <a:r>
              <a:rPr lang="en-US" sz="2400" baseline="30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N) relates the doubt threshold </a:t>
            </a:r>
            <a:r>
              <a:rPr lang="en-US" sz="2400" dirty="0">
                <a:latin typeface="Symbol" panose="05050102010706020507" pitchFamily="18" charset="2"/>
                <a:cs typeface="Arial" panose="020B0604020202020204" pitchFamily="34" charset="0"/>
              </a:rPr>
              <a:t>d</a:t>
            </a:r>
            <a:r>
              <a:rPr lang="en-US" sz="2400" dirty="0">
                <a:latin typeface="Arial" panose="020B0604020202020204" pitchFamily="34" charset="0"/>
                <a:cs typeface="Arial" panose="020B0604020202020204" pitchFamily="34" charset="0"/>
              </a:rPr>
              <a:t> to </a:t>
            </a:r>
            <a:r>
              <a:rPr lang="en-US" sz="2400" dirty="0">
                <a:latin typeface="Symbol" panose="05050102010706020507" pitchFamily="18" charset="2"/>
                <a:cs typeface="Arial" panose="020B0604020202020204" pitchFamily="34" charset="0"/>
              </a:rPr>
              <a:t>e</a:t>
            </a:r>
            <a:r>
              <a:rPr lang="en-US" sz="2400" dirty="0">
                <a:latin typeface="Arial" panose="020B0604020202020204" pitchFamily="34" charset="0"/>
                <a:cs typeface="Arial" panose="020B0604020202020204" pitchFamily="34" charset="0"/>
              </a:rPr>
              <a:t> and N. To calculate either N or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as a function of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start by taking the natural log of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a:t>
            </a:r>
          </a:p>
          <a:p>
            <a:endParaRPr lang="en-US" sz="2400" dirty="0">
              <a:solidFill>
                <a:prstClr val="black"/>
              </a:solidFill>
              <a:latin typeface="Arial" panose="020B0604020202020204" pitchFamily="34" charset="0"/>
              <a:cs typeface="Arial" panose="020B0604020202020204" pitchFamily="34" charset="0"/>
            </a:endParaRPr>
          </a:p>
          <a:p>
            <a:r>
              <a:rPr lang="en-US" sz="2400" dirty="0">
                <a:solidFill>
                  <a:prstClr val="black"/>
                </a:solidFill>
                <a:latin typeface="Arial" panose="020B0604020202020204" pitchFamily="34" charset="0"/>
                <a:cs typeface="Arial" panose="020B0604020202020204" pitchFamily="34" charset="0"/>
              </a:rPr>
              <a:t>Apply property of logs to obtain ln(2/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 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cs typeface="Arial" panose="020B0604020202020204" pitchFamily="34" charset="0"/>
              </a:rPr>
              <a:t>e</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a:t>
            </a:r>
          </a:p>
          <a:p>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Given the required confidence and error tolerance, the required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sample size is N=ln(2/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Given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=1-C and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find N</a:t>
            </a:r>
          </a:p>
          <a:p>
            <a:endParaRPr lang="en-US" sz="2400" dirty="0">
              <a:latin typeface="Symbol" panose="05050102010706020507" pitchFamily="18" charset="2"/>
              <a:cs typeface="Arial" panose="020B0604020202020204" pitchFamily="34" charset="0"/>
            </a:endParaRPr>
          </a:p>
          <a:p>
            <a:r>
              <a:rPr lang="en-US" sz="2400" dirty="0">
                <a:latin typeface="Arial" panose="020B0604020202020204" pitchFamily="34" charset="0"/>
                <a:cs typeface="Arial" panose="020B0604020202020204" pitchFamily="34" charset="0"/>
              </a:rPr>
              <a:t>With sample of size N, we can say with confidence 1-</a:t>
            </a:r>
            <a:r>
              <a:rPr lang="en-US" sz="2400" dirty="0">
                <a:latin typeface="Symbol" panose="05050102010706020507" pitchFamily="18" charset="2"/>
                <a:cs typeface="Arial" panose="020B0604020202020204" pitchFamily="34" charset="0"/>
              </a:rPr>
              <a:t>d</a:t>
            </a:r>
            <a:r>
              <a:rPr lang="en-US" sz="2400" dirty="0">
                <a:latin typeface="Arial" panose="020B0604020202020204" pitchFamily="34" charset="0"/>
                <a:cs typeface="Arial" panose="020B0604020202020204" pitchFamily="34" charset="0"/>
              </a:rPr>
              <a:t> that</a:t>
            </a:r>
          </a:p>
          <a:p>
            <a:r>
              <a:rPr lang="en-US" sz="2400" dirty="0">
                <a:latin typeface="Arial" panose="020B0604020202020204" pitchFamily="34" charset="0"/>
                <a:cs typeface="Arial" panose="020B0604020202020204" pitchFamily="34" charset="0"/>
              </a:rPr>
              <a:t>|E</a:t>
            </a:r>
            <a:r>
              <a:rPr lang="en-US" sz="2400" baseline="-25000" dirty="0">
                <a:latin typeface="Arial" panose="020B0604020202020204" pitchFamily="34" charset="0"/>
                <a:cs typeface="Arial" panose="020B0604020202020204" pitchFamily="34" charset="0"/>
              </a:rPr>
              <a:t>test</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out</a:t>
            </a:r>
            <a:r>
              <a:rPr lang="en-US" sz="2400" dirty="0">
                <a:latin typeface="Arial" panose="020B0604020202020204" pitchFamily="34" charset="0"/>
                <a:cs typeface="Arial" panose="020B0604020202020204" pitchFamily="34" charset="0"/>
              </a:rPr>
              <a:t>|</a:t>
            </a:r>
            <a:r>
              <a:rPr lang="en-US" sz="2400" u="sng" dirty="0">
                <a:latin typeface="Arial" panose="020B0604020202020204" pitchFamily="34" charset="0"/>
                <a:cs typeface="Arial" panose="020B0604020202020204" pitchFamily="34" charset="0"/>
              </a:rPr>
              <a:t>&lt;</a:t>
            </a:r>
            <a:r>
              <a:rPr lang="en-US" sz="2400" dirty="0">
                <a:latin typeface="Arial" panose="020B0604020202020204" pitchFamily="34" charset="0"/>
                <a:cs typeface="Arial" panose="020B0604020202020204" pitchFamily="34" charset="0"/>
              </a:rPr>
              <a:t> </a:t>
            </a:r>
            <a:r>
              <a:rPr lang="en-US" sz="2400" dirty="0">
                <a:latin typeface="Symbol" panose="05050102010706020507" pitchFamily="18" charset="2"/>
                <a:cs typeface="Arial" panose="020B0604020202020204" pitchFamily="34" charset="0"/>
              </a:rPr>
              <a:t>e</a:t>
            </a:r>
            <a:r>
              <a:rPr lang="en-US" sz="2400" dirty="0">
                <a:latin typeface="Arial" panose="020B0604020202020204" pitchFamily="34" charset="0"/>
                <a:cs typeface="Arial" panose="020B0604020202020204" pitchFamily="34" charset="0"/>
              </a:rPr>
              <a:t>(</a:t>
            </a:r>
            <a:r>
              <a:rPr lang="en-US" sz="2400" dirty="0" err="1">
                <a:latin typeface="Symbol" panose="05050102010706020507" pitchFamily="18" charset="2"/>
                <a:cs typeface="Arial" panose="020B0604020202020204" pitchFamily="34" charset="0"/>
              </a:rPr>
              <a:t>d</a:t>
            </a:r>
            <a:r>
              <a:rPr lang="en-US" sz="2400" dirty="0" err="1">
                <a:latin typeface="Arial" panose="020B0604020202020204" pitchFamily="34" charset="0"/>
                <a:cs typeface="Arial" panose="020B0604020202020204" pitchFamily="34" charset="0"/>
              </a:rPr>
              <a:t>,N</a:t>
            </a:r>
            <a:r>
              <a:rPr lang="en-US" sz="2400" dirty="0">
                <a:latin typeface="Arial" panose="020B0604020202020204" pitchFamily="34" charset="0"/>
                <a:cs typeface="Arial" panose="020B0604020202020204" pitchFamily="34" charset="0"/>
              </a:rPr>
              <a:t>) = sqrt(ln(2/</a:t>
            </a:r>
            <a:r>
              <a:rPr lang="en-US" sz="2400" dirty="0">
                <a:latin typeface="Symbol" panose="05050102010706020507" pitchFamily="18" charset="2"/>
                <a:cs typeface="Arial" panose="020B0604020202020204" pitchFamily="34" charset="0"/>
              </a:rPr>
              <a:t>d</a:t>
            </a:r>
            <a:r>
              <a:rPr lang="en-US" sz="2400" dirty="0">
                <a:latin typeface="Arial" panose="020B0604020202020204" pitchFamily="34" charset="0"/>
                <a:cs typeface="Arial" panose="020B0604020202020204" pitchFamily="34" charset="0"/>
              </a:rPr>
              <a:t>)/2N). Given N and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lang="en-US" sz="2400" dirty="0">
                <a:latin typeface="Arial" panose="020B0604020202020204" pitchFamily="34" charset="0"/>
                <a:cs typeface="Arial" panose="020B0604020202020204" pitchFamily="34" charset="0"/>
              </a:rPr>
              <a:t>, find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a given sample size N, the confidence we can have that the </a:t>
            </a:r>
          </a:p>
          <a:p>
            <a:r>
              <a:rPr lang="en-US" sz="2400" dirty="0">
                <a:latin typeface="Arial" panose="020B0604020202020204" pitchFamily="34" charset="0"/>
                <a:cs typeface="Arial" panose="020B0604020202020204" pitchFamily="34" charset="0"/>
              </a:rPr>
              <a:t>difference in error is less than </a:t>
            </a:r>
            <a:r>
              <a:rPr lang="en-US" sz="2400" dirty="0">
                <a:latin typeface="Symbol" panose="05050102010706020507" pitchFamily="18" charset="2"/>
                <a:cs typeface="Arial" panose="020B0604020202020204" pitchFamily="34" charset="0"/>
              </a:rPr>
              <a:t>e</a:t>
            </a:r>
            <a:r>
              <a:rPr lang="en-US" sz="2400" dirty="0">
                <a:latin typeface="Arial" panose="020B0604020202020204" pitchFamily="34" charset="0"/>
                <a:cs typeface="Arial" panose="020B0604020202020204" pitchFamily="34" charset="0"/>
              </a:rPr>
              <a:t> is 1-</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2exp(-2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t>
            </a:r>
          </a:p>
          <a:p>
            <a:r>
              <a:rPr lang="en-US" sz="2400" dirty="0">
                <a:solidFill>
                  <a:prstClr val="black"/>
                </a:solidFill>
                <a:latin typeface="Arial" panose="020B0604020202020204" pitchFamily="34" charset="0"/>
                <a:cs typeface="Arial" panose="020B0604020202020204" pitchFamily="34" charset="0"/>
              </a:rPr>
              <a:t>Given N and</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 e</a:t>
            </a:r>
            <a:r>
              <a:rPr lang="en-US" sz="2400" dirty="0">
                <a:solidFill>
                  <a:prstClr val="black"/>
                </a:solidFill>
                <a:latin typeface="Arial" panose="020B0604020202020204" pitchFamily="34" charset="0"/>
                <a:cs typeface="Arial" panose="020B0604020202020204" pitchFamily="34" charset="0"/>
              </a:rPr>
              <a:t> find C.</a:t>
            </a:r>
            <a:endParaRPr lang="en-US" sz="2400" dirty="0">
              <a:latin typeface="Arial" panose="020B0604020202020204" pitchFamily="34" charset="0"/>
              <a:cs typeface="Arial" panose="020B0604020202020204" pitchFamily="34" charset="0"/>
            </a:endParaRPr>
          </a:p>
        </p:txBody>
      </p:sp>
      <p:sp>
        <p:nvSpPr>
          <p:cNvPr id="3" name="Rectangle 2"/>
          <p:cNvSpPr/>
          <p:nvPr/>
        </p:nvSpPr>
        <p:spPr>
          <a:xfrm>
            <a:off x="10086526" y="6174957"/>
            <a:ext cx="742563" cy="418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9964178" y="6132081"/>
            <a:ext cx="987258" cy="461665"/>
          </a:xfrm>
          <a:prstGeom prst="rect">
            <a:avLst/>
          </a:prstGeom>
          <a:noFill/>
        </p:spPr>
        <p:txBody>
          <a:bodyPr wrap="none" rtlCol="0">
            <a:spAutoFit/>
          </a:bodyPr>
          <a:lstStyle/>
          <a:p>
            <a:r>
              <a:rPr lang="en-US" sz="2400" i="1" dirty="0"/>
              <a:t>E</a:t>
            </a:r>
            <a:r>
              <a:rPr lang="en-US" sz="2400" i="1" baseline="-25000" dirty="0"/>
              <a:t>test</a:t>
            </a:r>
            <a:r>
              <a:rPr lang="en-US" sz="2400" i="1" dirty="0"/>
              <a:t>(h)</a:t>
            </a:r>
          </a:p>
        </p:txBody>
      </p:sp>
    </p:spTree>
    <p:extLst>
      <p:ext uri="{BB962C8B-B14F-4D97-AF65-F5344CB8AC3E}">
        <p14:creationId xmlns:p14="http://schemas.microsoft.com/office/powerpoint/2010/main" val="1647665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1887C0-C745-49BD-A7E2-378A5E73C076}"/>
              </a:ext>
            </a:extLst>
          </p:cNvPr>
          <p:cNvSpPr txBox="1"/>
          <p:nvPr/>
        </p:nvSpPr>
        <p:spPr>
          <a:xfrm>
            <a:off x="1998588" y="1956137"/>
            <a:ext cx="7899920" cy="2677656"/>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Assignment 2a: </a:t>
            </a:r>
          </a:p>
          <a:p>
            <a:r>
              <a:rPr lang="en-US" sz="2400" dirty="0">
                <a:latin typeface="Arial" panose="020B0604020202020204" pitchFamily="34" charset="0"/>
                <a:cs typeface="Arial" panose="020B0604020202020204" pitchFamily="34" charset="0"/>
              </a:rPr>
              <a:t>Sponsor requires 98% confidence that |</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test</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E</a:t>
            </a:r>
            <a:r>
              <a:rPr lang="en-US" sz="2400" baseline="-25000" dirty="0" err="1">
                <a:latin typeface="Arial" panose="020B0604020202020204" pitchFamily="34" charset="0"/>
                <a:cs typeface="Arial" panose="020B0604020202020204" pitchFamily="34" charset="0"/>
              </a:rPr>
              <a:t>out</a:t>
            </a:r>
            <a:r>
              <a:rPr lang="en-US" sz="2400" dirty="0">
                <a:latin typeface="Arial" panose="020B0604020202020204" pitchFamily="34" charset="0"/>
                <a:cs typeface="Arial" panose="020B0604020202020204" pitchFamily="34" charset="0"/>
              </a:rPr>
              <a:t>| </a:t>
            </a:r>
            <a:r>
              <a:rPr lang="en-US" sz="2400" u="sng" dirty="0">
                <a:latin typeface="Arial" panose="020B0604020202020204" pitchFamily="34" charset="0"/>
                <a:cs typeface="Arial" panose="020B0604020202020204" pitchFamily="34" charset="0"/>
              </a:rPr>
              <a:t>&lt;</a:t>
            </a:r>
            <a:r>
              <a:rPr lang="en-US" sz="2400" dirty="0">
                <a:latin typeface="Arial" panose="020B0604020202020204" pitchFamily="34" charset="0"/>
                <a:cs typeface="Arial" panose="020B0604020202020204" pitchFamily="34" charset="0"/>
              </a:rPr>
              <a:t> 0.1. </a:t>
            </a:r>
          </a:p>
          <a:p>
            <a:r>
              <a:rPr lang="en-US" sz="2400" dirty="0">
                <a:latin typeface="Arial" panose="020B0604020202020204" pitchFamily="34" charset="0"/>
                <a:cs typeface="Arial" panose="020B0604020202020204" pitchFamily="34" charset="0"/>
              </a:rPr>
              <a:t>How large does N have to be to meet this requirement?</a:t>
            </a:r>
          </a:p>
          <a:p>
            <a:endParaRPr lang="en-US" sz="2400" dirty="0">
              <a:latin typeface="Arial" panose="020B0604020202020204" pitchFamily="34" charset="0"/>
              <a:cs typeface="Arial" panose="020B0604020202020204" pitchFamily="34" charset="0"/>
            </a:endParaRPr>
          </a:p>
          <a:p>
            <a:r>
              <a:rPr lang="en-US" altLang="en-US" sz="2400" dirty="0">
                <a:latin typeface="Arial" panose="020B0604020202020204" pitchFamily="34" charset="0"/>
                <a:cs typeface="Arial" panose="020B0604020202020204" pitchFamily="34" charset="0"/>
              </a:rPr>
              <a:t>Assignment 2b:</a:t>
            </a:r>
          </a:p>
          <a:p>
            <a:r>
              <a:rPr lang="en-US" altLang="en-US" sz="2400" dirty="0">
                <a:latin typeface="Arial" panose="020B0604020202020204" pitchFamily="34" charset="0"/>
                <a:cs typeface="Arial" panose="020B0604020202020204" pitchFamily="34" charset="0"/>
              </a:rPr>
              <a:t>N=100</a:t>
            </a:r>
          </a:p>
          <a:p>
            <a:r>
              <a:rPr lang="en-US" altLang="en-US" sz="2400" dirty="0">
                <a:latin typeface="Arial" panose="020B0604020202020204" pitchFamily="34" charset="0"/>
                <a:cs typeface="Arial" panose="020B0604020202020204" pitchFamily="34" charset="0"/>
              </a:rPr>
              <a:t>How much confidence can I have that |</a:t>
            </a:r>
            <a:r>
              <a:rPr lang="en-US" altLang="en-US" sz="2400" dirty="0" err="1">
                <a:latin typeface="Arial" panose="020B0604020202020204" pitchFamily="34" charset="0"/>
                <a:cs typeface="Arial" panose="020B0604020202020204" pitchFamily="34" charset="0"/>
              </a:rPr>
              <a:t>E</a:t>
            </a:r>
            <a:r>
              <a:rPr lang="en-US" altLang="en-US" sz="2400" baseline="-25000" dirty="0" err="1">
                <a:latin typeface="Arial" panose="020B0604020202020204" pitchFamily="34" charset="0"/>
                <a:cs typeface="Arial" panose="020B0604020202020204" pitchFamily="34" charset="0"/>
              </a:rPr>
              <a:t>test</a:t>
            </a:r>
            <a:r>
              <a:rPr lang="en-US" altLang="en-US" sz="2400" dirty="0">
                <a:latin typeface="Arial" panose="020B0604020202020204" pitchFamily="34" charset="0"/>
                <a:cs typeface="Arial" panose="020B0604020202020204" pitchFamily="34" charset="0"/>
              </a:rPr>
              <a:t> - </a:t>
            </a:r>
            <a:r>
              <a:rPr lang="en-US" altLang="en-US" sz="2400" dirty="0" err="1">
                <a:latin typeface="Arial" panose="020B0604020202020204" pitchFamily="34" charset="0"/>
                <a:cs typeface="Arial" panose="020B0604020202020204" pitchFamily="34" charset="0"/>
              </a:rPr>
              <a:t>E</a:t>
            </a:r>
            <a:r>
              <a:rPr lang="en-US" altLang="en-US" sz="2400" baseline="-25000" dirty="0" err="1">
                <a:latin typeface="Arial" panose="020B0604020202020204" pitchFamily="34" charset="0"/>
                <a:cs typeface="Arial" panose="020B0604020202020204" pitchFamily="34" charset="0"/>
              </a:rPr>
              <a:t>out</a:t>
            </a:r>
            <a:r>
              <a:rPr lang="en-US" altLang="en-US" sz="2400" dirty="0">
                <a:latin typeface="Arial" panose="020B0604020202020204" pitchFamily="34" charset="0"/>
                <a:cs typeface="Arial" panose="020B0604020202020204" pitchFamily="34" charset="0"/>
              </a:rPr>
              <a:t>| </a:t>
            </a:r>
            <a:r>
              <a:rPr lang="en-US" altLang="en-US" sz="2400" u="sng" dirty="0">
                <a:latin typeface="Arial" panose="020B0604020202020204" pitchFamily="34" charset="0"/>
                <a:cs typeface="Arial" panose="020B0604020202020204" pitchFamily="34" charset="0"/>
              </a:rPr>
              <a:t>&lt;</a:t>
            </a:r>
            <a:r>
              <a:rPr lang="en-US" altLang="en-US" sz="2400" dirty="0">
                <a:latin typeface="Arial" panose="020B0604020202020204" pitchFamily="34" charset="0"/>
                <a:cs typeface="Arial" panose="020B0604020202020204" pitchFamily="34" charset="0"/>
              </a:rPr>
              <a:t> 0.1?</a:t>
            </a:r>
          </a:p>
        </p:txBody>
      </p:sp>
    </p:spTree>
    <p:extLst>
      <p:ext uri="{BB962C8B-B14F-4D97-AF65-F5344CB8AC3E}">
        <p14:creationId xmlns:p14="http://schemas.microsoft.com/office/powerpoint/2010/main" val="1558650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0A02F8-9A27-4E7F-9F40-0A07D6984810}"/>
              </a:ext>
            </a:extLst>
          </p:cNvPr>
          <p:cNvSpPr txBox="1"/>
          <p:nvPr/>
        </p:nvSpPr>
        <p:spPr>
          <a:xfrm>
            <a:off x="3296653" y="325542"/>
            <a:ext cx="7339263" cy="523220"/>
          </a:xfrm>
          <a:prstGeom prst="rect">
            <a:avLst/>
          </a:prstGeom>
          <a:noFill/>
        </p:spPr>
        <p:txBody>
          <a:bodyPr wrap="square">
            <a:spAutoFit/>
          </a:bodyPr>
          <a:lstStyle/>
          <a:p>
            <a:pPr>
              <a:defRPr/>
            </a:pPr>
            <a:r>
              <a:rPr lang="en-US" sz="2800" dirty="0">
                <a:solidFill>
                  <a:prstClr val="black"/>
                </a:solidFill>
                <a:latin typeface="Arial" pitchFamily="34" charset="0"/>
                <a:ea typeface="DengXian"/>
                <a:cs typeface="Arial" pitchFamily="34" charset="0"/>
              </a:rPr>
              <a:t>Growing apples for robotic harvesting</a:t>
            </a:r>
          </a:p>
        </p:txBody>
      </p:sp>
      <p:pic>
        <p:nvPicPr>
          <p:cNvPr id="5" name="Picture 4" descr="A picture containing tree, grass, outdoor, flower&#10;&#10;Description automatically generated">
            <a:extLst>
              <a:ext uri="{FF2B5EF4-FFF2-40B4-BE49-F238E27FC236}">
                <a16:creationId xmlns:a16="http://schemas.microsoft.com/office/drawing/2014/main" id="{4AD7CFFE-1F3B-4251-925E-11C344A80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032" y="848763"/>
            <a:ext cx="7494592" cy="5683696"/>
          </a:xfrm>
          <a:prstGeom prst="rect">
            <a:avLst/>
          </a:prstGeom>
        </p:spPr>
      </p:pic>
    </p:spTree>
    <p:extLst>
      <p:ext uri="{BB962C8B-B14F-4D97-AF65-F5344CB8AC3E}">
        <p14:creationId xmlns:p14="http://schemas.microsoft.com/office/powerpoint/2010/main" val="1414587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38F486-83A5-D10C-C594-24794847C444}"/>
              </a:ext>
            </a:extLst>
          </p:cNvPr>
          <p:cNvSpPr txBox="1"/>
          <p:nvPr/>
        </p:nvSpPr>
        <p:spPr>
          <a:xfrm>
            <a:off x="892342" y="467033"/>
            <a:ext cx="10407315"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Write a MATLAB code for this assignment using</a:t>
            </a:r>
            <a:r>
              <a:rPr lang="en-US" sz="2800" dirty="0">
                <a:solidFill>
                  <a:srgbClr val="000000"/>
                </a:solidFill>
                <a:latin typeface="Arial"/>
              </a:rPr>
              <a:t>“in line” functions for </a:t>
            </a:r>
            <a:r>
              <a:rPr lang="en-US" sz="2800" dirty="0">
                <a:solidFill>
                  <a:srgbClr val="000000"/>
                </a:solidFill>
                <a:latin typeface="Symbol" panose="05050102010706020507" pitchFamily="18" charset="2"/>
              </a:rPr>
              <a:t>d</a:t>
            </a:r>
            <a:r>
              <a:rPr lang="en-US" sz="2800" dirty="0">
                <a:solidFill>
                  <a:srgbClr val="000000"/>
                </a:solidFill>
                <a:latin typeface="Arial"/>
              </a:rPr>
              <a:t>, N, and </a:t>
            </a:r>
            <a:r>
              <a:rPr lang="en-US" sz="2800" dirty="0">
                <a:solidFill>
                  <a:srgbClr val="000000"/>
                </a:solidFill>
                <a:latin typeface="Symbol" panose="05050102010706020507" pitchFamily="18" charset="2"/>
              </a:rPr>
              <a:t>e</a:t>
            </a:r>
            <a:endParaRPr kumimoji="0" lang="en-US" sz="2800" b="0" i="0" u="none" strike="noStrike" kern="1200" cap="none" spc="0" normalizeH="0" baseline="0" noProof="0" dirty="0">
              <a:ln>
                <a:noFill/>
              </a:ln>
              <a:solidFill>
                <a:srgbClr val="000000"/>
              </a:solidFill>
              <a:effectLst/>
              <a:uLnTx/>
              <a:uFillTx/>
              <a:latin typeface="Symbol" panose="05050102010706020507" pitchFamily="18" charset="2"/>
            </a:endParaRPr>
          </a:p>
        </p:txBody>
      </p:sp>
      <p:sp>
        <p:nvSpPr>
          <p:cNvPr id="4" name="TextBox 3">
            <a:extLst>
              <a:ext uri="{FF2B5EF4-FFF2-40B4-BE49-F238E27FC236}">
                <a16:creationId xmlns:a16="http://schemas.microsoft.com/office/drawing/2014/main" id="{028F6F0B-CEA9-D032-771C-E9AEA3672530}"/>
              </a:ext>
            </a:extLst>
          </p:cNvPr>
          <p:cNvSpPr txBox="1"/>
          <p:nvPr/>
        </p:nvSpPr>
        <p:spPr>
          <a:xfrm>
            <a:off x="1725183" y="2020540"/>
            <a:ext cx="9019017" cy="34163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Given the required confidence and error tolerance, the required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sample size is N=ln(2/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Given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=1-C and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find 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 sample of size N, we can say with confidence 1-</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a:t>
            </a:r>
            <a:r>
              <a:rPr kumimoji="0" lang="en-US" sz="2400" b="0" i="0" u="none" strike="noStrike" kern="1200" cap="none" spc="0" normalizeH="0" baseline="-25000" noProof="0" dirty="0" err="1">
                <a:ln>
                  <a:noFill/>
                </a:ln>
                <a:solidFill>
                  <a:prstClr val="black"/>
                </a:solidFill>
                <a:effectLst/>
                <a:uLnTx/>
                <a:uFillTx/>
                <a:latin typeface="Arial" panose="020B0604020202020204" pitchFamily="34" charset="0"/>
                <a:ea typeface="+mn-ea"/>
                <a:cs typeface="Arial" panose="020B0604020202020204" pitchFamily="34" charset="0"/>
              </a:rPr>
              <a:t>test</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a:t>
            </a:r>
            <a:r>
              <a:rPr kumimoji="0" lang="en-US" sz="2400" b="0" i="0" u="none" strike="noStrike" kern="1200" cap="none" spc="0" normalizeH="0" baseline="-25000" noProof="0" dirty="0" err="1">
                <a:ln>
                  <a:noFill/>
                </a:ln>
                <a:solidFill>
                  <a:prstClr val="black"/>
                </a:solidFill>
                <a:effectLst/>
                <a:uLnTx/>
                <a:uFillTx/>
                <a:latin typeface="Arial" panose="020B0604020202020204" pitchFamily="34" charset="0"/>
                <a:ea typeface="+mn-ea"/>
                <a:cs typeface="Arial" panose="020B0604020202020204" pitchFamily="34" charset="0"/>
              </a:rPr>
              <a:t>out</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4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&lt;</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err="1">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,N</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sqrt(ln(2/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)/2N). Given N and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d</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find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 a given sample size N, the confidence we can have that the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difference in error is less than </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1- 2exp(-2</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e</a:t>
            </a:r>
            <a:r>
              <a:rPr kumimoji="0" lang="en-US" sz="24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Given N and</a:t>
            </a:r>
            <a:r>
              <a:rPr kumimoji="0" lang="en-US" sz="2400" b="0" i="0" u="none" strike="noStrike" kern="1200" cap="none" spc="0" normalizeH="0" baseline="0" noProof="0" dirty="0">
                <a:ln>
                  <a:noFill/>
                </a:ln>
                <a:solidFill>
                  <a:prstClr val="black"/>
                </a:solidFill>
                <a:effectLst/>
                <a:uLnTx/>
                <a:uFillTx/>
                <a:latin typeface="Symbol" panose="05050102010706020507" pitchFamily="18" charset="2"/>
                <a:ea typeface="+mn-ea"/>
                <a:cs typeface="Arial" panose="020B0604020202020204" pitchFamily="34" charset="0"/>
              </a:rPr>
              <a:t> e</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find C.</a:t>
            </a:r>
          </a:p>
        </p:txBody>
      </p:sp>
    </p:spTree>
    <p:extLst>
      <p:ext uri="{BB962C8B-B14F-4D97-AF65-F5344CB8AC3E}">
        <p14:creationId xmlns:p14="http://schemas.microsoft.com/office/powerpoint/2010/main" val="1187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2C6195-58C7-2AE7-6C99-7E2702C62A62}"/>
              </a:ext>
            </a:extLst>
          </p:cNvPr>
          <p:cNvSpPr txBox="1"/>
          <p:nvPr/>
        </p:nvSpPr>
        <p:spPr>
          <a:xfrm>
            <a:off x="3041152" y="130114"/>
            <a:ext cx="7637091"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Script for </a:t>
            </a:r>
            <a:r>
              <a:rPr lang="en-US" sz="2400" dirty="0" err="1">
                <a:latin typeface="Arial" panose="020B0604020202020204" pitchFamily="34" charset="0"/>
                <a:cs typeface="Arial" panose="020B0604020202020204" pitchFamily="34" charset="0"/>
              </a:rPr>
              <a:t>Hoeffding’s</a:t>
            </a:r>
            <a:r>
              <a:rPr lang="en-US" sz="2400" dirty="0">
                <a:latin typeface="Arial" panose="020B0604020202020204" pitchFamily="34" charset="0"/>
                <a:cs typeface="Arial" panose="020B0604020202020204" pitchFamily="34" charset="0"/>
              </a:rPr>
              <a:t> rule with examples of application</a:t>
            </a:r>
          </a:p>
        </p:txBody>
      </p:sp>
      <p:pic>
        <p:nvPicPr>
          <p:cNvPr id="5" name="Picture 4" descr="Graphical user interface, text, application, email&#10;&#10;Description automatically generated">
            <a:extLst>
              <a:ext uri="{FF2B5EF4-FFF2-40B4-BE49-F238E27FC236}">
                <a16:creationId xmlns:a16="http://schemas.microsoft.com/office/drawing/2014/main" id="{0FC5CF18-CD1A-8345-D31E-5310F8984E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076" y="680736"/>
            <a:ext cx="7768262" cy="6047149"/>
          </a:xfrm>
          <a:prstGeom prst="rect">
            <a:avLst/>
          </a:prstGeom>
        </p:spPr>
      </p:pic>
    </p:spTree>
    <p:extLst>
      <p:ext uri="{BB962C8B-B14F-4D97-AF65-F5344CB8AC3E}">
        <p14:creationId xmlns:p14="http://schemas.microsoft.com/office/powerpoint/2010/main" val="2762806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0039" y="1193436"/>
            <a:ext cx="4690862" cy="542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1000" y="1193436"/>
            <a:ext cx="4760543" cy="542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531159" y="279569"/>
            <a:ext cx="9627957" cy="83099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Sometimes we can make an attribute’s distribution more “normal”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before converting it to a z-scores. Example: transform by square root </a:t>
            </a:r>
          </a:p>
        </p:txBody>
      </p:sp>
    </p:spTree>
    <p:extLst>
      <p:ext uri="{BB962C8B-B14F-4D97-AF65-F5344CB8AC3E}">
        <p14:creationId xmlns:p14="http://schemas.microsoft.com/office/powerpoint/2010/main" val="91471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933436311"/>
              </p:ext>
            </p:extLst>
          </p:nvPr>
        </p:nvGraphicFramePr>
        <p:xfrm>
          <a:off x="8064501" y="1213734"/>
          <a:ext cx="2943225" cy="3641725"/>
        </p:xfrm>
        <a:graphic>
          <a:graphicData uri="http://schemas.openxmlformats.org/presentationml/2006/ole">
            <mc:AlternateContent xmlns:mc="http://schemas.openxmlformats.org/markup-compatibility/2006">
              <mc:Choice xmlns:v="urn:schemas-microsoft-com:vml" Requires="v">
                <p:oleObj name="Equation" r:id="rId2" imgW="1231560" imgH="1523880" progId="Equation.3">
                  <p:embed/>
                </p:oleObj>
              </mc:Choice>
              <mc:Fallback>
                <p:oleObj name="Equation" r:id="rId2" imgW="1231560" imgH="1523880" progId="Equation.3">
                  <p:embed/>
                  <p:pic>
                    <p:nvPicPr>
                      <p:cNvPr id="4" name="Object 4"/>
                      <p:cNvPicPr>
                        <a:picLocks noChangeAspect="1" noChangeArrowheads="1"/>
                      </p:cNvPicPr>
                      <p:nvPr/>
                    </p:nvPicPr>
                    <p:blipFill>
                      <a:blip r:embed="rId3"/>
                      <a:srcRect/>
                      <a:stretch>
                        <a:fillRect/>
                      </a:stretch>
                    </p:blipFill>
                    <p:spPr bwMode="auto">
                      <a:xfrm>
                        <a:off x="8064501" y="1213734"/>
                        <a:ext cx="2943225" cy="3641725"/>
                      </a:xfrm>
                      <a:prstGeom prst="rect">
                        <a:avLst/>
                      </a:prstGeom>
                    </p:spPr>
                  </p:pic>
                </p:oleObj>
              </mc:Fallback>
            </mc:AlternateContent>
          </a:graphicData>
        </a:graphic>
      </p:graphicFrame>
      <p:sp>
        <p:nvSpPr>
          <p:cNvPr id="5" name="TextBox 4"/>
          <p:cNvSpPr txBox="1"/>
          <p:nvPr/>
        </p:nvSpPr>
        <p:spPr>
          <a:xfrm>
            <a:off x="558800" y="1085908"/>
            <a:ext cx="7505701" cy="341632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Mean (m) and standard deviation (SD) are commonly used to describe data taken with replicates even though the variation between replicates may not follow a normal distribution.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Total sum of squares (SST) is a commonly used as a</a:t>
            </a:r>
          </a:p>
          <a:p>
            <a:r>
              <a:rPr lang="en-US" sz="2400" dirty="0">
                <a:latin typeface="Arial" panose="020B0604020202020204" pitchFamily="34" charset="0"/>
                <a:cs typeface="Arial" panose="020B0604020202020204" pitchFamily="34" charset="0"/>
              </a:rPr>
              <a:t>measure of the total variability of an attribute, relative to its mean, over a dataset regardless of its actual distribution.</a:t>
            </a:r>
            <a:endParaRPr lang="en-US" sz="2000" dirty="0">
              <a:latin typeface="Arial" panose="020B0604020202020204" pitchFamily="34" charset="0"/>
              <a:cs typeface="Arial" panose="020B0604020202020204" pitchFamily="34" charset="0"/>
            </a:endParaRPr>
          </a:p>
        </p:txBody>
      </p:sp>
      <p:sp>
        <p:nvSpPr>
          <p:cNvPr id="6" name="TextBox 5"/>
          <p:cNvSpPr txBox="1"/>
          <p:nvPr/>
        </p:nvSpPr>
        <p:spPr>
          <a:xfrm>
            <a:off x="1031542" y="274304"/>
            <a:ext cx="8699818" cy="584775"/>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Mean, total sum of squares, standard deviation</a:t>
            </a:r>
          </a:p>
        </p:txBody>
      </p:sp>
    </p:spTree>
    <p:extLst>
      <p:ext uri="{BB962C8B-B14F-4D97-AF65-F5344CB8AC3E}">
        <p14:creationId xmlns:p14="http://schemas.microsoft.com/office/powerpoint/2010/main" val="297673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0706" y="1520155"/>
            <a:ext cx="10233892" cy="4154984"/>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If variable </a:t>
            </a:r>
            <a:r>
              <a:rPr lang="en-US" sz="2400" i="1" dirty="0">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 is normally distributed with mean </a:t>
            </a:r>
            <a:r>
              <a:rPr lang="en-US" sz="2400" dirty="0">
                <a:latin typeface="Symbol" panose="05050102010706020507" pitchFamily="18" charset="2"/>
                <a:cs typeface="Arial" panose="020B0604020202020204" pitchFamily="34" charset="0"/>
              </a:rPr>
              <a:t>m</a:t>
            </a:r>
            <a:r>
              <a:rPr lang="en-US" sz="2400" dirty="0">
                <a:latin typeface="Arial" panose="020B0604020202020204" pitchFamily="34" charset="0"/>
                <a:cs typeface="Arial" panose="020B0604020202020204" pitchFamily="34" charset="0"/>
              </a:rPr>
              <a:t> and variance </a:t>
            </a:r>
            <a:r>
              <a:rPr lang="en-US" sz="2400" dirty="0">
                <a:latin typeface="Symbol" panose="05050102010706020507" pitchFamily="18" charset="2"/>
                <a:cs typeface="Arial" panose="020B0604020202020204" pitchFamily="34" charset="0"/>
              </a:rPr>
              <a:t>s</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then </a:t>
            </a:r>
            <a:r>
              <a:rPr lang="en-US" sz="2400" i="1" dirty="0">
                <a:latin typeface="Arial" panose="020B0604020202020204" pitchFamily="34" charset="0"/>
                <a:cs typeface="Arial" panose="020B0604020202020204" pitchFamily="34" charset="0"/>
              </a:rPr>
              <a:t>z</a:t>
            </a:r>
            <a:r>
              <a:rPr lang="en-US" sz="2400" dirty="0">
                <a:latin typeface="Arial" panose="020B0604020202020204" pitchFamily="34" charset="0"/>
                <a:cs typeface="Arial" panose="020B0604020202020204" pitchFamily="34" charset="0"/>
              </a:rPr>
              <a:t> = (</a:t>
            </a:r>
            <a:r>
              <a:rPr lang="en-US" sz="2400" i="1" dirty="0">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 – </a:t>
            </a:r>
            <a:r>
              <a:rPr lang="en-US" sz="2400" dirty="0">
                <a:latin typeface="Symbol" panose="05050102010706020507" pitchFamily="18" charset="2"/>
                <a:cs typeface="Arial" panose="020B0604020202020204" pitchFamily="34" charset="0"/>
              </a:rPr>
              <a:t>m</a:t>
            </a:r>
            <a:r>
              <a:rPr lang="en-US" sz="2400" dirty="0">
                <a:latin typeface="Arial" panose="020B0604020202020204" pitchFamily="34" charset="0"/>
                <a:cs typeface="Arial" panose="020B0604020202020204" pitchFamily="34" charset="0"/>
              </a:rPr>
              <a:t>)/SD</a:t>
            </a:r>
            <a:endParaRPr lang="en-US" sz="2400" dirty="0">
              <a:latin typeface="Symbol" panose="05050102010706020507" pitchFamily="18" charset="2"/>
              <a:cs typeface="Arial" panose="020B0604020202020204" pitchFamily="34" charset="0"/>
            </a:endParaRPr>
          </a:p>
          <a:p>
            <a:r>
              <a:rPr lang="en-US" sz="2400" dirty="0">
                <a:latin typeface="Arial" panose="020B0604020202020204" pitchFamily="34" charset="0"/>
                <a:cs typeface="Arial" panose="020B0604020202020204" pitchFamily="34" charset="0"/>
              </a:rPr>
              <a:t>is a normally-distributed variable with zero mean and unit variance.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It is common practice to transform attributes to z-scores even if the </a:t>
            </a:r>
          </a:p>
          <a:p>
            <a:r>
              <a:rPr lang="en-US" sz="2400" dirty="0">
                <a:latin typeface="Arial" panose="020B0604020202020204" pitchFamily="34" charset="0"/>
                <a:cs typeface="Arial" panose="020B0604020202020204" pitchFamily="34" charset="0"/>
              </a:rPr>
              <a:t>samples in the dataset are not normally distributed.</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One justification is that z-scores are dimensionless and have similar </a:t>
            </a:r>
          </a:p>
          <a:p>
            <a:r>
              <a:rPr lang="en-US" sz="2400" dirty="0">
                <a:latin typeface="Arial" panose="020B0604020202020204" pitchFamily="34" charset="0"/>
                <a:cs typeface="Arial" panose="020B0604020202020204" pitchFamily="34" charset="0"/>
              </a:rPr>
              <a:t>scale, even though attributes may have different scale due to units.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Commonly believed that data mining techniques work better with z-scores.</a:t>
            </a:r>
          </a:p>
        </p:txBody>
      </p:sp>
      <p:sp>
        <p:nvSpPr>
          <p:cNvPr id="3" name="TextBox 2"/>
          <p:cNvSpPr txBox="1"/>
          <p:nvPr/>
        </p:nvSpPr>
        <p:spPr>
          <a:xfrm>
            <a:off x="980706" y="457200"/>
            <a:ext cx="10322056"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Z-scores: attributes transformed to zero mean and unit variance</a:t>
            </a:r>
          </a:p>
        </p:txBody>
      </p:sp>
    </p:spTree>
    <p:extLst>
      <p:ext uri="{BB962C8B-B14F-4D97-AF65-F5344CB8AC3E}">
        <p14:creationId xmlns:p14="http://schemas.microsoft.com/office/powerpoint/2010/main" val="528160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4294967295"/>
          </p:nvPr>
        </p:nvSpPr>
        <p:spPr>
          <a:xfrm>
            <a:off x="558799" y="1322963"/>
            <a:ext cx="11081265" cy="5118100"/>
          </a:xfrm>
        </p:spPr>
        <p:txBody>
          <a:bodyPr>
            <a:noAutofit/>
          </a:bodyPr>
          <a:lstStyle/>
          <a:p>
            <a:pPr marL="273050" indent="-273050">
              <a:buNone/>
            </a:pPr>
            <a:r>
              <a:rPr lang="en-US" altLang="en-US" sz="2400" b="1" dirty="0">
                <a:latin typeface="Arial" panose="020B0604020202020204" pitchFamily="34" charset="0"/>
                <a:cs typeface="Arial" panose="020B0604020202020204" pitchFamily="34" charset="0"/>
              </a:rPr>
              <a:t>Variability</a:t>
            </a:r>
            <a:r>
              <a:rPr lang="tr-TR" altLang="en-US" sz="2400" dirty="0">
                <a:latin typeface="Arial" panose="020B0604020202020204" pitchFamily="34" charset="0"/>
                <a:cs typeface="Arial" panose="020B0604020202020204" pitchFamily="34" charset="0"/>
              </a:rPr>
              <a:t>:</a:t>
            </a:r>
            <a:r>
              <a:rPr lang="tr-TR" altLang="en-US" sz="2400" dirty="0">
                <a:solidFill>
                  <a:schemeClr val="accent1"/>
                </a:solidFill>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the</a:t>
            </a:r>
            <a:r>
              <a:rPr lang="en-US" altLang="en-US" sz="2400" dirty="0">
                <a:solidFill>
                  <a:schemeClr val="accent1"/>
                </a:solidFill>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scale of attribute deviation from the mean of the population</a:t>
            </a:r>
          </a:p>
          <a:p>
            <a:pPr marL="273050" indent="-273050">
              <a:buNone/>
            </a:pPr>
            <a:r>
              <a:rPr lang="en-US" altLang="en-US" sz="2400" b="1" dirty="0">
                <a:latin typeface="Arial" panose="020B0604020202020204" pitchFamily="34" charset="0"/>
                <a:cs typeface="Arial" panose="020B0604020202020204" pitchFamily="34" charset="0"/>
              </a:rPr>
              <a:t>Variance</a:t>
            </a:r>
            <a:r>
              <a:rPr lang="en-US" altLang="en-US" sz="2400" dirty="0">
                <a:latin typeface="Arial" panose="020B0604020202020204" pitchFamily="34" charset="0"/>
                <a:cs typeface="Arial" panose="020B0604020202020204" pitchFamily="34" charset="0"/>
              </a:rPr>
              <a:t>:</a:t>
            </a:r>
            <a:r>
              <a:rPr lang="tr-TR" altLang="en-US" sz="2400" dirty="0">
                <a:solidFill>
                  <a:schemeClr val="accent1"/>
                </a:solidFill>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a quantitative measure of variability generally associated with a normally distribution attributes</a:t>
            </a:r>
          </a:p>
          <a:p>
            <a:pPr marL="273050" indent="-273050">
              <a:buNone/>
            </a:pPr>
            <a:r>
              <a:rPr lang="en-US" altLang="en-US" sz="2400" b="1" dirty="0">
                <a:latin typeface="Arial" panose="020B0604020202020204" pitchFamily="34" charset="0"/>
                <a:cs typeface="Arial" panose="020B0604020202020204" pitchFamily="34" charset="0"/>
              </a:rPr>
              <a:t>Proportion of variance</a:t>
            </a:r>
            <a:r>
              <a:rPr lang="en-US" altLang="en-US" sz="2400" b="1" dirty="0">
                <a:solidFill>
                  <a:schemeClr val="tx2"/>
                </a:solidFill>
                <a:latin typeface="Arial" panose="020B0604020202020204" pitchFamily="34" charset="0"/>
                <a:cs typeface="Arial" panose="020B0604020202020204" pitchFamily="34" charset="0"/>
              </a:rPr>
              <a:t>:</a:t>
            </a:r>
            <a:r>
              <a:rPr lang="en-US" altLang="en-US" sz="2400" dirty="0">
                <a:solidFill>
                  <a:schemeClr val="tx2"/>
                </a:solidFill>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A part of total variability attributed to a cause.  Example: A part variation of weight in a human population is due to age.</a:t>
            </a:r>
          </a:p>
          <a:p>
            <a:pPr marL="273050" indent="-273050">
              <a:buNone/>
            </a:pPr>
            <a:r>
              <a:rPr lang="en-US" altLang="en-US" sz="2400" b="1" dirty="0">
                <a:latin typeface="Arial" panose="020B0604020202020204" pitchFamily="34" charset="0"/>
                <a:cs typeface="Arial" panose="020B0604020202020204" pitchFamily="34" charset="0"/>
              </a:rPr>
              <a:t>Correlation: </a:t>
            </a:r>
            <a:r>
              <a:rPr lang="en-US" altLang="en-US" sz="2400" dirty="0">
                <a:latin typeface="Arial" panose="020B0604020202020204" pitchFamily="34" charset="0"/>
                <a:cs typeface="Arial" panose="020B0604020202020204" pitchFamily="34" charset="0"/>
              </a:rPr>
              <a:t>related variation of different attributes.  Age and weight show positive correlation.</a:t>
            </a:r>
          </a:p>
          <a:p>
            <a:pPr marL="273050" indent="-273050">
              <a:buNone/>
            </a:pPr>
            <a:r>
              <a:rPr lang="en-US" altLang="en-US" sz="2400" b="1" dirty="0">
                <a:latin typeface="Arial" panose="020B0604020202020204" pitchFamily="34" charset="0"/>
                <a:cs typeface="Arial" panose="020B0604020202020204" pitchFamily="34" charset="0"/>
              </a:rPr>
              <a:t>Covariance</a:t>
            </a:r>
            <a:r>
              <a:rPr lang="en-US" altLang="en-US" sz="2400" dirty="0">
                <a:latin typeface="Arial" panose="020B0604020202020204" pitchFamily="34" charset="0"/>
                <a:cs typeface="Arial" panose="020B0604020202020204" pitchFamily="34" charset="0"/>
              </a:rPr>
              <a:t>:</a:t>
            </a:r>
            <a:r>
              <a:rPr lang="tr-TR" altLang="en-US" sz="2400" dirty="0">
                <a:solidFill>
                  <a:schemeClr val="accent1"/>
                </a:solidFill>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a quantitative measure of correlation generally associated with a normally distribution attributes.</a:t>
            </a:r>
          </a:p>
          <a:p>
            <a:pPr marL="273050" indent="-273050">
              <a:buNone/>
            </a:pPr>
            <a:r>
              <a:rPr lang="en-US" altLang="en-US" sz="2400" b="1" dirty="0">
                <a:latin typeface="Arial" panose="020B0604020202020204" pitchFamily="34" charset="0"/>
                <a:cs typeface="Arial" panose="020B0604020202020204" pitchFamily="34" charset="0"/>
              </a:rPr>
              <a:t>Common variance</a:t>
            </a:r>
            <a:r>
              <a:rPr lang="en-US" altLang="en-US" sz="2400" dirty="0">
                <a:solidFill>
                  <a:schemeClr val="tx2"/>
                </a:solidFill>
                <a:latin typeface="Arial" panose="020B0604020202020204" pitchFamily="34" charset="0"/>
                <a:cs typeface="Arial" panose="020B0604020202020204" pitchFamily="34" charset="0"/>
              </a:rPr>
              <a:t>: </a:t>
            </a:r>
            <a:r>
              <a:rPr lang="en-US" altLang="en-US" sz="2400" dirty="0">
                <a:latin typeface="Arial" panose="020B0604020202020204" pitchFamily="34" charset="0"/>
                <a:cs typeface="Arial" panose="020B0604020202020204" pitchFamily="34" charset="0"/>
              </a:rPr>
              <a:t>correlation among a subset of attributes due to an underlying cause, like annual income.</a:t>
            </a:r>
          </a:p>
        </p:txBody>
      </p:sp>
      <p:sp>
        <p:nvSpPr>
          <p:cNvPr id="5123" name="Slide Number Placeholder 4"/>
          <p:cNvSpPr txBox="1">
            <a:spLocks noGrp="1"/>
          </p:cNvSpPr>
          <p:nvPr/>
        </p:nvSpPr>
        <p:spPr bwMode="auto">
          <a:xfrm>
            <a:off x="9448800" y="6356351"/>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4FBFDF3B-C321-4F29-AF68-D0D8AEDD263A}" type="slidenum">
              <a:rPr lang="tr-TR" altLang="en-US" sz="1200">
                <a:solidFill>
                  <a:srgbClr val="000000"/>
                </a:solidFill>
                <a:latin typeface="Palatino Linotype" panose="02040502050505030304" pitchFamily="18" charset="0"/>
              </a:rPr>
              <a:pPr algn="r" eaLnBrk="1" hangingPunct="1">
                <a:spcBef>
                  <a:spcPct val="0"/>
                </a:spcBef>
                <a:buFontTx/>
                <a:buNone/>
              </a:pPr>
              <a:t>6</a:t>
            </a:fld>
            <a:endParaRPr lang="tr-TR" altLang="en-US" sz="1200">
              <a:solidFill>
                <a:srgbClr val="000000"/>
              </a:solidFill>
              <a:latin typeface="Palatino Linotype" panose="02040502050505030304" pitchFamily="18" charset="0"/>
            </a:endParaRPr>
          </a:p>
        </p:txBody>
      </p:sp>
      <p:sp>
        <p:nvSpPr>
          <p:cNvPr id="5124" name="TextBox 3"/>
          <p:cNvSpPr txBox="1">
            <a:spLocks noChangeArrowheads="1"/>
          </p:cNvSpPr>
          <p:nvPr/>
        </p:nvSpPr>
        <p:spPr bwMode="auto">
          <a:xfrm>
            <a:off x="1043689" y="415637"/>
            <a:ext cx="101114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dirty="0"/>
              <a:t>Terms used to describe the variation of attribute values</a:t>
            </a:r>
          </a:p>
        </p:txBody>
      </p:sp>
      <p:sp>
        <p:nvSpPr>
          <p:cNvPr id="5125" name="TextBox 4"/>
          <p:cNvSpPr txBox="1">
            <a:spLocks noChangeArrowheads="1"/>
          </p:cNvSpPr>
          <p:nvPr/>
        </p:nvSpPr>
        <p:spPr bwMode="auto">
          <a:xfrm>
            <a:off x="6781800" y="762000"/>
            <a:ext cx="53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Tree>
    <p:extLst>
      <p:ext uri="{BB962C8B-B14F-4D97-AF65-F5344CB8AC3E}">
        <p14:creationId xmlns:p14="http://schemas.microsoft.com/office/powerpoint/2010/main" val="1537374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441700" y="506783"/>
            <a:ext cx="5067300" cy="541337"/>
          </a:xfrm>
        </p:spPr>
        <p:txBody>
          <a:bodyPr vert="horz" lIns="0" tIns="45720" rIns="0" bIns="0" rtlCol="0" anchor="b">
            <a:normAutofit/>
          </a:bodyPr>
          <a:lstStyle/>
          <a:p>
            <a:pPr algn="l" eaLnBrk="1" hangingPunct="1"/>
            <a:r>
              <a:rPr lang="en-US" altLang="en-US" sz="2800" dirty="0">
                <a:latin typeface="Arial" panose="020B0604020202020204" pitchFamily="34" charset="0"/>
                <a:cs typeface="Arial" panose="020B0604020202020204" pitchFamily="34" charset="0"/>
              </a:rPr>
              <a:t>Multivariate normal distribution</a:t>
            </a:r>
            <a:endParaRPr lang="tr-TR" altLang="en-US" sz="2800" dirty="0">
              <a:latin typeface="Arial" panose="020B0604020202020204" pitchFamily="34" charset="0"/>
              <a:cs typeface="Arial" panose="020B0604020202020204" pitchFamily="34" charset="0"/>
            </a:endParaRPr>
          </a:p>
        </p:txBody>
      </p:sp>
      <p:sp>
        <p:nvSpPr>
          <p:cNvPr id="8196" name="Slide Number Placeholder 4"/>
          <p:cNvSpPr txBox="1">
            <a:spLocks noGrp="1"/>
          </p:cNvSpPr>
          <p:nvPr/>
        </p:nvSpPr>
        <p:spPr bwMode="auto">
          <a:xfrm>
            <a:off x="9448800" y="6356351"/>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fld id="{B1D5C4CC-B642-4228-B8E6-8E8BAE33CE09}" type="slidenum">
              <a:rPr lang="tr-TR" altLang="en-US" sz="1200">
                <a:solidFill>
                  <a:srgbClr val="000000"/>
                </a:solidFill>
                <a:latin typeface="Palatino Linotype" panose="02040502050505030304" pitchFamily="18" charset="0"/>
              </a:rPr>
              <a:pPr algn="r" eaLnBrk="1" hangingPunct="1">
                <a:spcBef>
                  <a:spcPct val="0"/>
                </a:spcBef>
                <a:buFontTx/>
                <a:buNone/>
              </a:pPr>
              <a:t>7</a:t>
            </a:fld>
            <a:endParaRPr lang="tr-TR" altLang="en-US" sz="1200">
              <a:solidFill>
                <a:srgbClr val="000000"/>
              </a:solidFill>
              <a:latin typeface="Palatino Linotype" panose="02040502050505030304" pitchFamily="18" charset="0"/>
            </a:endParaRPr>
          </a:p>
        </p:txBody>
      </p:sp>
      <p:graphicFrame>
        <p:nvGraphicFramePr>
          <p:cNvPr id="8197" name="Object 1"/>
          <p:cNvGraphicFramePr>
            <a:graphicFrameLocks noChangeAspect="1"/>
          </p:cNvGraphicFramePr>
          <p:nvPr/>
        </p:nvGraphicFramePr>
        <p:xfrm>
          <a:off x="2081116" y="1241028"/>
          <a:ext cx="4572000" cy="633412"/>
        </p:xfrm>
        <a:graphic>
          <a:graphicData uri="http://schemas.openxmlformats.org/presentationml/2006/ole">
            <mc:AlternateContent xmlns:mc="http://schemas.openxmlformats.org/markup-compatibility/2006">
              <mc:Choice xmlns:v="urn:schemas-microsoft-com:vml" Requires="v">
                <p:oleObj name="Equation" r:id="rId2" imgW="2108200" imgH="292100" progId="Equation.3">
                  <p:embed/>
                </p:oleObj>
              </mc:Choice>
              <mc:Fallback>
                <p:oleObj name="Equation" r:id="rId2" imgW="2108200" imgH="292100" progId="Equation.3">
                  <p:embed/>
                  <p:pic>
                    <p:nvPicPr>
                      <p:cNvPr id="8197"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116" y="1241028"/>
                        <a:ext cx="457200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8198" name="Group 2"/>
          <p:cNvGrpSpPr>
            <a:grpSpLocks/>
          </p:cNvGrpSpPr>
          <p:nvPr/>
        </p:nvGrpSpPr>
        <p:grpSpPr bwMode="auto">
          <a:xfrm>
            <a:off x="2443163" y="2338016"/>
            <a:ext cx="3657600" cy="1009243"/>
            <a:chOff x="685800" y="2819400"/>
            <a:chExt cx="4267200" cy="1562238"/>
          </a:xfrm>
        </p:grpSpPr>
        <p:graphicFrame>
          <p:nvGraphicFramePr>
            <p:cNvPr id="8201" name="Object 8"/>
            <p:cNvGraphicFramePr>
              <a:graphicFrameLocks noChangeAspect="1"/>
            </p:cNvGraphicFramePr>
            <p:nvPr/>
          </p:nvGraphicFramePr>
          <p:xfrm>
            <a:off x="838200" y="2819400"/>
            <a:ext cx="4114800" cy="942386"/>
          </p:xfrm>
          <a:graphic>
            <a:graphicData uri="http://schemas.openxmlformats.org/presentationml/2006/ole">
              <mc:AlternateContent xmlns:mc="http://schemas.openxmlformats.org/markup-compatibility/2006">
                <mc:Choice xmlns:v="urn:schemas-microsoft-com:vml" Requires="v">
                  <p:oleObj name="Equation" r:id="rId4" imgW="1333500" imgH="241300" progId="Equation.3">
                    <p:embed/>
                  </p:oleObj>
                </mc:Choice>
                <mc:Fallback>
                  <p:oleObj name="Equation" r:id="rId4" imgW="1333500" imgH="241300" progId="Equation.3">
                    <p:embed/>
                    <p:pic>
                      <p:nvPicPr>
                        <p:cNvPr id="8201"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819400"/>
                          <a:ext cx="4114800" cy="94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02" name="Text Box 9"/>
            <p:cNvSpPr txBox="1">
              <a:spLocks noChangeArrowheads="1"/>
            </p:cNvSpPr>
            <p:nvPr/>
          </p:nvSpPr>
          <p:spPr bwMode="auto">
            <a:xfrm>
              <a:off x="2286000" y="3657600"/>
              <a:ext cx="797532" cy="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dx1</a:t>
              </a:r>
            </a:p>
          </p:txBody>
        </p:sp>
        <p:sp>
          <p:nvSpPr>
            <p:cNvPr id="8203" name="Text Box 10"/>
            <p:cNvSpPr txBox="1">
              <a:spLocks noChangeArrowheads="1"/>
            </p:cNvSpPr>
            <p:nvPr/>
          </p:nvSpPr>
          <p:spPr bwMode="auto">
            <a:xfrm>
              <a:off x="3505201" y="3667013"/>
              <a:ext cx="888701" cy="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t>1xd</a:t>
              </a:r>
            </a:p>
          </p:txBody>
        </p:sp>
        <p:sp>
          <p:nvSpPr>
            <p:cNvPr id="8204" name="Text Box 11"/>
            <p:cNvSpPr txBox="1">
              <a:spLocks noChangeArrowheads="1"/>
            </p:cNvSpPr>
            <p:nvPr/>
          </p:nvSpPr>
          <p:spPr bwMode="auto">
            <a:xfrm>
              <a:off x="685800" y="3581400"/>
              <a:ext cx="808004" cy="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err="1"/>
                <a:t>dxd</a:t>
              </a:r>
              <a:endParaRPr lang="en-US" altLang="en-US" sz="2400" dirty="0"/>
            </a:p>
          </p:txBody>
        </p:sp>
      </p:grpSp>
      <p:graphicFrame>
        <p:nvGraphicFramePr>
          <p:cNvPr id="8199" name="Object 4"/>
          <p:cNvGraphicFramePr>
            <a:graphicFrameLocks noChangeAspect="1"/>
          </p:cNvGraphicFramePr>
          <p:nvPr/>
        </p:nvGraphicFramePr>
        <p:xfrm>
          <a:off x="2209801" y="3488317"/>
          <a:ext cx="4158745" cy="2350509"/>
        </p:xfrm>
        <a:graphic>
          <a:graphicData uri="http://schemas.openxmlformats.org/presentationml/2006/ole">
            <mc:AlternateContent xmlns:mc="http://schemas.openxmlformats.org/markup-compatibility/2006">
              <mc:Choice xmlns:v="urn:schemas-microsoft-com:vml" Requires="v">
                <p:oleObj name="Equation" r:id="rId6" imgW="1955800" imgH="1104900" progId="Equation.3">
                  <p:embed/>
                </p:oleObj>
              </mc:Choice>
              <mc:Fallback>
                <p:oleObj name="Equation" r:id="rId6" imgW="1955800" imgH="1104900" progId="Equation.3">
                  <p:embed/>
                  <p:pic>
                    <p:nvPicPr>
                      <p:cNvPr id="8199"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1" y="3488317"/>
                        <a:ext cx="4158745" cy="2350509"/>
                      </a:xfrm>
                      <a:prstGeom prst="rect">
                        <a:avLst/>
                      </a:prstGeom>
                      <a:noFill/>
                      <a:ln>
                        <a:noFill/>
                      </a:ln>
                    </p:spPr>
                  </p:pic>
                </p:oleObj>
              </mc:Fallback>
            </mc:AlternateContent>
          </a:graphicData>
        </a:graphic>
      </p:graphicFrame>
      <p:sp>
        <p:nvSpPr>
          <p:cNvPr id="8200" name="Text Box 9"/>
          <p:cNvSpPr txBox="1">
            <a:spLocks noChangeArrowheads="1"/>
          </p:cNvSpPr>
          <p:nvPr/>
        </p:nvSpPr>
        <p:spPr bwMode="auto">
          <a:xfrm>
            <a:off x="6653117" y="1241029"/>
            <a:ext cx="3958135"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dirty="0">
                <a:cs typeface="Arial" panose="020B0604020202020204" pitchFamily="34" charset="0"/>
              </a:rPr>
              <a:t>Vector with components that </a:t>
            </a:r>
          </a:p>
          <a:p>
            <a:pPr eaLnBrk="1" hangingPunct="1">
              <a:spcBef>
                <a:spcPct val="0"/>
              </a:spcBef>
              <a:buFontTx/>
              <a:buNone/>
            </a:pPr>
            <a:r>
              <a:rPr lang="en-US" altLang="en-US" sz="2000" dirty="0">
                <a:cs typeface="Arial" panose="020B0604020202020204" pitchFamily="34" charset="0"/>
              </a:rPr>
              <a:t>are the mean of each attribute</a:t>
            </a:r>
          </a:p>
          <a:p>
            <a:pPr eaLnBrk="1" hangingPunct="1">
              <a:spcBef>
                <a:spcPct val="0"/>
              </a:spcBef>
              <a:buFontTx/>
              <a:buNone/>
            </a:pPr>
            <a:endParaRPr lang="en-US" altLang="en-US" sz="2000" dirty="0">
              <a:cs typeface="Arial" panose="020B0604020202020204" pitchFamily="34" charset="0"/>
            </a:endParaRPr>
          </a:p>
          <a:p>
            <a:pPr eaLnBrk="1" hangingPunct="1">
              <a:spcBef>
                <a:spcPct val="0"/>
              </a:spcBef>
              <a:buFontTx/>
              <a:buNone/>
            </a:pPr>
            <a:r>
              <a:rPr lang="en-US" altLang="en-US" sz="2000" dirty="0">
                <a:cs typeface="Arial" panose="020B0604020202020204" pitchFamily="34" charset="0"/>
              </a:rPr>
              <a:t>Variance is a symmetric matrix</a:t>
            </a:r>
          </a:p>
          <a:p>
            <a:pPr eaLnBrk="1" hangingPunct="1">
              <a:spcBef>
                <a:spcPct val="0"/>
              </a:spcBef>
              <a:buFontTx/>
              <a:buNone/>
            </a:pPr>
            <a:r>
              <a:rPr lang="en-US" altLang="en-US" sz="2000" dirty="0">
                <a:cs typeface="Arial" panose="020B0604020202020204" pitchFamily="34" charset="0"/>
              </a:rPr>
              <a:t>called “covariance”.</a:t>
            </a:r>
          </a:p>
          <a:p>
            <a:pPr eaLnBrk="1" hangingPunct="1">
              <a:spcBef>
                <a:spcPct val="0"/>
              </a:spcBef>
              <a:buFontTx/>
              <a:buNone/>
            </a:pPr>
            <a:endParaRPr lang="en-US" altLang="en-US" sz="2000" dirty="0">
              <a:cs typeface="Arial" panose="020B0604020202020204" pitchFamily="34" charset="0"/>
            </a:endParaRPr>
          </a:p>
          <a:p>
            <a:pPr eaLnBrk="1" hangingPunct="1">
              <a:spcBef>
                <a:spcPct val="0"/>
              </a:spcBef>
              <a:buFontTx/>
              <a:buNone/>
            </a:pPr>
            <a:r>
              <a:rPr lang="en-US" altLang="en-US" sz="2000" dirty="0">
                <a:cs typeface="Arial" panose="020B0604020202020204" pitchFamily="34" charset="0"/>
              </a:rPr>
              <a:t>Diagonal elements are variance </a:t>
            </a:r>
          </a:p>
          <a:p>
            <a:pPr eaLnBrk="1" hangingPunct="1">
              <a:spcBef>
                <a:spcPct val="0"/>
              </a:spcBef>
              <a:buFontTx/>
              <a:buNone/>
            </a:pPr>
            <a:r>
              <a:rPr lang="en-US" altLang="en-US" sz="2000" dirty="0">
                <a:cs typeface="Arial" panose="020B0604020202020204" pitchFamily="34" charset="0"/>
              </a:rPr>
              <a:t>of individual attributes.</a:t>
            </a:r>
          </a:p>
          <a:p>
            <a:pPr eaLnBrk="1" hangingPunct="1">
              <a:spcBef>
                <a:spcPct val="0"/>
              </a:spcBef>
              <a:buFontTx/>
              <a:buNone/>
            </a:pPr>
            <a:endParaRPr lang="en-US" altLang="en-US" sz="2000" dirty="0">
              <a:cs typeface="Arial" panose="020B0604020202020204" pitchFamily="34" charset="0"/>
            </a:endParaRPr>
          </a:p>
          <a:p>
            <a:pPr eaLnBrk="1" hangingPunct="1">
              <a:spcBef>
                <a:spcPct val="0"/>
              </a:spcBef>
              <a:buFontTx/>
              <a:buNone/>
            </a:pPr>
            <a:r>
              <a:rPr lang="en-US" altLang="en-US" sz="2000" dirty="0">
                <a:cs typeface="Arial" panose="020B0604020202020204" pitchFamily="34" charset="0"/>
              </a:rPr>
              <a:t>Off diagonals elements are </a:t>
            </a:r>
          </a:p>
          <a:p>
            <a:pPr eaLnBrk="1" hangingPunct="1">
              <a:spcBef>
                <a:spcPct val="0"/>
              </a:spcBef>
              <a:buFontTx/>
              <a:buNone/>
            </a:pPr>
            <a:r>
              <a:rPr lang="en-US" altLang="en-US" sz="2000" dirty="0">
                <a:cs typeface="Arial" panose="020B0604020202020204" pitchFamily="34" charset="0"/>
              </a:rPr>
              <a:t>pairwise co-variances of </a:t>
            </a:r>
          </a:p>
          <a:p>
            <a:pPr eaLnBrk="1" hangingPunct="1">
              <a:spcBef>
                <a:spcPct val="0"/>
              </a:spcBef>
              <a:buFontTx/>
              <a:buNone/>
            </a:pPr>
            <a:r>
              <a:rPr lang="en-US" altLang="en-US" sz="2000" dirty="0">
                <a:cs typeface="Arial" panose="020B0604020202020204" pitchFamily="34" charset="0"/>
              </a:rPr>
              <a:t>attributes.</a:t>
            </a:r>
          </a:p>
          <a:p>
            <a:pPr eaLnBrk="1" hangingPunct="1">
              <a:spcBef>
                <a:spcPct val="0"/>
              </a:spcBef>
              <a:buFontTx/>
              <a:buNone/>
            </a:pPr>
            <a:endParaRPr lang="en-US" altLang="en-US" sz="2000" dirty="0">
              <a:cs typeface="Arial" panose="020B0604020202020204" pitchFamily="34" charset="0"/>
            </a:endParaRPr>
          </a:p>
          <a:p>
            <a:pPr eaLnBrk="1" hangingPunct="1">
              <a:spcBef>
                <a:spcPct val="0"/>
              </a:spcBef>
              <a:buFontTx/>
              <a:buNone/>
            </a:pPr>
            <a:r>
              <a:rPr lang="en-US" altLang="en-US" sz="2000" b="1" dirty="0">
                <a:cs typeface="Arial" panose="020B0604020202020204" pitchFamily="34" charset="0"/>
              </a:rPr>
              <a:t>Not</a:t>
            </a:r>
            <a:r>
              <a:rPr lang="en-US" altLang="en-US" sz="2000" dirty="0">
                <a:cs typeface="Arial" panose="020B0604020202020204" pitchFamily="34" charset="0"/>
              </a:rPr>
              <a:t> independent of attribute units</a:t>
            </a:r>
          </a:p>
          <a:p>
            <a:pPr eaLnBrk="1" hangingPunct="1">
              <a:spcBef>
                <a:spcPct val="0"/>
              </a:spcBef>
              <a:buFontTx/>
              <a:buNone/>
            </a:pPr>
            <a:r>
              <a:rPr lang="en-US" altLang="en-US" sz="2000" dirty="0">
                <a:cs typeface="Arial" panose="020B0604020202020204" pitchFamily="34" charset="0"/>
              </a:rPr>
              <a:t>(i.e. change miles to kilometers; </a:t>
            </a:r>
          </a:p>
          <a:p>
            <a:pPr eaLnBrk="1" hangingPunct="1">
              <a:spcBef>
                <a:spcPct val="0"/>
              </a:spcBef>
              <a:buFontTx/>
              <a:buNone/>
            </a:pPr>
            <a:r>
              <a:rPr lang="en-US" altLang="en-US" sz="2000" dirty="0">
                <a:cs typeface="Arial" panose="020B0604020202020204" pitchFamily="34" charset="0"/>
              </a:rPr>
              <a:t>covariance matrix changes) </a:t>
            </a:r>
          </a:p>
        </p:txBody>
      </p:sp>
    </p:spTree>
    <p:extLst>
      <p:ext uri="{BB962C8B-B14F-4D97-AF65-F5344CB8AC3E}">
        <p14:creationId xmlns:p14="http://schemas.microsoft.com/office/powerpoint/2010/main" val="109902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2"/>
          <p:cNvGrpSpPr>
            <a:grpSpLocks/>
          </p:cNvGrpSpPr>
          <p:nvPr/>
        </p:nvGrpSpPr>
        <p:grpSpPr bwMode="auto">
          <a:xfrm>
            <a:off x="2270126" y="850901"/>
            <a:ext cx="3521075" cy="1572229"/>
            <a:chOff x="434" y="317"/>
            <a:chExt cx="2254" cy="1059"/>
          </a:xfrm>
        </p:grpSpPr>
        <p:graphicFrame>
          <p:nvGraphicFramePr>
            <p:cNvPr id="7177" name="Object 8"/>
            <p:cNvGraphicFramePr>
              <a:graphicFrameLocks noChangeAspect="1"/>
            </p:cNvGraphicFramePr>
            <p:nvPr/>
          </p:nvGraphicFramePr>
          <p:xfrm>
            <a:off x="586" y="317"/>
            <a:ext cx="2102" cy="735"/>
          </p:xfrm>
          <a:graphic>
            <a:graphicData uri="http://schemas.openxmlformats.org/presentationml/2006/ole">
              <mc:AlternateContent xmlns:mc="http://schemas.openxmlformats.org/markup-compatibility/2006">
                <mc:Choice xmlns:v="urn:schemas-microsoft-com:vml" Requires="v">
                  <p:oleObj name="Equation" r:id="rId2" imgW="1562100" imgH="546100" progId="Equation.3">
                    <p:embed/>
                  </p:oleObj>
                </mc:Choice>
                <mc:Fallback>
                  <p:oleObj name="Equation" r:id="rId2" imgW="1562100" imgH="546100" progId="Equation.3">
                    <p:embed/>
                    <p:pic>
                      <p:nvPicPr>
                        <p:cNvPr id="7177" name="Object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 y="317"/>
                          <a:ext cx="2102"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8" name="Text Box 9"/>
            <p:cNvSpPr txBox="1">
              <a:spLocks noChangeArrowheads="1"/>
            </p:cNvSpPr>
            <p:nvPr/>
          </p:nvSpPr>
          <p:spPr bwMode="auto">
            <a:xfrm>
              <a:off x="1200" y="1024"/>
              <a:ext cx="490"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t>dx1</a:t>
              </a:r>
            </a:p>
          </p:txBody>
        </p:sp>
        <p:sp>
          <p:nvSpPr>
            <p:cNvPr id="7179" name="Text Box 10"/>
            <p:cNvSpPr txBox="1">
              <a:spLocks noChangeArrowheads="1"/>
            </p:cNvSpPr>
            <p:nvPr/>
          </p:nvSpPr>
          <p:spPr bwMode="auto">
            <a:xfrm>
              <a:off x="1872" y="1008"/>
              <a:ext cx="490"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t>1xd</a:t>
              </a:r>
            </a:p>
          </p:txBody>
        </p:sp>
        <p:sp>
          <p:nvSpPr>
            <p:cNvPr id="7180" name="Text Box 11"/>
            <p:cNvSpPr txBox="1">
              <a:spLocks noChangeArrowheads="1"/>
            </p:cNvSpPr>
            <p:nvPr/>
          </p:nvSpPr>
          <p:spPr bwMode="auto">
            <a:xfrm>
              <a:off x="434" y="1017"/>
              <a:ext cx="490"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t>dxd</a:t>
              </a:r>
            </a:p>
          </p:txBody>
        </p:sp>
      </p:grpSp>
      <p:sp>
        <p:nvSpPr>
          <p:cNvPr id="7171" name="Text Box 13"/>
          <p:cNvSpPr txBox="1">
            <a:spLocks noChangeArrowheads="1"/>
          </p:cNvSpPr>
          <p:nvPr/>
        </p:nvSpPr>
        <p:spPr bwMode="auto">
          <a:xfrm>
            <a:off x="2270125" y="2551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aphicFrame>
        <p:nvGraphicFramePr>
          <p:cNvPr id="7172" name="Object 15"/>
          <p:cNvGraphicFramePr>
            <a:graphicFrameLocks noChangeAspect="1"/>
          </p:cNvGraphicFramePr>
          <p:nvPr/>
        </p:nvGraphicFramePr>
        <p:xfrm>
          <a:off x="6222353" y="975025"/>
          <a:ext cx="3200400" cy="1851025"/>
        </p:xfrm>
        <a:graphic>
          <a:graphicData uri="http://schemas.openxmlformats.org/presentationml/2006/ole">
            <mc:AlternateContent xmlns:mc="http://schemas.openxmlformats.org/markup-compatibility/2006">
              <mc:Choice xmlns:v="urn:schemas-microsoft-com:vml" Requires="v">
                <p:oleObj name="Equation" r:id="rId4" imgW="1625400" imgH="939600" progId="Equation.3">
                  <p:embed/>
                </p:oleObj>
              </mc:Choice>
              <mc:Fallback>
                <p:oleObj name="Equation" r:id="rId4" imgW="1625400" imgH="939600" progId="Equation.3">
                  <p:embed/>
                  <p:pic>
                    <p:nvPicPr>
                      <p:cNvPr id="7172"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2353" y="975025"/>
                        <a:ext cx="3200400"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1" name="Text Box 16"/>
          <p:cNvSpPr txBox="1">
            <a:spLocks noChangeArrowheads="1"/>
          </p:cNvSpPr>
          <p:nvPr/>
        </p:nvSpPr>
        <p:spPr bwMode="auto">
          <a:xfrm>
            <a:off x="1757827" y="2989422"/>
            <a:ext cx="89851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altLang="en-US" sz="2400" dirty="0">
                <a:cs typeface="Arial" panose="020B0604020202020204" pitchFamily="34" charset="0"/>
              </a:rPr>
              <a:t>All elements of covariance are quadratic. Divide all elements, </a:t>
            </a:r>
          </a:p>
          <a:p>
            <a:pPr eaLnBrk="1" hangingPunct="1">
              <a:spcBef>
                <a:spcPct val="0"/>
              </a:spcBef>
              <a:buFontTx/>
              <a:buNone/>
              <a:defRPr/>
            </a:pPr>
            <a:r>
              <a:rPr lang="en-US" altLang="en-US" sz="2400" dirty="0">
                <a:cs typeface="Arial" panose="020B0604020202020204" pitchFamily="34" charset="0"/>
              </a:rPr>
              <a:t>including diagonals, by the product of standard deviations. Gives </a:t>
            </a:r>
          </a:p>
          <a:p>
            <a:pPr eaLnBrk="1" hangingPunct="1">
              <a:spcBef>
                <a:spcPct val="0"/>
              </a:spcBef>
              <a:buFontTx/>
              <a:buNone/>
              <a:defRPr/>
            </a:pPr>
            <a:r>
              <a:rPr lang="en-US" altLang="en-US" sz="2400" dirty="0">
                <a:cs typeface="Arial" panose="020B0604020202020204" pitchFamily="34" charset="0"/>
              </a:rPr>
              <a:t>1’s on the diagonal and correlation coefficients off diagonal.</a:t>
            </a:r>
          </a:p>
        </p:txBody>
      </p:sp>
      <p:graphicFrame>
        <p:nvGraphicFramePr>
          <p:cNvPr id="7174" name="Object 21"/>
          <p:cNvGraphicFramePr>
            <a:graphicFrameLocks noChangeAspect="1"/>
          </p:cNvGraphicFramePr>
          <p:nvPr/>
        </p:nvGraphicFramePr>
        <p:xfrm>
          <a:off x="3810001" y="4217989"/>
          <a:ext cx="4283075" cy="1101725"/>
        </p:xfrm>
        <a:graphic>
          <a:graphicData uri="http://schemas.openxmlformats.org/presentationml/2006/ole">
            <mc:AlternateContent xmlns:mc="http://schemas.openxmlformats.org/markup-compatibility/2006">
              <mc:Choice xmlns:v="urn:schemas-microsoft-com:vml" Requires="v">
                <p:oleObj name="Equation" r:id="rId6" imgW="2120900" imgH="546100" progId="Equation.3">
                  <p:embed/>
                </p:oleObj>
              </mc:Choice>
              <mc:Fallback>
                <p:oleObj name="Equation" r:id="rId6" imgW="2120900" imgH="546100" progId="Equation.3">
                  <p:embed/>
                  <p:pic>
                    <p:nvPicPr>
                      <p:cNvPr id="7174"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1" y="4217989"/>
                        <a:ext cx="4283075"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2"/>
          <p:cNvSpPr txBox="1">
            <a:spLocks noChangeArrowheads="1"/>
          </p:cNvSpPr>
          <p:nvPr/>
        </p:nvSpPr>
        <p:spPr bwMode="auto">
          <a:xfrm>
            <a:off x="4516491" y="338864"/>
            <a:ext cx="2989209"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bIns="0" anchor="b"/>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defRPr/>
            </a:pPr>
            <a:r>
              <a:rPr lang="en-US" altLang="en-US" sz="2800" kern="0" dirty="0">
                <a:solidFill>
                  <a:schemeClr val="tx1"/>
                </a:solidFill>
                <a:latin typeface="Arial" panose="020B0604020202020204" pitchFamily="34" charset="0"/>
                <a:cs typeface="Arial" panose="020B0604020202020204" pitchFamily="34" charset="0"/>
              </a:rPr>
              <a:t>Correlation matrix</a:t>
            </a:r>
            <a:endParaRPr lang="tr-TR" altLang="en-US" sz="2800" kern="0" dirty="0">
              <a:solidFill>
                <a:schemeClr val="tx1"/>
              </a:solidFill>
              <a:latin typeface="Arial" panose="020B0604020202020204" pitchFamily="34" charset="0"/>
              <a:cs typeface="Arial" panose="020B0604020202020204" pitchFamily="34" charset="0"/>
            </a:endParaRPr>
          </a:p>
        </p:txBody>
      </p:sp>
      <p:sp>
        <p:nvSpPr>
          <p:cNvPr id="7176" name="Text Box 16"/>
          <p:cNvSpPr txBox="1">
            <a:spLocks noChangeArrowheads="1"/>
          </p:cNvSpPr>
          <p:nvPr/>
        </p:nvSpPr>
        <p:spPr bwMode="auto">
          <a:xfrm>
            <a:off x="1757827" y="5319714"/>
            <a:ext cx="87607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dirty="0"/>
              <a:t>Correlation matrix is the covariance matrix of z-scores</a:t>
            </a:r>
          </a:p>
        </p:txBody>
      </p:sp>
    </p:spTree>
    <p:extLst>
      <p:ext uri="{BB962C8B-B14F-4D97-AF65-F5344CB8AC3E}">
        <p14:creationId xmlns:p14="http://schemas.microsoft.com/office/powerpoint/2010/main" val="1527840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8530" y="502508"/>
            <a:ext cx="4362092"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Hypothesis testing by p-values</a:t>
            </a:r>
          </a:p>
        </p:txBody>
      </p:sp>
      <p:pic>
        <p:nvPicPr>
          <p:cNvPr id="4" name="Picture 3" descr="t values plot"/>
          <p:cNvPicPr/>
          <p:nvPr/>
        </p:nvPicPr>
        <p:blipFill>
          <a:blip r:embed="rId2">
            <a:extLst>
              <a:ext uri="{28A0092B-C50C-407E-A947-70E740481C1C}">
                <a14:useLocalDpi xmlns:a14="http://schemas.microsoft.com/office/drawing/2010/main" val="0"/>
              </a:ext>
            </a:extLst>
          </a:blip>
          <a:srcRect/>
          <a:stretch>
            <a:fillRect/>
          </a:stretch>
        </p:blipFill>
        <p:spPr bwMode="auto">
          <a:xfrm>
            <a:off x="6894095" y="3392905"/>
            <a:ext cx="5297905" cy="3465095"/>
          </a:xfrm>
          <a:prstGeom prst="rect">
            <a:avLst/>
          </a:prstGeom>
          <a:noFill/>
          <a:ln>
            <a:noFill/>
          </a:ln>
        </p:spPr>
      </p:pic>
      <p:sp>
        <p:nvSpPr>
          <p:cNvPr id="3" name="TextBox 2"/>
          <p:cNvSpPr txBox="1"/>
          <p:nvPr/>
        </p:nvSpPr>
        <p:spPr>
          <a:xfrm>
            <a:off x="329514" y="1182017"/>
            <a:ext cx="11050013" cy="4093428"/>
          </a:xfrm>
          <a:prstGeom prst="rect">
            <a:avLst/>
          </a:prstGeom>
          <a:noFill/>
        </p:spPr>
        <p:txBody>
          <a:bodyPr wrap="none" rtlCol="0">
            <a:spAutoFit/>
          </a:bodyPr>
          <a:lstStyle/>
          <a:p>
            <a:r>
              <a:rPr lang="en-US" sz="2000" dirty="0">
                <a:latin typeface="Arial" panose="020B0604020202020204" pitchFamily="34" charset="0"/>
                <a:cs typeface="Arial" panose="020B0604020202020204" pitchFamily="34" charset="0"/>
              </a:rPr>
              <a:t>Given null hypothesis H</a:t>
            </a:r>
            <a:r>
              <a:rPr lang="en-US" sz="2000" baseline="-25000"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and alternative H</a:t>
            </a:r>
            <a:r>
              <a:rPr lang="en-US" sz="2000" baseline="-25000" dirty="0">
                <a:latin typeface="Arial" panose="020B0604020202020204" pitchFamily="34" charset="0"/>
                <a:cs typeface="Arial" panose="020B0604020202020204" pitchFamily="34" charset="0"/>
              </a:rPr>
              <a:t>a</a:t>
            </a:r>
            <a:r>
              <a:rPr lang="en-US" sz="2000" dirty="0">
                <a:latin typeface="Arial" panose="020B0604020202020204" pitchFamily="34" charset="0"/>
                <a:cs typeface="Arial" panose="020B0604020202020204" pitchFamily="34" charset="0"/>
              </a:rPr>
              <a:t>, use sample data (assuming H</a:t>
            </a:r>
            <a:r>
              <a:rPr lang="en-US" sz="2000" baseline="-25000"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is true) to calculate </a:t>
            </a:r>
          </a:p>
          <a:p>
            <a:r>
              <a:rPr lang="en-US" sz="2000" dirty="0">
                <a:latin typeface="Arial" panose="020B0604020202020204" pitchFamily="34" charset="0"/>
                <a:cs typeface="Arial" panose="020B0604020202020204" pitchFamily="34" charset="0"/>
              </a:rPr>
              <a:t>the value of a test statistic, t-stat.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We must know how t-stat is distributed if H</a:t>
            </a:r>
            <a:r>
              <a:rPr lang="en-US" sz="2000" baseline="-25000"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is true (usually involves degrees of freedom).</a:t>
            </a:r>
          </a:p>
          <a:p>
            <a:r>
              <a:rPr lang="en-US" sz="2000" dirty="0">
                <a:latin typeface="Arial" panose="020B0604020202020204" pitchFamily="34" charset="0"/>
                <a:cs typeface="Arial" panose="020B0604020202020204" pitchFamily="34" charset="0"/>
              </a:rPr>
              <a:t>We must know if t-stat is always positive (1-sided) or if </a:t>
            </a:r>
            <a:r>
              <a:rPr lang="en-US" sz="2000" u="sng"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values need to be considered (2-sided)</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Calculate the probability of values at least as extreme as t-stat.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This calculation is the area under the probability distribution of t-stat</a:t>
            </a:r>
          </a:p>
          <a:p>
            <a:r>
              <a:rPr lang="en-US" sz="2000" dirty="0">
                <a:latin typeface="Arial" panose="020B0604020202020204" pitchFamily="34" charset="0"/>
                <a:cs typeface="Arial" panose="020B0604020202020204" pitchFamily="34" charset="0"/>
              </a:rPr>
              <a:t>for extreme values (1- tail or 2-tails).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If probability is less than your doubt threshold (e.g. &lt; 0.05 for </a:t>
            </a:r>
          </a:p>
          <a:p>
            <a:r>
              <a:rPr lang="en-US" sz="2000" dirty="0">
                <a:latin typeface="Arial" panose="020B0604020202020204" pitchFamily="34" charset="0"/>
                <a:cs typeface="Arial" panose="020B0604020202020204" pitchFamily="34" charset="0"/>
              </a:rPr>
              <a:t>95% confidence), reject H</a:t>
            </a:r>
            <a:r>
              <a:rPr lang="en-US" sz="2000" baseline="-25000"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and assume H</a:t>
            </a:r>
            <a:r>
              <a:rPr lang="en-US" sz="2000" baseline="-25000" dirty="0">
                <a:latin typeface="Arial" panose="020B0604020202020204" pitchFamily="34" charset="0"/>
                <a:cs typeface="Arial" panose="020B0604020202020204" pitchFamily="34" charset="0"/>
              </a:rPr>
              <a:t>a</a:t>
            </a: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072472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3184</TotalTime>
  <Words>3089</Words>
  <Application>Microsoft Office PowerPoint</Application>
  <PresentationFormat>Widescreen</PresentationFormat>
  <Paragraphs>310</Paragraphs>
  <Slides>32</Slides>
  <Notes>4</Notes>
  <HiddenSlides>0</HiddenSlides>
  <MMClips>0</MMClips>
  <ScaleCrop>false</ScaleCrop>
  <HeadingPairs>
    <vt:vector size="8" baseType="variant">
      <vt:variant>
        <vt:lpstr>Fonts Used</vt:lpstr>
      </vt:variant>
      <vt:variant>
        <vt:i4>5</vt:i4>
      </vt:variant>
      <vt:variant>
        <vt:lpstr>Theme</vt:lpstr>
      </vt:variant>
      <vt:variant>
        <vt:i4>4</vt:i4>
      </vt:variant>
      <vt:variant>
        <vt:lpstr>Embedded OLE Servers</vt:lpstr>
      </vt:variant>
      <vt:variant>
        <vt:i4>1</vt:i4>
      </vt:variant>
      <vt:variant>
        <vt:lpstr>Slide Titles</vt:lpstr>
      </vt:variant>
      <vt:variant>
        <vt:i4>32</vt:i4>
      </vt:variant>
    </vt:vector>
  </HeadingPairs>
  <TitlesOfParts>
    <vt:vector size="42" baseType="lpstr">
      <vt:lpstr>Arial</vt:lpstr>
      <vt:lpstr>Calibri</vt:lpstr>
      <vt:lpstr>Calibri Light</vt:lpstr>
      <vt:lpstr>Palatino Linotype</vt:lpstr>
      <vt:lpstr>Symbol</vt:lpstr>
      <vt:lpstr>Office Theme</vt:lpstr>
      <vt:lpstr>1_Office Theme</vt:lpstr>
      <vt:lpstr>2_Office Theme</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Multivariate normal distribution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Washington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Miller, John H</cp:lastModifiedBy>
  <cp:revision>111</cp:revision>
  <cp:lastPrinted>2023-08-21T18:55:40Z</cp:lastPrinted>
  <dcterms:created xsi:type="dcterms:W3CDTF">2017-08-24T03:17:36Z</dcterms:created>
  <dcterms:modified xsi:type="dcterms:W3CDTF">2024-08-22T18:45:00Z</dcterms:modified>
</cp:coreProperties>
</file>