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2"/>
  </p:notesMasterIdLst>
  <p:sldIdLst>
    <p:sldId id="353" r:id="rId3"/>
    <p:sldId id="329" r:id="rId4"/>
    <p:sldId id="359" r:id="rId5"/>
    <p:sldId id="330" r:id="rId6"/>
    <p:sldId id="328" r:id="rId7"/>
    <p:sldId id="357" r:id="rId8"/>
    <p:sldId id="358" r:id="rId9"/>
    <p:sldId id="331" r:id="rId10"/>
    <p:sldId id="332" r:id="rId11"/>
    <p:sldId id="642" r:id="rId12"/>
    <p:sldId id="333" r:id="rId13"/>
    <p:sldId id="334" r:id="rId14"/>
    <p:sldId id="643" r:id="rId15"/>
    <p:sldId id="337" r:id="rId16"/>
    <p:sldId id="335" r:id="rId17"/>
    <p:sldId id="336" r:id="rId18"/>
    <p:sldId id="361" r:id="rId19"/>
    <p:sldId id="362" r:id="rId20"/>
    <p:sldId id="360" r:id="rId21"/>
    <p:sldId id="363" r:id="rId22"/>
    <p:sldId id="366" r:id="rId23"/>
    <p:sldId id="369" r:id="rId24"/>
    <p:sldId id="370" r:id="rId25"/>
    <p:sldId id="371" r:id="rId26"/>
    <p:sldId id="372" r:id="rId27"/>
    <p:sldId id="374" r:id="rId28"/>
    <p:sldId id="376" r:id="rId29"/>
    <p:sldId id="373" r:id="rId30"/>
    <p:sldId id="364" r:id="rId31"/>
    <p:sldId id="367" r:id="rId32"/>
    <p:sldId id="384" r:id="rId33"/>
    <p:sldId id="375" r:id="rId34"/>
    <p:sldId id="385" r:id="rId35"/>
    <p:sldId id="386" r:id="rId36"/>
    <p:sldId id="387" r:id="rId37"/>
    <p:sldId id="641" r:id="rId38"/>
    <p:sldId id="388" r:id="rId39"/>
    <p:sldId id="389" r:id="rId40"/>
    <p:sldId id="64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5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1A764-B74A-459D-8AB0-8AA18E1905AE}" type="datetimeFigureOut">
              <a:rPr lang="en-US" smtClean="0"/>
              <a:t>11/21/2024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FEA4C0-3909-42FB-9807-04B9CDC63806}" type="slidenum">
              <a:rPr lang="en-US" smtClean="0"/>
              <a:t>‹#›</a:t>
            </a:fld>
            <a:endParaRPr lang="en-US"/>
          </a:p>
        </p:txBody>
      </p:sp>
    </p:spTree>
    <p:extLst>
      <p:ext uri="{BB962C8B-B14F-4D97-AF65-F5344CB8AC3E}">
        <p14:creationId xmlns:p14="http://schemas.microsoft.com/office/powerpoint/2010/main" val="477929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FEA4C0-3909-42FB-9807-04B9CDC63806}" type="slidenum">
              <a:rPr lang="en-US" smtClean="0"/>
              <a:t>30</a:t>
            </a:fld>
            <a:endParaRPr lang="en-US"/>
          </a:p>
        </p:txBody>
      </p:sp>
    </p:spTree>
    <p:extLst>
      <p:ext uri="{BB962C8B-B14F-4D97-AF65-F5344CB8AC3E}">
        <p14:creationId xmlns:p14="http://schemas.microsoft.com/office/powerpoint/2010/main" val="919289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2AF192B0-BC16-4EE8-91DD-FA861DDA990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E83E6E7-83A6-404C-9B99-9C0345C0529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0F036D0-8761-484D-82E3-B178ED6803A4}"/>
              </a:ext>
            </a:extLst>
          </p:cNvPr>
          <p:cNvSpPr>
            <a:spLocks noGrp="1" noChangeArrowheads="1"/>
          </p:cNvSpPr>
          <p:nvPr>
            <p:ph type="sldNum" sz="quarter" idx="12"/>
          </p:nvPr>
        </p:nvSpPr>
        <p:spPr>
          <a:ln/>
        </p:spPr>
        <p:txBody>
          <a:bodyPr/>
          <a:lstStyle>
            <a:lvl1pPr>
              <a:defRPr/>
            </a:lvl1pPr>
          </a:lstStyle>
          <a:p>
            <a:fld id="{F146E65D-3887-49F5-A7C6-0F0A52B685BF}" type="slidenum">
              <a:rPr lang="en-US" altLang="en-US"/>
              <a:pPr/>
              <a:t>‹#›</a:t>
            </a:fld>
            <a:endParaRPr lang="en-US" altLang="en-US"/>
          </a:p>
        </p:txBody>
      </p:sp>
    </p:spTree>
    <p:extLst>
      <p:ext uri="{BB962C8B-B14F-4D97-AF65-F5344CB8AC3E}">
        <p14:creationId xmlns:p14="http://schemas.microsoft.com/office/powerpoint/2010/main" val="1596722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4DC99BE-9FB6-4926-AD96-77AA9A15165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D73DC67-AE6D-48EF-AEB5-9A5366EDFC5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8DECF5F-8ECA-4F90-8795-7FC5994EEEBC}"/>
              </a:ext>
            </a:extLst>
          </p:cNvPr>
          <p:cNvSpPr>
            <a:spLocks noGrp="1" noChangeArrowheads="1"/>
          </p:cNvSpPr>
          <p:nvPr>
            <p:ph type="sldNum" sz="quarter" idx="12"/>
          </p:nvPr>
        </p:nvSpPr>
        <p:spPr>
          <a:ln/>
        </p:spPr>
        <p:txBody>
          <a:bodyPr/>
          <a:lstStyle>
            <a:lvl1pPr>
              <a:defRPr/>
            </a:lvl1pPr>
          </a:lstStyle>
          <a:p>
            <a:fld id="{9B0E722C-A72A-492D-85CA-392417C2C9A5}" type="slidenum">
              <a:rPr lang="en-US" altLang="en-US"/>
              <a:pPr/>
              <a:t>‹#›</a:t>
            </a:fld>
            <a:endParaRPr lang="en-US" altLang="en-US"/>
          </a:p>
        </p:txBody>
      </p:sp>
    </p:spTree>
    <p:extLst>
      <p:ext uri="{BB962C8B-B14F-4D97-AF65-F5344CB8AC3E}">
        <p14:creationId xmlns:p14="http://schemas.microsoft.com/office/powerpoint/2010/main" val="1389904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E7F2E1E-B216-4DA2-BD54-20A59BB88E1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AF3037F-D09D-4CDA-8590-A1346EEFE6B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C333958-9D7D-4590-A20E-CF0C361E61CD}"/>
              </a:ext>
            </a:extLst>
          </p:cNvPr>
          <p:cNvSpPr>
            <a:spLocks noGrp="1" noChangeArrowheads="1"/>
          </p:cNvSpPr>
          <p:nvPr>
            <p:ph type="sldNum" sz="quarter" idx="12"/>
          </p:nvPr>
        </p:nvSpPr>
        <p:spPr>
          <a:ln/>
        </p:spPr>
        <p:txBody>
          <a:bodyPr/>
          <a:lstStyle>
            <a:lvl1pPr>
              <a:defRPr/>
            </a:lvl1pPr>
          </a:lstStyle>
          <a:p>
            <a:fld id="{AF681027-CC18-4675-9E99-833071A46454}" type="slidenum">
              <a:rPr lang="en-US" altLang="en-US"/>
              <a:pPr/>
              <a:t>‹#›</a:t>
            </a:fld>
            <a:endParaRPr lang="en-US" altLang="en-US"/>
          </a:p>
        </p:txBody>
      </p:sp>
    </p:spTree>
    <p:extLst>
      <p:ext uri="{BB962C8B-B14F-4D97-AF65-F5344CB8AC3E}">
        <p14:creationId xmlns:p14="http://schemas.microsoft.com/office/powerpoint/2010/main" val="48755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29200D25-6519-4A83-850B-86FC5FA2E99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5ACBC93-3250-4E36-8EF6-32FCB457084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A3EB0AD-6E4B-4388-9C75-355A1B7E340B}"/>
              </a:ext>
            </a:extLst>
          </p:cNvPr>
          <p:cNvSpPr>
            <a:spLocks noGrp="1" noChangeArrowheads="1"/>
          </p:cNvSpPr>
          <p:nvPr>
            <p:ph type="sldNum" sz="quarter" idx="12"/>
          </p:nvPr>
        </p:nvSpPr>
        <p:spPr>
          <a:ln/>
        </p:spPr>
        <p:txBody>
          <a:bodyPr/>
          <a:lstStyle>
            <a:lvl1pPr>
              <a:defRPr/>
            </a:lvl1pPr>
          </a:lstStyle>
          <a:p>
            <a:pPr>
              <a:defRPr/>
            </a:pPr>
            <a:fld id="{74BBF612-D3BD-4197-BEE3-B075F388EAB9}" type="slidenum">
              <a:rPr lang="en-US" altLang="en-US"/>
              <a:pPr>
                <a:defRPr/>
              </a:pPr>
              <a:t>‹#›</a:t>
            </a:fld>
            <a:endParaRPr lang="en-US" altLang="en-US"/>
          </a:p>
        </p:txBody>
      </p:sp>
    </p:spTree>
    <p:extLst>
      <p:ext uri="{BB962C8B-B14F-4D97-AF65-F5344CB8AC3E}">
        <p14:creationId xmlns:p14="http://schemas.microsoft.com/office/powerpoint/2010/main" val="3554255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10DE33F-3514-4504-B7E0-0B1FEF14118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3BA4FEA-B362-475F-B857-4E423F632AC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338A1A3-64BC-415E-A7AC-EC903ACD933D}"/>
              </a:ext>
            </a:extLst>
          </p:cNvPr>
          <p:cNvSpPr>
            <a:spLocks noGrp="1" noChangeArrowheads="1"/>
          </p:cNvSpPr>
          <p:nvPr>
            <p:ph type="sldNum" sz="quarter" idx="12"/>
          </p:nvPr>
        </p:nvSpPr>
        <p:spPr>
          <a:ln/>
        </p:spPr>
        <p:txBody>
          <a:bodyPr/>
          <a:lstStyle>
            <a:lvl1pPr>
              <a:defRPr/>
            </a:lvl1pPr>
          </a:lstStyle>
          <a:p>
            <a:pPr>
              <a:defRPr/>
            </a:pPr>
            <a:fld id="{485E5B78-370C-4EC1-B87F-2ACB935BB247}" type="slidenum">
              <a:rPr lang="en-US" altLang="en-US"/>
              <a:pPr>
                <a:defRPr/>
              </a:pPr>
              <a:t>‹#›</a:t>
            </a:fld>
            <a:endParaRPr lang="en-US" altLang="en-US"/>
          </a:p>
        </p:txBody>
      </p:sp>
    </p:spTree>
    <p:extLst>
      <p:ext uri="{BB962C8B-B14F-4D97-AF65-F5344CB8AC3E}">
        <p14:creationId xmlns:p14="http://schemas.microsoft.com/office/powerpoint/2010/main" val="822010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94D93FEF-934F-4A49-820B-5A596408F8B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0E1B0FC-F01C-4406-9155-4A852BD3884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C522918-914C-40C0-A509-0BCF1CABAB1E}"/>
              </a:ext>
            </a:extLst>
          </p:cNvPr>
          <p:cNvSpPr>
            <a:spLocks noGrp="1" noChangeArrowheads="1"/>
          </p:cNvSpPr>
          <p:nvPr>
            <p:ph type="sldNum" sz="quarter" idx="12"/>
          </p:nvPr>
        </p:nvSpPr>
        <p:spPr>
          <a:ln/>
        </p:spPr>
        <p:txBody>
          <a:bodyPr/>
          <a:lstStyle>
            <a:lvl1pPr>
              <a:defRPr/>
            </a:lvl1pPr>
          </a:lstStyle>
          <a:p>
            <a:pPr>
              <a:defRPr/>
            </a:pPr>
            <a:fld id="{714276A1-D369-4FD2-B927-CBCAFF9FDE30}" type="slidenum">
              <a:rPr lang="en-US" altLang="en-US"/>
              <a:pPr>
                <a:defRPr/>
              </a:pPr>
              <a:t>‹#›</a:t>
            </a:fld>
            <a:endParaRPr lang="en-US" altLang="en-US"/>
          </a:p>
        </p:txBody>
      </p:sp>
    </p:spTree>
    <p:extLst>
      <p:ext uri="{BB962C8B-B14F-4D97-AF65-F5344CB8AC3E}">
        <p14:creationId xmlns:p14="http://schemas.microsoft.com/office/powerpoint/2010/main" val="630289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92A6EEB-8DBC-429D-BD8B-14FBF3607E1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5238F47-8146-4BA0-99C7-782E4DF5C21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957931C-EEC2-49FD-9352-57A04EF8E8BE}"/>
              </a:ext>
            </a:extLst>
          </p:cNvPr>
          <p:cNvSpPr>
            <a:spLocks noGrp="1" noChangeArrowheads="1"/>
          </p:cNvSpPr>
          <p:nvPr>
            <p:ph type="sldNum" sz="quarter" idx="12"/>
          </p:nvPr>
        </p:nvSpPr>
        <p:spPr>
          <a:ln/>
        </p:spPr>
        <p:txBody>
          <a:bodyPr/>
          <a:lstStyle>
            <a:lvl1pPr>
              <a:defRPr/>
            </a:lvl1pPr>
          </a:lstStyle>
          <a:p>
            <a:pPr>
              <a:defRPr/>
            </a:pPr>
            <a:fld id="{96D537AF-DB8B-4EF1-8DA7-50F493A79D11}" type="slidenum">
              <a:rPr lang="en-US" altLang="en-US"/>
              <a:pPr>
                <a:defRPr/>
              </a:pPr>
              <a:t>‹#›</a:t>
            </a:fld>
            <a:endParaRPr lang="en-US" altLang="en-US"/>
          </a:p>
        </p:txBody>
      </p:sp>
    </p:spTree>
    <p:extLst>
      <p:ext uri="{BB962C8B-B14F-4D97-AF65-F5344CB8AC3E}">
        <p14:creationId xmlns:p14="http://schemas.microsoft.com/office/powerpoint/2010/main" val="1326779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6FF9620-E31B-4D11-A9D2-28025B5E23E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18FF13A9-100B-402E-BE45-0EDD96CB675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A7A09337-B5E8-485F-A481-2DDB4F06C11E}"/>
              </a:ext>
            </a:extLst>
          </p:cNvPr>
          <p:cNvSpPr>
            <a:spLocks noGrp="1" noChangeArrowheads="1"/>
          </p:cNvSpPr>
          <p:nvPr>
            <p:ph type="sldNum" sz="quarter" idx="12"/>
          </p:nvPr>
        </p:nvSpPr>
        <p:spPr>
          <a:ln/>
        </p:spPr>
        <p:txBody>
          <a:bodyPr/>
          <a:lstStyle>
            <a:lvl1pPr>
              <a:defRPr/>
            </a:lvl1pPr>
          </a:lstStyle>
          <a:p>
            <a:pPr>
              <a:defRPr/>
            </a:pPr>
            <a:fld id="{7EE07A10-54C6-4B27-8954-532188869483}" type="slidenum">
              <a:rPr lang="en-US" altLang="en-US"/>
              <a:pPr>
                <a:defRPr/>
              </a:pPr>
              <a:t>‹#›</a:t>
            </a:fld>
            <a:endParaRPr lang="en-US" altLang="en-US"/>
          </a:p>
        </p:txBody>
      </p:sp>
    </p:spTree>
    <p:extLst>
      <p:ext uri="{BB962C8B-B14F-4D97-AF65-F5344CB8AC3E}">
        <p14:creationId xmlns:p14="http://schemas.microsoft.com/office/powerpoint/2010/main" val="1077877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B60ED69-4150-4E1E-ADAB-7806A54E948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F0CCB787-E641-4835-86CA-ABC4C912787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CCAD9F02-23CE-4E04-8B1A-13144C27C5DE}"/>
              </a:ext>
            </a:extLst>
          </p:cNvPr>
          <p:cNvSpPr>
            <a:spLocks noGrp="1" noChangeArrowheads="1"/>
          </p:cNvSpPr>
          <p:nvPr>
            <p:ph type="sldNum" sz="quarter" idx="12"/>
          </p:nvPr>
        </p:nvSpPr>
        <p:spPr>
          <a:ln/>
        </p:spPr>
        <p:txBody>
          <a:bodyPr/>
          <a:lstStyle>
            <a:lvl1pPr>
              <a:defRPr/>
            </a:lvl1pPr>
          </a:lstStyle>
          <a:p>
            <a:pPr>
              <a:defRPr/>
            </a:pPr>
            <a:fld id="{C3E73B6C-0979-4F1A-BE28-4C4C7C480E52}" type="slidenum">
              <a:rPr lang="en-US" altLang="en-US"/>
              <a:pPr>
                <a:defRPr/>
              </a:pPr>
              <a:t>‹#›</a:t>
            </a:fld>
            <a:endParaRPr lang="en-US" altLang="en-US"/>
          </a:p>
        </p:txBody>
      </p:sp>
    </p:spTree>
    <p:extLst>
      <p:ext uri="{BB962C8B-B14F-4D97-AF65-F5344CB8AC3E}">
        <p14:creationId xmlns:p14="http://schemas.microsoft.com/office/powerpoint/2010/main" val="3085521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800A004-BD9B-4A54-A4CC-D29A82DE001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4BDBA8D4-43AC-4A51-9D5E-A717696454B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45E83D4E-7234-40E3-86A5-6049E7DD8ED5}"/>
              </a:ext>
            </a:extLst>
          </p:cNvPr>
          <p:cNvSpPr>
            <a:spLocks noGrp="1" noChangeArrowheads="1"/>
          </p:cNvSpPr>
          <p:nvPr>
            <p:ph type="sldNum" sz="quarter" idx="12"/>
          </p:nvPr>
        </p:nvSpPr>
        <p:spPr>
          <a:ln/>
        </p:spPr>
        <p:txBody>
          <a:bodyPr/>
          <a:lstStyle>
            <a:lvl1pPr>
              <a:defRPr/>
            </a:lvl1pPr>
          </a:lstStyle>
          <a:p>
            <a:pPr>
              <a:defRPr/>
            </a:pPr>
            <a:fld id="{157DC4B9-2004-4860-8032-824E0A848187}" type="slidenum">
              <a:rPr lang="en-US" altLang="en-US"/>
              <a:pPr>
                <a:defRPr/>
              </a:pPr>
              <a:t>‹#›</a:t>
            </a:fld>
            <a:endParaRPr lang="en-US" altLang="en-US"/>
          </a:p>
        </p:txBody>
      </p:sp>
    </p:spTree>
    <p:extLst>
      <p:ext uri="{BB962C8B-B14F-4D97-AF65-F5344CB8AC3E}">
        <p14:creationId xmlns:p14="http://schemas.microsoft.com/office/powerpoint/2010/main" val="1547305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551C0729-3C6D-459C-ACE0-390BE53A0B1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C8D4E1E-7BBF-45BC-9390-E1F8CFECEDD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2FB75DA-8D7B-417F-95DA-9DA49BE7ACD0}"/>
              </a:ext>
            </a:extLst>
          </p:cNvPr>
          <p:cNvSpPr>
            <a:spLocks noGrp="1" noChangeArrowheads="1"/>
          </p:cNvSpPr>
          <p:nvPr>
            <p:ph type="sldNum" sz="quarter" idx="12"/>
          </p:nvPr>
        </p:nvSpPr>
        <p:spPr>
          <a:ln/>
        </p:spPr>
        <p:txBody>
          <a:bodyPr/>
          <a:lstStyle>
            <a:lvl1pPr>
              <a:defRPr/>
            </a:lvl1pPr>
          </a:lstStyle>
          <a:p>
            <a:pPr>
              <a:defRPr/>
            </a:pPr>
            <a:fld id="{310CD134-9AAB-4242-A6B6-4BC96C44B107}" type="slidenum">
              <a:rPr lang="en-US" altLang="en-US"/>
              <a:pPr>
                <a:defRPr/>
              </a:pPr>
              <a:t>‹#›</a:t>
            </a:fld>
            <a:endParaRPr lang="en-US" altLang="en-US"/>
          </a:p>
        </p:txBody>
      </p:sp>
    </p:spTree>
    <p:extLst>
      <p:ext uri="{BB962C8B-B14F-4D97-AF65-F5344CB8AC3E}">
        <p14:creationId xmlns:p14="http://schemas.microsoft.com/office/powerpoint/2010/main" val="43108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2BE53F7-800E-449C-875D-18F592765F1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949C59D-D6C4-4F59-B658-FBA9CD4C9CB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1EA13F1-34D5-4DBA-A0B9-B1D5DE2D2EBC}"/>
              </a:ext>
            </a:extLst>
          </p:cNvPr>
          <p:cNvSpPr>
            <a:spLocks noGrp="1" noChangeArrowheads="1"/>
          </p:cNvSpPr>
          <p:nvPr>
            <p:ph type="sldNum" sz="quarter" idx="12"/>
          </p:nvPr>
        </p:nvSpPr>
        <p:spPr>
          <a:ln/>
        </p:spPr>
        <p:txBody>
          <a:bodyPr/>
          <a:lstStyle>
            <a:lvl1pPr>
              <a:defRPr/>
            </a:lvl1pPr>
          </a:lstStyle>
          <a:p>
            <a:fld id="{7B3E8D37-891C-47E5-99AD-AC1DBEA5B18F}" type="slidenum">
              <a:rPr lang="en-US" altLang="en-US"/>
              <a:pPr/>
              <a:t>‹#›</a:t>
            </a:fld>
            <a:endParaRPr lang="en-US" altLang="en-US"/>
          </a:p>
        </p:txBody>
      </p:sp>
    </p:spTree>
    <p:extLst>
      <p:ext uri="{BB962C8B-B14F-4D97-AF65-F5344CB8AC3E}">
        <p14:creationId xmlns:p14="http://schemas.microsoft.com/office/powerpoint/2010/main" val="2409146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886134DE-C642-4EED-A531-CDABDBDA2C8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ADD2B57-B608-41A0-A85E-E5437A52CC9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0E4D14F-F856-4D92-B274-57E02A5780C9}"/>
              </a:ext>
            </a:extLst>
          </p:cNvPr>
          <p:cNvSpPr>
            <a:spLocks noGrp="1" noChangeArrowheads="1"/>
          </p:cNvSpPr>
          <p:nvPr>
            <p:ph type="sldNum" sz="quarter" idx="12"/>
          </p:nvPr>
        </p:nvSpPr>
        <p:spPr>
          <a:ln/>
        </p:spPr>
        <p:txBody>
          <a:bodyPr/>
          <a:lstStyle>
            <a:lvl1pPr>
              <a:defRPr/>
            </a:lvl1pPr>
          </a:lstStyle>
          <a:p>
            <a:pPr>
              <a:defRPr/>
            </a:pPr>
            <a:fld id="{18EFA343-2B84-414D-B506-86D5DF84F742}" type="slidenum">
              <a:rPr lang="en-US" altLang="en-US"/>
              <a:pPr>
                <a:defRPr/>
              </a:pPr>
              <a:t>‹#›</a:t>
            </a:fld>
            <a:endParaRPr lang="en-US" altLang="en-US"/>
          </a:p>
        </p:txBody>
      </p:sp>
    </p:spTree>
    <p:extLst>
      <p:ext uri="{BB962C8B-B14F-4D97-AF65-F5344CB8AC3E}">
        <p14:creationId xmlns:p14="http://schemas.microsoft.com/office/powerpoint/2010/main" val="931806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542CB23-9ED4-4DF3-B857-A568FCFD766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42813A9-5E1B-4ED5-8AC4-8C1B4567BF8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1B4C8D7-D168-4A7A-A66B-23E0462C2349}"/>
              </a:ext>
            </a:extLst>
          </p:cNvPr>
          <p:cNvSpPr>
            <a:spLocks noGrp="1" noChangeArrowheads="1"/>
          </p:cNvSpPr>
          <p:nvPr>
            <p:ph type="sldNum" sz="quarter" idx="12"/>
          </p:nvPr>
        </p:nvSpPr>
        <p:spPr>
          <a:ln/>
        </p:spPr>
        <p:txBody>
          <a:bodyPr/>
          <a:lstStyle>
            <a:lvl1pPr>
              <a:defRPr/>
            </a:lvl1pPr>
          </a:lstStyle>
          <a:p>
            <a:pPr>
              <a:defRPr/>
            </a:pPr>
            <a:fld id="{73FFEB67-B526-42A9-9B95-B25C87142A5A}" type="slidenum">
              <a:rPr lang="en-US" altLang="en-US"/>
              <a:pPr>
                <a:defRPr/>
              </a:pPr>
              <a:t>‹#›</a:t>
            </a:fld>
            <a:endParaRPr lang="en-US" altLang="en-US"/>
          </a:p>
        </p:txBody>
      </p:sp>
    </p:spTree>
    <p:extLst>
      <p:ext uri="{BB962C8B-B14F-4D97-AF65-F5344CB8AC3E}">
        <p14:creationId xmlns:p14="http://schemas.microsoft.com/office/powerpoint/2010/main" val="1704476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7211C90-2617-4A92-ABE8-82B6281B6B5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3DC56DF-D6BD-49A8-977B-A3CD0826DEB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3824540-E7B1-4F78-85B9-24DAE9A96721}"/>
              </a:ext>
            </a:extLst>
          </p:cNvPr>
          <p:cNvSpPr>
            <a:spLocks noGrp="1" noChangeArrowheads="1"/>
          </p:cNvSpPr>
          <p:nvPr>
            <p:ph type="sldNum" sz="quarter" idx="12"/>
          </p:nvPr>
        </p:nvSpPr>
        <p:spPr>
          <a:ln/>
        </p:spPr>
        <p:txBody>
          <a:bodyPr/>
          <a:lstStyle>
            <a:lvl1pPr>
              <a:defRPr/>
            </a:lvl1pPr>
          </a:lstStyle>
          <a:p>
            <a:pPr>
              <a:defRPr/>
            </a:pPr>
            <a:fld id="{114EC6BA-8879-4643-87B3-4FE954655DD9}" type="slidenum">
              <a:rPr lang="en-US" altLang="en-US"/>
              <a:pPr>
                <a:defRPr/>
              </a:pPr>
              <a:t>‹#›</a:t>
            </a:fld>
            <a:endParaRPr lang="en-US" altLang="en-US"/>
          </a:p>
        </p:txBody>
      </p:sp>
    </p:spTree>
    <p:extLst>
      <p:ext uri="{BB962C8B-B14F-4D97-AF65-F5344CB8AC3E}">
        <p14:creationId xmlns:p14="http://schemas.microsoft.com/office/powerpoint/2010/main" val="2242475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8CC2232B-021A-44F8-8EB9-B9248712663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7A7ED32-F108-4DA5-88AC-B3F88B4AB33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C821816-E596-46D3-9326-B801E70E21C4}"/>
              </a:ext>
            </a:extLst>
          </p:cNvPr>
          <p:cNvSpPr>
            <a:spLocks noGrp="1" noChangeArrowheads="1"/>
          </p:cNvSpPr>
          <p:nvPr>
            <p:ph type="sldNum" sz="quarter" idx="12"/>
          </p:nvPr>
        </p:nvSpPr>
        <p:spPr>
          <a:ln/>
        </p:spPr>
        <p:txBody>
          <a:bodyPr/>
          <a:lstStyle>
            <a:lvl1pPr>
              <a:defRPr/>
            </a:lvl1pPr>
          </a:lstStyle>
          <a:p>
            <a:fld id="{00A23B92-C8F9-4E11-A559-C8BA57F2680F}" type="slidenum">
              <a:rPr lang="en-US" altLang="en-US"/>
              <a:pPr/>
              <a:t>‹#›</a:t>
            </a:fld>
            <a:endParaRPr lang="en-US" altLang="en-US"/>
          </a:p>
        </p:txBody>
      </p:sp>
    </p:spTree>
    <p:extLst>
      <p:ext uri="{BB962C8B-B14F-4D97-AF65-F5344CB8AC3E}">
        <p14:creationId xmlns:p14="http://schemas.microsoft.com/office/powerpoint/2010/main" val="657472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862EADC-52CB-495F-9C8A-CDCA32FF68C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E70141C-50A5-434D-A957-7FBEB5967A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73CD915-5DB6-4973-AE07-E1718AD46F8D}"/>
              </a:ext>
            </a:extLst>
          </p:cNvPr>
          <p:cNvSpPr>
            <a:spLocks noGrp="1" noChangeArrowheads="1"/>
          </p:cNvSpPr>
          <p:nvPr>
            <p:ph type="sldNum" sz="quarter" idx="12"/>
          </p:nvPr>
        </p:nvSpPr>
        <p:spPr>
          <a:ln/>
        </p:spPr>
        <p:txBody>
          <a:bodyPr/>
          <a:lstStyle>
            <a:lvl1pPr>
              <a:defRPr/>
            </a:lvl1pPr>
          </a:lstStyle>
          <a:p>
            <a:fld id="{01819FFB-75F8-414B-B4EE-EB914734691F}" type="slidenum">
              <a:rPr lang="en-US" altLang="en-US"/>
              <a:pPr/>
              <a:t>‹#›</a:t>
            </a:fld>
            <a:endParaRPr lang="en-US" altLang="en-US"/>
          </a:p>
        </p:txBody>
      </p:sp>
    </p:spTree>
    <p:extLst>
      <p:ext uri="{BB962C8B-B14F-4D97-AF65-F5344CB8AC3E}">
        <p14:creationId xmlns:p14="http://schemas.microsoft.com/office/powerpoint/2010/main" val="1138261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629926E-8AB5-4E21-9C77-668563C74D6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0954BC1D-D195-4E56-90E0-9A80CF7C8A1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41853C88-86E8-4C7E-A3D5-39AE67F67699}"/>
              </a:ext>
            </a:extLst>
          </p:cNvPr>
          <p:cNvSpPr>
            <a:spLocks noGrp="1" noChangeArrowheads="1"/>
          </p:cNvSpPr>
          <p:nvPr>
            <p:ph type="sldNum" sz="quarter" idx="12"/>
          </p:nvPr>
        </p:nvSpPr>
        <p:spPr>
          <a:ln/>
        </p:spPr>
        <p:txBody>
          <a:bodyPr/>
          <a:lstStyle>
            <a:lvl1pPr>
              <a:defRPr/>
            </a:lvl1pPr>
          </a:lstStyle>
          <a:p>
            <a:fld id="{7EC1CA34-7FA5-4469-8CD4-0DB2810A20F2}" type="slidenum">
              <a:rPr lang="en-US" altLang="en-US"/>
              <a:pPr/>
              <a:t>‹#›</a:t>
            </a:fld>
            <a:endParaRPr lang="en-US" altLang="en-US"/>
          </a:p>
        </p:txBody>
      </p:sp>
    </p:spTree>
    <p:extLst>
      <p:ext uri="{BB962C8B-B14F-4D97-AF65-F5344CB8AC3E}">
        <p14:creationId xmlns:p14="http://schemas.microsoft.com/office/powerpoint/2010/main" val="936840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F7FDBCE-B6AD-4B9B-942E-2C7B3CC20E4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E89CDC17-BAD7-488E-9BAD-2925D50B3B9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7F86CC4-CD61-4593-A17B-7EE38FF327CD}"/>
              </a:ext>
            </a:extLst>
          </p:cNvPr>
          <p:cNvSpPr>
            <a:spLocks noGrp="1" noChangeArrowheads="1"/>
          </p:cNvSpPr>
          <p:nvPr>
            <p:ph type="sldNum" sz="quarter" idx="12"/>
          </p:nvPr>
        </p:nvSpPr>
        <p:spPr>
          <a:ln/>
        </p:spPr>
        <p:txBody>
          <a:bodyPr/>
          <a:lstStyle>
            <a:lvl1pPr>
              <a:defRPr/>
            </a:lvl1pPr>
          </a:lstStyle>
          <a:p>
            <a:fld id="{C17C2E74-B6B6-43C4-9074-BA3D83C07E72}" type="slidenum">
              <a:rPr lang="en-US" altLang="en-US"/>
              <a:pPr/>
              <a:t>‹#›</a:t>
            </a:fld>
            <a:endParaRPr lang="en-US" altLang="en-US"/>
          </a:p>
        </p:txBody>
      </p:sp>
    </p:spTree>
    <p:extLst>
      <p:ext uri="{BB962C8B-B14F-4D97-AF65-F5344CB8AC3E}">
        <p14:creationId xmlns:p14="http://schemas.microsoft.com/office/powerpoint/2010/main" val="51669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4586B1B-5B1C-4E2C-8055-6BDE441C491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A9B031F6-832D-4F00-81B5-C1B7D9F5B74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43BF45E2-C209-4F54-A1C3-B46FE020367F}"/>
              </a:ext>
            </a:extLst>
          </p:cNvPr>
          <p:cNvSpPr>
            <a:spLocks noGrp="1" noChangeArrowheads="1"/>
          </p:cNvSpPr>
          <p:nvPr>
            <p:ph type="sldNum" sz="quarter" idx="12"/>
          </p:nvPr>
        </p:nvSpPr>
        <p:spPr>
          <a:ln/>
        </p:spPr>
        <p:txBody>
          <a:bodyPr/>
          <a:lstStyle>
            <a:lvl1pPr>
              <a:defRPr/>
            </a:lvl1pPr>
          </a:lstStyle>
          <a:p>
            <a:fld id="{782FF0A4-1AE0-4C3E-9A38-A4EC22429592}" type="slidenum">
              <a:rPr lang="en-US" altLang="en-US"/>
              <a:pPr/>
              <a:t>‹#›</a:t>
            </a:fld>
            <a:endParaRPr lang="en-US" altLang="en-US"/>
          </a:p>
        </p:txBody>
      </p:sp>
    </p:spTree>
    <p:extLst>
      <p:ext uri="{BB962C8B-B14F-4D97-AF65-F5344CB8AC3E}">
        <p14:creationId xmlns:p14="http://schemas.microsoft.com/office/powerpoint/2010/main" val="1017285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C61A5909-70D1-4AF5-8BDE-C53C2E41D6F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6018DA4-A8B2-453E-9EE0-2048D014565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3658BD6-6187-4BCB-9A85-37B3A4E5E163}"/>
              </a:ext>
            </a:extLst>
          </p:cNvPr>
          <p:cNvSpPr>
            <a:spLocks noGrp="1" noChangeArrowheads="1"/>
          </p:cNvSpPr>
          <p:nvPr>
            <p:ph type="sldNum" sz="quarter" idx="12"/>
          </p:nvPr>
        </p:nvSpPr>
        <p:spPr>
          <a:ln/>
        </p:spPr>
        <p:txBody>
          <a:bodyPr/>
          <a:lstStyle>
            <a:lvl1pPr>
              <a:defRPr/>
            </a:lvl1pPr>
          </a:lstStyle>
          <a:p>
            <a:fld id="{FD07431F-8C5C-480A-A8FC-C248613C451F}" type="slidenum">
              <a:rPr lang="en-US" altLang="en-US"/>
              <a:pPr/>
              <a:t>‹#›</a:t>
            </a:fld>
            <a:endParaRPr lang="en-US" altLang="en-US"/>
          </a:p>
        </p:txBody>
      </p:sp>
    </p:spTree>
    <p:extLst>
      <p:ext uri="{BB962C8B-B14F-4D97-AF65-F5344CB8AC3E}">
        <p14:creationId xmlns:p14="http://schemas.microsoft.com/office/powerpoint/2010/main" val="1200418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120899B1-B7D0-48ED-82E1-D4CBE420810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CB11686-1942-4E9B-AB17-D1ECDB45C24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80AADAD-7FB1-4CC2-A243-A64A1401F3B2}"/>
              </a:ext>
            </a:extLst>
          </p:cNvPr>
          <p:cNvSpPr>
            <a:spLocks noGrp="1" noChangeArrowheads="1"/>
          </p:cNvSpPr>
          <p:nvPr>
            <p:ph type="sldNum" sz="quarter" idx="12"/>
          </p:nvPr>
        </p:nvSpPr>
        <p:spPr>
          <a:ln/>
        </p:spPr>
        <p:txBody>
          <a:bodyPr/>
          <a:lstStyle>
            <a:lvl1pPr>
              <a:defRPr/>
            </a:lvl1pPr>
          </a:lstStyle>
          <a:p>
            <a:fld id="{275DAA05-B466-4413-A6C2-824E3B0102AA}" type="slidenum">
              <a:rPr lang="en-US" altLang="en-US"/>
              <a:pPr/>
              <a:t>‹#›</a:t>
            </a:fld>
            <a:endParaRPr lang="en-US" altLang="en-US"/>
          </a:p>
        </p:txBody>
      </p:sp>
    </p:spTree>
    <p:extLst>
      <p:ext uri="{BB962C8B-B14F-4D97-AF65-F5344CB8AC3E}">
        <p14:creationId xmlns:p14="http://schemas.microsoft.com/office/powerpoint/2010/main" val="293867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03295CD-CB89-47A6-91F2-950218E99D03}"/>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86D1F26-F2CD-4B5D-981E-1FA4C34DE002}"/>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32D72C1-57E9-45D7-93F4-0587E3194BF9}"/>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907A028C-779C-4AF2-B279-AA6E7373E383}"/>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37E7DC5F-D7BF-430F-AA26-4997BDCAB103}"/>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7CEF20F8-F05C-4785-877D-99AF2073D1F0}" type="slidenum">
              <a:rPr lang="en-US" altLang="en-US"/>
              <a:pPr/>
              <a:t>‹#›</a:t>
            </a:fld>
            <a:endParaRPr lang="en-US" altLang="en-US"/>
          </a:p>
        </p:txBody>
      </p:sp>
    </p:spTree>
    <p:extLst>
      <p:ext uri="{BB962C8B-B14F-4D97-AF65-F5344CB8AC3E}">
        <p14:creationId xmlns:p14="http://schemas.microsoft.com/office/powerpoint/2010/main" val="580701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DA277FB-D8C5-4E29-81BC-FC237F1850B3}"/>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2FE9EBE-14AD-4731-89B1-29C44D8CFF5E}"/>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3F156C6-1F2D-4290-BA66-2ECC99214E5B}"/>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38644722-FD4B-4CBC-83D3-8FBEFF11A47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33E78F95-3FF8-4739-925A-20DF6111D5E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BDFDA22-BA45-48BE-A4DB-1DFFE2B1DAD3}" type="slidenum">
              <a:rPr lang="en-US" altLang="en-US"/>
              <a:pPr>
                <a:defRPr/>
              </a:pPr>
              <a:t>‹#›</a:t>
            </a:fld>
            <a:endParaRPr lang="en-US" altLang="en-US"/>
          </a:p>
        </p:txBody>
      </p:sp>
    </p:spTree>
    <p:extLst>
      <p:ext uri="{BB962C8B-B14F-4D97-AF65-F5344CB8AC3E}">
        <p14:creationId xmlns:p14="http://schemas.microsoft.com/office/powerpoint/2010/main" val="5590696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blogs.mathworks.com/deep-learning/2019/08/22/data-augmentation-for-image-classification-applications-using-deep-learning/"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docid:nnet_ref#mw_fd462475-1bc2-4f76-968c-c75721e5195f"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
            <a:extLst>
              <a:ext uri="{FF2B5EF4-FFF2-40B4-BE49-F238E27FC236}">
                <a16:creationId xmlns:a16="http://schemas.microsoft.com/office/drawing/2014/main" id="{37993F52-2A59-4041-943E-19830864F360}"/>
              </a:ext>
            </a:extLst>
          </p:cNvPr>
          <p:cNvSpPr txBox="1">
            <a:spLocks noChangeArrowheads="1"/>
          </p:cNvSpPr>
          <p:nvPr/>
        </p:nvSpPr>
        <p:spPr bwMode="auto">
          <a:xfrm>
            <a:off x="2152650" y="2832100"/>
            <a:ext cx="7886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2400" dirty="0">
                <a:solidFill>
                  <a:srgbClr val="000000"/>
                </a:solidFill>
              </a:rPr>
              <a:t>Convolutional Neural Networks (CNNs): </a:t>
            </a:r>
          </a:p>
          <a:p>
            <a:pPr eaLnBrk="0" fontAlgn="base" hangingPunct="0">
              <a:spcBef>
                <a:spcPct val="0"/>
              </a:spcBef>
              <a:spcAft>
                <a:spcPct val="0"/>
              </a:spcAft>
              <a:buNone/>
            </a:pPr>
            <a:r>
              <a:rPr lang="en-US" altLang="en-US" sz="2400" dirty="0">
                <a:solidFill>
                  <a:srgbClr val="000000"/>
                </a:solidFill>
              </a:rPr>
              <a:t>Deep leaning neural networks for image classification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a:extLst>
              <a:ext uri="{FF2B5EF4-FFF2-40B4-BE49-F238E27FC236}">
                <a16:creationId xmlns:a16="http://schemas.microsoft.com/office/drawing/2014/main" id="{E09A7778-FA4A-4C4F-AEA4-5DDBBF13F7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7588" y="3130288"/>
            <a:ext cx="8860116" cy="26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Box 3">
            <a:extLst>
              <a:ext uri="{FF2B5EF4-FFF2-40B4-BE49-F238E27FC236}">
                <a16:creationId xmlns:a16="http://schemas.microsoft.com/office/drawing/2014/main" id="{1B8AEF18-AC20-4862-BC9E-4D381CA2E758}"/>
              </a:ext>
            </a:extLst>
          </p:cNvPr>
          <p:cNvSpPr txBox="1">
            <a:spLocks noChangeArrowheads="1"/>
          </p:cNvSpPr>
          <p:nvPr/>
        </p:nvSpPr>
        <p:spPr bwMode="auto">
          <a:xfrm>
            <a:off x="774700" y="990600"/>
            <a:ext cx="108204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Pooling partitions the input array into regions and takes the largest input value in the region as the input for that region.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Example below reduces the size of the input array from 4x4 to 2x2, which decreases size and resolution of feature maps</a:t>
            </a:r>
          </a:p>
        </p:txBody>
      </p:sp>
    </p:spTree>
    <p:extLst>
      <p:ext uri="{BB962C8B-B14F-4D97-AF65-F5344CB8AC3E}">
        <p14:creationId xmlns:p14="http://schemas.microsoft.com/office/powerpoint/2010/main" val="3417399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3">
            <a:extLst>
              <a:ext uri="{FF2B5EF4-FFF2-40B4-BE49-F238E27FC236}">
                <a16:creationId xmlns:a16="http://schemas.microsoft.com/office/drawing/2014/main" id="{E2030853-DE45-4CCA-99EF-C839D1B19381}"/>
              </a:ext>
            </a:extLst>
          </p:cNvPr>
          <p:cNvSpPr txBox="1">
            <a:spLocks noChangeArrowheads="1"/>
          </p:cNvSpPr>
          <p:nvPr/>
        </p:nvSpPr>
        <p:spPr bwMode="auto">
          <a:xfrm>
            <a:off x="586891" y="960429"/>
            <a:ext cx="11074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2000" dirty="0">
                <a:solidFill>
                  <a:srgbClr val="000000"/>
                </a:solidFill>
              </a:rPr>
              <a:t>After many cycles of convolution, </a:t>
            </a:r>
            <a:r>
              <a:rPr lang="en-US" altLang="en-US" sz="2000" dirty="0" err="1">
                <a:solidFill>
                  <a:srgbClr val="000000"/>
                </a:solidFill>
              </a:rPr>
              <a:t>ReLU</a:t>
            </a:r>
            <a:r>
              <a:rPr lang="en-US" altLang="en-US" sz="2000" dirty="0">
                <a:solidFill>
                  <a:srgbClr val="000000"/>
                </a:solidFill>
              </a:rPr>
              <a:t> activation, and pooling for multiple regions of the image, feature maps are classified to obtain class likelihoods. In example shown below, likelihood of car should be much greater than likelihood of other classes.</a:t>
            </a:r>
          </a:p>
        </p:txBody>
      </p:sp>
      <p:sp>
        <p:nvSpPr>
          <p:cNvPr id="56323" name="TextBox 4">
            <a:extLst>
              <a:ext uri="{FF2B5EF4-FFF2-40B4-BE49-F238E27FC236}">
                <a16:creationId xmlns:a16="http://schemas.microsoft.com/office/drawing/2014/main" id="{C76A9FAC-930E-42F7-ABE7-BD4B67475FFF}"/>
              </a:ext>
            </a:extLst>
          </p:cNvPr>
          <p:cNvSpPr txBox="1">
            <a:spLocks noChangeArrowheads="1"/>
          </p:cNvSpPr>
          <p:nvPr/>
        </p:nvSpPr>
        <p:spPr bwMode="auto">
          <a:xfrm>
            <a:off x="942492" y="246342"/>
            <a:ext cx="10830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2400" dirty="0">
                <a:solidFill>
                  <a:srgbClr val="000000"/>
                </a:solidFill>
              </a:rPr>
              <a:t>CNNs have many hidden layer to obtain feature maps of many input regions</a:t>
            </a:r>
          </a:p>
        </p:txBody>
      </p:sp>
      <p:pic>
        <p:nvPicPr>
          <p:cNvPr id="56324" name="Picture 5">
            <a:extLst>
              <a:ext uri="{FF2B5EF4-FFF2-40B4-BE49-F238E27FC236}">
                <a16:creationId xmlns:a16="http://schemas.microsoft.com/office/drawing/2014/main" id="{88EEF0FC-78BB-4479-BA9C-AF1F7FF627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694" y="2228514"/>
            <a:ext cx="11459206" cy="394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820CDF60-811A-4A31-B4BB-5C1D2B4B29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4034" y="63500"/>
            <a:ext cx="9208066" cy="502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Box 2">
            <a:extLst>
              <a:ext uri="{FF2B5EF4-FFF2-40B4-BE49-F238E27FC236}">
                <a16:creationId xmlns:a16="http://schemas.microsoft.com/office/drawing/2014/main" id="{6DE64462-9151-405C-B9EE-273698CFCA26}"/>
              </a:ext>
            </a:extLst>
          </p:cNvPr>
          <p:cNvSpPr txBox="1">
            <a:spLocks noChangeArrowheads="1"/>
          </p:cNvSpPr>
          <p:nvPr/>
        </p:nvSpPr>
        <p:spPr bwMode="auto">
          <a:xfrm>
            <a:off x="342900" y="5257800"/>
            <a:ext cx="11506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2400" dirty="0">
                <a:solidFill>
                  <a:srgbClr val="000000"/>
                </a:solidFill>
              </a:rPr>
              <a:t>Image processing by CNNs is hierarchal.  Early hidden layer may only detect edges.  Hidden layers closer to classification detect more complex features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820CDF60-811A-4A31-B4BB-5C1D2B4B29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7034" y="0"/>
            <a:ext cx="9208066" cy="502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Box 2">
            <a:extLst>
              <a:ext uri="{FF2B5EF4-FFF2-40B4-BE49-F238E27FC236}">
                <a16:creationId xmlns:a16="http://schemas.microsoft.com/office/drawing/2014/main" id="{6DE64462-9151-405C-B9EE-273698CFCA26}"/>
              </a:ext>
            </a:extLst>
          </p:cNvPr>
          <p:cNvSpPr txBox="1">
            <a:spLocks noChangeArrowheads="1"/>
          </p:cNvSpPr>
          <p:nvPr/>
        </p:nvSpPr>
        <p:spPr bwMode="auto">
          <a:xfrm>
            <a:off x="342900" y="5257800"/>
            <a:ext cx="11506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400" dirty="0">
                <a:solidFill>
                  <a:srgbClr val="000000"/>
                </a:solidFill>
              </a:rPr>
              <a:t>Features in h</a:t>
            </a:r>
            <a:r>
              <a:rPr kumimoji="0" lang="en-US" alt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idden</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layers near the classifier will not be recognizable. We can trace then back to the image and quantify their importance in the classification.</a:t>
            </a:r>
          </a:p>
        </p:txBody>
      </p:sp>
      <p:sp>
        <p:nvSpPr>
          <p:cNvPr id="2" name="Oval 1">
            <a:extLst>
              <a:ext uri="{FF2B5EF4-FFF2-40B4-BE49-F238E27FC236}">
                <a16:creationId xmlns:a16="http://schemas.microsoft.com/office/drawing/2014/main" id="{E3C63939-BEC8-4A02-9793-58AFC0777232}"/>
              </a:ext>
            </a:extLst>
          </p:cNvPr>
          <p:cNvSpPr/>
          <p:nvPr/>
        </p:nvSpPr>
        <p:spPr>
          <a:xfrm>
            <a:off x="1562100" y="2857500"/>
            <a:ext cx="304800" cy="5715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9BC44FB-5279-4192-BB08-62E097AAAC08}"/>
              </a:ext>
            </a:extLst>
          </p:cNvPr>
          <p:cNvSpPr/>
          <p:nvPr/>
        </p:nvSpPr>
        <p:spPr>
          <a:xfrm>
            <a:off x="8648700" y="1003300"/>
            <a:ext cx="254000" cy="457200"/>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701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a:extLst>
              <a:ext uri="{FF2B5EF4-FFF2-40B4-BE49-F238E27FC236}">
                <a16:creationId xmlns:a16="http://schemas.microsoft.com/office/drawing/2014/main" id="{A707D559-3AC8-4958-8F30-69935CD2A3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356" y="609600"/>
            <a:ext cx="12038928"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Box 2">
            <a:extLst>
              <a:ext uri="{FF2B5EF4-FFF2-40B4-BE49-F238E27FC236}">
                <a16:creationId xmlns:a16="http://schemas.microsoft.com/office/drawing/2014/main" id="{1D3B2511-0A04-497E-AE8E-62E11B8C9CA4}"/>
              </a:ext>
            </a:extLst>
          </p:cNvPr>
          <p:cNvSpPr txBox="1">
            <a:spLocks noChangeArrowheads="1"/>
          </p:cNvSpPr>
          <p:nvPr/>
        </p:nvSpPr>
        <p:spPr bwMode="auto">
          <a:xfrm>
            <a:off x="457200" y="4927601"/>
            <a:ext cx="112775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Flattened and fully connected output can drive different types of machine learning classifiers to realize specific advantages, like SVM for wide margins or decision trees for explainable results.</a:t>
            </a:r>
          </a:p>
        </p:txBody>
      </p:sp>
    </p:spTree>
    <p:extLst>
      <p:ext uri="{BB962C8B-B14F-4D97-AF65-F5344CB8AC3E}">
        <p14:creationId xmlns:p14="http://schemas.microsoft.com/office/powerpoint/2010/main" val="2028358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a:extLst>
              <a:ext uri="{FF2B5EF4-FFF2-40B4-BE49-F238E27FC236}">
                <a16:creationId xmlns:a16="http://schemas.microsoft.com/office/drawing/2014/main" id="{F56F946B-A9E9-4924-A4B1-BC7D2D8016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4676" y="563561"/>
            <a:ext cx="10226633" cy="344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Box 2">
            <a:extLst>
              <a:ext uri="{FF2B5EF4-FFF2-40B4-BE49-F238E27FC236}">
                <a16:creationId xmlns:a16="http://schemas.microsoft.com/office/drawing/2014/main" id="{4C375A20-A61D-4F81-9DA4-4059F108254E}"/>
              </a:ext>
            </a:extLst>
          </p:cNvPr>
          <p:cNvSpPr txBox="1">
            <a:spLocks noChangeArrowheads="1"/>
          </p:cNvSpPr>
          <p:nvPr/>
        </p:nvSpPr>
        <p:spPr bwMode="auto">
          <a:xfrm>
            <a:off x="1643064" y="4572001"/>
            <a:ext cx="85756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2400">
                <a:solidFill>
                  <a:srgbClr val="000000"/>
                </a:solidFill>
              </a:rPr>
              <a:t>Training from scratch gives the most accurate predictions but </a:t>
            </a:r>
          </a:p>
          <a:p>
            <a:pPr eaLnBrk="0" fontAlgn="base" hangingPunct="0">
              <a:spcBef>
                <a:spcPct val="0"/>
              </a:spcBef>
              <a:spcAft>
                <a:spcPct val="0"/>
              </a:spcAft>
              <a:buNone/>
            </a:pPr>
            <a:r>
              <a:rPr lang="en-US" altLang="en-US" sz="2400">
                <a:solidFill>
                  <a:srgbClr val="000000"/>
                </a:solidFill>
              </a:rPr>
              <a:t>requires many images and large computational resources.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a:extLst>
              <a:ext uri="{FF2B5EF4-FFF2-40B4-BE49-F238E27FC236}">
                <a16:creationId xmlns:a16="http://schemas.microsoft.com/office/drawing/2014/main" id="{1095EADB-06DD-46E3-9E04-624B79D582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77800"/>
            <a:ext cx="10573486" cy="364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Box 2">
            <a:extLst>
              <a:ext uri="{FF2B5EF4-FFF2-40B4-BE49-F238E27FC236}">
                <a16:creationId xmlns:a16="http://schemas.microsoft.com/office/drawing/2014/main" id="{2C15B302-D275-420C-BEA5-9E230C544202}"/>
              </a:ext>
            </a:extLst>
          </p:cNvPr>
          <p:cNvSpPr txBox="1">
            <a:spLocks noChangeArrowheads="1"/>
          </p:cNvSpPr>
          <p:nvPr/>
        </p:nvSpPr>
        <p:spPr bwMode="auto">
          <a:xfrm>
            <a:off x="511543" y="3819527"/>
            <a:ext cx="11201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2400" dirty="0">
                <a:solidFill>
                  <a:srgbClr val="000000"/>
                </a:solidFill>
              </a:rPr>
              <a:t>A pre-trained CNNs that embodies fundamentals of image segmentation, like edge detection, can be refined to identify many types of objects with less data and computational resources than training from scratch.</a:t>
            </a:r>
          </a:p>
          <a:p>
            <a:pPr eaLnBrk="0" fontAlgn="base" hangingPunct="0">
              <a:spcBef>
                <a:spcPct val="0"/>
              </a:spcBef>
              <a:spcAft>
                <a:spcPct val="0"/>
              </a:spcAft>
              <a:buNone/>
            </a:pPr>
            <a:endParaRPr lang="en-US" altLang="en-US" sz="2400" dirty="0">
              <a:solidFill>
                <a:srgbClr val="000000"/>
              </a:solidFill>
            </a:endParaRPr>
          </a:p>
          <a:p>
            <a:pPr eaLnBrk="0" fontAlgn="base" hangingPunct="0">
              <a:spcBef>
                <a:spcPct val="0"/>
              </a:spcBef>
              <a:spcAft>
                <a:spcPct val="0"/>
              </a:spcAft>
              <a:buNone/>
            </a:pPr>
            <a:r>
              <a:rPr lang="en-US" altLang="en-US" sz="2400" dirty="0">
                <a:solidFill>
                  <a:srgbClr val="000000"/>
                </a:solidFill>
              </a:rPr>
              <a:t>Example: transfer learning for trash classification</a:t>
            </a:r>
          </a:p>
          <a:p>
            <a:pPr eaLnBrk="0" fontAlgn="base" hangingPunct="0">
              <a:spcBef>
                <a:spcPct val="0"/>
              </a:spcBef>
              <a:spcAft>
                <a:spcPct val="0"/>
              </a:spcAft>
              <a:buNone/>
            </a:pPr>
            <a:r>
              <a:rPr lang="en-US" altLang="en-US" sz="2400" dirty="0">
                <a:solidFill>
                  <a:srgbClr val="000000"/>
                </a:solidFill>
              </a:rPr>
              <a:t>	step 1 choose a pretrained network</a:t>
            </a:r>
          </a:p>
          <a:p>
            <a:pPr eaLnBrk="0" fontAlgn="base" hangingPunct="0">
              <a:spcBef>
                <a:spcPct val="0"/>
              </a:spcBef>
              <a:spcAft>
                <a:spcPct val="0"/>
              </a:spcAft>
              <a:buNone/>
            </a:pPr>
            <a:r>
              <a:rPr lang="en-US" altLang="en-US" sz="2400" dirty="0">
                <a:solidFill>
                  <a:srgbClr val="000000"/>
                </a:solidFill>
              </a:rPr>
              <a:t>	step 2 get training images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C64DA38E-0DB8-418A-A3D1-0921F05791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84" y="2133600"/>
            <a:ext cx="11778381" cy="3886200"/>
          </a:xfrm>
          <a:prstGeom prst="rect">
            <a:avLst/>
          </a:prstGeom>
        </p:spPr>
      </p:pic>
      <p:sp>
        <p:nvSpPr>
          <p:cNvPr id="4" name="TextBox 3">
            <a:extLst>
              <a:ext uri="{FF2B5EF4-FFF2-40B4-BE49-F238E27FC236}">
                <a16:creationId xmlns:a16="http://schemas.microsoft.com/office/drawing/2014/main" id="{2AA1D9AA-3B0D-489A-BFE7-6308790B1D15}"/>
              </a:ext>
            </a:extLst>
          </p:cNvPr>
          <p:cNvSpPr txBox="1"/>
          <p:nvPr/>
        </p:nvSpPr>
        <p:spPr>
          <a:xfrm>
            <a:off x="922340" y="1054100"/>
            <a:ext cx="9542612" cy="461665"/>
          </a:xfrm>
          <a:prstGeom prst="rect">
            <a:avLst/>
          </a:prstGeom>
          <a:noFill/>
        </p:spPr>
        <p:txBody>
          <a:bodyPr wrap="none" rtlCol="0">
            <a:spAutoFit/>
          </a:bodyPr>
          <a:lstStyle/>
          <a:p>
            <a:r>
              <a:rPr lang="en-US" sz="2400" dirty="0"/>
              <a:t>Select a pre-trained network. Many choices are available in MATLAB</a:t>
            </a:r>
          </a:p>
        </p:txBody>
      </p:sp>
    </p:spTree>
    <p:extLst>
      <p:ext uri="{BB962C8B-B14F-4D97-AF65-F5344CB8AC3E}">
        <p14:creationId xmlns:p14="http://schemas.microsoft.com/office/powerpoint/2010/main" val="3296449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CE970A86-AFC0-4317-96E0-6E149CAC26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700" y="203599"/>
            <a:ext cx="6451600" cy="6654401"/>
          </a:xfrm>
          <a:prstGeom prst="rect">
            <a:avLst/>
          </a:prstGeom>
        </p:spPr>
      </p:pic>
      <p:sp>
        <p:nvSpPr>
          <p:cNvPr id="4" name="TextBox 3">
            <a:extLst>
              <a:ext uri="{FF2B5EF4-FFF2-40B4-BE49-F238E27FC236}">
                <a16:creationId xmlns:a16="http://schemas.microsoft.com/office/drawing/2014/main" id="{B8EA781B-F9DB-44E1-9FE3-D3B1E9CA5D57}"/>
              </a:ext>
            </a:extLst>
          </p:cNvPr>
          <p:cNvSpPr txBox="1"/>
          <p:nvPr/>
        </p:nvSpPr>
        <p:spPr>
          <a:xfrm>
            <a:off x="6769100" y="825500"/>
            <a:ext cx="2630335" cy="523220"/>
          </a:xfrm>
          <a:prstGeom prst="rect">
            <a:avLst/>
          </a:prstGeom>
          <a:noFill/>
        </p:spPr>
        <p:txBody>
          <a:bodyPr wrap="none" rtlCol="0">
            <a:spAutoFit/>
          </a:bodyPr>
          <a:lstStyle/>
          <a:p>
            <a:r>
              <a:rPr lang="en-US" sz="2800" dirty="0"/>
              <a:t>Try </a:t>
            </a:r>
            <a:r>
              <a:rPr lang="en-US" sz="2800" dirty="0" err="1"/>
              <a:t>GoogLeNet</a:t>
            </a:r>
            <a:endParaRPr lang="en-US" sz="2800" dirty="0"/>
          </a:p>
        </p:txBody>
      </p:sp>
    </p:spTree>
    <p:extLst>
      <p:ext uri="{BB962C8B-B14F-4D97-AF65-F5344CB8AC3E}">
        <p14:creationId xmlns:p14="http://schemas.microsoft.com/office/powerpoint/2010/main" val="3039034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EEB84A-4EA6-4C2C-9990-F063823FD4D2}"/>
              </a:ext>
            </a:extLst>
          </p:cNvPr>
          <p:cNvSpPr/>
          <p:nvPr/>
        </p:nvSpPr>
        <p:spPr>
          <a:xfrm>
            <a:off x="6451600" y="1511300"/>
            <a:ext cx="4610100" cy="5275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Graphical user interface, website&#10;&#10;Description automatically generated">
            <a:extLst>
              <a:ext uri="{FF2B5EF4-FFF2-40B4-BE49-F238E27FC236}">
                <a16:creationId xmlns:a16="http://schemas.microsoft.com/office/drawing/2014/main" id="{A1D65D2B-8AF9-4C93-932C-829A9E5D0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205" y="744243"/>
            <a:ext cx="10335590" cy="5275832"/>
          </a:xfrm>
          <a:prstGeom prst="rect">
            <a:avLst/>
          </a:prstGeom>
        </p:spPr>
      </p:pic>
      <p:sp>
        <p:nvSpPr>
          <p:cNvPr id="5" name="TextBox 4">
            <a:extLst>
              <a:ext uri="{FF2B5EF4-FFF2-40B4-BE49-F238E27FC236}">
                <a16:creationId xmlns:a16="http://schemas.microsoft.com/office/drawing/2014/main" id="{686A802A-40AF-48D8-8BBC-93A1D15E8487}"/>
              </a:ext>
            </a:extLst>
          </p:cNvPr>
          <p:cNvSpPr txBox="1"/>
          <p:nvPr/>
        </p:nvSpPr>
        <p:spPr>
          <a:xfrm>
            <a:off x="928205" y="5346700"/>
            <a:ext cx="10335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We will use this database to create a MATLAB object called a “datastore”.</a:t>
            </a:r>
          </a:p>
        </p:txBody>
      </p:sp>
      <p:sp>
        <p:nvSpPr>
          <p:cNvPr id="4" name="TextBox 3">
            <a:extLst>
              <a:ext uri="{FF2B5EF4-FFF2-40B4-BE49-F238E27FC236}">
                <a16:creationId xmlns:a16="http://schemas.microsoft.com/office/drawing/2014/main" id="{82533510-FABC-4481-B8CA-F3EA800CC5EC}"/>
              </a:ext>
            </a:extLst>
          </p:cNvPr>
          <p:cNvSpPr txBox="1"/>
          <p:nvPr/>
        </p:nvSpPr>
        <p:spPr>
          <a:xfrm>
            <a:off x="528052" y="296774"/>
            <a:ext cx="10866116"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Arial"/>
              </a:rPr>
              <a:t>A</a:t>
            </a:r>
            <a:r>
              <a:rPr kumimoji="0" lang="en-US" sz="2400" b="0" i="0" u="none" strike="noStrike" kern="1200" cap="none" spc="0" normalizeH="0" baseline="0" noProof="0" dirty="0">
                <a:ln>
                  <a:noFill/>
                </a:ln>
                <a:solidFill>
                  <a:srgbClr val="000000"/>
                </a:solidFill>
                <a:effectLst/>
                <a:uLnTx/>
                <a:uFillTx/>
                <a:latin typeface="Arial"/>
                <a:ea typeface="+mn-ea"/>
                <a:cs typeface="+mn-cs"/>
              </a:rPr>
              <a:t> database of trash images is available for training: 2390 images in 5 classes,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Arial"/>
              </a:rPr>
              <a:t>cardboard, glass, metal, paper, and plastic</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43709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a:extLst>
              <a:ext uri="{FF2B5EF4-FFF2-40B4-BE49-F238E27FC236}">
                <a16:creationId xmlns:a16="http://schemas.microsoft.com/office/drawing/2014/main" id="{11C7A61C-9170-4231-93CF-22195E06E3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06700" y="3078164"/>
            <a:ext cx="6946900"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Box 3">
            <a:extLst>
              <a:ext uri="{FF2B5EF4-FFF2-40B4-BE49-F238E27FC236}">
                <a16:creationId xmlns:a16="http://schemas.microsoft.com/office/drawing/2014/main" id="{FE073710-0E0C-4B5F-8CB3-417677BE1B7A}"/>
              </a:ext>
            </a:extLst>
          </p:cNvPr>
          <p:cNvSpPr txBox="1">
            <a:spLocks noChangeArrowheads="1"/>
          </p:cNvSpPr>
          <p:nvPr/>
        </p:nvSpPr>
        <p:spPr bwMode="auto">
          <a:xfrm>
            <a:off x="1039813" y="690563"/>
            <a:ext cx="109108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 typical ANN associates patterns (input and output) defined as vectors.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one hidden layer is usually sufficient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number hidden nodes is typically twice the number of output nodes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network is “fully connected”</a:t>
            </a:r>
          </a:p>
        </p:txBody>
      </p:sp>
    </p:spTree>
    <p:extLst>
      <p:ext uri="{BB962C8B-B14F-4D97-AF65-F5344CB8AC3E}">
        <p14:creationId xmlns:p14="http://schemas.microsoft.com/office/powerpoint/2010/main" val="3211261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website&#10;&#10;Description automatically generated">
            <a:extLst>
              <a:ext uri="{FF2B5EF4-FFF2-40B4-BE49-F238E27FC236}">
                <a16:creationId xmlns:a16="http://schemas.microsoft.com/office/drawing/2014/main" id="{9AB90938-0154-40BD-804B-CAF0EA103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7255"/>
            <a:ext cx="6825354" cy="3484022"/>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336E0DAB-076C-4497-BA78-54436FFB8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590550"/>
            <a:ext cx="5819855" cy="6153150"/>
          </a:xfrm>
          <a:prstGeom prst="rect">
            <a:avLst/>
          </a:prstGeom>
        </p:spPr>
      </p:pic>
      <p:sp>
        <p:nvSpPr>
          <p:cNvPr id="7" name="TextBox 6">
            <a:extLst>
              <a:ext uri="{FF2B5EF4-FFF2-40B4-BE49-F238E27FC236}">
                <a16:creationId xmlns:a16="http://schemas.microsoft.com/office/drawing/2014/main" id="{4FA80107-5769-4D51-A58D-545339F82363}"/>
              </a:ext>
            </a:extLst>
          </p:cNvPr>
          <p:cNvSpPr txBox="1"/>
          <p:nvPr/>
        </p:nvSpPr>
        <p:spPr>
          <a:xfrm>
            <a:off x="701226" y="1607145"/>
            <a:ext cx="5422901" cy="400110"/>
          </a:xfrm>
          <a:prstGeom prst="rect">
            <a:avLst/>
          </a:prstGeom>
          <a:noFill/>
        </p:spPr>
        <p:txBody>
          <a:bodyPr wrap="square" rtlCol="0">
            <a:spAutoFit/>
          </a:bodyPr>
          <a:lstStyle/>
          <a:p>
            <a:r>
              <a:rPr lang="en-US" sz="2000" dirty="0" err="1"/>
              <a:t>trashnet</a:t>
            </a:r>
            <a:r>
              <a:rPr lang="en-US" sz="2000" dirty="0"/>
              <a:t> datastore: 2390 images in 5 classes  </a:t>
            </a:r>
          </a:p>
        </p:txBody>
      </p:sp>
      <p:sp>
        <p:nvSpPr>
          <p:cNvPr id="8" name="TextBox 7">
            <a:extLst>
              <a:ext uri="{FF2B5EF4-FFF2-40B4-BE49-F238E27FC236}">
                <a16:creationId xmlns:a16="http://schemas.microsoft.com/office/drawing/2014/main" id="{194F8ED9-B941-46EB-A9C2-DD42EB3B3C9F}"/>
              </a:ext>
            </a:extLst>
          </p:cNvPr>
          <p:cNvSpPr txBox="1"/>
          <p:nvPr/>
        </p:nvSpPr>
        <p:spPr>
          <a:xfrm>
            <a:off x="4973895" y="231612"/>
            <a:ext cx="1923925" cy="523220"/>
          </a:xfrm>
          <a:prstGeom prst="rect">
            <a:avLst/>
          </a:prstGeom>
          <a:noFill/>
        </p:spPr>
        <p:txBody>
          <a:bodyPr wrap="none" rtlCol="0">
            <a:spAutoFit/>
          </a:bodyPr>
          <a:lstStyle/>
          <a:p>
            <a:r>
              <a:rPr lang="en-US" sz="2800" dirty="0"/>
              <a:t>Datastores</a:t>
            </a:r>
          </a:p>
        </p:txBody>
      </p:sp>
    </p:spTree>
    <p:extLst>
      <p:ext uri="{BB962C8B-B14F-4D97-AF65-F5344CB8AC3E}">
        <p14:creationId xmlns:p14="http://schemas.microsoft.com/office/powerpoint/2010/main" val="1781017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D2B4B6-C4D3-4485-AEEA-DA314CA3BDB6}"/>
              </a:ext>
            </a:extLst>
          </p:cNvPr>
          <p:cNvSpPr txBox="1"/>
          <p:nvPr/>
        </p:nvSpPr>
        <p:spPr>
          <a:xfrm>
            <a:off x="616357" y="295883"/>
            <a:ext cx="10791737" cy="1200329"/>
          </a:xfrm>
          <a:prstGeom prst="rect">
            <a:avLst/>
          </a:prstGeom>
          <a:noFill/>
        </p:spPr>
        <p:txBody>
          <a:bodyPr wrap="none" rtlCol="0">
            <a:spAutoFit/>
          </a:bodyPr>
          <a:lstStyle/>
          <a:p>
            <a:r>
              <a:rPr lang="en-US" sz="2400" dirty="0"/>
              <a:t>Training and testing images are the computational bottle neck.</a:t>
            </a:r>
          </a:p>
          <a:p>
            <a:r>
              <a:rPr lang="en-US" sz="2400" dirty="0"/>
              <a:t>Look for a public dataset related to your problem (e.g., Flowers, </a:t>
            </a:r>
            <a:r>
              <a:rPr lang="en-US" sz="2400" dirty="0" err="1"/>
              <a:t>trashnet</a:t>
            </a:r>
            <a:r>
              <a:rPr lang="en-US" sz="2400" dirty="0"/>
              <a:t>, etc.)</a:t>
            </a:r>
          </a:p>
          <a:p>
            <a:r>
              <a:rPr lang="en-US" sz="2400" dirty="0"/>
              <a:t>If all else fails, create your own database.</a:t>
            </a:r>
          </a:p>
        </p:txBody>
      </p:sp>
      <p:pic>
        <p:nvPicPr>
          <p:cNvPr id="8" name="Picture 7" descr="Diagram&#10;&#10;Description automatically generated with medium confidence">
            <a:extLst>
              <a:ext uri="{FF2B5EF4-FFF2-40B4-BE49-F238E27FC236}">
                <a16:creationId xmlns:a16="http://schemas.microsoft.com/office/drawing/2014/main" id="{CB5F1917-D32E-4A32-BAB8-5B1F916373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6690" y="1720034"/>
            <a:ext cx="9338619" cy="5010966"/>
          </a:xfrm>
          <a:prstGeom prst="rect">
            <a:avLst/>
          </a:prstGeom>
        </p:spPr>
      </p:pic>
    </p:spTree>
    <p:extLst>
      <p:ext uri="{BB962C8B-B14F-4D97-AF65-F5344CB8AC3E}">
        <p14:creationId xmlns:p14="http://schemas.microsoft.com/office/powerpoint/2010/main" val="1938907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EAB5BE-668B-4BD8-A42D-BFCC074ADEA7}"/>
              </a:ext>
            </a:extLst>
          </p:cNvPr>
          <p:cNvSpPr txBox="1"/>
          <p:nvPr/>
        </p:nvSpPr>
        <p:spPr>
          <a:xfrm>
            <a:off x="411590" y="292101"/>
            <a:ext cx="11368818" cy="461665"/>
          </a:xfrm>
          <a:prstGeom prst="rect">
            <a:avLst/>
          </a:prstGeom>
          <a:noFill/>
        </p:spPr>
        <p:txBody>
          <a:bodyPr wrap="none" rtlCol="0">
            <a:spAutoFit/>
          </a:bodyPr>
          <a:lstStyle/>
          <a:p>
            <a:r>
              <a:rPr lang="en-US" sz="2400" dirty="0"/>
              <a:t>Creating training and/or testing images: labeled bounding boxes isolate the subject</a:t>
            </a:r>
          </a:p>
        </p:txBody>
      </p:sp>
      <p:pic>
        <p:nvPicPr>
          <p:cNvPr id="4" name="Picture 3" descr="A picture containing text&#10;&#10;Description automatically generated">
            <a:extLst>
              <a:ext uri="{FF2B5EF4-FFF2-40B4-BE49-F238E27FC236}">
                <a16:creationId xmlns:a16="http://schemas.microsoft.com/office/drawing/2014/main" id="{6E417027-C280-446E-84E9-1F0BF7912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2351" y="893466"/>
            <a:ext cx="7027297" cy="5773462"/>
          </a:xfrm>
          <a:prstGeom prst="rect">
            <a:avLst/>
          </a:prstGeom>
        </p:spPr>
      </p:pic>
    </p:spTree>
    <p:extLst>
      <p:ext uri="{BB962C8B-B14F-4D97-AF65-F5344CB8AC3E}">
        <p14:creationId xmlns:p14="http://schemas.microsoft.com/office/powerpoint/2010/main" val="3357843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EAB5BE-668B-4BD8-A42D-BFCC074ADEA7}"/>
              </a:ext>
            </a:extLst>
          </p:cNvPr>
          <p:cNvSpPr txBox="1"/>
          <p:nvPr/>
        </p:nvSpPr>
        <p:spPr>
          <a:xfrm>
            <a:off x="1083381" y="368302"/>
            <a:ext cx="1028441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Arial"/>
              </a:rPr>
              <a:t>Video</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lang="en-US" sz="2400" dirty="0">
                <a:solidFill>
                  <a:srgbClr val="000000"/>
                </a:solidFill>
                <a:latin typeface="Arial"/>
              </a:rPr>
              <a:t>input to apps for automated image collection, bounding, and labeling</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5" name="Picture 4" descr="A picture containing text, road, outdoor, way&#10;&#10;Description automatically generated">
            <a:extLst>
              <a:ext uri="{FF2B5EF4-FFF2-40B4-BE49-F238E27FC236}">
                <a16:creationId xmlns:a16="http://schemas.microsoft.com/office/drawing/2014/main" id="{2FE06A81-ECAB-4AC4-9069-7DBEFF8613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0500" y="1092200"/>
            <a:ext cx="9530180" cy="5435599"/>
          </a:xfrm>
          <a:prstGeom prst="rect">
            <a:avLst/>
          </a:prstGeom>
        </p:spPr>
      </p:pic>
    </p:spTree>
    <p:extLst>
      <p:ext uri="{BB962C8B-B14F-4D97-AF65-F5344CB8AC3E}">
        <p14:creationId xmlns:p14="http://schemas.microsoft.com/office/powerpoint/2010/main" val="6127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1B60C013-BA33-4BE7-988D-86E631D643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021" y="1565991"/>
            <a:ext cx="10906198" cy="3726018"/>
          </a:xfrm>
          <a:prstGeom prst="rect">
            <a:avLst/>
          </a:prstGeom>
        </p:spPr>
      </p:pic>
      <p:sp>
        <p:nvSpPr>
          <p:cNvPr id="4" name="TextBox 3">
            <a:extLst>
              <a:ext uri="{FF2B5EF4-FFF2-40B4-BE49-F238E27FC236}">
                <a16:creationId xmlns:a16="http://schemas.microsoft.com/office/drawing/2014/main" id="{8F7EB4D6-69BB-4585-AC41-47AA363C2ED4}"/>
              </a:ext>
            </a:extLst>
          </p:cNvPr>
          <p:cNvSpPr txBox="1"/>
          <p:nvPr/>
        </p:nvSpPr>
        <p:spPr>
          <a:xfrm>
            <a:off x="2413133" y="596900"/>
            <a:ext cx="7365734" cy="461665"/>
          </a:xfrm>
          <a:prstGeom prst="rect">
            <a:avLst/>
          </a:prstGeom>
          <a:noFill/>
        </p:spPr>
        <p:txBody>
          <a:bodyPr wrap="none" rtlCol="0">
            <a:spAutoFit/>
          </a:bodyPr>
          <a:lstStyle/>
          <a:p>
            <a:r>
              <a:rPr lang="en-US" sz="2400" dirty="0"/>
              <a:t>MATLAB has apps for several types of labeling tasks</a:t>
            </a:r>
          </a:p>
        </p:txBody>
      </p:sp>
    </p:spTree>
    <p:extLst>
      <p:ext uri="{BB962C8B-B14F-4D97-AF65-F5344CB8AC3E}">
        <p14:creationId xmlns:p14="http://schemas.microsoft.com/office/powerpoint/2010/main" val="2896077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732F4C-7307-4645-8370-F6B2591C742A}"/>
              </a:ext>
            </a:extLst>
          </p:cNvPr>
          <p:cNvSpPr txBox="1"/>
          <p:nvPr/>
        </p:nvSpPr>
        <p:spPr>
          <a:xfrm>
            <a:off x="1999558" y="252331"/>
            <a:ext cx="8192884" cy="461665"/>
          </a:xfrm>
          <a:prstGeom prst="rect">
            <a:avLst/>
          </a:prstGeom>
          <a:noFill/>
        </p:spPr>
        <p:txBody>
          <a:bodyPr wrap="none" rtlCol="0">
            <a:spAutoFit/>
          </a:bodyPr>
          <a:lstStyle/>
          <a:p>
            <a:r>
              <a:rPr lang="en-US" sz="2400" dirty="0"/>
              <a:t>Data augmentation and/or synthesis will likely be required.</a:t>
            </a:r>
          </a:p>
        </p:txBody>
      </p:sp>
      <p:pic>
        <p:nvPicPr>
          <p:cNvPr id="5" name="Picture 4" descr="Graphical user interface&#10;&#10;Description automatically generated">
            <a:extLst>
              <a:ext uri="{FF2B5EF4-FFF2-40B4-BE49-F238E27FC236}">
                <a16:creationId xmlns:a16="http://schemas.microsoft.com/office/drawing/2014/main" id="{3BBBA53C-12EA-43E6-875E-ADC7F8B8D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678" y="713996"/>
            <a:ext cx="8916644" cy="5430008"/>
          </a:xfrm>
          <a:prstGeom prst="rect">
            <a:avLst/>
          </a:prstGeom>
        </p:spPr>
      </p:pic>
      <p:sp>
        <p:nvSpPr>
          <p:cNvPr id="7" name="TextBox 6">
            <a:extLst>
              <a:ext uri="{FF2B5EF4-FFF2-40B4-BE49-F238E27FC236}">
                <a16:creationId xmlns:a16="http://schemas.microsoft.com/office/drawing/2014/main" id="{91BFAF13-1B20-4C85-B6E6-33866D6B7C79}"/>
              </a:ext>
            </a:extLst>
          </p:cNvPr>
          <p:cNvSpPr txBox="1"/>
          <p:nvPr/>
        </p:nvSpPr>
        <p:spPr>
          <a:xfrm>
            <a:off x="558800" y="6297892"/>
            <a:ext cx="11544300" cy="307777"/>
          </a:xfrm>
          <a:prstGeom prst="rect">
            <a:avLst/>
          </a:prstGeom>
          <a:noFill/>
        </p:spPr>
        <p:txBody>
          <a:bodyPr wrap="square">
            <a:spAutoFit/>
          </a:bodyPr>
          <a:lstStyle/>
          <a:p>
            <a:pPr marL="0" marR="0">
              <a:spcBef>
                <a:spcPts val="0"/>
              </a:spcBef>
              <a:spcAft>
                <a:spcPts val="0"/>
              </a:spcAft>
            </a:pPr>
            <a:r>
              <a:rPr lang="en-US" sz="1400" dirty="0">
                <a:solidFill>
                  <a:srgbClr val="0000FF"/>
                </a:solidFill>
                <a:effectLst/>
                <a:ea typeface="Calibri" panose="020F0502020204030204" pitchFamily="34" charset="0"/>
                <a:hlinkClick r:id="rId3"/>
              </a:rPr>
              <a:t>Data Augmentation for Image Classification Applications Using Deep Learning » Deep Learning - MATLAB &amp; Simulink (mathworks.com)</a:t>
            </a:r>
            <a:endParaRPr lang="en-US" sz="1400" dirty="0">
              <a:effectLst/>
              <a:ea typeface="Calibri" panose="020F0502020204030204" pitchFamily="34" charset="0"/>
            </a:endParaRPr>
          </a:p>
        </p:txBody>
      </p:sp>
    </p:spTree>
    <p:extLst>
      <p:ext uri="{BB962C8B-B14F-4D97-AF65-F5344CB8AC3E}">
        <p14:creationId xmlns:p14="http://schemas.microsoft.com/office/powerpoint/2010/main" val="140396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C92AD6-D713-45A4-B523-D81379E14CAD}"/>
              </a:ext>
            </a:extLst>
          </p:cNvPr>
          <p:cNvSpPr txBox="1"/>
          <p:nvPr/>
        </p:nvSpPr>
        <p:spPr>
          <a:xfrm>
            <a:off x="279398" y="1168399"/>
            <a:ext cx="11823700" cy="4001095"/>
          </a:xfrm>
          <a:prstGeom prst="rect">
            <a:avLst/>
          </a:prstGeom>
          <a:noFill/>
        </p:spPr>
        <p:txBody>
          <a:bodyPr wrap="square">
            <a:spAutoFit/>
          </a:bodyPr>
          <a:lstStyle/>
          <a:p>
            <a:pPr algn="l"/>
            <a:r>
              <a:rPr lang="en-US" sz="2000" b="0" i="0" dirty="0">
                <a:solidFill>
                  <a:srgbClr val="000000"/>
                </a:solidFill>
                <a:effectLst/>
              </a:rPr>
              <a:t>Augmentation enables you to train networks to be invariant to distortions in image data. For example, you can add randomized rotations to input images so that a network is invariant to the presence of rotation.</a:t>
            </a:r>
          </a:p>
          <a:p>
            <a:pPr algn="l"/>
            <a:endParaRPr lang="en-US" dirty="0">
              <a:solidFill>
                <a:srgbClr val="000000"/>
              </a:solidFill>
            </a:endParaRPr>
          </a:p>
          <a:p>
            <a:pPr algn="l"/>
            <a:r>
              <a:rPr lang="en-US" sz="2000" b="0" i="0" dirty="0" err="1">
                <a:solidFill>
                  <a:srgbClr val="000000"/>
                </a:solidFill>
                <a:effectLst/>
                <a:hlinkClick r:id="rId2"/>
              </a:rPr>
              <a:t>augmentedImageDatastore</a:t>
            </a:r>
            <a:r>
              <a:rPr lang="en-US" sz="2000" b="0" i="0" dirty="0">
                <a:solidFill>
                  <a:srgbClr val="000000"/>
                </a:solidFill>
                <a:effectLst/>
              </a:rPr>
              <a:t> provides a convenient way to apply a limited set of augmentations to 2-D images for classification problems.</a:t>
            </a:r>
          </a:p>
          <a:p>
            <a:pPr algn="l"/>
            <a:endParaRPr lang="en-US" b="0" i="0" dirty="0">
              <a:solidFill>
                <a:srgbClr val="000000"/>
              </a:solidFill>
              <a:effectLst/>
            </a:endParaRPr>
          </a:p>
          <a:p>
            <a:endParaRPr lang="en-US" b="0" i="0" dirty="0">
              <a:solidFill>
                <a:srgbClr val="000000"/>
              </a:solidFill>
              <a:effectLst/>
            </a:endParaRPr>
          </a:p>
          <a:p>
            <a:pPr algn="l"/>
            <a:r>
              <a:rPr lang="en-US" sz="2000" b="0" i="0" dirty="0">
                <a:solidFill>
                  <a:srgbClr val="000000"/>
                </a:solidFill>
                <a:effectLst/>
              </a:rPr>
              <a:t>The augmented datastore contains the same number of images as the original image datastore.</a:t>
            </a:r>
          </a:p>
          <a:p>
            <a:pPr algn="l"/>
            <a:endParaRPr lang="en-US" sz="2000" b="0" i="0" dirty="0">
              <a:solidFill>
                <a:srgbClr val="000000"/>
              </a:solidFill>
              <a:effectLst/>
            </a:endParaRPr>
          </a:p>
          <a:p>
            <a:pPr algn="l"/>
            <a:r>
              <a:rPr lang="en-US" sz="2000" b="0" i="0" dirty="0" err="1">
                <a:solidFill>
                  <a:srgbClr val="000000"/>
                </a:solidFill>
                <a:effectLst/>
              </a:rPr>
              <a:t>augmentedImageDatastore</a:t>
            </a:r>
            <a:r>
              <a:rPr lang="en-US" sz="2000" b="0" i="0" dirty="0">
                <a:solidFill>
                  <a:srgbClr val="000000"/>
                </a:solidFill>
                <a:effectLst/>
              </a:rPr>
              <a:t> applies the transformations when reading the datastore.</a:t>
            </a:r>
          </a:p>
          <a:p>
            <a:pPr algn="l"/>
            <a:r>
              <a:rPr lang="en-US" sz="2000" b="0" i="0" dirty="0">
                <a:solidFill>
                  <a:srgbClr val="000000"/>
                </a:solidFill>
                <a:effectLst/>
              </a:rPr>
              <a:t> </a:t>
            </a:r>
          </a:p>
          <a:p>
            <a:pPr algn="l"/>
            <a:r>
              <a:rPr lang="en-US" sz="2000" dirty="0">
                <a:solidFill>
                  <a:srgbClr val="000000"/>
                </a:solidFill>
              </a:rPr>
              <a:t>E</a:t>
            </a:r>
            <a:r>
              <a:rPr lang="en-US" sz="2000" b="0" i="0" dirty="0">
                <a:solidFill>
                  <a:srgbClr val="000000"/>
                </a:solidFill>
                <a:effectLst/>
              </a:rPr>
              <a:t>ach time you read an image you get a random combination of the augmentations defined.</a:t>
            </a:r>
          </a:p>
        </p:txBody>
      </p:sp>
      <p:sp>
        <p:nvSpPr>
          <p:cNvPr id="6" name="TextBox 5">
            <a:extLst>
              <a:ext uri="{FF2B5EF4-FFF2-40B4-BE49-F238E27FC236}">
                <a16:creationId xmlns:a16="http://schemas.microsoft.com/office/drawing/2014/main" id="{50B32154-9978-4049-916E-5196BB6BCB04}"/>
              </a:ext>
            </a:extLst>
          </p:cNvPr>
          <p:cNvSpPr txBox="1"/>
          <p:nvPr/>
        </p:nvSpPr>
        <p:spPr>
          <a:xfrm>
            <a:off x="4797277" y="173334"/>
            <a:ext cx="2787943" cy="461665"/>
          </a:xfrm>
          <a:prstGeom prst="rect">
            <a:avLst/>
          </a:prstGeom>
          <a:noFill/>
        </p:spPr>
        <p:txBody>
          <a:bodyPr wrap="none" rtlCol="0">
            <a:spAutoFit/>
          </a:bodyPr>
          <a:lstStyle/>
          <a:p>
            <a:r>
              <a:rPr lang="en-US" sz="2400" dirty="0"/>
              <a:t>Data augmentation</a:t>
            </a:r>
          </a:p>
        </p:txBody>
      </p:sp>
    </p:spTree>
    <p:extLst>
      <p:ext uri="{BB962C8B-B14F-4D97-AF65-F5344CB8AC3E}">
        <p14:creationId xmlns:p14="http://schemas.microsoft.com/office/powerpoint/2010/main" val="2114180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C92AD6-D713-45A4-B523-D81379E14CAD}"/>
              </a:ext>
            </a:extLst>
          </p:cNvPr>
          <p:cNvSpPr txBox="1"/>
          <p:nvPr/>
        </p:nvSpPr>
        <p:spPr>
          <a:xfrm>
            <a:off x="368300" y="1295399"/>
            <a:ext cx="11823700" cy="2154436"/>
          </a:xfrm>
          <a:prstGeom prst="rect">
            <a:avLst/>
          </a:prstGeom>
          <a:noFill/>
        </p:spPr>
        <p:txBody>
          <a:bodyPr wrap="square">
            <a:spAutoFit/>
          </a:bodyPr>
          <a:lstStyle/>
          <a:p>
            <a:pPr algn="l"/>
            <a:r>
              <a:rPr kumimoji="0" lang="en-US" b="0" i="0" u="none" strike="noStrike" kern="1200" cap="none" spc="0" normalizeH="0" baseline="0" noProof="0" dirty="0" err="1">
                <a:ln>
                  <a:noFill/>
                </a:ln>
                <a:solidFill>
                  <a:srgbClr val="000000"/>
                </a:solidFill>
                <a:effectLst/>
                <a:uLnTx/>
                <a:uFillTx/>
                <a:ea typeface="+mn-ea"/>
                <a:cs typeface="+mn-cs"/>
              </a:rPr>
              <a:t>imageAugmenter</a:t>
            </a:r>
            <a:r>
              <a:rPr kumimoji="0" lang="en-US" b="0" i="0" u="none" strike="noStrike" kern="1200" cap="none" spc="0" normalizeH="0" baseline="0" noProof="0" dirty="0">
                <a:ln>
                  <a:noFill/>
                </a:ln>
                <a:solidFill>
                  <a:srgbClr val="000000"/>
                </a:solidFill>
                <a:effectLst/>
                <a:uLnTx/>
                <a:uFillTx/>
                <a:ea typeface="+mn-ea"/>
                <a:cs typeface="+mn-cs"/>
              </a:rPr>
              <a:t> = </a:t>
            </a:r>
            <a:r>
              <a:rPr kumimoji="0" lang="en-US" b="0" i="0" u="none" strike="noStrike" kern="1200" cap="none" spc="0" normalizeH="0" baseline="0" noProof="0" dirty="0" err="1">
                <a:ln>
                  <a:noFill/>
                </a:ln>
                <a:solidFill>
                  <a:srgbClr val="000000"/>
                </a:solidFill>
                <a:effectLst/>
                <a:uLnTx/>
                <a:uFillTx/>
                <a:ea typeface="+mn-ea"/>
                <a:cs typeface="+mn-cs"/>
              </a:rPr>
              <a:t>imageDataAugmenter</a:t>
            </a:r>
            <a:r>
              <a:rPr kumimoji="0" lang="en-US" b="0" i="0" u="none" strike="noStrike" kern="1200" cap="none" spc="0" normalizeH="0" baseline="0" noProof="0" dirty="0">
                <a:ln>
                  <a:noFill/>
                </a:ln>
                <a:solidFill>
                  <a:srgbClr val="000000"/>
                </a:solidFill>
                <a:effectLst/>
                <a:uLnTx/>
                <a:uFillTx/>
                <a:ea typeface="+mn-ea"/>
                <a:cs typeface="+mn-cs"/>
              </a:rPr>
              <a:t>(</a:t>
            </a:r>
            <a:r>
              <a:rPr kumimoji="0" lang="en-US" b="0" i="0" u="none" strike="noStrike" kern="1200" cap="none" spc="0" normalizeH="0" baseline="0" noProof="0" dirty="0">
                <a:ln>
                  <a:noFill/>
                </a:ln>
                <a:solidFill>
                  <a:srgbClr val="AA04F9"/>
                </a:solidFill>
                <a:effectLst/>
                <a:uLnTx/>
                <a:uFillTx/>
                <a:ea typeface="+mn-ea"/>
                <a:cs typeface="+mn-cs"/>
              </a:rPr>
              <a:t>'</a:t>
            </a:r>
            <a:r>
              <a:rPr kumimoji="0" lang="en-US" b="0" i="0" u="none" strike="noStrike" kern="1200" cap="none" spc="0" normalizeH="0" baseline="0" noProof="0" dirty="0" err="1">
                <a:ln>
                  <a:noFill/>
                </a:ln>
                <a:solidFill>
                  <a:srgbClr val="AA04F9"/>
                </a:solidFill>
                <a:effectLst/>
                <a:uLnTx/>
                <a:uFillTx/>
                <a:ea typeface="+mn-ea"/>
                <a:cs typeface="+mn-cs"/>
              </a:rPr>
              <a:t>RandRotation</a:t>
            </a:r>
            <a:r>
              <a:rPr kumimoji="0" lang="en-US" b="0" i="0" u="none" strike="noStrike" kern="1200" cap="none" spc="0" normalizeH="0" baseline="0" noProof="0" dirty="0">
                <a:ln>
                  <a:noFill/>
                </a:ln>
                <a:solidFill>
                  <a:srgbClr val="AA04F9"/>
                </a:solidFill>
                <a:effectLst/>
                <a:uLnTx/>
                <a:uFillTx/>
                <a:ea typeface="+mn-ea"/>
                <a:cs typeface="+mn-cs"/>
              </a:rPr>
              <a:t>'</a:t>
            </a:r>
            <a:r>
              <a:rPr kumimoji="0" lang="en-US" b="0" i="0" u="none" strike="noStrike" kern="1200" cap="none" spc="0" normalizeH="0" baseline="0" noProof="0" dirty="0">
                <a:ln>
                  <a:noFill/>
                </a:ln>
                <a:solidFill>
                  <a:srgbClr val="000000"/>
                </a:solidFill>
                <a:effectLst/>
                <a:uLnTx/>
                <a:uFillTx/>
                <a:ea typeface="+mn-ea"/>
                <a:cs typeface="+mn-cs"/>
              </a:rPr>
              <a:t>,[-90 90],</a:t>
            </a:r>
            <a:r>
              <a:rPr kumimoji="0" lang="en-US" b="0" i="0" u="none" strike="noStrike" kern="1200" cap="none" spc="0" normalizeH="0" baseline="0" noProof="0" dirty="0">
                <a:ln>
                  <a:noFill/>
                </a:ln>
                <a:solidFill>
                  <a:srgbClr val="AA04F9"/>
                </a:solidFill>
                <a:effectLst/>
                <a:uLnTx/>
                <a:uFillTx/>
                <a:ea typeface="+mn-ea"/>
                <a:cs typeface="+mn-cs"/>
              </a:rPr>
              <a:t>'</a:t>
            </a:r>
            <a:r>
              <a:rPr kumimoji="0" lang="en-US" b="0" i="0" u="none" strike="noStrike" kern="1200" cap="none" spc="0" normalizeH="0" baseline="0" noProof="0" dirty="0" err="1">
                <a:ln>
                  <a:noFill/>
                </a:ln>
                <a:solidFill>
                  <a:srgbClr val="AA04F9"/>
                </a:solidFill>
                <a:effectLst/>
                <a:uLnTx/>
                <a:uFillTx/>
                <a:ea typeface="+mn-ea"/>
                <a:cs typeface="+mn-cs"/>
              </a:rPr>
              <a:t>RandScale</a:t>
            </a:r>
            <a:r>
              <a:rPr kumimoji="0" lang="en-US" b="0" i="0" u="none" strike="noStrike" kern="1200" cap="none" spc="0" normalizeH="0" baseline="0" noProof="0" dirty="0">
                <a:ln>
                  <a:noFill/>
                </a:ln>
                <a:solidFill>
                  <a:srgbClr val="AA04F9"/>
                </a:solidFill>
                <a:effectLst/>
                <a:uLnTx/>
                <a:uFillTx/>
                <a:ea typeface="+mn-ea"/>
                <a:cs typeface="+mn-cs"/>
              </a:rPr>
              <a:t>'</a:t>
            </a:r>
            <a:r>
              <a:rPr kumimoji="0" lang="en-US" b="0" i="0" u="none" strike="noStrike" kern="1200" cap="none" spc="0" normalizeH="0" baseline="0" noProof="0" dirty="0">
                <a:ln>
                  <a:noFill/>
                </a:ln>
                <a:solidFill>
                  <a:srgbClr val="000000"/>
                </a:solidFill>
                <a:effectLst/>
                <a:uLnTx/>
                <a:uFillTx/>
                <a:ea typeface="+mn-ea"/>
                <a:cs typeface="+mn-cs"/>
              </a:rPr>
              <a:t>,[1 2],</a:t>
            </a:r>
            <a:r>
              <a:rPr lang="en-US" b="0" i="0" u="none" strike="noStrike" baseline="0" dirty="0">
                <a:solidFill>
                  <a:srgbClr val="AA04F9"/>
                </a:solidFill>
              </a:rPr>
              <a:t> '</a:t>
            </a:r>
            <a:r>
              <a:rPr lang="en-US" b="0" i="0" u="none" strike="noStrike" baseline="0" dirty="0" err="1">
                <a:solidFill>
                  <a:srgbClr val="AA04F9"/>
                </a:solidFill>
              </a:rPr>
              <a:t>RandXReflection</a:t>
            </a:r>
            <a:r>
              <a:rPr lang="en-US" b="0" i="0" u="none" strike="noStrike" baseline="0" dirty="0">
                <a:solidFill>
                  <a:srgbClr val="AA04F9"/>
                </a:solidFill>
              </a:rPr>
              <a:t>'</a:t>
            </a:r>
            <a:r>
              <a:rPr lang="en-US" b="0" i="0" u="none" strike="noStrike" baseline="0" dirty="0">
                <a:solidFill>
                  <a:srgbClr val="000000"/>
                </a:solidFill>
              </a:rPr>
              <a:t>, true</a:t>
            </a:r>
            <a:r>
              <a:rPr kumimoji="0" lang="en-US" b="0" i="0" u="none" strike="noStrike" kern="1200" cap="none" spc="0" normalizeH="0" baseline="0" noProof="0" dirty="0">
                <a:ln>
                  <a:noFill/>
                </a:ln>
                <a:solidFill>
                  <a:srgbClr val="000000"/>
                </a:solidFill>
                <a:effectLst/>
                <a:uLnTx/>
                <a:uFillTx/>
                <a:ea typeface="+mn-ea"/>
                <a:cs typeface="+mn-cs"/>
              </a:rPr>
              <a:t>);</a:t>
            </a:r>
          </a:p>
          <a:p>
            <a:pPr algn="l"/>
            <a:endParaRPr kumimoji="0" lang="en-US" b="0" i="0" u="none" strike="noStrike" kern="1200" cap="none" spc="0" normalizeH="0" baseline="0" noProof="0" dirty="0">
              <a:ln>
                <a:noFill/>
              </a:ln>
              <a:solidFill>
                <a:srgbClr val="000000"/>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This scheme applies random rotation between [–90,90] degrees. random scaling between [1,2], and </a:t>
            </a:r>
            <a:r>
              <a:rPr lang="en-US" sz="2000" dirty="0">
                <a:solidFill>
                  <a:srgbClr val="000000"/>
                </a:solidFill>
                <a:latin typeface="Arial"/>
              </a:rPr>
              <a:t>r</a:t>
            </a:r>
            <a:r>
              <a:rPr kumimoji="0" lang="en-US" sz="2000" b="0" i="0" u="none" strike="noStrike" kern="1200" cap="none" spc="0" normalizeH="0" baseline="0" noProof="0" dirty="0" err="1">
                <a:ln>
                  <a:noFill/>
                </a:ln>
                <a:solidFill>
                  <a:srgbClr val="000000"/>
                </a:solidFill>
                <a:effectLst/>
                <a:uLnTx/>
                <a:uFillTx/>
                <a:latin typeface="Arial"/>
                <a:ea typeface="+mn-ea"/>
                <a:cs typeface="+mn-cs"/>
              </a:rPr>
              <a:t>andom</a:t>
            </a:r>
            <a:r>
              <a:rPr kumimoji="0" lang="en-US" sz="2000" b="0" i="0" u="none" strike="noStrike" kern="1200" cap="none" spc="0" normalizeH="0" baseline="0" noProof="0" dirty="0">
                <a:ln>
                  <a:noFill/>
                </a:ln>
                <a:solidFill>
                  <a:srgbClr val="000000"/>
                </a:solidFill>
                <a:effectLst/>
                <a:uLnTx/>
                <a:uFillTx/>
                <a:latin typeface="Arial"/>
                <a:ea typeface="+mn-ea"/>
                <a:cs typeface="+mn-cs"/>
              </a:rPr>
              <a:t> reflections.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Pass </a:t>
            </a:r>
            <a:r>
              <a:rPr kumimoji="0" lang="en-US" sz="2000" b="0" i="0" u="none" strike="noStrike" kern="1200" cap="none" spc="0" normalizeH="0" baseline="0" noProof="0" dirty="0" err="1">
                <a:ln>
                  <a:noFill/>
                </a:ln>
                <a:solidFill>
                  <a:srgbClr val="000000"/>
                </a:solidFill>
                <a:effectLst/>
                <a:uLnTx/>
                <a:uFillTx/>
                <a:latin typeface="Arial"/>
                <a:ea typeface="+mn-ea"/>
                <a:cs typeface="+mn-cs"/>
              </a:rPr>
              <a:t>imageAugmenter</a:t>
            </a:r>
            <a:r>
              <a:rPr kumimoji="0" lang="en-US" sz="2000" b="0" i="0" u="none" strike="noStrike" kern="1200" cap="none" spc="0" normalizeH="0" baseline="0" noProof="0" dirty="0">
                <a:ln>
                  <a:noFill/>
                </a:ln>
                <a:solidFill>
                  <a:srgbClr val="000000"/>
                </a:solidFill>
                <a:effectLst/>
                <a:uLnTx/>
                <a:uFillTx/>
                <a:latin typeface="Arial"/>
                <a:ea typeface="+mn-ea"/>
                <a:cs typeface="+mn-cs"/>
              </a:rPr>
              <a:t> to function </a:t>
            </a:r>
            <a:r>
              <a:rPr kumimoji="0" lang="en-US" sz="2000" b="0" i="0" u="none" strike="noStrike" kern="1200" cap="none" spc="0" normalizeH="0" baseline="0" noProof="0" dirty="0" err="1">
                <a:ln>
                  <a:noFill/>
                </a:ln>
                <a:solidFill>
                  <a:srgbClr val="000000"/>
                </a:solidFill>
                <a:effectLst/>
                <a:uLnTx/>
                <a:uFillTx/>
                <a:latin typeface="Arial"/>
                <a:ea typeface="+mn-ea"/>
                <a:cs typeface="+mn-cs"/>
              </a:rPr>
              <a:t>augmentedImageDatastore</a:t>
            </a:r>
            <a:r>
              <a:rPr kumimoji="0" lang="en-US" sz="2000" b="0" i="0" u="none" strike="noStrike" kern="1200" cap="none" spc="0" normalizeH="0" baseline="0" noProof="0" dirty="0">
                <a:ln>
                  <a:noFill/>
                </a:ln>
                <a:solidFill>
                  <a:srgbClr val="000000"/>
                </a:solidFill>
                <a:effectLst/>
                <a:uLnTx/>
                <a:uFillTx/>
                <a:latin typeface="Arial"/>
                <a:ea typeface="+mn-ea"/>
                <a:cs typeface="+mn-cs"/>
              </a:rPr>
              <a:t> to create an augmented datastore for training</a:t>
            </a:r>
          </a:p>
        </p:txBody>
      </p:sp>
      <p:sp>
        <p:nvSpPr>
          <p:cNvPr id="6" name="TextBox 5">
            <a:extLst>
              <a:ext uri="{FF2B5EF4-FFF2-40B4-BE49-F238E27FC236}">
                <a16:creationId xmlns:a16="http://schemas.microsoft.com/office/drawing/2014/main" id="{50B32154-9978-4049-916E-5196BB6BCB04}"/>
              </a:ext>
            </a:extLst>
          </p:cNvPr>
          <p:cNvSpPr txBox="1"/>
          <p:nvPr/>
        </p:nvSpPr>
        <p:spPr>
          <a:xfrm>
            <a:off x="3946377" y="440034"/>
            <a:ext cx="552747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Defining a data augmentation schemes</a:t>
            </a:r>
          </a:p>
        </p:txBody>
      </p:sp>
    </p:spTree>
    <p:extLst>
      <p:ext uri="{BB962C8B-B14F-4D97-AF65-F5344CB8AC3E}">
        <p14:creationId xmlns:p14="http://schemas.microsoft.com/office/powerpoint/2010/main" val="1419667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035F632-8113-4DFB-90FC-B0F15137DF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98" y="863601"/>
            <a:ext cx="12020183" cy="4787899"/>
          </a:xfrm>
          <a:prstGeom prst="rect">
            <a:avLst/>
          </a:prstGeom>
        </p:spPr>
      </p:pic>
      <p:sp>
        <p:nvSpPr>
          <p:cNvPr id="4" name="TextBox 3">
            <a:extLst>
              <a:ext uri="{FF2B5EF4-FFF2-40B4-BE49-F238E27FC236}">
                <a16:creationId xmlns:a16="http://schemas.microsoft.com/office/drawing/2014/main" id="{8F081F5E-8B3A-4232-9EBC-39D9A624A4D5}"/>
              </a:ext>
            </a:extLst>
          </p:cNvPr>
          <p:cNvSpPr txBox="1"/>
          <p:nvPr/>
        </p:nvSpPr>
        <p:spPr>
          <a:xfrm>
            <a:off x="2679700" y="289867"/>
            <a:ext cx="7393371" cy="461665"/>
          </a:xfrm>
          <a:prstGeom prst="rect">
            <a:avLst/>
          </a:prstGeom>
          <a:noFill/>
        </p:spPr>
        <p:txBody>
          <a:bodyPr wrap="none" rtlCol="0">
            <a:spAutoFit/>
          </a:bodyPr>
          <a:lstStyle/>
          <a:p>
            <a:r>
              <a:rPr lang="en-US" sz="2400" dirty="0"/>
              <a:t>Network training with an augmented image datastore</a:t>
            </a:r>
          </a:p>
        </p:txBody>
      </p:sp>
      <p:sp>
        <p:nvSpPr>
          <p:cNvPr id="5" name="TextBox 4">
            <a:extLst>
              <a:ext uri="{FF2B5EF4-FFF2-40B4-BE49-F238E27FC236}">
                <a16:creationId xmlns:a16="http://schemas.microsoft.com/office/drawing/2014/main" id="{5EB29438-49AD-4865-8338-917BF6FB90CA}"/>
              </a:ext>
            </a:extLst>
          </p:cNvPr>
          <p:cNvSpPr txBox="1"/>
          <p:nvPr/>
        </p:nvSpPr>
        <p:spPr>
          <a:xfrm>
            <a:off x="293084" y="5839768"/>
            <a:ext cx="11340116" cy="707886"/>
          </a:xfrm>
          <a:prstGeom prst="rect">
            <a:avLst/>
          </a:prstGeom>
          <a:noFill/>
        </p:spPr>
        <p:txBody>
          <a:bodyPr wrap="square">
            <a:spAutoFit/>
          </a:bodyPr>
          <a:lstStyle/>
          <a:p>
            <a:pPr algn="l"/>
            <a:r>
              <a:rPr lang="en-US" sz="2000" b="0" i="0" dirty="0">
                <a:solidFill>
                  <a:srgbClr val="000000"/>
                </a:solidFill>
                <a:effectLst/>
              </a:rPr>
              <a:t>Datastore randomly perturbs the training data for each epoch. </a:t>
            </a:r>
            <a:r>
              <a:rPr lang="en-US" sz="2000" dirty="0">
                <a:solidFill>
                  <a:srgbClr val="000000"/>
                </a:solidFill>
              </a:rPr>
              <a:t>E</a:t>
            </a:r>
            <a:r>
              <a:rPr lang="en-US" sz="2000" b="0" i="0" dirty="0">
                <a:solidFill>
                  <a:srgbClr val="000000"/>
                </a:solidFill>
                <a:effectLst/>
              </a:rPr>
              <a:t>ach epoch uses a slightly different data set, but the actual number of training images in each epoch does not change.</a:t>
            </a:r>
          </a:p>
        </p:txBody>
      </p:sp>
    </p:spTree>
    <p:extLst>
      <p:ext uri="{BB962C8B-B14F-4D97-AF65-F5344CB8AC3E}">
        <p14:creationId xmlns:p14="http://schemas.microsoft.com/office/powerpoint/2010/main" val="2381901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10F99613-2296-418F-B3C6-FED760206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16" y="2047671"/>
            <a:ext cx="12047368" cy="4251529"/>
          </a:xfrm>
          <a:prstGeom prst="rect">
            <a:avLst/>
          </a:prstGeom>
        </p:spPr>
      </p:pic>
      <p:sp>
        <p:nvSpPr>
          <p:cNvPr id="6" name="TextBox 5">
            <a:extLst>
              <a:ext uri="{FF2B5EF4-FFF2-40B4-BE49-F238E27FC236}">
                <a16:creationId xmlns:a16="http://schemas.microsoft.com/office/drawing/2014/main" id="{96699156-9261-450E-AFD0-0CC93595E301}"/>
              </a:ext>
            </a:extLst>
          </p:cNvPr>
          <p:cNvSpPr txBox="1"/>
          <p:nvPr/>
        </p:nvSpPr>
        <p:spPr>
          <a:xfrm>
            <a:off x="4635500" y="977900"/>
            <a:ext cx="439043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Transfer training workflow</a:t>
            </a:r>
          </a:p>
        </p:txBody>
      </p:sp>
    </p:spTree>
    <p:extLst>
      <p:ext uri="{BB962C8B-B14F-4D97-AF65-F5344CB8AC3E}">
        <p14:creationId xmlns:p14="http://schemas.microsoft.com/office/powerpoint/2010/main" val="3421388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window&#10;&#10;Description automatically generated">
            <a:extLst>
              <a:ext uri="{FF2B5EF4-FFF2-40B4-BE49-F238E27FC236}">
                <a16:creationId xmlns:a16="http://schemas.microsoft.com/office/drawing/2014/main" id="{14343770-362D-40F7-A238-6CFFB25155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863" y="2387371"/>
            <a:ext cx="6792273" cy="3277057"/>
          </a:xfrm>
          <a:prstGeom prst="rect">
            <a:avLst/>
          </a:prstGeom>
        </p:spPr>
      </p:pic>
      <p:sp>
        <p:nvSpPr>
          <p:cNvPr id="4" name="TextBox 3">
            <a:extLst>
              <a:ext uri="{FF2B5EF4-FFF2-40B4-BE49-F238E27FC236}">
                <a16:creationId xmlns:a16="http://schemas.microsoft.com/office/drawing/2014/main" id="{19641218-DECD-48BD-A66D-F386ECCD0471}"/>
              </a:ext>
            </a:extLst>
          </p:cNvPr>
          <p:cNvSpPr txBox="1">
            <a:spLocks noChangeArrowheads="1"/>
          </p:cNvSpPr>
          <p:nvPr/>
        </p:nvSpPr>
        <p:spPr bwMode="auto">
          <a:xfrm>
            <a:off x="1039813" y="690563"/>
            <a:ext cx="109108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Deep learning ANNs have more hidden layer but still have vector input and output and are fully connected.</a:t>
            </a:r>
          </a:p>
        </p:txBody>
      </p:sp>
    </p:spTree>
    <p:extLst>
      <p:ext uri="{BB962C8B-B14F-4D97-AF65-F5344CB8AC3E}">
        <p14:creationId xmlns:p14="http://schemas.microsoft.com/office/powerpoint/2010/main" val="2288604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A6146EDD-E657-4FC8-A27A-7AF8D2094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6687" y="128336"/>
            <a:ext cx="8267562" cy="6729664"/>
          </a:xfrm>
          <a:prstGeom prst="rect">
            <a:avLst/>
          </a:prstGeom>
        </p:spPr>
      </p:pic>
      <p:sp>
        <p:nvSpPr>
          <p:cNvPr id="4" name="TextBox 3">
            <a:extLst>
              <a:ext uri="{FF2B5EF4-FFF2-40B4-BE49-F238E27FC236}">
                <a16:creationId xmlns:a16="http://schemas.microsoft.com/office/drawing/2014/main" id="{B78DDC79-4F43-49CF-80AD-C056813CCD90}"/>
              </a:ext>
            </a:extLst>
          </p:cNvPr>
          <p:cNvSpPr txBox="1"/>
          <p:nvPr/>
        </p:nvSpPr>
        <p:spPr>
          <a:xfrm>
            <a:off x="513347" y="3016114"/>
            <a:ext cx="2952027"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MATLAB tools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monitor training</a:t>
            </a:r>
          </a:p>
        </p:txBody>
      </p:sp>
    </p:spTree>
    <p:extLst>
      <p:ext uri="{BB962C8B-B14F-4D97-AF65-F5344CB8AC3E}">
        <p14:creationId xmlns:p14="http://schemas.microsoft.com/office/powerpoint/2010/main" val="465402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F55087-D824-469C-8A41-579FE1BAF9AA}"/>
              </a:ext>
            </a:extLst>
          </p:cNvPr>
          <p:cNvSpPr txBox="1"/>
          <p:nvPr/>
        </p:nvSpPr>
        <p:spPr>
          <a:xfrm>
            <a:off x="304800" y="821143"/>
            <a:ext cx="117475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	In the folder that contains the trash images, create the datastore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trashImds = imageDatastore(‘</a:t>
            </a:r>
            <a:r>
              <a:rPr kumimoji="0" lang="en-US" sz="1800" b="0" i="0" u="none" strike="noStrike" kern="1200" cap="none" spc="0" normalizeH="0" baseline="0" noProof="0" dirty="0">
                <a:ln>
                  <a:noFill/>
                </a:ln>
                <a:solidFill>
                  <a:srgbClr val="AA04F9"/>
                </a:solidFill>
                <a:effectLst/>
                <a:uLnTx/>
                <a:uFillTx/>
                <a:latin typeface="Courier New" panose="02070309020205020404" pitchFamily="49" charset="0"/>
                <a:ea typeface="+mn-ea"/>
                <a:cs typeface="+mn-cs"/>
              </a:rPr>
              <a:t>C:\Users\jhmiller\Documents\MATLAB\MATLAB CNN\trashnet5F’,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AA04F9"/>
                </a:solidFill>
                <a:effectLst/>
                <a:uLnTx/>
                <a:uFillTx/>
                <a:latin typeface="Courier New" panose="02070309020205020404" pitchFamily="49" charset="0"/>
                <a:ea typeface="+mn-ea"/>
                <a:cs typeface="+mn-cs"/>
              </a:rPr>
              <a:t>'</a:t>
            </a:r>
            <a:r>
              <a:rPr kumimoji="0" lang="en-US" sz="2000" b="0" i="0" u="none" strike="noStrike" kern="1200" cap="none" spc="0" normalizeH="0" baseline="0" noProof="0" dirty="0" err="1">
                <a:ln>
                  <a:noFill/>
                </a:ln>
                <a:solidFill>
                  <a:srgbClr val="AA04F9"/>
                </a:solidFill>
                <a:effectLst/>
                <a:uLnTx/>
                <a:uFillTx/>
                <a:latin typeface="Courier New" panose="02070309020205020404" pitchFamily="49" charset="0"/>
                <a:ea typeface="+mn-ea"/>
                <a:cs typeface="+mn-cs"/>
              </a:rPr>
              <a:t>IncludeSubfolders</a:t>
            </a:r>
            <a:r>
              <a:rPr kumimoji="0" lang="en-US" sz="2000" b="0" i="0" u="none" strike="noStrike" kern="1200" cap="none" spc="0" normalizeH="0" baseline="0" noProof="0" dirty="0">
                <a:ln>
                  <a:noFill/>
                </a:ln>
                <a:solidFill>
                  <a:srgbClr val="AA04F9"/>
                </a:solidFill>
                <a:effectLst/>
                <a:uLnTx/>
                <a:uFillTx/>
                <a:latin typeface="Courier New" panose="02070309020205020404" pitchFamily="49" charset="0"/>
                <a:ea typeface="+mn-ea"/>
                <a:cs typeface="+mn-cs"/>
              </a:rPr>
              <a:t>'</a:t>
            </a:r>
            <a:r>
              <a:rPr kumimoji="0" lang="en-US" sz="2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,true,</a:t>
            </a:r>
            <a:r>
              <a:rPr kumimoji="0" lang="en-US" sz="2000" b="0" i="0" u="none" strike="noStrike" kern="1200" cap="none" spc="0" normalizeH="0" baseline="0" noProof="0" dirty="0">
                <a:ln>
                  <a:noFill/>
                </a:ln>
                <a:solidFill>
                  <a:srgbClr val="AA04F9"/>
                </a:solidFill>
                <a:effectLst/>
                <a:uLnTx/>
                <a:uFillTx/>
                <a:latin typeface="Courier New" panose="02070309020205020404" pitchFamily="49" charset="0"/>
                <a:ea typeface="+mn-ea"/>
                <a:cs typeface="+mn-cs"/>
              </a:rPr>
              <a:t>'LabelSource'</a:t>
            </a:r>
            <a:r>
              <a:rPr kumimoji="0" lang="en-US" sz="2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a:t>
            </a:r>
            <a:r>
              <a:rPr kumimoji="0" lang="en-US" sz="2000" b="0" i="0" u="none" strike="noStrike" kern="1200" cap="none" spc="0" normalizeH="0" baseline="0" noProof="0" dirty="0">
                <a:ln>
                  <a:noFill/>
                </a:ln>
                <a:solidFill>
                  <a:srgbClr val="AA04F9"/>
                </a:solidFill>
                <a:effectLst/>
                <a:uLnTx/>
                <a:uFillTx/>
                <a:latin typeface="Courier New" panose="02070309020205020404" pitchFamily="49" charset="0"/>
                <a:ea typeface="+mn-ea"/>
                <a:cs typeface="+mn-cs"/>
              </a:rPr>
              <a:t>'</a:t>
            </a:r>
            <a:r>
              <a:rPr kumimoji="0" lang="en-US" sz="2000" b="0" i="0" u="none" strike="noStrike" kern="1200" cap="none" spc="0" normalizeH="0" baseline="0" noProof="0" dirty="0" err="1">
                <a:ln>
                  <a:noFill/>
                </a:ln>
                <a:solidFill>
                  <a:srgbClr val="AA04F9"/>
                </a:solidFill>
                <a:effectLst/>
                <a:uLnTx/>
                <a:uFillTx/>
                <a:latin typeface="Courier New" panose="02070309020205020404" pitchFamily="49" charset="0"/>
                <a:ea typeface="+mn-ea"/>
                <a:cs typeface="+mn-cs"/>
              </a:rPr>
              <a:t>foldernames</a:t>
            </a:r>
            <a:r>
              <a:rPr kumimoji="0" lang="en-US" sz="2000" b="0" i="0" u="none" strike="noStrike" kern="1200" cap="none" spc="0" normalizeH="0" baseline="0" noProof="0" dirty="0">
                <a:ln>
                  <a:noFill/>
                </a:ln>
                <a:solidFill>
                  <a:srgbClr val="AA04F9"/>
                </a:solidFill>
                <a:effectLst/>
                <a:uLnTx/>
                <a:uFillTx/>
                <a:latin typeface="Courier New" panose="02070309020205020404" pitchFamily="49" charset="0"/>
                <a:ea typeface="+mn-ea"/>
                <a:cs typeface="+mn-cs"/>
              </a:rPr>
              <a:t>’</a:t>
            </a:r>
            <a:r>
              <a:rPr kumimoji="0" lang="en-US" sz="2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	Get number of objects, number of classes, and display objects per class as a histogram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0000"/>
                </a:solidFill>
                <a:effectLst/>
                <a:uLnTx/>
                <a:uFillTx/>
                <a:latin typeface="Arial"/>
                <a:ea typeface="+mn-ea"/>
                <a:cs typeface="+mn-cs"/>
              </a:rPr>
              <a:t>numObs</a:t>
            </a:r>
            <a:r>
              <a:rPr kumimoji="0" lang="en-US" sz="2000" b="0" i="0" u="none" strike="noStrike" kern="1200" cap="none" spc="0" normalizeH="0" baseline="0" noProof="0" dirty="0">
                <a:ln>
                  <a:noFill/>
                </a:ln>
                <a:solidFill>
                  <a:srgbClr val="000000"/>
                </a:solidFill>
                <a:effectLst/>
                <a:uLnTx/>
                <a:uFillTx/>
                <a:latin typeface="Arial"/>
                <a:ea typeface="+mn-ea"/>
                <a:cs typeface="+mn-cs"/>
              </a:rPr>
              <a:t> = length(</a:t>
            </a:r>
            <a:r>
              <a:rPr kumimoji="0" lang="en-US" sz="2000" b="0" i="0" u="none" strike="noStrike" kern="1200" cap="none" spc="0" normalizeH="0" baseline="0" noProof="0" dirty="0" err="1">
                <a:ln>
                  <a:noFill/>
                </a:ln>
                <a:solidFill>
                  <a:srgbClr val="000000"/>
                </a:solidFill>
                <a:effectLst/>
                <a:uLnTx/>
                <a:uFillTx/>
                <a:latin typeface="Arial"/>
                <a:ea typeface="+mn-ea"/>
                <a:cs typeface="+mn-cs"/>
              </a:rPr>
              <a:t>trashImds.Labels</a:t>
            </a:r>
            <a:r>
              <a:rPr kumimoji="0" lang="en-US" sz="2000" b="0" i="0" u="none" strike="noStrike" kern="1200" cap="none" spc="0" normalizeH="0" baseline="0" noProof="0" dirty="0">
                <a:ln>
                  <a:noFill/>
                </a:ln>
                <a:solidFill>
                  <a:srgbClr val="000000"/>
                </a:solidFill>
                <a:effectLst/>
                <a:uLnTx/>
                <a:uFillTx/>
                <a:latin typeface="Arial"/>
                <a:ea typeface="+mn-ea"/>
                <a:cs typeface="+mn-cs"/>
              </a:rPr>
              <a:t>); </a:t>
            </a:r>
            <a:r>
              <a:rPr kumimoji="0" lang="en-US" sz="2000" b="0" i="0" u="none" strike="noStrike" kern="1200" cap="none" spc="0" normalizeH="0" baseline="0" noProof="0" dirty="0" err="1">
                <a:ln>
                  <a:noFill/>
                </a:ln>
                <a:solidFill>
                  <a:srgbClr val="000000"/>
                </a:solidFill>
                <a:effectLst/>
                <a:uLnTx/>
                <a:uFillTx/>
                <a:latin typeface="Arial"/>
                <a:ea typeface="+mn-ea"/>
                <a:cs typeface="+mn-cs"/>
              </a:rPr>
              <a:t>disp</a:t>
            </a:r>
            <a:r>
              <a:rPr kumimoji="0" lang="en-US" sz="2000" b="0" i="0" u="none" strike="noStrike" kern="1200" cap="none" spc="0" normalizeH="0" baseline="0" noProof="0" dirty="0">
                <a:ln>
                  <a:noFill/>
                </a:ln>
                <a:solidFill>
                  <a:srgbClr val="000000"/>
                </a:solidFill>
                <a:effectLst/>
                <a:uLnTx/>
                <a:uFillTx/>
                <a:latin typeface="Arial"/>
                <a:ea typeface="+mn-ea"/>
                <a:cs typeface="+mn-cs"/>
              </a:rPr>
              <a:t>(</a:t>
            </a:r>
            <a:r>
              <a:rPr kumimoji="0" lang="en-US" sz="2000" b="0" i="0" u="none" strike="noStrike" kern="1200" cap="none" spc="0" normalizeH="0" baseline="0" noProof="0" dirty="0" err="1">
                <a:ln>
                  <a:noFill/>
                </a:ln>
                <a:solidFill>
                  <a:srgbClr val="000000"/>
                </a:solidFill>
                <a:effectLst/>
                <a:uLnTx/>
                <a:uFillTx/>
                <a:latin typeface="Arial"/>
                <a:ea typeface="+mn-ea"/>
                <a:cs typeface="+mn-cs"/>
              </a:rPr>
              <a:t>numObs</a:t>
            </a:r>
            <a:r>
              <a:rPr kumimoji="0" lang="en-US" sz="20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solidFill>
                  <a:srgbClr val="000000"/>
                </a:solidFill>
                <a:latin typeface="Arial"/>
              </a:rPr>
              <a:t>numClasses</a:t>
            </a:r>
            <a:r>
              <a:rPr lang="en-US" sz="2000" dirty="0">
                <a:solidFill>
                  <a:srgbClr val="000000"/>
                </a:solidFill>
                <a:latin typeface="Arial"/>
              </a:rPr>
              <a:t>=</a:t>
            </a:r>
            <a:r>
              <a:rPr lang="en-US" sz="2000" dirty="0" err="1">
                <a:solidFill>
                  <a:srgbClr val="000000"/>
                </a:solidFill>
                <a:latin typeface="Arial"/>
              </a:rPr>
              <a:t>numel</a:t>
            </a:r>
            <a:r>
              <a:rPr lang="en-US" sz="2000" dirty="0">
                <a:solidFill>
                  <a:srgbClr val="000000"/>
                </a:solidFill>
                <a:latin typeface="Arial"/>
              </a:rPr>
              <a:t>(categories(</a:t>
            </a:r>
            <a:r>
              <a:rPr lang="en-US" sz="2000" dirty="0" err="1">
                <a:solidFill>
                  <a:srgbClr val="000000"/>
                </a:solidFill>
                <a:latin typeface="Arial"/>
              </a:rPr>
              <a:t>trashInds.Labels</a:t>
            </a:r>
            <a:r>
              <a:rPr lang="en-US" sz="2000" dirty="0">
                <a:solidFill>
                  <a:srgbClr val="000000"/>
                </a:solidFill>
                <a:latin typeface="Arial"/>
              </a:rPr>
              <a:t>)); </a:t>
            </a:r>
            <a:r>
              <a:rPr lang="en-US" sz="2000" dirty="0" err="1">
                <a:solidFill>
                  <a:srgbClr val="000000"/>
                </a:solidFill>
                <a:latin typeface="Arial"/>
              </a:rPr>
              <a:t>disp</a:t>
            </a:r>
            <a:r>
              <a:rPr lang="en-US" sz="2000" dirty="0">
                <a:solidFill>
                  <a:srgbClr val="000000"/>
                </a:solidFill>
                <a:latin typeface="Arial"/>
              </a:rPr>
              <a:t>(</a:t>
            </a:r>
            <a:r>
              <a:rPr lang="en-US" sz="2000" dirty="0" err="1">
                <a:solidFill>
                  <a:srgbClr val="000000"/>
                </a:solidFill>
                <a:latin typeface="Arial"/>
              </a:rPr>
              <a:t>numClasses</a:t>
            </a:r>
            <a:r>
              <a:rPr lang="en-US" sz="2000" dirty="0">
                <a:solidFill>
                  <a:srgbClr val="000000"/>
                </a:solidFill>
                <a:latin typeface="Arial"/>
              </a:rPr>
              <a:t>)</a:t>
            </a: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histogram(trashImds.Labels)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set(</a:t>
            </a:r>
            <a:r>
              <a:rPr kumimoji="0" lang="en-US" sz="2000" b="0" i="0" u="none" strike="noStrike" kern="1200" cap="none" spc="0" normalizeH="0" baseline="0" noProof="0" dirty="0" err="1">
                <a:ln>
                  <a:noFill/>
                </a:ln>
                <a:solidFill>
                  <a:srgbClr val="000000"/>
                </a:solidFill>
                <a:effectLst/>
                <a:uLnTx/>
                <a:uFillTx/>
                <a:latin typeface="Arial"/>
                <a:ea typeface="+mn-ea"/>
                <a:cs typeface="+mn-cs"/>
              </a:rPr>
              <a:t>gca</a:t>
            </a:r>
            <a:r>
              <a:rPr kumimoji="0" lang="en-US" sz="2000" b="0" i="0" u="none" strike="noStrike" kern="1200" cap="none" spc="0" normalizeH="0" baseline="0" noProof="0" dirty="0">
                <a:ln>
                  <a:noFill/>
                </a:ln>
                <a:solidFill>
                  <a:srgbClr val="000000"/>
                </a:solidFill>
                <a:effectLst/>
                <a:uLnTx/>
                <a:uFillTx/>
                <a:latin typeface="Arial"/>
                <a:ea typeface="+mn-ea"/>
                <a:cs typeface="+mn-cs"/>
              </a:rPr>
              <a:t>,</a:t>
            </a:r>
            <a:r>
              <a:rPr kumimoji="0" lang="en-US" sz="2000" b="0" i="0" u="none" strike="noStrike" kern="1200" cap="none" spc="0" normalizeH="0" baseline="0" noProof="0" dirty="0">
                <a:ln>
                  <a:noFill/>
                </a:ln>
                <a:solidFill>
                  <a:srgbClr val="AA04F9"/>
                </a:solidFill>
                <a:effectLst/>
                <a:uLnTx/>
                <a:uFillTx/>
                <a:latin typeface="Arial"/>
                <a:ea typeface="+mn-ea"/>
                <a:cs typeface="+mn-cs"/>
              </a:rPr>
              <a:t>'</a:t>
            </a:r>
            <a:r>
              <a:rPr kumimoji="0" lang="en-US" sz="2000" b="0" i="0" u="none" strike="noStrike" kern="1200" cap="none" spc="0" normalizeH="0" baseline="0" noProof="0" dirty="0" err="1">
                <a:ln>
                  <a:noFill/>
                </a:ln>
                <a:solidFill>
                  <a:srgbClr val="AA04F9"/>
                </a:solidFill>
                <a:effectLst/>
                <a:uLnTx/>
                <a:uFillTx/>
                <a:latin typeface="Arial"/>
                <a:ea typeface="+mn-ea"/>
                <a:cs typeface="+mn-cs"/>
              </a:rPr>
              <a:t>TickLabelInterpreter</a:t>
            </a:r>
            <a:r>
              <a:rPr kumimoji="0" lang="en-US" sz="2000" b="0" i="0" u="none" strike="noStrike" kern="1200" cap="none" spc="0" normalizeH="0" baseline="0" noProof="0" dirty="0">
                <a:ln>
                  <a:noFill/>
                </a:ln>
                <a:solidFill>
                  <a:srgbClr val="AA04F9"/>
                </a:solidFill>
                <a:effectLst/>
                <a:uLnTx/>
                <a:uFillTx/>
                <a:latin typeface="Arial"/>
                <a:ea typeface="+mn-ea"/>
                <a:cs typeface="+mn-cs"/>
              </a:rPr>
              <a:t>'</a:t>
            </a:r>
            <a:r>
              <a:rPr kumimoji="0" lang="en-US" sz="2000" b="0" i="0" u="none" strike="noStrike" kern="1200" cap="none" spc="0" normalizeH="0" baseline="0" noProof="0" dirty="0">
                <a:ln>
                  <a:noFill/>
                </a:ln>
                <a:solidFill>
                  <a:srgbClr val="000000"/>
                </a:solidFill>
                <a:effectLst/>
                <a:uLnTx/>
                <a:uFillTx/>
                <a:latin typeface="Arial"/>
                <a:ea typeface="+mn-ea"/>
                <a:cs typeface="+mn-cs"/>
              </a:rPr>
              <a:t>,</a:t>
            </a:r>
            <a:r>
              <a:rPr kumimoji="0" lang="en-US" sz="2000" b="0" i="0" u="none" strike="noStrike" kern="1200" cap="none" spc="0" normalizeH="0" baseline="0" noProof="0" dirty="0">
                <a:ln>
                  <a:noFill/>
                </a:ln>
                <a:solidFill>
                  <a:srgbClr val="AA04F9"/>
                </a:solidFill>
                <a:effectLst/>
                <a:uLnTx/>
                <a:uFillTx/>
                <a:latin typeface="Arial"/>
                <a:ea typeface="+mn-ea"/>
                <a:cs typeface="+mn-cs"/>
              </a:rPr>
              <a:t>'none’</a:t>
            </a:r>
            <a:r>
              <a:rPr kumimoji="0" lang="en-US" sz="2000" b="0" i="0" u="none" strike="noStrike" kern="1200" cap="none" spc="0" normalizeH="0" baseline="0" noProof="0" dirty="0">
                <a:ln>
                  <a:noFill/>
                </a:ln>
                <a:solidFill>
                  <a:srgbClr val="000000"/>
                </a:solidFill>
                <a:effectLst/>
                <a:uLnTx/>
                <a:uFillTx/>
                <a:latin typeface="Arial"/>
                <a:ea typeface="+mn-ea"/>
                <a:cs typeface="+mn-cs"/>
              </a:rPr>
              <a:t>)</a:t>
            </a:r>
          </a:p>
        </p:txBody>
      </p:sp>
      <p:pic>
        <p:nvPicPr>
          <p:cNvPr id="5" name="Picture 4" descr="Chart, bar chart&#10;&#10;Description automatically generated">
            <a:extLst>
              <a:ext uri="{FF2B5EF4-FFF2-40B4-BE49-F238E27FC236}">
                <a16:creationId xmlns:a16="http://schemas.microsoft.com/office/drawing/2014/main" id="{8B62C9FD-8BF4-401F-96DC-0383FDEEFB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3703" y="3230377"/>
            <a:ext cx="4718297" cy="3538723"/>
          </a:xfrm>
          <a:prstGeom prst="rect">
            <a:avLst/>
          </a:prstGeom>
        </p:spPr>
      </p:pic>
      <p:sp>
        <p:nvSpPr>
          <p:cNvPr id="4" name="TextBox 3">
            <a:extLst>
              <a:ext uri="{FF2B5EF4-FFF2-40B4-BE49-F238E27FC236}">
                <a16:creationId xmlns:a16="http://schemas.microsoft.com/office/drawing/2014/main" id="{44F1EC30-C730-4774-9802-00D952068304}"/>
              </a:ext>
            </a:extLst>
          </p:cNvPr>
          <p:cNvSpPr txBox="1"/>
          <p:nvPr/>
        </p:nvSpPr>
        <p:spPr>
          <a:xfrm>
            <a:off x="666503" y="297923"/>
            <a:ext cx="112206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Transfer learning using </a:t>
            </a:r>
            <a:r>
              <a:rPr kumimoji="0" lang="en-US" sz="2800" b="0" i="0" u="none" strike="noStrike" kern="1200" cap="none" spc="0" normalizeH="0" baseline="0" noProof="0" dirty="0" err="1">
                <a:ln>
                  <a:noFill/>
                </a:ln>
                <a:solidFill>
                  <a:srgbClr val="000000"/>
                </a:solidFill>
                <a:effectLst/>
                <a:uLnTx/>
                <a:uFillTx/>
                <a:latin typeface="Arial"/>
                <a:ea typeface="+mn-ea"/>
                <a:cs typeface="+mn-cs"/>
              </a:rPr>
              <a:t>googlenet</a:t>
            </a:r>
            <a:r>
              <a:rPr kumimoji="0" lang="en-US" sz="2800" b="0" i="0" u="none" strike="noStrike" kern="1200" cap="none" spc="0" normalizeH="0" baseline="0" noProof="0" dirty="0">
                <a:ln>
                  <a:noFill/>
                </a:ln>
                <a:solidFill>
                  <a:srgbClr val="000000"/>
                </a:solidFill>
                <a:effectLst/>
                <a:uLnTx/>
                <a:uFillTx/>
                <a:latin typeface="Arial"/>
                <a:ea typeface="+mn-ea"/>
                <a:cs typeface="+mn-cs"/>
              </a:rPr>
              <a:t> and the </a:t>
            </a:r>
            <a:r>
              <a:rPr kumimoji="0" lang="en-US" sz="2800" b="0" i="0" u="none" strike="noStrike" kern="1200" cap="none" spc="0" normalizeH="0" baseline="0" noProof="0" dirty="0" err="1">
                <a:ln>
                  <a:noFill/>
                </a:ln>
                <a:solidFill>
                  <a:srgbClr val="000000"/>
                </a:solidFill>
                <a:effectLst/>
                <a:uLnTx/>
                <a:uFillTx/>
                <a:latin typeface="Arial"/>
                <a:ea typeface="+mn-ea"/>
                <a:cs typeface="+mn-cs"/>
              </a:rPr>
              <a:t>trashnet</a:t>
            </a:r>
            <a:r>
              <a:rPr kumimoji="0" lang="en-US" sz="2800" b="0" i="0" u="none" strike="noStrike" kern="1200" cap="none" spc="0" normalizeH="0" baseline="0" noProof="0" dirty="0">
                <a:ln>
                  <a:noFill/>
                </a:ln>
                <a:solidFill>
                  <a:srgbClr val="000000"/>
                </a:solidFill>
                <a:effectLst/>
                <a:uLnTx/>
                <a:uFillTx/>
                <a:latin typeface="Arial"/>
                <a:ea typeface="+mn-ea"/>
                <a:cs typeface="+mn-cs"/>
              </a:rPr>
              <a:t> database</a:t>
            </a:r>
          </a:p>
        </p:txBody>
      </p:sp>
    </p:spTree>
    <p:extLst>
      <p:ext uri="{BB962C8B-B14F-4D97-AF65-F5344CB8AC3E}">
        <p14:creationId xmlns:p14="http://schemas.microsoft.com/office/powerpoint/2010/main" val="2117467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F9C86D07-5A73-452E-B470-79BB31FA9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205" y="1391943"/>
            <a:ext cx="10335590" cy="5275832"/>
          </a:xfrm>
          <a:prstGeom prst="rect">
            <a:avLst/>
          </a:prstGeom>
        </p:spPr>
      </p:pic>
      <p:sp>
        <p:nvSpPr>
          <p:cNvPr id="2" name="TextBox 1">
            <a:extLst>
              <a:ext uri="{FF2B5EF4-FFF2-40B4-BE49-F238E27FC236}">
                <a16:creationId xmlns:a16="http://schemas.microsoft.com/office/drawing/2014/main" id="{6DF55087-D824-469C-8A41-579FE1BAF9AA}"/>
              </a:ext>
            </a:extLst>
          </p:cNvPr>
          <p:cNvSpPr txBox="1"/>
          <p:nvPr/>
        </p:nvSpPr>
        <p:spPr>
          <a:xfrm>
            <a:off x="336550" y="406400"/>
            <a:ext cx="1174750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	Displays 8 random images to check the content of the datastore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numObsToShow = 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idx = randperm(numObs,numObsToShow);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imshow(</a:t>
            </a:r>
            <a:r>
              <a:rPr kumimoji="0" lang="en-US" sz="2000" b="0" i="0" u="none" strike="noStrike" kern="1200" cap="none" spc="0" normalizeH="0" baseline="0" noProof="0" dirty="0" err="1">
                <a:ln>
                  <a:noFill/>
                </a:ln>
                <a:solidFill>
                  <a:srgbClr val="000000"/>
                </a:solidFill>
                <a:effectLst/>
                <a:uLnTx/>
                <a:uFillTx/>
                <a:latin typeface="Arial"/>
                <a:ea typeface="+mn-ea"/>
                <a:cs typeface="+mn-cs"/>
              </a:rPr>
              <a:t>imtile</a:t>
            </a:r>
            <a:r>
              <a:rPr kumimoji="0" lang="en-US" sz="2000" b="0" i="0" u="none" strike="noStrike" kern="1200" cap="none" spc="0" normalizeH="0" baseline="0" noProof="0" dirty="0">
                <a:ln>
                  <a:noFill/>
                </a:ln>
                <a:solidFill>
                  <a:srgbClr val="000000"/>
                </a:solidFill>
                <a:effectLst/>
                <a:uLnTx/>
                <a:uFillTx/>
                <a:latin typeface="Arial"/>
                <a:ea typeface="+mn-ea"/>
                <a:cs typeface="+mn-cs"/>
              </a:rPr>
              <a:t>(</a:t>
            </a:r>
            <a:r>
              <a:rPr kumimoji="0" lang="en-US" sz="2000" b="0" i="0" u="none" strike="noStrike" kern="1200" cap="none" spc="0" normalizeH="0" baseline="0" noProof="0" dirty="0" err="1">
                <a:ln>
                  <a:noFill/>
                </a:ln>
                <a:solidFill>
                  <a:srgbClr val="000000"/>
                </a:solidFill>
                <a:effectLst/>
                <a:uLnTx/>
                <a:uFillTx/>
                <a:latin typeface="Arial"/>
                <a:ea typeface="+mn-ea"/>
                <a:cs typeface="+mn-cs"/>
              </a:rPr>
              <a:t>trashImds.Files</a:t>
            </a:r>
            <a:r>
              <a:rPr kumimoji="0" lang="en-US" sz="2000" b="0" i="0" u="none" strike="noStrike" kern="1200" cap="none" spc="0" normalizeH="0" baseline="0" noProof="0" dirty="0">
                <a:ln>
                  <a:noFill/>
                </a:ln>
                <a:solidFill>
                  <a:srgbClr val="000000"/>
                </a:solidFill>
                <a:effectLst/>
                <a:uLnTx/>
                <a:uFillTx/>
                <a:latin typeface="Arial"/>
                <a:ea typeface="+mn-ea"/>
                <a:cs typeface="+mn-cs"/>
              </a:rPr>
              <a:t>(idx),</a:t>
            </a:r>
            <a:r>
              <a:rPr kumimoji="0" lang="en-US" sz="2000" b="0" i="0" u="none" strike="noStrike" kern="1200" cap="none" spc="0" normalizeH="0" baseline="0" noProof="0" dirty="0">
                <a:ln>
                  <a:noFill/>
                </a:ln>
                <a:solidFill>
                  <a:srgbClr val="AA04F9"/>
                </a:solidFill>
                <a:effectLst/>
                <a:uLnTx/>
                <a:uFillTx/>
                <a:latin typeface="Arial"/>
                <a:ea typeface="+mn-ea"/>
                <a:cs typeface="+mn-cs"/>
              </a:rPr>
              <a:t>'</a:t>
            </a:r>
            <a:r>
              <a:rPr kumimoji="0" lang="en-US" sz="2000" b="0" i="0" u="none" strike="noStrike" kern="1200" cap="none" spc="0" normalizeH="0" baseline="0" noProof="0" dirty="0" err="1">
                <a:ln>
                  <a:noFill/>
                </a:ln>
                <a:solidFill>
                  <a:srgbClr val="AA04F9"/>
                </a:solidFill>
                <a:effectLst/>
                <a:uLnTx/>
                <a:uFillTx/>
                <a:latin typeface="Arial"/>
                <a:ea typeface="+mn-ea"/>
                <a:cs typeface="+mn-cs"/>
              </a:rPr>
              <a:t>GridSize</a:t>
            </a:r>
            <a:r>
              <a:rPr kumimoji="0" lang="en-US" sz="2000" b="0" i="0" u="none" strike="noStrike" kern="1200" cap="none" spc="0" normalizeH="0" baseline="0" noProof="0" dirty="0">
                <a:ln>
                  <a:noFill/>
                </a:ln>
                <a:solidFill>
                  <a:srgbClr val="AA04F9"/>
                </a:solidFill>
                <a:effectLst/>
                <a:uLnTx/>
                <a:uFillTx/>
                <a:latin typeface="Arial"/>
                <a:ea typeface="+mn-ea"/>
                <a:cs typeface="+mn-cs"/>
              </a:rPr>
              <a:t>'</a:t>
            </a:r>
            <a:r>
              <a:rPr kumimoji="0" lang="en-US" sz="2000" b="0" i="0" u="none" strike="noStrike" kern="1200" cap="none" spc="0" normalizeH="0" baseline="0" noProof="0" dirty="0">
                <a:ln>
                  <a:noFill/>
                </a:ln>
                <a:solidFill>
                  <a:srgbClr val="000000"/>
                </a:solidFill>
                <a:effectLst/>
                <a:uLnTx/>
                <a:uFillTx/>
                <a:latin typeface="Arial"/>
                <a:ea typeface="+mn-ea"/>
                <a:cs typeface="+mn-cs"/>
              </a:rPr>
              <a:t>,[2 4],</a:t>
            </a:r>
            <a:r>
              <a:rPr kumimoji="0" lang="en-US" sz="2000" b="0" i="0" u="none" strike="noStrike" kern="1200" cap="none" spc="0" normalizeH="0" baseline="0" noProof="0" dirty="0">
                <a:ln>
                  <a:noFill/>
                </a:ln>
                <a:solidFill>
                  <a:srgbClr val="AA04F9"/>
                </a:solidFill>
                <a:effectLst/>
                <a:uLnTx/>
                <a:uFillTx/>
                <a:latin typeface="Arial"/>
                <a:ea typeface="+mn-ea"/>
                <a:cs typeface="+mn-cs"/>
              </a:rPr>
              <a:t>'</a:t>
            </a:r>
            <a:r>
              <a:rPr kumimoji="0" lang="en-US" sz="2000" b="0" i="0" u="none" strike="noStrike" kern="1200" cap="none" spc="0" normalizeH="0" baseline="0" noProof="0" dirty="0" err="1">
                <a:ln>
                  <a:noFill/>
                </a:ln>
                <a:solidFill>
                  <a:srgbClr val="AA04F9"/>
                </a:solidFill>
                <a:effectLst/>
                <a:uLnTx/>
                <a:uFillTx/>
                <a:latin typeface="Arial"/>
                <a:ea typeface="+mn-ea"/>
                <a:cs typeface="+mn-cs"/>
              </a:rPr>
              <a:t>ThumbnailSize</a:t>
            </a:r>
            <a:r>
              <a:rPr kumimoji="0" lang="en-US" sz="2000" b="0" i="0" u="none" strike="noStrike" kern="1200" cap="none" spc="0" normalizeH="0" baseline="0" noProof="0" dirty="0">
                <a:ln>
                  <a:noFill/>
                </a:ln>
                <a:solidFill>
                  <a:srgbClr val="AA04F9"/>
                </a:solidFill>
                <a:effectLst/>
                <a:uLnTx/>
                <a:uFillTx/>
                <a:latin typeface="Arial"/>
                <a:ea typeface="+mn-ea"/>
                <a:cs typeface="+mn-cs"/>
              </a:rPr>
              <a:t>'</a:t>
            </a:r>
            <a:r>
              <a:rPr kumimoji="0" lang="en-US" sz="2000" b="0" i="0" u="none" strike="noStrike" kern="1200" cap="none" spc="0" normalizeH="0" baseline="0" noProof="0" dirty="0">
                <a:ln>
                  <a:noFill/>
                </a:ln>
                <a:solidFill>
                  <a:srgbClr val="000000"/>
                </a:solidFill>
                <a:effectLst/>
                <a:uLnTx/>
                <a:uFillTx/>
                <a:latin typeface="Arial"/>
                <a:ea typeface="+mn-ea"/>
                <a:cs typeface="+mn-cs"/>
              </a:rPr>
              <a:t>,[100 100]))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	</a:t>
            </a:r>
          </a:p>
        </p:txBody>
      </p:sp>
    </p:spTree>
    <p:extLst>
      <p:ext uri="{BB962C8B-B14F-4D97-AF65-F5344CB8AC3E}">
        <p14:creationId xmlns:p14="http://schemas.microsoft.com/office/powerpoint/2010/main" val="447975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 website&#10;&#10;Description automatically generated">
            <a:extLst>
              <a:ext uri="{FF2B5EF4-FFF2-40B4-BE49-F238E27FC236}">
                <a16:creationId xmlns:a16="http://schemas.microsoft.com/office/drawing/2014/main" id="{356DAB7C-764F-45D0-ADC0-614826D39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221" y="1607989"/>
            <a:ext cx="10285007" cy="5250011"/>
          </a:xfrm>
          <a:prstGeom prst="rect">
            <a:avLst/>
          </a:prstGeom>
        </p:spPr>
      </p:pic>
      <p:sp>
        <p:nvSpPr>
          <p:cNvPr id="2" name="TextBox 1">
            <a:extLst>
              <a:ext uri="{FF2B5EF4-FFF2-40B4-BE49-F238E27FC236}">
                <a16:creationId xmlns:a16="http://schemas.microsoft.com/office/drawing/2014/main" id="{6DF55087-D824-469C-8A41-579FE1BAF9AA}"/>
              </a:ext>
            </a:extLst>
          </p:cNvPr>
          <p:cNvSpPr txBox="1"/>
          <p:nvPr/>
        </p:nvSpPr>
        <p:spPr>
          <a:xfrm>
            <a:off x="88900" y="228600"/>
            <a:ext cx="1210310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			Displays 8 random images of a particular class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class = </a:t>
            </a:r>
            <a:r>
              <a:rPr kumimoji="0" lang="en-US" sz="2000" b="0" i="0" u="none" strike="noStrike" kern="1200" cap="none" spc="0" normalizeH="0" baseline="0" noProof="0" dirty="0">
                <a:ln>
                  <a:noFill/>
                </a:ln>
                <a:solidFill>
                  <a:srgbClr val="AA04F9"/>
                </a:solidFill>
                <a:effectLst/>
                <a:uLnTx/>
                <a:uFillTx/>
                <a:latin typeface="Arial" panose="020B0604020202020204" pitchFamily="34" charset="0"/>
                <a:cs typeface="Arial" panose="020B0604020202020204" pitchFamily="34" charset="0"/>
              </a:rPr>
              <a:t>"plastic"</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idxClass = find(trashImds.Labels == class);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idx = randsample(idxClass,numObsToShow);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imshow(imtile(trashImds.Files(idx),</a:t>
            </a:r>
            <a:r>
              <a:rPr kumimoji="0" lang="en-US" sz="2000" b="0" i="0" u="none" strike="noStrike" kern="1200" cap="none" spc="0" normalizeH="0" baseline="0" noProof="0" dirty="0">
                <a:ln>
                  <a:noFill/>
                </a:ln>
                <a:solidFill>
                  <a:srgbClr val="AA04F9"/>
                </a:solidFill>
                <a:effectLst/>
                <a:uLnTx/>
                <a:uFillTx/>
                <a:latin typeface="Arial" panose="020B0604020202020204" pitchFamily="34" charset="0"/>
                <a:cs typeface="Arial" panose="020B0604020202020204" pitchFamily="34" charset="0"/>
              </a:rPr>
              <a:t>'</a:t>
            </a:r>
            <a:r>
              <a:rPr kumimoji="0" lang="en-US" sz="2000" b="0" i="0" u="none" strike="noStrike" kern="1200" cap="none" spc="0" normalizeH="0" baseline="0" noProof="0" dirty="0" err="1">
                <a:ln>
                  <a:noFill/>
                </a:ln>
                <a:solidFill>
                  <a:srgbClr val="AA04F9"/>
                </a:solidFill>
                <a:effectLst/>
                <a:uLnTx/>
                <a:uFillTx/>
                <a:latin typeface="Arial" panose="020B0604020202020204" pitchFamily="34" charset="0"/>
                <a:cs typeface="Arial" panose="020B0604020202020204" pitchFamily="34" charset="0"/>
              </a:rPr>
              <a:t>GridSize</a:t>
            </a:r>
            <a:r>
              <a:rPr kumimoji="0" lang="en-US" sz="2000" b="0" i="0" u="none" strike="noStrike" kern="1200" cap="none" spc="0" normalizeH="0" baseline="0" noProof="0" dirty="0">
                <a:ln>
                  <a:noFill/>
                </a:ln>
                <a:solidFill>
                  <a:srgbClr val="AA04F9"/>
                </a:solidFill>
                <a:effectLst/>
                <a:uLnTx/>
                <a:uFillTx/>
                <a:latin typeface="Arial" panose="020B0604020202020204" pitchFamily="34" charset="0"/>
                <a:cs typeface="Arial" panose="020B0604020202020204" pitchFamily="34" charset="0"/>
              </a:rPr>
              <a:t>'</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4],</a:t>
            </a:r>
            <a:r>
              <a:rPr kumimoji="0" lang="en-US" sz="2000" b="0" i="0" u="none" strike="noStrike" kern="1200" cap="none" spc="0" normalizeH="0" baseline="0" noProof="0" dirty="0">
                <a:ln>
                  <a:noFill/>
                </a:ln>
                <a:solidFill>
                  <a:srgbClr val="AA04F9"/>
                </a:solidFill>
                <a:effectLst/>
                <a:uLnTx/>
                <a:uFillTx/>
                <a:latin typeface="Arial" panose="020B0604020202020204" pitchFamily="34" charset="0"/>
                <a:cs typeface="Arial" panose="020B0604020202020204" pitchFamily="34" charset="0"/>
              </a:rPr>
              <a:t>'</a:t>
            </a:r>
            <a:r>
              <a:rPr kumimoji="0" lang="en-US" sz="2000" b="0" i="0" u="none" strike="noStrike" kern="1200" cap="none" spc="0" normalizeH="0" baseline="0" noProof="0" dirty="0" err="1">
                <a:ln>
                  <a:noFill/>
                </a:ln>
                <a:solidFill>
                  <a:srgbClr val="AA04F9"/>
                </a:solidFill>
                <a:effectLst/>
                <a:uLnTx/>
                <a:uFillTx/>
                <a:latin typeface="Arial" panose="020B0604020202020204" pitchFamily="34" charset="0"/>
                <a:cs typeface="Arial" panose="020B0604020202020204" pitchFamily="34" charset="0"/>
              </a:rPr>
              <a:t>ThumbnailSize</a:t>
            </a:r>
            <a:r>
              <a:rPr kumimoji="0" lang="en-US" sz="2000" b="0" i="0" u="none" strike="noStrike" kern="1200" cap="none" spc="0" normalizeH="0" baseline="0" noProof="0" dirty="0">
                <a:ln>
                  <a:noFill/>
                </a:ln>
                <a:solidFill>
                  <a:srgbClr val="AA04F9"/>
                </a:solidFill>
                <a:effectLst/>
                <a:uLnTx/>
                <a:uFillTx/>
                <a:latin typeface="Arial" panose="020B0604020202020204" pitchFamily="34" charset="0"/>
                <a:cs typeface="Arial" panose="020B0604020202020204" pitchFamily="34" charset="0"/>
              </a:rPr>
              <a:t>'</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,[100 100]))</a:t>
            </a:r>
            <a:r>
              <a:rPr kumimoji="0" lang="en-US" sz="2000" b="0" i="0" u="none" strike="noStrike" kern="1200" cap="none" spc="0" normalizeH="0" baseline="0" noProof="0" dirty="0">
                <a:ln>
                  <a:noFill/>
                </a:ln>
                <a:solidFill>
                  <a:srgbClr val="000000"/>
                </a:solidFill>
                <a:effectLst/>
                <a:uLnTx/>
                <a:uFillTx/>
                <a:latin typeface="Arial"/>
                <a:ea typeface="+mn-ea"/>
                <a:cs typeface="+mn-cs"/>
              </a:rPr>
              <a:t>	</a:t>
            </a:r>
          </a:p>
        </p:txBody>
      </p:sp>
    </p:spTree>
    <p:extLst>
      <p:ext uri="{BB962C8B-B14F-4D97-AF65-F5344CB8AC3E}">
        <p14:creationId xmlns:p14="http://schemas.microsoft.com/office/powerpoint/2010/main" val="3929486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29C76DFD-72D0-4CE7-BE7B-52692CB698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724" y="1676400"/>
            <a:ext cx="11856233" cy="3594100"/>
          </a:xfrm>
          <a:prstGeom prst="rect">
            <a:avLst/>
          </a:prstGeom>
        </p:spPr>
      </p:pic>
      <p:sp>
        <p:nvSpPr>
          <p:cNvPr id="4" name="TextBox 3">
            <a:extLst>
              <a:ext uri="{FF2B5EF4-FFF2-40B4-BE49-F238E27FC236}">
                <a16:creationId xmlns:a16="http://schemas.microsoft.com/office/drawing/2014/main" id="{7D6E5E71-0D32-496F-BEAF-89D4C3831D85}"/>
              </a:ext>
            </a:extLst>
          </p:cNvPr>
          <p:cNvSpPr txBox="1"/>
          <p:nvPr/>
        </p:nvSpPr>
        <p:spPr>
          <a:xfrm>
            <a:off x="660400" y="368300"/>
            <a:ext cx="11328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Split data into training and testing files, get the pretrained network, define image augmentation, and </a:t>
            </a:r>
            <a:r>
              <a:rPr lang="en-US" sz="2400" dirty="0">
                <a:solidFill>
                  <a:srgbClr val="000000"/>
                </a:solidFill>
                <a:latin typeface="Arial"/>
              </a:rPr>
              <a:t>create</a:t>
            </a:r>
            <a:r>
              <a:rPr kumimoji="0" lang="en-US" sz="2400" b="0" i="0" u="none" strike="noStrike" kern="1200" cap="none" spc="0" normalizeH="0" baseline="0" noProof="0" dirty="0">
                <a:ln>
                  <a:noFill/>
                </a:ln>
                <a:solidFill>
                  <a:srgbClr val="000000"/>
                </a:solidFill>
                <a:effectLst/>
                <a:uLnTx/>
                <a:uFillTx/>
                <a:latin typeface="Arial"/>
                <a:ea typeface="+mn-ea"/>
                <a:cs typeface="+mn-cs"/>
              </a:rPr>
              <a:t> an augmented datastore</a:t>
            </a:r>
          </a:p>
        </p:txBody>
      </p:sp>
    </p:spTree>
    <p:extLst>
      <p:ext uri="{BB962C8B-B14F-4D97-AF65-F5344CB8AC3E}">
        <p14:creationId xmlns:p14="http://schemas.microsoft.com/office/powerpoint/2010/main" val="1117196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C2E2B173-3702-483A-B780-89474F62B5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025" y="2126398"/>
            <a:ext cx="10953950" cy="2209800"/>
          </a:xfrm>
          <a:prstGeom prst="rect">
            <a:avLst/>
          </a:prstGeom>
        </p:spPr>
      </p:pic>
      <p:sp>
        <p:nvSpPr>
          <p:cNvPr id="4" name="TextBox 3">
            <a:extLst>
              <a:ext uri="{FF2B5EF4-FFF2-40B4-BE49-F238E27FC236}">
                <a16:creationId xmlns:a16="http://schemas.microsoft.com/office/drawing/2014/main" id="{0D22DCF2-BF13-4799-B094-442F1227195C}"/>
              </a:ext>
            </a:extLst>
          </p:cNvPr>
          <p:cNvSpPr txBox="1"/>
          <p:nvPr/>
        </p:nvSpPr>
        <p:spPr>
          <a:xfrm>
            <a:off x="4102100" y="1320800"/>
            <a:ext cx="253146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Modify googlenet</a:t>
            </a:r>
          </a:p>
        </p:txBody>
      </p:sp>
    </p:spTree>
    <p:extLst>
      <p:ext uri="{BB962C8B-B14F-4D97-AF65-F5344CB8AC3E}">
        <p14:creationId xmlns:p14="http://schemas.microsoft.com/office/powerpoint/2010/main" val="54436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3FF438DC-0BFA-4DCE-8BC7-24B975770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847" y="1661531"/>
            <a:ext cx="11620306" cy="4592456"/>
          </a:xfrm>
          <a:prstGeom prst="rect">
            <a:avLst/>
          </a:prstGeom>
        </p:spPr>
      </p:pic>
      <p:sp>
        <p:nvSpPr>
          <p:cNvPr id="4" name="TextBox 3">
            <a:extLst>
              <a:ext uri="{FF2B5EF4-FFF2-40B4-BE49-F238E27FC236}">
                <a16:creationId xmlns:a16="http://schemas.microsoft.com/office/drawing/2014/main" id="{A78C631E-A350-49D4-A05D-8494FDEE11D6}"/>
              </a:ext>
            </a:extLst>
          </p:cNvPr>
          <p:cNvSpPr txBox="1"/>
          <p:nvPr/>
        </p:nvSpPr>
        <p:spPr>
          <a:xfrm>
            <a:off x="660400" y="368300"/>
            <a:ext cx="11328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Arial"/>
              </a:rPr>
              <a:t>T</a:t>
            </a:r>
            <a:r>
              <a:rPr kumimoji="0" lang="en-US" sz="2400" b="0" i="0" u="none" strike="noStrike" kern="1200" cap="none" spc="0" normalizeH="0" baseline="0" noProof="0" dirty="0">
                <a:ln>
                  <a:noFill/>
                </a:ln>
                <a:solidFill>
                  <a:srgbClr val="000000"/>
                </a:solidFill>
                <a:effectLst/>
                <a:uLnTx/>
                <a:uFillTx/>
                <a:latin typeface="Arial"/>
                <a:ea typeface="+mn-ea"/>
                <a:cs typeface="+mn-cs"/>
              </a:rPr>
              <a:t>rain the network, Resize the testing images, Classify the test images, Report accuracy and confusion matrix</a:t>
            </a:r>
          </a:p>
        </p:txBody>
      </p:sp>
    </p:spTree>
    <p:extLst>
      <p:ext uri="{BB962C8B-B14F-4D97-AF65-F5344CB8AC3E}">
        <p14:creationId xmlns:p14="http://schemas.microsoft.com/office/powerpoint/2010/main" val="2760019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7303C0BB-D6F3-4E0B-A5D3-FF8D350E1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849" y="119462"/>
            <a:ext cx="10556151" cy="6560737"/>
          </a:xfrm>
          <a:prstGeom prst="rect">
            <a:avLst/>
          </a:prstGeom>
        </p:spPr>
      </p:pic>
      <p:sp>
        <p:nvSpPr>
          <p:cNvPr id="2" name="Rectangle 1">
            <a:extLst>
              <a:ext uri="{FF2B5EF4-FFF2-40B4-BE49-F238E27FC236}">
                <a16:creationId xmlns:a16="http://schemas.microsoft.com/office/drawing/2014/main" id="{52F35BF2-1EB4-4DBE-B7F0-5B80EDB8A256}"/>
              </a:ext>
            </a:extLst>
          </p:cNvPr>
          <p:cNvSpPr/>
          <p:nvPr/>
        </p:nvSpPr>
        <p:spPr>
          <a:xfrm>
            <a:off x="365849" y="119462"/>
            <a:ext cx="7571651" cy="2639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639866B-A87A-4FB6-9FAE-36600F02F4BF}"/>
              </a:ext>
            </a:extLst>
          </p:cNvPr>
          <p:cNvSpPr txBox="1"/>
          <p:nvPr/>
        </p:nvSpPr>
        <p:spPr>
          <a:xfrm>
            <a:off x="4026663" y="1439441"/>
            <a:ext cx="38651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Runtime with a single GPU</a:t>
            </a:r>
          </a:p>
        </p:txBody>
      </p:sp>
    </p:spTree>
    <p:extLst>
      <p:ext uri="{BB962C8B-B14F-4D97-AF65-F5344CB8AC3E}">
        <p14:creationId xmlns:p14="http://schemas.microsoft.com/office/powerpoint/2010/main" val="1173229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582363E2-FBF4-4BAE-A178-AFF32EEB60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866" y="457201"/>
            <a:ext cx="7831666" cy="5873750"/>
          </a:xfrm>
          <a:prstGeom prst="rect">
            <a:avLst/>
          </a:prstGeom>
        </p:spPr>
      </p:pic>
      <p:sp>
        <p:nvSpPr>
          <p:cNvPr id="4" name="TextBox 3">
            <a:extLst>
              <a:ext uri="{FF2B5EF4-FFF2-40B4-BE49-F238E27FC236}">
                <a16:creationId xmlns:a16="http://schemas.microsoft.com/office/drawing/2014/main" id="{0CA7081F-9504-4A3D-AF8D-728704570A43}"/>
              </a:ext>
            </a:extLst>
          </p:cNvPr>
          <p:cNvSpPr txBox="1"/>
          <p:nvPr/>
        </p:nvSpPr>
        <p:spPr>
          <a:xfrm>
            <a:off x="7924800" y="2090172"/>
            <a:ext cx="3999813" cy="267765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Use confusion matrix to get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class specific accuracies: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Cardboard = 0.894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Glass = 0.855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Metal = 0.829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Paper = 0.908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Plastic = 0.891</a:t>
            </a:r>
          </a:p>
        </p:txBody>
      </p:sp>
    </p:spTree>
    <p:extLst>
      <p:ext uri="{BB962C8B-B14F-4D97-AF65-F5344CB8AC3E}">
        <p14:creationId xmlns:p14="http://schemas.microsoft.com/office/powerpoint/2010/main" val="51442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2">
            <a:extLst>
              <a:ext uri="{FF2B5EF4-FFF2-40B4-BE49-F238E27FC236}">
                <a16:creationId xmlns:a16="http://schemas.microsoft.com/office/drawing/2014/main" id="{01AA016C-691A-4FC3-95D3-FFE10ADE9231}"/>
              </a:ext>
            </a:extLst>
          </p:cNvPr>
          <p:cNvSpPr txBox="1">
            <a:spLocks noChangeArrowheads="1"/>
          </p:cNvSpPr>
          <p:nvPr/>
        </p:nvSpPr>
        <p:spPr bwMode="auto">
          <a:xfrm>
            <a:off x="406400" y="1168400"/>
            <a:ext cx="110617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2400" dirty="0">
                <a:solidFill>
                  <a:srgbClr val="000000"/>
                </a:solidFill>
              </a:rPr>
              <a:t>Assignment 14 : CNN for flower classification</a:t>
            </a:r>
          </a:p>
          <a:p>
            <a:pPr eaLnBrk="0" fontAlgn="base" hangingPunct="0">
              <a:spcBef>
                <a:spcPct val="0"/>
              </a:spcBef>
              <a:spcAft>
                <a:spcPct val="0"/>
              </a:spcAft>
              <a:buNone/>
            </a:pPr>
            <a:r>
              <a:rPr lang="en-US" altLang="en-US" sz="2400" dirty="0">
                <a:solidFill>
                  <a:srgbClr val="000000"/>
                </a:solidFill>
              </a:rPr>
              <a:t>Use the images in the test Flowers folder on the class web page to do create a CNN to identify flower images by transfer learning on </a:t>
            </a:r>
            <a:r>
              <a:rPr lang="en-US" altLang="en-US" sz="2400" dirty="0" err="1">
                <a:solidFill>
                  <a:srgbClr val="000000"/>
                </a:solidFill>
              </a:rPr>
              <a:t>googlenet</a:t>
            </a:r>
            <a:r>
              <a:rPr lang="en-US" altLang="en-US" sz="2400" dirty="0">
                <a:solidFill>
                  <a:srgbClr val="000000"/>
                </a:solidFill>
              </a:rPr>
              <a:t>. Use the same </a:t>
            </a:r>
            <a:r>
              <a:rPr lang="en-US" altLang="en-US" sz="2400" dirty="0" err="1">
                <a:solidFill>
                  <a:srgbClr val="000000"/>
                </a:solidFill>
              </a:rPr>
              <a:t>imageAugmenter</a:t>
            </a:r>
            <a:r>
              <a:rPr lang="en-US" altLang="en-US" sz="2400" dirty="0">
                <a:solidFill>
                  <a:srgbClr val="000000"/>
                </a:solidFill>
              </a:rPr>
              <a:t> as in lecture slides for </a:t>
            </a:r>
            <a:r>
              <a:rPr lang="en-US" altLang="en-US" sz="2400" dirty="0" err="1">
                <a:solidFill>
                  <a:srgbClr val="000000"/>
                </a:solidFill>
              </a:rPr>
              <a:t>trashnet</a:t>
            </a:r>
            <a:r>
              <a:rPr lang="en-US" altLang="en-US" sz="2400" dirty="0">
                <a:solidFill>
                  <a:srgbClr val="000000"/>
                </a:solidFill>
              </a:rPr>
              <a:t>. Use 50/50 split of training and testing images. Report the number of objects, number of classes, image size, random sample of image data, overall accuracy, the confusion matrix, and the accuracy of each class.</a:t>
            </a:r>
          </a:p>
          <a:p>
            <a:pPr eaLnBrk="0" fontAlgn="base" hangingPunct="0">
              <a:spcBef>
                <a:spcPct val="0"/>
              </a:spcBef>
              <a:spcAft>
                <a:spcPct val="0"/>
              </a:spcAft>
              <a:buNone/>
            </a:pPr>
            <a:endParaRPr lang="en-US" altLang="en-US" sz="2400" dirty="0">
              <a:solidFill>
                <a:srgbClr val="000000"/>
              </a:solidFill>
            </a:endParaRPr>
          </a:p>
          <a:p>
            <a:pPr eaLnBrk="0" fontAlgn="base" hangingPunct="0">
              <a:spcBef>
                <a:spcPct val="0"/>
              </a:spcBef>
              <a:spcAft>
                <a:spcPct val="0"/>
              </a:spcAft>
              <a:buNone/>
            </a:pPr>
            <a:r>
              <a:rPr lang="en-US" altLang="en-US" sz="2400" dirty="0">
                <a:solidFill>
                  <a:srgbClr val="000000"/>
                </a:solidFill>
              </a:rPr>
              <a:t>You will need to add on the Deep Learning Toolbox Model for </a:t>
            </a:r>
            <a:r>
              <a:rPr lang="en-US" altLang="en-US" sz="2400" dirty="0" err="1">
                <a:solidFill>
                  <a:srgbClr val="000000"/>
                </a:solidFill>
              </a:rPr>
              <a:t>Googlnet</a:t>
            </a:r>
            <a:r>
              <a:rPr lang="en-US" altLang="en-US" sz="2400" dirty="0">
                <a:solidFill>
                  <a:srgbClr val="000000"/>
                </a:solidFill>
              </a:rPr>
              <a:t> to do transfer leaning using </a:t>
            </a:r>
            <a:r>
              <a:rPr lang="en-US" altLang="en-US" sz="2400" dirty="0" err="1">
                <a:solidFill>
                  <a:srgbClr val="000000"/>
                </a:solidFill>
              </a:rPr>
              <a:t>googlenet</a:t>
            </a:r>
            <a:endParaRPr lang="en-US" altLang="en-US" sz="2400"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Box 2">
            <a:extLst>
              <a:ext uri="{FF2B5EF4-FFF2-40B4-BE49-F238E27FC236}">
                <a16:creationId xmlns:a16="http://schemas.microsoft.com/office/drawing/2014/main" id="{29306408-17F2-4921-99A1-AAD9BA88A69B}"/>
              </a:ext>
            </a:extLst>
          </p:cNvPr>
          <p:cNvSpPr txBox="1">
            <a:spLocks noChangeArrowheads="1"/>
          </p:cNvSpPr>
          <p:nvPr/>
        </p:nvSpPr>
        <p:spPr bwMode="auto">
          <a:xfrm>
            <a:off x="873918" y="555921"/>
            <a:ext cx="106089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CNNs for image classification associates a pattern defined by an input array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with an output vector of class labels.  </a:t>
            </a:r>
          </a:p>
        </p:txBody>
      </p:sp>
      <p:pic>
        <p:nvPicPr>
          <p:cNvPr id="51204" name="Picture 4">
            <a:extLst>
              <a:ext uri="{FF2B5EF4-FFF2-40B4-BE49-F238E27FC236}">
                <a16:creationId xmlns:a16="http://schemas.microsoft.com/office/drawing/2014/main" id="{5F3C0EA8-A3DA-44C8-9E92-8A9BE51E19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94000" y="2397498"/>
            <a:ext cx="6998225" cy="288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A34AAFF-2041-4A70-B924-2B644ADDBA9F}"/>
              </a:ext>
            </a:extLst>
          </p:cNvPr>
          <p:cNvSpPr txBox="1"/>
          <p:nvPr/>
        </p:nvSpPr>
        <p:spPr>
          <a:xfrm>
            <a:off x="1651000" y="1935833"/>
            <a:ext cx="3659976" cy="461665"/>
          </a:xfrm>
          <a:prstGeom prst="rect">
            <a:avLst/>
          </a:prstGeom>
          <a:noFill/>
        </p:spPr>
        <p:txBody>
          <a:bodyPr wrap="none" rtlCol="0">
            <a:spAutoFit/>
          </a:bodyPr>
          <a:lstStyle/>
          <a:p>
            <a:r>
              <a:rPr lang="en-US" sz="2400" dirty="0"/>
              <a:t>Input array (image pixels)</a:t>
            </a:r>
          </a:p>
        </p:txBody>
      </p:sp>
      <p:sp>
        <p:nvSpPr>
          <p:cNvPr id="6" name="TextBox 5">
            <a:extLst>
              <a:ext uri="{FF2B5EF4-FFF2-40B4-BE49-F238E27FC236}">
                <a16:creationId xmlns:a16="http://schemas.microsoft.com/office/drawing/2014/main" id="{DEA94683-6AE4-4244-8BC8-9BE1A86A74F8}"/>
              </a:ext>
            </a:extLst>
          </p:cNvPr>
          <p:cNvSpPr txBox="1"/>
          <p:nvPr/>
        </p:nvSpPr>
        <p:spPr>
          <a:xfrm>
            <a:off x="5930900" y="2441031"/>
            <a:ext cx="2069797" cy="461665"/>
          </a:xfrm>
          <a:prstGeom prst="rect">
            <a:avLst/>
          </a:prstGeom>
          <a:noFill/>
        </p:spPr>
        <p:txBody>
          <a:bodyPr wrap="none" rtlCol="0">
            <a:spAutoFit/>
          </a:bodyPr>
          <a:lstStyle/>
          <a:p>
            <a:r>
              <a:rPr lang="en-US" sz="2400" dirty="0"/>
              <a:t>Hidden layers</a:t>
            </a:r>
          </a:p>
        </p:txBody>
      </p:sp>
      <p:sp>
        <p:nvSpPr>
          <p:cNvPr id="7" name="TextBox 6">
            <a:extLst>
              <a:ext uri="{FF2B5EF4-FFF2-40B4-BE49-F238E27FC236}">
                <a16:creationId xmlns:a16="http://schemas.microsoft.com/office/drawing/2014/main" id="{B7A8B97A-D5DB-4700-8417-DCD0FD77EE40}"/>
              </a:ext>
            </a:extLst>
          </p:cNvPr>
          <p:cNvSpPr txBox="1"/>
          <p:nvPr/>
        </p:nvSpPr>
        <p:spPr>
          <a:xfrm>
            <a:off x="8584440" y="1917516"/>
            <a:ext cx="1846980" cy="461665"/>
          </a:xfrm>
          <a:prstGeom prst="rect">
            <a:avLst/>
          </a:prstGeom>
          <a:noFill/>
        </p:spPr>
        <p:txBody>
          <a:bodyPr wrap="none" rtlCol="0">
            <a:spAutoFit/>
          </a:bodyPr>
          <a:lstStyle/>
          <a:p>
            <a:r>
              <a:rPr lang="en-US" sz="2400" dirty="0"/>
              <a:t>Class labels</a:t>
            </a:r>
          </a:p>
        </p:txBody>
      </p:sp>
    </p:spTree>
    <p:extLst>
      <p:ext uri="{BB962C8B-B14F-4D97-AF65-F5344CB8AC3E}">
        <p14:creationId xmlns:p14="http://schemas.microsoft.com/office/powerpoint/2010/main" val="579942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a:extLst>
              <a:ext uri="{FF2B5EF4-FFF2-40B4-BE49-F238E27FC236}">
                <a16:creationId xmlns:a16="http://schemas.microsoft.com/office/drawing/2014/main" id="{4A08E653-32F4-4DA0-AF42-7932EEE248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6409" y="1739900"/>
            <a:ext cx="3503088"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06B99A5-3C9E-4D0E-9F41-D814D28F3075}"/>
              </a:ext>
            </a:extLst>
          </p:cNvPr>
          <p:cNvSpPr txBox="1"/>
          <p:nvPr/>
        </p:nvSpPr>
        <p:spPr>
          <a:xfrm>
            <a:off x="1498573" y="1951672"/>
            <a:ext cx="6340069" cy="2585323"/>
          </a:xfrm>
          <a:prstGeom prst="rect">
            <a:avLst/>
          </a:prstGeom>
          <a:noFill/>
        </p:spPr>
        <p:txBody>
          <a:bodyPr wrap="none">
            <a:spAutoFit/>
          </a:bodyPr>
          <a:lstStyle/>
          <a:p>
            <a:pPr eaLnBrk="0" fontAlgn="base" hangingPunct="0">
              <a:spcBef>
                <a:spcPct val="0"/>
              </a:spcBef>
              <a:spcAft>
                <a:spcPct val="0"/>
              </a:spcAft>
              <a:defRPr/>
            </a:pPr>
            <a:r>
              <a:rPr lang="en-US" sz="2400" dirty="0">
                <a:solidFill>
                  <a:srgbClr val="000000"/>
                </a:solidFill>
                <a:latin typeface="Arial" panose="020B0604020202020204" pitchFamily="34" charset="0"/>
              </a:rPr>
              <a:t>CNNs differ from traditional ANNs in 4 ways</a:t>
            </a:r>
          </a:p>
          <a:p>
            <a:pPr eaLnBrk="0" fontAlgn="base" hangingPunct="0">
              <a:spcBef>
                <a:spcPct val="0"/>
              </a:spcBef>
              <a:spcAft>
                <a:spcPct val="0"/>
              </a:spcAft>
              <a:defRPr/>
            </a:pPr>
            <a:endParaRPr lang="en-US" sz="2400" dirty="0">
              <a:solidFill>
                <a:srgbClr val="000000"/>
              </a:solidFill>
              <a:latin typeface="Arial" panose="020B0604020202020204" pitchFamily="34" charset="0"/>
            </a:endParaRPr>
          </a:p>
          <a:p>
            <a:pPr marL="257175" indent="-257175" eaLnBrk="0" fontAlgn="base" hangingPunct="0">
              <a:spcBef>
                <a:spcPct val="0"/>
              </a:spcBef>
              <a:spcAft>
                <a:spcPct val="0"/>
              </a:spcAft>
              <a:buFontTx/>
              <a:buAutoNum type="arabicParenR"/>
              <a:defRPr/>
            </a:pPr>
            <a:r>
              <a:rPr lang="en-US" sz="2400" dirty="0">
                <a:solidFill>
                  <a:srgbClr val="000000"/>
                </a:solidFill>
                <a:latin typeface="Arial" panose="020B0604020202020204" pitchFamily="34" charset="0"/>
              </a:rPr>
              <a:t>Local receptive fields</a:t>
            </a:r>
          </a:p>
          <a:p>
            <a:pPr marL="257175" indent="-257175" eaLnBrk="0" fontAlgn="base" hangingPunct="0">
              <a:spcBef>
                <a:spcPct val="0"/>
              </a:spcBef>
              <a:spcAft>
                <a:spcPct val="0"/>
              </a:spcAft>
              <a:buFontTx/>
              <a:buAutoNum type="arabicParenR"/>
              <a:defRPr/>
            </a:pPr>
            <a:r>
              <a:rPr lang="en-US" sz="2400" dirty="0">
                <a:solidFill>
                  <a:srgbClr val="000000"/>
                </a:solidFill>
                <a:latin typeface="Arial" panose="020B0604020202020204" pitchFamily="34" charset="0"/>
              </a:rPr>
              <a:t>Shared weights and biases</a:t>
            </a:r>
          </a:p>
          <a:p>
            <a:pPr marL="257175" indent="-257175" eaLnBrk="0" fontAlgn="base" hangingPunct="0">
              <a:spcBef>
                <a:spcPct val="0"/>
              </a:spcBef>
              <a:spcAft>
                <a:spcPct val="0"/>
              </a:spcAft>
              <a:buFontTx/>
              <a:buAutoNum type="arabicParenR"/>
              <a:defRPr/>
            </a:pPr>
            <a:r>
              <a:rPr lang="en-US" sz="2400" dirty="0">
                <a:solidFill>
                  <a:srgbClr val="000000"/>
                </a:solidFill>
                <a:latin typeface="Arial" panose="020B0604020202020204" pitchFamily="34" charset="0"/>
              </a:rPr>
              <a:t>Activation and pooling</a:t>
            </a:r>
          </a:p>
          <a:p>
            <a:pPr marL="257175" indent="-257175" eaLnBrk="0" fontAlgn="base" hangingPunct="0">
              <a:spcBef>
                <a:spcPct val="0"/>
              </a:spcBef>
              <a:spcAft>
                <a:spcPct val="0"/>
              </a:spcAft>
              <a:buFontTx/>
              <a:buAutoNum type="arabicParenR"/>
              <a:defRPr/>
            </a:pPr>
            <a:r>
              <a:rPr lang="en-US" sz="2400" dirty="0">
                <a:solidFill>
                  <a:srgbClr val="000000"/>
                </a:solidFill>
                <a:latin typeface="Arial" panose="020B0604020202020204" pitchFamily="34" charset="0"/>
              </a:rPr>
              <a:t>Transfer learning</a:t>
            </a:r>
          </a:p>
          <a:p>
            <a:pPr marL="257175" indent="-257175" eaLnBrk="0" fontAlgn="base" hangingPunct="0">
              <a:spcBef>
                <a:spcPct val="0"/>
              </a:spcBef>
              <a:spcAft>
                <a:spcPct val="0"/>
              </a:spcAft>
              <a:buFontTx/>
              <a:buAutoNum type="arabicParenR"/>
              <a:defRPr/>
            </a:pPr>
            <a:endParaRPr lang="en-US" dirty="0">
              <a:solidFill>
                <a:srgbClr val="000000"/>
              </a:solidFill>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a:extLst>
              <a:ext uri="{FF2B5EF4-FFF2-40B4-BE49-F238E27FC236}">
                <a16:creationId xmlns:a16="http://schemas.microsoft.com/office/drawing/2014/main" id="{76BF2ED7-8375-49A8-930A-B292E49506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30500" y="1173439"/>
            <a:ext cx="7234173" cy="18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Box 2">
            <a:extLst>
              <a:ext uri="{FF2B5EF4-FFF2-40B4-BE49-F238E27FC236}">
                <a16:creationId xmlns:a16="http://schemas.microsoft.com/office/drawing/2014/main" id="{90B50C15-AFDC-495F-9C86-1B8A6466F344}"/>
              </a:ext>
            </a:extLst>
          </p:cNvPr>
          <p:cNvSpPr txBox="1">
            <a:spLocks noChangeArrowheads="1"/>
          </p:cNvSpPr>
          <p:nvPr/>
        </p:nvSpPr>
        <p:spPr bwMode="auto">
          <a:xfrm>
            <a:off x="2403587" y="5410201"/>
            <a:ext cx="817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2400" dirty="0">
                <a:solidFill>
                  <a:srgbClr val="000000"/>
                </a:solidFill>
              </a:rPr>
              <a:t>Parts of input array called local receptive fields (LRFs) are </a:t>
            </a:r>
          </a:p>
          <a:p>
            <a:pPr eaLnBrk="0" fontAlgn="base" hangingPunct="0">
              <a:spcBef>
                <a:spcPct val="0"/>
              </a:spcBef>
              <a:spcAft>
                <a:spcPct val="0"/>
              </a:spcAft>
              <a:buNone/>
            </a:pPr>
            <a:r>
              <a:rPr lang="en-US" altLang="en-US" sz="2400" dirty="0">
                <a:solidFill>
                  <a:srgbClr val="000000"/>
                </a:solidFill>
              </a:rPr>
              <a:t>connected to specific nodes in the hidden layer.</a:t>
            </a:r>
          </a:p>
        </p:txBody>
      </p:sp>
      <p:pic>
        <p:nvPicPr>
          <p:cNvPr id="52228" name="Picture 4">
            <a:extLst>
              <a:ext uri="{FF2B5EF4-FFF2-40B4-BE49-F238E27FC236}">
                <a16:creationId xmlns:a16="http://schemas.microsoft.com/office/drawing/2014/main" id="{0FC234F0-B40D-4055-8BE5-EF1C164701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7148" y="3423770"/>
            <a:ext cx="4327525" cy="178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a:extLst>
              <a:ext uri="{FF2B5EF4-FFF2-40B4-BE49-F238E27FC236}">
                <a16:creationId xmlns:a16="http://schemas.microsoft.com/office/drawing/2014/main" id="{8081973C-CEEC-4462-AAF8-D09B5A6EF08E}"/>
              </a:ext>
            </a:extLst>
          </p:cNvPr>
          <p:cNvSpPr txBox="1">
            <a:spLocks noChangeArrowheads="1"/>
          </p:cNvSpPr>
          <p:nvPr/>
        </p:nvSpPr>
        <p:spPr bwMode="auto">
          <a:xfrm>
            <a:off x="2403587" y="474007"/>
            <a:ext cx="7822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Input array is not fully connected to hidden layer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a:extLst>
              <a:ext uri="{FF2B5EF4-FFF2-40B4-BE49-F238E27FC236}">
                <a16:creationId xmlns:a16="http://schemas.microsoft.com/office/drawing/2014/main" id="{FD03F305-5294-42BF-AF4A-A9FBE8A33C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2988" y="2543176"/>
            <a:ext cx="6583362"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Box 2">
            <a:extLst>
              <a:ext uri="{FF2B5EF4-FFF2-40B4-BE49-F238E27FC236}">
                <a16:creationId xmlns:a16="http://schemas.microsoft.com/office/drawing/2014/main" id="{CC8B2543-F293-406A-A63D-1F66F8A4276C}"/>
              </a:ext>
            </a:extLst>
          </p:cNvPr>
          <p:cNvSpPr txBox="1">
            <a:spLocks noChangeArrowheads="1"/>
          </p:cNvSpPr>
          <p:nvPr/>
        </p:nvSpPr>
        <p:spPr bwMode="auto">
          <a:xfrm>
            <a:off x="1766888" y="769937"/>
            <a:ext cx="89185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2400" dirty="0">
                <a:solidFill>
                  <a:srgbClr val="000000"/>
                </a:solidFill>
              </a:rPr>
              <a:t>Sweeping LRFs across the input array creates a feature map </a:t>
            </a:r>
          </a:p>
          <a:p>
            <a:pPr eaLnBrk="0" fontAlgn="base" hangingPunct="0">
              <a:spcBef>
                <a:spcPct val="0"/>
              </a:spcBef>
              <a:spcAft>
                <a:spcPct val="0"/>
              </a:spcAft>
              <a:buNone/>
            </a:pPr>
            <a:r>
              <a:rPr lang="en-US" altLang="en-US" sz="2400" dirty="0">
                <a:solidFill>
                  <a:srgbClr val="000000"/>
                </a:solidFill>
              </a:rPr>
              <a:t>in the hidden layer.  Convolution accomplishes feature mapping </a:t>
            </a:r>
          </a:p>
          <a:p>
            <a:pPr eaLnBrk="0" fontAlgn="base" hangingPunct="0">
              <a:spcBef>
                <a:spcPct val="0"/>
              </a:spcBef>
              <a:spcAft>
                <a:spcPct val="0"/>
              </a:spcAft>
              <a:buNone/>
            </a:pPr>
            <a:r>
              <a:rPr lang="en-US" altLang="en-US" sz="2400" dirty="0">
                <a:solidFill>
                  <a:srgbClr val="000000"/>
                </a:solidFill>
              </a:rPr>
              <a:t>efficiently; hence the name CNN</a:t>
            </a:r>
          </a:p>
        </p:txBody>
      </p:sp>
      <p:pic>
        <p:nvPicPr>
          <p:cNvPr id="53252" name="Picture 4">
            <a:extLst>
              <a:ext uri="{FF2B5EF4-FFF2-40B4-BE49-F238E27FC236}">
                <a16:creationId xmlns:a16="http://schemas.microsoft.com/office/drawing/2014/main" id="{FD5EC3B5-8A21-4D7A-ABD2-6FAA984D1A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6176" y="4217989"/>
            <a:ext cx="394017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a:extLst>
              <a:ext uri="{FF2B5EF4-FFF2-40B4-BE49-F238E27FC236}">
                <a16:creationId xmlns:a16="http://schemas.microsoft.com/office/drawing/2014/main" id="{76C94FD2-3095-40C2-B5FB-4C66A4A026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02531" y="977901"/>
            <a:ext cx="5144969" cy="282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Box 2">
            <a:extLst>
              <a:ext uri="{FF2B5EF4-FFF2-40B4-BE49-F238E27FC236}">
                <a16:creationId xmlns:a16="http://schemas.microsoft.com/office/drawing/2014/main" id="{475236DD-55D1-4654-B94F-D54B9846979F}"/>
              </a:ext>
            </a:extLst>
          </p:cNvPr>
          <p:cNvSpPr txBox="1">
            <a:spLocks noChangeArrowheads="1"/>
          </p:cNvSpPr>
          <p:nvPr/>
        </p:nvSpPr>
        <p:spPr bwMode="auto">
          <a:xfrm>
            <a:off x="4297363" y="400051"/>
            <a:ext cx="38843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2400" dirty="0">
                <a:solidFill>
                  <a:srgbClr val="000000"/>
                </a:solidFill>
              </a:rPr>
              <a:t>Shared weights and biases</a:t>
            </a:r>
          </a:p>
        </p:txBody>
      </p:sp>
      <p:sp>
        <p:nvSpPr>
          <p:cNvPr id="54276" name="TextBox 3">
            <a:extLst>
              <a:ext uri="{FF2B5EF4-FFF2-40B4-BE49-F238E27FC236}">
                <a16:creationId xmlns:a16="http://schemas.microsoft.com/office/drawing/2014/main" id="{62430881-33F8-46C7-9E0A-6302C8BD175A}"/>
              </a:ext>
            </a:extLst>
          </p:cNvPr>
          <p:cNvSpPr txBox="1">
            <a:spLocks noChangeArrowheads="1"/>
          </p:cNvSpPr>
          <p:nvPr/>
        </p:nvSpPr>
        <p:spPr bwMode="auto">
          <a:xfrm>
            <a:off x="1635125" y="4094164"/>
            <a:ext cx="89027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2000" dirty="0">
                <a:solidFill>
                  <a:srgbClr val="000000"/>
                </a:solidFill>
              </a:rPr>
              <a:t>All the local receptive fields are connected to their respective hidden node </a:t>
            </a:r>
          </a:p>
          <a:p>
            <a:pPr eaLnBrk="0" fontAlgn="base" hangingPunct="0">
              <a:spcBef>
                <a:spcPct val="0"/>
              </a:spcBef>
              <a:spcAft>
                <a:spcPct val="0"/>
              </a:spcAft>
              <a:buNone/>
            </a:pPr>
            <a:r>
              <a:rPr lang="en-US" altLang="en-US" sz="2000" dirty="0">
                <a:solidFill>
                  <a:srgbClr val="000000"/>
                </a:solidFill>
              </a:rPr>
              <a:t>by the same set of weights (w</a:t>
            </a:r>
            <a:r>
              <a:rPr lang="en-US" altLang="en-US" sz="2000" baseline="-25000" dirty="0">
                <a:solidFill>
                  <a:srgbClr val="000000"/>
                </a:solidFill>
              </a:rPr>
              <a:t>1</a:t>
            </a:r>
            <a:r>
              <a:rPr lang="en-US" altLang="en-US" sz="2000" dirty="0">
                <a:solidFill>
                  <a:srgbClr val="000000"/>
                </a:solidFill>
              </a:rPr>
              <a:t>-w</a:t>
            </a:r>
            <a:r>
              <a:rPr lang="en-US" altLang="en-US" sz="2000" baseline="-25000" dirty="0">
                <a:solidFill>
                  <a:srgbClr val="000000"/>
                </a:solidFill>
              </a:rPr>
              <a:t>4</a:t>
            </a:r>
            <a:r>
              <a:rPr lang="en-US" altLang="en-US" sz="2000" dirty="0">
                <a:solidFill>
                  <a:srgbClr val="000000"/>
                </a:solidFill>
              </a:rPr>
              <a:t>) and bias (b).  </a:t>
            </a:r>
          </a:p>
          <a:p>
            <a:pPr eaLnBrk="0" fontAlgn="base" hangingPunct="0">
              <a:spcBef>
                <a:spcPct val="0"/>
              </a:spcBef>
              <a:spcAft>
                <a:spcPct val="0"/>
              </a:spcAft>
              <a:buNone/>
            </a:pPr>
            <a:r>
              <a:rPr lang="en-US" altLang="en-US" sz="2000" dirty="0">
                <a:solidFill>
                  <a:srgbClr val="000000"/>
                </a:solidFill>
              </a:rPr>
              <a:t>This makes the image analysis translationally invariant.  </a:t>
            </a:r>
          </a:p>
          <a:p>
            <a:pPr eaLnBrk="0" fontAlgn="base" hangingPunct="0">
              <a:spcBef>
                <a:spcPct val="0"/>
              </a:spcBef>
              <a:spcAft>
                <a:spcPct val="0"/>
              </a:spcAft>
              <a:buNone/>
            </a:pPr>
            <a:r>
              <a:rPr lang="en-US" altLang="en-US" sz="2000" dirty="0">
                <a:solidFill>
                  <a:srgbClr val="000000"/>
                </a:solidFill>
              </a:rPr>
              <a:t>Whatever the weights are trained to detect can be anywhere in the image.</a:t>
            </a:r>
          </a:p>
        </p:txBody>
      </p:sp>
      <p:pic>
        <p:nvPicPr>
          <p:cNvPr id="54277" name="Picture 4">
            <a:extLst>
              <a:ext uri="{FF2B5EF4-FFF2-40B4-BE49-F238E27FC236}">
                <a16:creationId xmlns:a16="http://schemas.microsoft.com/office/drawing/2014/main" id="{0EDE6FC3-79C2-453A-A67C-A6DDC88E6F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039" y="1282701"/>
            <a:ext cx="5123436" cy="246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a:extLst>
              <a:ext uri="{FF2B5EF4-FFF2-40B4-BE49-F238E27FC236}">
                <a16:creationId xmlns:a16="http://schemas.microsoft.com/office/drawing/2014/main" id="{E09A7778-FA4A-4C4F-AEA4-5DDBBF13F7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3898" y="2705101"/>
            <a:ext cx="9634176"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Box 2">
            <a:extLst>
              <a:ext uri="{FF2B5EF4-FFF2-40B4-BE49-F238E27FC236}">
                <a16:creationId xmlns:a16="http://schemas.microsoft.com/office/drawing/2014/main" id="{7EFABC4B-8EE8-42AF-852A-D9FECDA48326}"/>
              </a:ext>
            </a:extLst>
          </p:cNvPr>
          <p:cNvSpPr txBox="1">
            <a:spLocks noChangeArrowheads="1"/>
          </p:cNvSpPr>
          <p:nvPr/>
        </p:nvSpPr>
        <p:spPr bwMode="auto">
          <a:xfrm>
            <a:off x="673100" y="539749"/>
            <a:ext cx="110998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2100" dirty="0">
                <a:solidFill>
                  <a:srgbClr val="000000"/>
                </a:solidFill>
              </a:rPr>
              <a:t>Input arrays can be very large. Activation and pooling is a way to effectively reduce the size of the input array and the number of weights and biases that need to be determined from a training set.</a:t>
            </a:r>
          </a:p>
          <a:p>
            <a:pPr eaLnBrk="0" fontAlgn="base" hangingPunct="0">
              <a:spcBef>
                <a:spcPct val="0"/>
              </a:spcBef>
              <a:spcAft>
                <a:spcPct val="0"/>
              </a:spcAft>
              <a:buNone/>
            </a:pPr>
            <a:endParaRPr lang="en-US" altLang="en-US" sz="2100" dirty="0">
              <a:solidFill>
                <a:srgbClr val="000000"/>
              </a:solidFill>
            </a:endParaRPr>
          </a:p>
          <a:p>
            <a:pPr eaLnBrk="0" fontAlgn="base" hangingPunct="0">
              <a:spcBef>
                <a:spcPct val="0"/>
              </a:spcBef>
              <a:spcAft>
                <a:spcPct val="0"/>
              </a:spcAft>
              <a:buNone/>
            </a:pPr>
            <a:r>
              <a:rPr lang="en-US" altLang="en-US" sz="2100" dirty="0">
                <a:solidFill>
                  <a:srgbClr val="000000"/>
                </a:solidFill>
              </a:rPr>
              <a:t>The </a:t>
            </a:r>
            <a:r>
              <a:rPr lang="en-US" altLang="en-US" sz="2100" dirty="0" err="1">
                <a:solidFill>
                  <a:srgbClr val="000000"/>
                </a:solidFill>
              </a:rPr>
              <a:t>ReLU</a:t>
            </a:r>
            <a:r>
              <a:rPr lang="en-US" altLang="en-US" sz="2100" dirty="0">
                <a:solidFill>
                  <a:srgbClr val="000000"/>
                </a:solidFill>
              </a:rPr>
              <a:t> activator shown below changes negative input values to zero.</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1555</TotalTime>
  <Words>1298</Words>
  <Application>Microsoft Office PowerPoint</Application>
  <PresentationFormat>Widescreen</PresentationFormat>
  <Paragraphs>120</Paragraphs>
  <Slides>39</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Aptos</vt:lpstr>
      <vt:lpstr>Arial</vt:lpstr>
      <vt:lpstr>Calibri</vt:lpstr>
      <vt:lpstr>Courier New</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John H</dc:creator>
  <cp:lastModifiedBy>Miller, John H</cp:lastModifiedBy>
  <cp:revision>26</cp:revision>
  <dcterms:created xsi:type="dcterms:W3CDTF">2021-07-20T22:09:13Z</dcterms:created>
  <dcterms:modified xsi:type="dcterms:W3CDTF">2024-11-21T19:25:39Z</dcterms:modified>
</cp:coreProperties>
</file>