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2" r:id="rId2"/>
    <p:sldId id="303" r:id="rId3"/>
    <p:sldId id="301" r:id="rId4"/>
    <p:sldId id="302" r:id="rId5"/>
    <p:sldId id="310" r:id="rId6"/>
    <p:sldId id="263" r:id="rId7"/>
    <p:sldId id="264" r:id="rId8"/>
    <p:sldId id="265" r:id="rId9"/>
    <p:sldId id="294" r:id="rId10"/>
    <p:sldId id="268" r:id="rId11"/>
    <p:sldId id="311" r:id="rId12"/>
    <p:sldId id="270" r:id="rId13"/>
    <p:sldId id="271" r:id="rId14"/>
    <p:sldId id="272" r:id="rId15"/>
    <p:sldId id="273" r:id="rId16"/>
    <p:sldId id="274" r:id="rId17"/>
    <p:sldId id="275" r:id="rId18"/>
    <p:sldId id="297" r:id="rId19"/>
    <p:sldId id="277" r:id="rId20"/>
    <p:sldId id="298" r:id="rId21"/>
    <p:sldId id="279" r:id="rId22"/>
    <p:sldId id="280" r:id="rId23"/>
    <p:sldId id="281" r:id="rId24"/>
    <p:sldId id="282" r:id="rId25"/>
    <p:sldId id="283" r:id="rId26"/>
    <p:sldId id="284" r:id="rId27"/>
    <p:sldId id="285" r:id="rId28"/>
    <p:sldId id="286" r:id="rId29"/>
    <p:sldId id="287" r:id="rId30"/>
    <p:sldId id="257" r:id="rId31"/>
    <p:sldId id="313" r:id="rId32"/>
    <p:sldId id="295" r:id="rId33"/>
    <p:sldId id="296" r:id="rId34"/>
    <p:sldId id="314" r:id="rId35"/>
    <p:sldId id="315"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832" autoAdjust="0"/>
    <p:restoredTop sz="94660"/>
  </p:normalViewPr>
  <p:slideViewPr>
    <p:cSldViewPr snapToGrid="0">
      <p:cViewPr varScale="1">
        <p:scale>
          <a:sx n="74" d="100"/>
          <a:sy n="74" d="100"/>
        </p:scale>
        <p:origin x="60" y="61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B6E4A5D-2EA0-453C-B307-786794BF4A85}"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B829B-C29D-475C-9EFC-BA5E4B6D22C3}" type="slidenum">
              <a:rPr lang="en-US" smtClean="0"/>
              <a:t>‹#›</a:t>
            </a:fld>
            <a:endParaRPr lang="en-US"/>
          </a:p>
        </p:txBody>
      </p:sp>
    </p:spTree>
    <p:extLst>
      <p:ext uri="{BB962C8B-B14F-4D97-AF65-F5344CB8AC3E}">
        <p14:creationId xmlns:p14="http://schemas.microsoft.com/office/powerpoint/2010/main" val="3615365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6E4A5D-2EA0-453C-B307-786794BF4A85}"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B829B-C29D-475C-9EFC-BA5E4B6D22C3}" type="slidenum">
              <a:rPr lang="en-US" smtClean="0"/>
              <a:t>‹#›</a:t>
            </a:fld>
            <a:endParaRPr lang="en-US"/>
          </a:p>
        </p:txBody>
      </p:sp>
    </p:spTree>
    <p:extLst>
      <p:ext uri="{BB962C8B-B14F-4D97-AF65-F5344CB8AC3E}">
        <p14:creationId xmlns:p14="http://schemas.microsoft.com/office/powerpoint/2010/main" val="1668147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6E4A5D-2EA0-453C-B307-786794BF4A85}"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B829B-C29D-475C-9EFC-BA5E4B6D22C3}" type="slidenum">
              <a:rPr lang="en-US" smtClean="0"/>
              <a:t>‹#›</a:t>
            </a:fld>
            <a:endParaRPr lang="en-US"/>
          </a:p>
        </p:txBody>
      </p:sp>
    </p:spTree>
    <p:extLst>
      <p:ext uri="{BB962C8B-B14F-4D97-AF65-F5344CB8AC3E}">
        <p14:creationId xmlns:p14="http://schemas.microsoft.com/office/powerpoint/2010/main" val="3254939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6E4A5D-2EA0-453C-B307-786794BF4A85}"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B829B-C29D-475C-9EFC-BA5E4B6D22C3}" type="slidenum">
              <a:rPr lang="en-US" smtClean="0"/>
              <a:t>‹#›</a:t>
            </a:fld>
            <a:endParaRPr lang="en-US"/>
          </a:p>
        </p:txBody>
      </p:sp>
    </p:spTree>
    <p:extLst>
      <p:ext uri="{BB962C8B-B14F-4D97-AF65-F5344CB8AC3E}">
        <p14:creationId xmlns:p14="http://schemas.microsoft.com/office/powerpoint/2010/main" val="4011029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6E4A5D-2EA0-453C-B307-786794BF4A85}"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B829B-C29D-475C-9EFC-BA5E4B6D22C3}" type="slidenum">
              <a:rPr lang="en-US" smtClean="0"/>
              <a:t>‹#›</a:t>
            </a:fld>
            <a:endParaRPr lang="en-US"/>
          </a:p>
        </p:txBody>
      </p:sp>
    </p:spTree>
    <p:extLst>
      <p:ext uri="{BB962C8B-B14F-4D97-AF65-F5344CB8AC3E}">
        <p14:creationId xmlns:p14="http://schemas.microsoft.com/office/powerpoint/2010/main" val="2233148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B6E4A5D-2EA0-453C-B307-786794BF4A85}"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B829B-C29D-475C-9EFC-BA5E4B6D22C3}" type="slidenum">
              <a:rPr lang="en-US" smtClean="0"/>
              <a:t>‹#›</a:t>
            </a:fld>
            <a:endParaRPr lang="en-US"/>
          </a:p>
        </p:txBody>
      </p:sp>
    </p:spTree>
    <p:extLst>
      <p:ext uri="{BB962C8B-B14F-4D97-AF65-F5344CB8AC3E}">
        <p14:creationId xmlns:p14="http://schemas.microsoft.com/office/powerpoint/2010/main" val="4216704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B6E4A5D-2EA0-453C-B307-786794BF4A85}" type="datetimeFigureOut">
              <a:rPr lang="en-US" smtClean="0"/>
              <a:t>11/4/2021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B829B-C29D-475C-9EFC-BA5E4B6D22C3}" type="slidenum">
              <a:rPr lang="en-US" smtClean="0"/>
              <a:t>‹#›</a:t>
            </a:fld>
            <a:endParaRPr lang="en-US"/>
          </a:p>
        </p:txBody>
      </p:sp>
    </p:spTree>
    <p:extLst>
      <p:ext uri="{BB962C8B-B14F-4D97-AF65-F5344CB8AC3E}">
        <p14:creationId xmlns:p14="http://schemas.microsoft.com/office/powerpoint/2010/main" val="4019720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B6E4A5D-2EA0-453C-B307-786794BF4A85}" type="datetimeFigureOut">
              <a:rPr lang="en-US" smtClean="0"/>
              <a:t>11/4/2021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B829B-C29D-475C-9EFC-BA5E4B6D22C3}" type="slidenum">
              <a:rPr lang="en-US" smtClean="0"/>
              <a:t>‹#›</a:t>
            </a:fld>
            <a:endParaRPr lang="en-US"/>
          </a:p>
        </p:txBody>
      </p:sp>
    </p:spTree>
    <p:extLst>
      <p:ext uri="{BB962C8B-B14F-4D97-AF65-F5344CB8AC3E}">
        <p14:creationId xmlns:p14="http://schemas.microsoft.com/office/powerpoint/2010/main" val="4060252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6E4A5D-2EA0-453C-B307-786794BF4A85}" type="datetimeFigureOut">
              <a:rPr lang="en-US" smtClean="0"/>
              <a:t>11/4/2021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B829B-C29D-475C-9EFC-BA5E4B6D22C3}" type="slidenum">
              <a:rPr lang="en-US" smtClean="0"/>
              <a:t>‹#›</a:t>
            </a:fld>
            <a:endParaRPr lang="en-US"/>
          </a:p>
        </p:txBody>
      </p:sp>
    </p:spTree>
    <p:extLst>
      <p:ext uri="{BB962C8B-B14F-4D97-AF65-F5344CB8AC3E}">
        <p14:creationId xmlns:p14="http://schemas.microsoft.com/office/powerpoint/2010/main" val="4040985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B6E4A5D-2EA0-453C-B307-786794BF4A85}"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B829B-C29D-475C-9EFC-BA5E4B6D22C3}" type="slidenum">
              <a:rPr lang="en-US" smtClean="0"/>
              <a:t>‹#›</a:t>
            </a:fld>
            <a:endParaRPr lang="en-US"/>
          </a:p>
        </p:txBody>
      </p:sp>
    </p:spTree>
    <p:extLst>
      <p:ext uri="{BB962C8B-B14F-4D97-AF65-F5344CB8AC3E}">
        <p14:creationId xmlns:p14="http://schemas.microsoft.com/office/powerpoint/2010/main" val="903692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B6E4A5D-2EA0-453C-B307-786794BF4A85}"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B829B-C29D-475C-9EFC-BA5E4B6D22C3}" type="slidenum">
              <a:rPr lang="en-US" smtClean="0"/>
              <a:t>‹#›</a:t>
            </a:fld>
            <a:endParaRPr lang="en-US"/>
          </a:p>
        </p:txBody>
      </p:sp>
    </p:spTree>
    <p:extLst>
      <p:ext uri="{BB962C8B-B14F-4D97-AF65-F5344CB8AC3E}">
        <p14:creationId xmlns:p14="http://schemas.microsoft.com/office/powerpoint/2010/main" val="813055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6E4A5D-2EA0-453C-B307-786794BF4A85}" type="datetimeFigureOut">
              <a:rPr lang="en-US" smtClean="0"/>
              <a:t>11/4/2021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B829B-C29D-475C-9EFC-BA5E4B6D22C3}" type="slidenum">
              <a:rPr lang="en-US" smtClean="0"/>
              <a:t>‹#›</a:t>
            </a:fld>
            <a:endParaRPr lang="en-US"/>
          </a:p>
        </p:txBody>
      </p:sp>
    </p:spTree>
    <p:extLst>
      <p:ext uri="{BB962C8B-B14F-4D97-AF65-F5344CB8AC3E}">
        <p14:creationId xmlns:p14="http://schemas.microsoft.com/office/powerpoint/2010/main" val="3918981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7.wmf"/></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E:\CS 483_580\2014\pictures from lecture 9\logistics function and graph.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3372" y="4267200"/>
            <a:ext cx="7242629" cy="205534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H:\CS 483_580\2014\pictures from lecture 9\logistics regression.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81726" y="1009650"/>
            <a:ext cx="3724275" cy="325755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104180" y="881736"/>
            <a:ext cx="4498129" cy="3416320"/>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s=</a:t>
            </a:r>
            <a:r>
              <a:rPr lang="en-US" sz="2400" b="1" dirty="0" err="1">
                <a:latin typeface="Arial" panose="020B0604020202020204" pitchFamily="34" charset="0"/>
                <a:cs typeface="Arial" panose="020B0604020202020204" pitchFamily="34" charset="0"/>
              </a:rPr>
              <a:t>w</a:t>
            </a:r>
            <a:r>
              <a:rPr lang="en-US" sz="2400" baseline="30000" dirty="0" err="1">
                <a:latin typeface="Arial" panose="020B0604020202020204" pitchFamily="34" charset="0"/>
                <a:cs typeface="Arial" panose="020B0604020202020204" pitchFamily="34" charset="0"/>
              </a:rPr>
              <a:t>T</a:t>
            </a:r>
            <a:r>
              <a:rPr lang="en-US" sz="2400" b="1" dirty="0" err="1">
                <a:latin typeface="Arial" panose="020B0604020202020204" pitchFamily="34" charset="0"/>
                <a:cs typeface="Arial" panose="020B0604020202020204" pitchFamily="34" charset="0"/>
              </a:rPr>
              <a:t>x</a:t>
            </a:r>
            <a:r>
              <a:rPr lang="en-US" sz="2400" dirty="0">
                <a:latin typeface="Arial" panose="020B0604020202020204" pitchFamily="34" charset="0"/>
                <a:cs typeface="Arial" panose="020B0604020202020204" pitchFamily="34" charset="0"/>
              </a:rPr>
              <a:t> is interpreted as a score.</a:t>
            </a:r>
          </a:p>
          <a:p>
            <a:r>
              <a:rPr lang="en-US" sz="2400" dirty="0">
                <a:latin typeface="Arial" panose="020B0604020202020204" pitchFamily="34" charset="0"/>
                <a:cs typeface="Arial" panose="020B0604020202020204" pitchFamily="34" charset="0"/>
              </a:rPr>
              <a:t>Training data are examples of members and nonmembers.</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Optimize weights so that members have high scores.</a:t>
            </a:r>
          </a:p>
          <a:p>
            <a:endParaRPr lang="en-US" sz="2400" dirty="0">
              <a:latin typeface="Arial" panose="020B0604020202020204" pitchFamily="34" charset="0"/>
              <a:cs typeface="Arial" panose="020B0604020202020204" pitchFamily="34" charset="0"/>
            </a:endParaRPr>
          </a:p>
          <a:p>
            <a:r>
              <a:rPr lang="en-US" sz="2400" dirty="0">
                <a:latin typeface="Symbol" panose="05050102010706020507" pitchFamily="18" charset="2"/>
                <a:cs typeface="Arial" panose="020B0604020202020204" pitchFamily="34" charset="0"/>
              </a:rPr>
              <a:t>q</a:t>
            </a:r>
            <a:r>
              <a:rPr lang="en-US" sz="2400" dirty="0">
                <a:latin typeface="Arial" panose="020B0604020202020204" pitchFamily="34" charset="0"/>
                <a:cs typeface="Arial" panose="020B0604020202020204" pitchFamily="34" charset="0"/>
              </a:rPr>
              <a:t>(s) is interpreted as probably of class membership</a:t>
            </a:r>
            <a:endParaRPr lang="en-US" sz="2400" dirty="0"/>
          </a:p>
        </p:txBody>
      </p:sp>
      <p:sp>
        <p:nvSpPr>
          <p:cNvPr id="3" name="TextBox 2"/>
          <p:cNvSpPr txBox="1"/>
          <p:nvPr/>
        </p:nvSpPr>
        <p:spPr>
          <a:xfrm>
            <a:off x="664234" y="323008"/>
            <a:ext cx="11000127" cy="523220"/>
          </a:xfrm>
          <a:prstGeom prst="rect">
            <a:avLst/>
          </a:prstGeom>
          <a:noFill/>
        </p:spPr>
        <p:txBody>
          <a:bodyPr wrap="none" rtlCol="0">
            <a:spAutoFit/>
          </a:bodyPr>
          <a:lstStyle/>
          <a:p>
            <a:r>
              <a:rPr lang="en-US" sz="2800" dirty="0">
                <a:latin typeface="Arial" panose="020B0604020202020204" pitchFamily="34" charset="0"/>
                <a:cs typeface="Arial" panose="020B0604020202020204" pitchFamily="34" charset="0"/>
              </a:rPr>
              <a:t>Perceptron with soft limit: predicting probability of class membership</a:t>
            </a:r>
          </a:p>
        </p:txBody>
      </p:sp>
    </p:spTree>
    <p:extLst>
      <p:ext uri="{BB962C8B-B14F-4D97-AF65-F5344CB8AC3E}">
        <p14:creationId xmlns:p14="http://schemas.microsoft.com/office/powerpoint/2010/main" val="3386490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49047" y="353577"/>
            <a:ext cx="8886472" cy="584775"/>
          </a:xfrm>
          <a:prstGeom prst="rect">
            <a:avLst/>
          </a:prstGeom>
          <a:noFill/>
        </p:spPr>
        <p:txBody>
          <a:bodyPr wrap="none" rtlCol="0">
            <a:spAutoFit/>
          </a:bodyPr>
          <a:lstStyle/>
          <a:p>
            <a:r>
              <a:rPr lang="en-US" sz="3200" dirty="0"/>
              <a:t>Logistics regression algorithm (batch weight update)</a:t>
            </a:r>
          </a:p>
        </p:txBody>
      </p:sp>
      <p:pic>
        <p:nvPicPr>
          <p:cNvPr id="1026" name="Picture 2" descr="H:\CS 483_580\2014\pictures from lecture 9\logistics regression algorith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9047" y="938352"/>
            <a:ext cx="9134205" cy="52729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8208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22157" y="816894"/>
            <a:ext cx="7194598" cy="1384995"/>
          </a:xfrm>
          <a:prstGeom prst="rect">
            <a:avLst/>
          </a:prstGeom>
          <a:noFill/>
        </p:spPr>
        <p:txBody>
          <a:bodyPr wrap="none" rtlCol="0">
            <a:spAutoFit/>
          </a:bodyPr>
          <a:lstStyle/>
          <a:p>
            <a:r>
              <a:rPr lang="en-US" sz="2800" dirty="0"/>
              <a:t>Batch gradient decent fixed </a:t>
            </a:r>
            <a:r>
              <a:rPr lang="en-US" sz="2800" b="1" dirty="0"/>
              <a:t>leaning rate </a:t>
            </a:r>
            <a:r>
              <a:rPr lang="en-US" sz="2800" dirty="0">
                <a:latin typeface="Symbol" panose="05050102010706020507" pitchFamily="18" charset="2"/>
              </a:rPr>
              <a:t>h</a:t>
            </a:r>
          </a:p>
          <a:p>
            <a:r>
              <a:rPr lang="en-US" sz="2800" b="1" dirty="0"/>
              <a:t>w</a:t>
            </a:r>
            <a:r>
              <a:rPr lang="en-US" sz="2800" dirty="0"/>
              <a:t>(1) = </a:t>
            </a:r>
            <a:r>
              <a:rPr lang="en-US" sz="2800" b="1" dirty="0"/>
              <a:t>w</a:t>
            </a:r>
            <a:r>
              <a:rPr lang="en-US" sz="2800" dirty="0"/>
              <a:t>(0) + </a:t>
            </a:r>
            <a:r>
              <a:rPr lang="en-US" sz="2800" dirty="0">
                <a:latin typeface="Symbol" panose="05050102010706020507" pitchFamily="18" charset="2"/>
              </a:rPr>
              <a:t>D</a:t>
            </a:r>
            <a:r>
              <a:rPr lang="en-US" sz="2800" dirty="0"/>
              <a:t> </a:t>
            </a:r>
            <a:r>
              <a:rPr lang="en-US" sz="2800" b="1" dirty="0"/>
              <a:t>w</a:t>
            </a:r>
            <a:endParaRPr lang="en-US" sz="2800" dirty="0"/>
          </a:p>
          <a:p>
            <a:r>
              <a:rPr lang="en-US" sz="2800" dirty="0"/>
              <a:t>Weights change fastest where gradient is largest</a:t>
            </a:r>
          </a:p>
        </p:txBody>
      </p:sp>
      <p:pic>
        <p:nvPicPr>
          <p:cNvPr id="3074" name="Picture 2" descr="H:\CS 483_580\2014\pictures from lecture 9\variable step siz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3048001"/>
            <a:ext cx="3352800" cy="3326049"/>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H:\CS 483_580\2014\pictures from lecture 9\fixed learning rat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2352181"/>
            <a:ext cx="4552950" cy="74295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H:\CS 483_580\2014\pictures from lecture 9\gardient Ein.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3600" y="3095131"/>
            <a:ext cx="4281569" cy="95607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549163" y="3988373"/>
            <a:ext cx="3005951" cy="461665"/>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Note: sum of vectors</a:t>
            </a:r>
          </a:p>
        </p:txBody>
      </p:sp>
    </p:spTree>
    <p:extLst>
      <p:ext uri="{BB962C8B-B14F-4D97-AF65-F5344CB8AC3E}">
        <p14:creationId xmlns:p14="http://schemas.microsoft.com/office/powerpoint/2010/main" val="967565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01623" y="2226938"/>
            <a:ext cx="6547177" cy="1877437"/>
          </a:xfrm>
          <a:prstGeom prst="rect">
            <a:avLst/>
          </a:prstGeom>
          <a:noFill/>
        </p:spPr>
        <p:txBody>
          <a:bodyPr wrap="none" rtlCol="0">
            <a:spAutoFit/>
          </a:bodyPr>
          <a:lstStyle/>
          <a:p>
            <a:r>
              <a:rPr lang="en-US" sz="3200" dirty="0"/>
              <a:t>Stop when one of the following is true</a:t>
            </a:r>
          </a:p>
          <a:p>
            <a:pPr marL="457200" indent="-457200">
              <a:buFont typeface="Arial" panose="020B0604020202020204" pitchFamily="34" charset="0"/>
              <a:buChar char="•"/>
            </a:pPr>
            <a:r>
              <a:rPr lang="en-US" sz="2800" dirty="0"/>
              <a:t>Max iterations: typically, 50,000</a:t>
            </a:r>
          </a:p>
          <a:p>
            <a:pPr marL="457200" indent="-457200">
              <a:buFont typeface="Arial" panose="020B0604020202020204" pitchFamily="34" charset="0"/>
              <a:buChar char="•"/>
            </a:pPr>
            <a:r>
              <a:rPr lang="en-US" sz="2800" dirty="0"/>
              <a:t>Small norm of gradient: typically, &lt; 0.01</a:t>
            </a:r>
          </a:p>
          <a:p>
            <a:pPr marL="457200" indent="-457200">
              <a:buFont typeface="Arial" panose="020B0604020202020204" pitchFamily="34" charset="0"/>
              <a:buChar char="•"/>
            </a:pPr>
            <a:r>
              <a:rPr lang="en-US" sz="2800" dirty="0"/>
              <a:t>Small E</a:t>
            </a:r>
            <a:r>
              <a:rPr lang="en-US" sz="2800" baseline="-25000" dirty="0"/>
              <a:t>in </a:t>
            </a:r>
            <a:r>
              <a:rPr lang="en-US" sz="2800" dirty="0"/>
              <a:t>: typically, &lt; 0.5</a:t>
            </a:r>
          </a:p>
        </p:txBody>
      </p:sp>
    </p:spTree>
    <p:extLst>
      <p:ext uri="{BB962C8B-B14F-4D97-AF65-F5344CB8AC3E}">
        <p14:creationId xmlns:p14="http://schemas.microsoft.com/office/powerpoint/2010/main" val="17806755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19600" y="728990"/>
            <a:ext cx="4318298" cy="523220"/>
          </a:xfrm>
          <a:prstGeom prst="rect">
            <a:avLst/>
          </a:prstGeom>
          <a:noFill/>
        </p:spPr>
        <p:txBody>
          <a:bodyPr wrap="none" rtlCol="0">
            <a:spAutoFit/>
          </a:bodyPr>
          <a:lstStyle/>
          <a:p>
            <a:r>
              <a:rPr lang="en-US" sz="2800" dirty="0"/>
              <a:t>Joe’s results (not converged)</a:t>
            </a:r>
          </a:p>
        </p:txBody>
      </p:sp>
      <p:sp>
        <p:nvSpPr>
          <p:cNvPr id="4" name="Rectangle 3"/>
          <p:cNvSpPr/>
          <p:nvPr/>
        </p:nvSpPr>
        <p:spPr>
          <a:xfrm>
            <a:off x="2133600" y="1252211"/>
            <a:ext cx="8001000" cy="4893647"/>
          </a:xfrm>
          <a:prstGeom prst="rect">
            <a:avLst/>
          </a:prstGeom>
        </p:spPr>
        <p:txBody>
          <a:bodyPr wrap="square">
            <a:spAutoFit/>
          </a:bodyPr>
          <a:lstStyle/>
          <a:p>
            <a:r>
              <a:rPr lang="en-US" sz="2400" dirty="0">
                <a:latin typeface="Arial" panose="020B0604020202020204" pitchFamily="34" charset="0"/>
                <a:cs typeface="Arial" panose="020B0604020202020204" pitchFamily="34" charset="0"/>
              </a:rPr>
              <a:t>iterations: 100</a:t>
            </a:r>
          </a:p>
          <a:p>
            <a:r>
              <a:rPr lang="en-US" sz="2400" dirty="0">
                <a:latin typeface="Arial" panose="020B0604020202020204" pitchFamily="34" charset="0"/>
                <a:cs typeface="Arial" panose="020B0604020202020204" pitchFamily="34" charset="0"/>
              </a:rPr>
              <a:t>Learning rate: 0.0005</a:t>
            </a:r>
          </a:p>
          <a:p>
            <a:r>
              <a:rPr lang="en-US" sz="2400" dirty="0">
                <a:latin typeface="Arial" panose="020B0604020202020204" pitchFamily="34" charset="0"/>
                <a:cs typeface="Arial" panose="020B0604020202020204" pitchFamily="34" charset="0"/>
              </a:rPr>
              <a:t>Final weights: 0.5964, 0.9967, 0.9850, 0.0719, -0.1431, 0.9982, 0.9960, -0.1344, 1.0009, 0.9987, 0.9910, 1.0020, 0.9804 </a:t>
            </a:r>
          </a:p>
          <a:p>
            <a:endParaRPr lang="en-US" sz="2400" dirty="0">
              <a:latin typeface="Arial" panose="020B0604020202020204" pitchFamily="34" charset="0"/>
              <a:cs typeface="Arial" panose="020B0604020202020204" pitchFamily="34" charset="0"/>
            </a:endParaRPr>
          </a:p>
          <a:p>
            <a:r>
              <a:rPr lang="en-US" sz="2400" dirty="0" err="1">
                <a:latin typeface="Arial" panose="020B0604020202020204" pitchFamily="34" charset="0"/>
                <a:cs typeface="Arial" panose="020B0604020202020204" pitchFamily="34" charset="0"/>
              </a:rPr>
              <a:t>E</a:t>
            </a:r>
            <a:r>
              <a:rPr lang="en-US" sz="2400" baseline="-25000" dirty="0" err="1">
                <a:latin typeface="Arial" panose="020B0604020202020204" pitchFamily="34" charset="0"/>
                <a:cs typeface="Arial" panose="020B0604020202020204" pitchFamily="34" charset="0"/>
              </a:rPr>
              <a:t>in</a:t>
            </a:r>
            <a:r>
              <a:rPr lang="en-US" sz="2400" dirty="0">
                <a:latin typeface="Arial" panose="020B0604020202020204" pitchFamily="34" charset="0"/>
                <a:cs typeface="Arial" panose="020B0604020202020204" pitchFamily="34" charset="0"/>
              </a:rPr>
              <a:t>(mean cross  entropy) = 2.2766 at termination</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Accuracy = 0.6812</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	high risk	low risk	&lt;- classified as</a:t>
            </a:r>
          </a:p>
          <a:p>
            <a:r>
              <a:rPr lang="en-US" sz="2400" dirty="0">
                <a:latin typeface="Arial" panose="020B0604020202020204" pitchFamily="34" charset="0"/>
                <a:cs typeface="Arial" panose="020B0604020202020204" pitchFamily="34" charset="0"/>
              </a:rPr>
              <a:t> 	94              	44		138 total high risk     </a:t>
            </a:r>
          </a:p>
          <a:p>
            <a:r>
              <a:rPr lang="en-US" sz="2400" dirty="0">
                <a:latin typeface="Arial" panose="020B0604020202020204" pitchFamily="34" charset="0"/>
                <a:cs typeface="Arial" panose="020B0604020202020204" pitchFamily="34" charset="0"/>
              </a:rPr>
              <a:t> 	51            	109		160 total low risk     </a:t>
            </a:r>
          </a:p>
        </p:txBody>
      </p:sp>
    </p:spTree>
    <p:extLst>
      <p:ext uri="{BB962C8B-B14F-4D97-AF65-F5344CB8AC3E}">
        <p14:creationId xmlns:p14="http://schemas.microsoft.com/office/powerpoint/2010/main" val="1479961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8966" y="258793"/>
            <a:ext cx="8087743" cy="6065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4629509" y="4780434"/>
            <a:ext cx="4602542" cy="707886"/>
          </a:xfrm>
          <a:prstGeom prst="rect">
            <a:avLst/>
          </a:prstGeom>
          <a:noFill/>
        </p:spPr>
        <p:txBody>
          <a:bodyPr wrap="none" rtlCol="0">
            <a:spAutoFit/>
          </a:bodyPr>
          <a:lstStyle/>
          <a:p>
            <a:r>
              <a:rPr lang="en-US" sz="2000" dirty="0">
                <a:latin typeface="Arial" panose="020B0604020202020204" pitchFamily="34" charset="0"/>
                <a:cs typeface="Arial" panose="020B0604020202020204" pitchFamily="34" charset="0"/>
              </a:rPr>
              <a:t>Small changes in weights due to small </a:t>
            </a:r>
          </a:p>
          <a:p>
            <a:r>
              <a:rPr lang="en-US" sz="2000" dirty="0">
                <a:latin typeface="Arial" panose="020B0604020202020204" pitchFamily="34" charset="0"/>
                <a:cs typeface="Arial" panose="020B0604020202020204" pitchFamily="34" charset="0"/>
              </a:rPr>
              <a:t>gradient of E</a:t>
            </a:r>
            <a:r>
              <a:rPr lang="en-US" sz="2000" baseline="-25000" dirty="0">
                <a:latin typeface="Arial" panose="020B0604020202020204" pitchFamily="34" charset="0"/>
                <a:cs typeface="Arial" panose="020B0604020202020204" pitchFamily="34" charset="0"/>
              </a:rPr>
              <a:t>in</a:t>
            </a:r>
          </a:p>
        </p:txBody>
      </p:sp>
    </p:spTree>
    <p:extLst>
      <p:ext uri="{BB962C8B-B14F-4D97-AF65-F5344CB8AC3E}">
        <p14:creationId xmlns:p14="http://schemas.microsoft.com/office/powerpoint/2010/main" val="1330008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5978" y="683741"/>
            <a:ext cx="8054543" cy="60409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4736757" y="1013254"/>
            <a:ext cx="3270421" cy="2388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4363167" y="683741"/>
            <a:ext cx="3914854" cy="461665"/>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Probability of a heart attack</a:t>
            </a:r>
          </a:p>
        </p:txBody>
      </p:sp>
    </p:spTree>
    <p:extLst>
      <p:ext uri="{BB962C8B-B14F-4D97-AF65-F5344CB8AC3E}">
        <p14:creationId xmlns:p14="http://schemas.microsoft.com/office/powerpoint/2010/main" val="26403356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88087" y="1632788"/>
            <a:ext cx="7492675" cy="400110"/>
          </a:xfrm>
          <a:prstGeom prst="rect">
            <a:avLst/>
          </a:prstGeom>
        </p:spPr>
        <p:txBody>
          <a:bodyPr wrap="square">
            <a:spAutoFit/>
          </a:bodyPr>
          <a:lstStyle/>
          <a:p>
            <a:pPr algn="just"/>
            <a:r>
              <a:rPr lang="en-US" sz="2000" kern="100" dirty="0">
                <a:latin typeface="Arial" panose="020B0604020202020204" pitchFamily="34" charset="0"/>
                <a:ea typeface="SimSun" panose="02010600030101010101" pitchFamily="2" charset="-122"/>
                <a:cs typeface="Arial" panose="020B0604020202020204" pitchFamily="34" charset="0"/>
              </a:rPr>
              <a:t>η = 0.0001, iteration = 50000, Ein = 0.3727, Accuracy = 0.8452</a:t>
            </a:r>
            <a:endParaRPr lang="en-US" sz="2000" kern="100" dirty="0">
              <a:effectLst/>
              <a:latin typeface="Arial" panose="020B0604020202020204" pitchFamily="34" charset="0"/>
              <a:ea typeface="SimSun" panose="02010600030101010101" pitchFamily="2" charset="-122"/>
              <a:cs typeface="Arial" panose="020B0604020202020204" pitchFamily="34" charset="0"/>
            </a:endParaRPr>
          </a:p>
        </p:txBody>
      </p:sp>
      <p:pic>
        <p:nvPicPr>
          <p:cNvPr id="5121" name="Picture 1" descr="pcurveRand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71158" y="2198302"/>
            <a:ext cx="5267325" cy="395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3943410" y="294858"/>
            <a:ext cx="3792257" cy="461665"/>
          </a:xfrm>
          <a:prstGeom prst="rect">
            <a:avLst/>
          </a:prstGeom>
        </p:spPr>
        <p:txBody>
          <a:bodyPr wrap="none">
            <a:spAutoFit/>
          </a:bodyPr>
          <a:lstStyle/>
          <a:p>
            <a:r>
              <a:rPr lang="en-US" sz="2400" kern="100" dirty="0" err="1">
                <a:latin typeface="Arial" panose="020B0604020202020204" pitchFamily="34" charset="0"/>
                <a:ea typeface="SimSun" panose="02010600030101010101" pitchFamily="2" charset="-122"/>
                <a:cs typeface="Arial" panose="020B0604020202020204" pitchFamily="34" charset="0"/>
              </a:rPr>
              <a:t>Heng’s</a:t>
            </a:r>
            <a:r>
              <a:rPr lang="en-US" sz="2400" kern="100" dirty="0">
                <a:latin typeface="Arial" panose="020B0604020202020204" pitchFamily="34" charset="0"/>
                <a:ea typeface="SimSun" panose="02010600030101010101" pitchFamily="2" charset="-122"/>
                <a:cs typeface="Arial" panose="020B0604020202020204" pitchFamily="34" charset="0"/>
              </a:rPr>
              <a:t> result (converged) </a:t>
            </a:r>
            <a:endParaRPr lang="en-US" sz="2400" dirty="0">
              <a:latin typeface="Arial" panose="020B0604020202020204" pitchFamily="34" charset="0"/>
              <a:cs typeface="Arial" panose="020B0604020202020204" pitchFamily="34" charset="0"/>
            </a:endParaRPr>
          </a:p>
        </p:txBody>
      </p:sp>
      <p:sp>
        <p:nvSpPr>
          <p:cNvPr id="2" name="Rectangle 1"/>
          <p:cNvSpPr/>
          <p:nvPr/>
        </p:nvSpPr>
        <p:spPr>
          <a:xfrm>
            <a:off x="274258" y="2529111"/>
            <a:ext cx="6096000" cy="1015663"/>
          </a:xfrm>
          <a:prstGeom prst="rect">
            <a:avLst/>
          </a:prstGeom>
        </p:spPr>
        <p:txBody>
          <a:bodyPr>
            <a:spAutoFit/>
          </a:bodyPr>
          <a:lstStyle/>
          <a:p>
            <a:r>
              <a:rPr lang="en-US" sz="2000" dirty="0"/>
              <a:t>	</a:t>
            </a:r>
            <a:r>
              <a:rPr lang="en-US" sz="2000" dirty="0">
                <a:latin typeface="Arial" panose="020B0604020202020204" pitchFamily="34" charset="0"/>
                <a:cs typeface="Arial" panose="020B0604020202020204" pitchFamily="34" charset="0"/>
              </a:rPr>
              <a:t>high risk    low risk	&lt;- classified as</a:t>
            </a:r>
          </a:p>
          <a:p>
            <a:r>
              <a:rPr lang="en-US" sz="2000" dirty="0">
                <a:latin typeface="Arial" panose="020B0604020202020204" pitchFamily="34" charset="0"/>
                <a:cs typeface="Arial" panose="020B0604020202020204" pitchFamily="34" charset="0"/>
              </a:rPr>
              <a:t> 	109           28		138 total high risk     </a:t>
            </a:r>
          </a:p>
          <a:p>
            <a:r>
              <a:rPr lang="en-US" sz="2000" dirty="0">
                <a:latin typeface="Arial" panose="020B0604020202020204" pitchFamily="34" charset="0"/>
                <a:cs typeface="Arial" panose="020B0604020202020204" pitchFamily="34" charset="0"/>
              </a:rPr>
              <a:t> 	18            142		160 total low risk     </a:t>
            </a:r>
          </a:p>
        </p:txBody>
      </p:sp>
    </p:spTree>
    <p:extLst>
      <p:ext uri="{BB962C8B-B14F-4D97-AF65-F5344CB8AC3E}">
        <p14:creationId xmlns:p14="http://schemas.microsoft.com/office/powerpoint/2010/main" val="18561883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bestEinRandomEinVSiter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374" y="1767660"/>
            <a:ext cx="5267325" cy="356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Picture 3" descr="bestEinRandomNormDeltaEVSite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63012" y="1767660"/>
            <a:ext cx="5267325" cy="356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1993361" y="1464961"/>
            <a:ext cx="1952779" cy="400110"/>
          </a:xfrm>
          <a:prstGeom prst="rect">
            <a:avLst/>
          </a:prstGeom>
        </p:spPr>
        <p:txBody>
          <a:bodyPr wrap="none">
            <a:spAutoFit/>
          </a:bodyPr>
          <a:lstStyle/>
          <a:p>
            <a:r>
              <a:rPr lang="en-US" sz="2000" kern="100" dirty="0">
                <a:latin typeface="Arial" panose="020B0604020202020204" pitchFamily="34" charset="0"/>
                <a:ea typeface="SimSun" panose="02010600030101010101" pitchFamily="2" charset="-122"/>
                <a:cs typeface="Arial" panose="020B0604020202020204" pitchFamily="34" charset="0"/>
              </a:rPr>
              <a:t>E</a:t>
            </a:r>
            <a:r>
              <a:rPr lang="en-US" sz="2000" kern="100" baseline="-25000" dirty="0">
                <a:latin typeface="Arial" panose="020B0604020202020204" pitchFamily="34" charset="0"/>
                <a:ea typeface="SimSun" panose="02010600030101010101" pitchFamily="2" charset="-122"/>
                <a:cs typeface="Arial" panose="020B0604020202020204" pitchFamily="34" charset="0"/>
              </a:rPr>
              <a:t>in</a:t>
            </a:r>
            <a:r>
              <a:rPr lang="en-US" sz="2000" kern="100" dirty="0">
                <a:latin typeface="Arial" panose="020B0604020202020204" pitchFamily="34" charset="0"/>
                <a:ea typeface="SimSun" panose="02010600030101010101" pitchFamily="2" charset="-122"/>
                <a:cs typeface="Arial" panose="020B0604020202020204" pitchFamily="34" charset="0"/>
              </a:rPr>
              <a:t> VS iteration</a:t>
            </a:r>
            <a:endParaRPr lang="en-US" sz="2000" dirty="0">
              <a:latin typeface="Arial" panose="020B0604020202020204" pitchFamily="34" charset="0"/>
              <a:cs typeface="Arial" panose="020B0604020202020204" pitchFamily="34" charset="0"/>
            </a:endParaRPr>
          </a:p>
        </p:txBody>
      </p:sp>
      <p:sp>
        <p:nvSpPr>
          <p:cNvPr id="3" name="Rectangle 2"/>
          <p:cNvSpPr/>
          <p:nvPr/>
        </p:nvSpPr>
        <p:spPr>
          <a:xfrm>
            <a:off x="6843204" y="1398328"/>
            <a:ext cx="3332964" cy="400110"/>
          </a:xfrm>
          <a:prstGeom prst="rect">
            <a:avLst/>
          </a:prstGeom>
        </p:spPr>
        <p:txBody>
          <a:bodyPr wrap="none">
            <a:spAutoFit/>
          </a:bodyPr>
          <a:lstStyle/>
          <a:p>
            <a:pPr algn="just"/>
            <a:r>
              <a:rPr lang="en-US" sz="2000" kern="100" dirty="0">
                <a:latin typeface="Arial" panose="020B0604020202020204" pitchFamily="34" charset="0"/>
                <a:ea typeface="SimSun" panose="02010600030101010101" pitchFamily="2" charset="-122"/>
                <a:cs typeface="Arial" panose="020B0604020202020204" pitchFamily="34" charset="0"/>
              </a:rPr>
              <a:t>Norm grad(E</a:t>
            </a:r>
            <a:r>
              <a:rPr lang="en-US" sz="2000" kern="100" baseline="-25000" dirty="0">
                <a:latin typeface="Arial" panose="020B0604020202020204" pitchFamily="34" charset="0"/>
                <a:ea typeface="SimSun" panose="02010600030101010101" pitchFamily="2" charset="-122"/>
                <a:cs typeface="Arial" panose="020B0604020202020204" pitchFamily="34" charset="0"/>
              </a:rPr>
              <a:t>in</a:t>
            </a:r>
            <a:r>
              <a:rPr lang="en-US" sz="2000" kern="100" dirty="0">
                <a:latin typeface="Arial" panose="020B0604020202020204" pitchFamily="34" charset="0"/>
                <a:ea typeface="SimSun" panose="02010600030101010101" pitchFamily="2" charset="-122"/>
                <a:cs typeface="Arial" panose="020B0604020202020204" pitchFamily="34" charset="0"/>
              </a:rPr>
              <a:t>) VS iteration</a:t>
            </a:r>
            <a:endParaRPr lang="en-US" sz="2000" kern="100" dirty="0">
              <a:effectLst/>
              <a:latin typeface="Arial" panose="020B0604020202020204" pitchFamily="34" charset="0"/>
              <a:ea typeface="SimSun" panose="02010600030101010101" pitchFamily="2" charset="-122"/>
              <a:cs typeface="Arial" panose="020B0604020202020204" pitchFamily="34" charset="0"/>
            </a:endParaRPr>
          </a:p>
        </p:txBody>
      </p:sp>
      <p:sp>
        <p:nvSpPr>
          <p:cNvPr id="4" name="TextBox 3"/>
          <p:cNvSpPr txBox="1"/>
          <p:nvPr/>
        </p:nvSpPr>
        <p:spPr>
          <a:xfrm>
            <a:off x="1300476" y="5237677"/>
            <a:ext cx="8925072" cy="461665"/>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Note: Basically, the same shape as Joe’s result for 100 iterations</a:t>
            </a:r>
          </a:p>
        </p:txBody>
      </p:sp>
    </p:spTree>
    <p:extLst>
      <p:ext uri="{BB962C8B-B14F-4D97-AF65-F5344CB8AC3E}">
        <p14:creationId xmlns:p14="http://schemas.microsoft.com/office/powerpoint/2010/main" val="8628303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45246" y="264544"/>
            <a:ext cx="2203284" cy="461665"/>
          </a:xfrm>
          <a:prstGeom prst="rect">
            <a:avLst/>
          </a:prstGeom>
          <a:noFill/>
        </p:spPr>
        <p:txBody>
          <a:bodyPr wrap="square" rtlCol="0">
            <a:spAutoFit/>
          </a:bodyPr>
          <a:lstStyle/>
          <a:p>
            <a:r>
              <a:rPr lang="en-US" sz="2400" dirty="0"/>
              <a:t>Assignment 16</a:t>
            </a:r>
          </a:p>
        </p:txBody>
      </p:sp>
      <p:sp>
        <p:nvSpPr>
          <p:cNvPr id="3" name="Rectangle 2"/>
          <p:cNvSpPr/>
          <p:nvPr/>
        </p:nvSpPr>
        <p:spPr>
          <a:xfrm>
            <a:off x="646651" y="726209"/>
            <a:ext cx="10873947" cy="5361468"/>
          </a:xfrm>
          <a:prstGeom prst="rect">
            <a:avLst/>
          </a:prstGeom>
        </p:spPr>
        <p:txBody>
          <a:bodyPr wrap="square">
            <a:spAutoFit/>
          </a:bodyPr>
          <a:lstStyle/>
          <a:p>
            <a:pPr marL="342900" marR="0" lvl="0" indent="-342900">
              <a:lnSpc>
                <a:spcPct val="107000"/>
              </a:lnSpc>
              <a:spcBef>
                <a:spcPts val="0"/>
              </a:spcBef>
              <a:spcAft>
                <a:spcPts val="0"/>
              </a:spcAft>
              <a:buFont typeface="+mj-lt"/>
              <a:buAutoNum type="arabicPeriod"/>
            </a:pPr>
            <a:r>
              <a:rPr lang="en-US" sz="2000" dirty="0">
                <a:latin typeface="Arial" panose="020B0604020202020204" pitchFamily="34" charset="0"/>
                <a:ea typeface="Calibri" panose="020F0502020204030204" pitchFamily="34" charset="0"/>
                <a:cs typeface="Arial" panose="020B0604020202020204" pitchFamily="34" charset="0"/>
              </a:rPr>
              <a:t>Start WEKA 3.8 and open the “Explorer window”</a:t>
            </a:r>
          </a:p>
          <a:p>
            <a:pPr marL="342900" marR="0" lvl="0" indent="-342900">
              <a:lnSpc>
                <a:spcPct val="107000"/>
              </a:lnSpc>
              <a:spcBef>
                <a:spcPts val="0"/>
              </a:spcBef>
              <a:spcAft>
                <a:spcPts val="0"/>
              </a:spcAft>
              <a:buFont typeface="+mj-lt"/>
              <a:buAutoNum type="arabicPeriod"/>
            </a:pPr>
            <a:r>
              <a:rPr lang="en-US" sz="2000" dirty="0">
                <a:latin typeface="Arial" panose="020B0604020202020204" pitchFamily="34" charset="0"/>
                <a:ea typeface="Calibri" panose="020F0502020204030204" pitchFamily="34" charset="0"/>
                <a:cs typeface="Arial" panose="020B0604020202020204" pitchFamily="34" charset="0"/>
              </a:rPr>
              <a:t>On the Preprocess tab, open the “logit-data.csv” file on website </a:t>
            </a:r>
          </a:p>
          <a:p>
            <a:pPr marL="342900" marR="0" lvl="0" indent="-342900">
              <a:lnSpc>
                <a:spcPct val="107000"/>
              </a:lnSpc>
              <a:spcBef>
                <a:spcPts val="0"/>
              </a:spcBef>
              <a:spcAft>
                <a:spcPts val="0"/>
              </a:spcAft>
              <a:buFont typeface="+mj-lt"/>
              <a:buAutoNum type="arabicPeriod"/>
            </a:pPr>
            <a:r>
              <a:rPr lang="en-US" sz="2000" dirty="0">
                <a:latin typeface="Arial" panose="020B0604020202020204" pitchFamily="34" charset="0"/>
                <a:ea typeface="Calibri" panose="020F0502020204030204" pitchFamily="34" charset="0"/>
                <a:cs typeface="Arial" panose="020B0604020202020204" pitchFamily="34" charset="0"/>
              </a:rPr>
              <a:t>Filter the data by clicking on “Choose” button -&gt; filters -&gt; unsupervised -&gt; attribute -&gt; </a:t>
            </a:r>
            <a:r>
              <a:rPr lang="en-US" sz="2000" dirty="0" err="1">
                <a:latin typeface="Arial" panose="020B0604020202020204" pitchFamily="34" charset="0"/>
                <a:ea typeface="Calibri" panose="020F0502020204030204" pitchFamily="34" charset="0"/>
                <a:cs typeface="Arial" panose="020B0604020202020204" pitchFamily="34" charset="0"/>
              </a:rPr>
              <a:t>NumericToNominal</a:t>
            </a:r>
            <a:r>
              <a:rPr lang="en-US" sz="2000" dirty="0">
                <a:latin typeface="Arial" panose="020B0604020202020204" pitchFamily="34" charset="0"/>
                <a:ea typeface="Calibri" panose="020F0502020204030204" pitchFamily="34" charset="0"/>
                <a:cs typeface="Arial" panose="020B0604020202020204" pitchFamily="34" charset="0"/>
              </a:rPr>
              <a:t>, then click “Apply” to generate a .</a:t>
            </a:r>
            <a:r>
              <a:rPr lang="en-US" sz="2000" dirty="0" err="1">
                <a:latin typeface="Arial" panose="020B0604020202020204" pitchFamily="34" charset="0"/>
                <a:ea typeface="Calibri" panose="020F0502020204030204" pitchFamily="34" charset="0"/>
                <a:cs typeface="Arial" panose="020B0604020202020204" pitchFamily="34" charset="0"/>
              </a:rPr>
              <a:t>arff</a:t>
            </a:r>
            <a:r>
              <a:rPr lang="en-US" sz="2000" dirty="0">
                <a:latin typeface="Arial" panose="020B0604020202020204" pitchFamily="34" charset="0"/>
                <a:ea typeface="Calibri" panose="020F0502020204030204" pitchFamily="34" charset="0"/>
                <a:cs typeface="Arial" panose="020B0604020202020204" pitchFamily="34" charset="0"/>
              </a:rPr>
              <a:t> file</a:t>
            </a:r>
          </a:p>
          <a:p>
            <a:pPr marL="342900" marR="0" lvl="0" indent="-342900">
              <a:lnSpc>
                <a:spcPct val="107000"/>
              </a:lnSpc>
              <a:spcBef>
                <a:spcPts val="0"/>
              </a:spcBef>
              <a:spcAft>
                <a:spcPts val="0"/>
              </a:spcAft>
              <a:buFont typeface="+mj-lt"/>
              <a:buAutoNum type="arabicPeriod"/>
            </a:pPr>
            <a:r>
              <a:rPr lang="en-US" sz="2000" dirty="0">
                <a:latin typeface="Arial" panose="020B0604020202020204" pitchFamily="34" charset="0"/>
                <a:ea typeface="Calibri" panose="020F0502020204030204" pitchFamily="34" charset="0"/>
                <a:cs typeface="Arial" panose="020B0604020202020204" pitchFamily="34" charset="0"/>
              </a:rPr>
              <a:t>Go to the “Classify” tab and click the “Choose” button. Choose “</a:t>
            </a:r>
            <a:r>
              <a:rPr lang="en-US" sz="2000" dirty="0" err="1">
                <a:latin typeface="Arial" panose="020B0604020202020204" pitchFamily="34" charset="0"/>
                <a:ea typeface="Calibri" panose="020F0502020204030204" pitchFamily="34" charset="0"/>
                <a:cs typeface="Arial" panose="020B0604020202020204" pitchFamily="34" charset="0"/>
              </a:rPr>
              <a:t>SimpleLogistic</a:t>
            </a:r>
            <a:r>
              <a:rPr lang="en-US" sz="2000" dirty="0">
                <a:latin typeface="Arial" panose="020B0604020202020204" pitchFamily="34" charset="0"/>
                <a:ea typeface="Calibri" panose="020F0502020204030204" pitchFamily="34" charset="0"/>
                <a:cs typeface="Arial" panose="020B0604020202020204" pitchFamily="34" charset="0"/>
              </a:rPr>
              <a:t>” classifiers under “functions”.</a:t>
            </a:r>
          </a:p>
          <a:p>
            <a:pPr marL="342900" marR="0" lvl="0" indent="-342900">
              <a:lnSpc>
                <a:spcPct val="107000"/>
              </a:lnSpc>
              <a:spcBef>
                <a:spcPts val="0"/>
              </a:spcBef>
              <a:spcAft>
                <a:spcPts val="0"/>
              </a:spcAft>
              <a:buFont typeface="+mj-lt"/>
              <a:buAutoNum type="arabicPeriod"/>
            </a:pPr>
            <a:r>
              <a:rPr lang="en-US" sz="2000" dirty="0">
                <a:latin typeface="Arial" panose="020B0604020202020204" pitchFamily="34" charset="0"/>
                <a:ea typeface="Calibri" panose="020F0502020204030204" pitchFamily="34" charset="0"/>
                <a:cs typeface="Arial" panose="020B0604020202020204" pitchFamily="34" charset="0"/>
              </a:rPr>
              <a:t>Run with default settings and 10-fold cross-validation.</a:t>
            </a:r>
          </a:p>
          <a:p>
            <a:pPr marL="342900" marR="0" lvl="0" indent="-342900">
              <a:lnSpc>
                <a:spcPct val="107000"/>
              </a:lnSpc>
              <a:spcBef>
                <a:spcPts val="0"/>
              </a:spcBef>
              <a:spcAft>
                <a:spcPts val="0"/>
              </a:spcAft>
              <a:buFont typeface="+mj-lt"/>
              <a:buAutoNum type="arabicPeriod"/>
            </a:pPr>
            <a:r>
              <a:rPr lang="en-US" sz="2000" dirty="0">
                <a:latin typeface="Arial" panose="020B0604020202020204" pitchFamily="34" charset="0"/>
                <a:ea typeface="Calibri" panose="020F0502020204030204" pitchFamily="34" charset="0"/>
                <a:cs typeface="Arial" panose="020B0604020202020204" pitchFamily="34" charset="0"/>
              </a:rPr>
              <a:t>Include accuracy and confusion matrix in your report</a:t>
            </a:r>
          </a:p>
          <a:p>
            <a:pPr marL="342900" marR="0" lvl="0" indent="-342900">
              <a:lnSpc>
                <a:spcPct val="107000"/>
              </a:lnSpc>
              <a:spcBef>
                <a:spcPts val="0"/>
              </a:spcBef>
              <a:spcAft>
                <a:spcPts val="0"/>
              </a:spcAft>
              <a:buFont typeface="+mj-lt"/>
              <a:buAutoNum type="arabicPeriod"/>
            </a:pPr>
            <a:r>
              <a:rPr lang="en-US" sz="2000" dirty="0">
                <a:latin typeface="Arial" panose="020B0604020202020204" pitchFamily="34" charset="0"/>
                <a:ea typeface="Calibri" panose="020F0502020204030204" pitchFamily="34" charset="0"/>
                <a:cs typeface="Arial" panose="020B0604020202020204" pitchFamily="34" charset="0"/>
              </a:rPr>
              <a:t>Return to the “Classify” tab and “Logistic” classifiers under “functions”.</a:t>
            </a:r>
          </a:p>
          <a:p>
            <a:pPr marL="342900" marR="0" lvl="0" indent="-342900">
              <a:lnSpc>
                <a:spcPct val="107000"/>
              </a:lnSpc>
              <a:spcBef>
                <a:spcPts val="0"/>
              </a:spcBef>
              <a:spcAft>
                <a:spcPts val="0"/>
              </a:spcAft>
              <a:buFont typeface="+mj-lt"/>
              <a:buAutoNum type="arabicPeriod"/>
            </a:pPr>
            <a:r>
              <a:rPr lang="en-US" sz="2000" dirty="0">
                <a:latin typeface="Arial" panose="020B0604020202020204" pitchFamily="34" charset="0"/>
                <a:ea typeface="Calibri" panose="020F0502020204030204" pitchFamily="34" charset="0"/>
                <a:cs typeface="Arial" panose="020B0604020202020204" pitchFamily="34" charset="0"/>
              </a:rPr>
              <a:t>Run with default settings and 10-fold cross-validation.</a:t>
            </a:r>
          </a:p>
          <a:p>
            <a:pPr marL="342900" marR="0" lvl="0" indent="-342900">
              <a:lnSpc>
                <a:spcPct val="107000"/>
              </a:lnSpc>
              <a:spcBef>
                <a:spcPts val="0"/>
              </a:spcBef>
              <a:spcAft>
                <a:spcPts val="0"/>
              </a:spcAft>
              <a:buFont typeface="+mj-lt"/>
              <a:buAutoNum type="arabicPeriod"/>
            </a:pPr>
            <a:r>
              <a:rPr lang="en-US" sz="2000" dirty="0">
                <a:latin typeface="Arial" panose="020B0604020202020204" pitchFamily="34" charset="0"/>
                <a:ea typeface="Calibri" panose="020F0502020204030204" pitchFamily="34" charset="0"/>
                <a:cs typeface="Arial" panose="020B0604020202020204" pitchFamily="34" charset="0"/>
              </a:rPr>
              <a:t>Include accuracy and confusion matrix in your report</a:t>
            </a:r>
          </a:p>
          <a:p>
            <a:pPr marL="342900" indent="-342900">
              <a:lnSpc>
                <a:spcPct val="107000"/>
              </a:lnSpc>
              <a:buFont typeface="+mj-lt"/>
              <a:buAutoNum type="arabicPeriod"/>
            </a:pPr>
            <a:r>
              <a:rPr lang="en-US" sz="2000" dirty="0">
                <a:latin typeface="Arial" panose="020B0604020202020204" pitchFamily="34" charset="0"/>
                <a:cs typeface="Arial" panose="020B0604020202020204" pitchFamily="34" charset="0"/>
              </a:rPr>
              <a:t>The secret to the success of Simple Logistics may be its automatic attribute selection.  In the output for Simple Logistics, find the attributes in the best case.  Modify the excel file of logistic data to include only these attributes and rerun the Logistics case</a:t>
            </a:r>
            <a:r>
              <a:rPr lang="en-US" sz="2000" dirty="0">
                <a:latin typeface="Arial" panose="020B0604020202020204" pitchFamily="34" charset="0"/>
                <a:ea typeface="Calibri" panose="020F0502020204030204" pitchFamily="34" charset="0"/>
                <a:cs typeface="Arial" panose="020B0604020202020204" pitchFamily="34" charset="0"/>
              </a:rPr>
              <a:t> with default settings and 10-fold cross-validation</a:t>
            </a:r>
            <a:r>
              <a:rPr lang="en-US" sz="2000" dirty="0">
                <a:latin typeface="Arial" panose="020B0604020202020204" pitchFamily="34" charset="0"/>
                <a:cs typeface="Arial" panose="020B0604020202020204" pitchFamily="34" charset="0"/>
              </a:rPr>
              <a:t>. </a:t>
            </a:r>
            <a:r>
              <a:rPr lang="en-US" sz="2000" dirty="0">
                <a:latin typeface="Arial" panose="020B0604020202020204" pitchFamily="34" charset="0"/>
                <a:ea typeface="Calibri" panose="020F0502020204030204" pitchFamily="34" charset="0"/>
                <a:cs typeface="Arial" panose="020B0604020202020204" pitchFamily="34" charset="0"/>
              </a:rPr>
              <a:t>Include the accuracy and confusion matrix in your report.</a:t>
            </a:r>
          </a:p>
        </p:txBody>
      </p:sp>
    </p:spTree>
    <p:extLst>
      <p:ext uri="{BB962C8B-B14F-4D97-AF65-F5344CB8AC3E}">
        <p14:creationId xmlns:p14="http://schemas.microsoft.com/office/powerpoint/2010/main" val="39249403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146" y="1978369"/>
            <a:ext cx="11571176" cy="2524620"/>
          </a:xfrm>
          <a:prstGeom prst="rect">
            <a:avLst/>
          </a:prstGeom>
        </p:spPr>
      </p:pic>
      <p:sp>
        <p:nvSpPr>
          <p:cNvPr id="4" name="TextBox 3"/>
          <p:cNvSpPr txBox="1"/>
          <p:nvPr/>
        </p:nvSpPr>
        <p:spPr>
          <a:xfrm>
            <a:off x="3977792" y="1123211"/>
            <a:ext cx="3341043" cy="461665"/>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Weka’s Simple Logistic</a:t>
            </a:r>
          </a:p>
        </p:txBody>
      </p:sp>
    </p:spTree>
    <p:extLst>
      <p:ext uri="{BB962C8B-B14F-4D97-AF65-F5344CB8AC3E}">
        <p14:creationId xmlns:p14="http://schemas.microsoft.com/office/powerpoint/2010/main" val="26750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36"/>
          <p:cNvSpPr txBox="1"/>
          <p:nvPr/>
        </p:nvSpPr>
        <p:spPr>
          <a:xfrm>
            <a:off x="302603" y="1158156"/>
            <a:ext cx="11687628" cy="4524315"/>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Weight vector </a:t>
            </a:r>
            <a:r>
              <a:rPr lang="en-US" sz="2400" b="1" dirty="0">
                <a:latin typeface="Arial" panose="020B0604020202020204" pitchFamily="34" charset="0"/>
                <a:cs typeface="Arial" panose="020B0604020202020204" pitchFamily="34" charset="0"/>
              </a:rPr>
              <a:t>w </a:t>
            </a:r>
            <a:r>
              <a:rPr lang="en-US" sz="2400" dirty="0">
                <a:latin typeface="Arial" panose="020B0604020202020204" pitchFamily="34" charset="0"/>
                <a:cs typeface="Arial" panose="020B0604020202020204" pitchFamily="34" charset="0"/>
              </a:rPr>
              <a:t>are parameters of a distribution function p</a:t>
            </a:r>
            <a:r>
              <a:rPr lang="en-US" sz="2400" b="1" baseline="-25000" dirty="0">
                <a:latin typeface="Arial" panose="020B0604020202020204" pitchFamily="34" charset="0"/>
                <a:cs typeface="Arial" panose="020B0604020202020204" pitchFamily="34" charset="0"/>
              </a:rPr>
              <a:t>w</a:t>
            </a:r>
            <a:r>
              <a:rPr lang="en-US" sz="2400" dirty="0">
                <a:latin typeface="Arial" panose="020B0604020202020204" pitchFamily="34" charset="0"/>
                <a:cs typeface="Arial" panose="020B0604020202020204" pitchFamily="34" charset="0"/>
              </a:rPr>
              <a:t>(r</a:t>
            </a:r>
            <a:r>
              <a:rPr lang="en-US" sz="2400" baseline="30000" dirty="0">
                <a:latin typeface="Arial" panose="020B0604020202020204" pitchFamily="34" charset="0"/>
                <a:cs typeface="Arial" panose="020B0604020202020204" pitchFamily="34" charset="0"/>
              </a:rPr>
              <a:t>t </a:t>
            </a:r>
            <a:r>
              <a:rPr lang="en-US" sz="2400" dirty="0">
                <a:latin typeface="Arial" panose="020B0604020202020204" pitchFamily="34" charset="0"/>
                <a:cs typeface="Arial" panose="020B0604020202020204" pitchFamily="34" charset="0"/>
              </a:rPr>
              <a:t>=1|</a:t>
            </a:r>
            <a:r>
              <a:rPr lang="en-US" sz="2400" b="1" dirty="0">
                <a:latin typeface="Arial" panose="020B0604020202020204" pitchFamily="34" charset="0"/>
                <a:cs typeface="Arial" panose="020B0604020202020204" pitchFamily="34" charset="0"/>
              </a:rPr>
              <a:t>x</a:t>
            </a:r>
            <a:r>
              <a:rPr lang="en-US" sz="2400" baseline="30000" dirty="0">
                <a:latin typeface="Arial" panose="020B0604020202020204" pitchFamily="34" charset="0"/>
                <a:cs typeface="Arial" panose="020B0604020202020204" pitchFamily="34" charset="0"/>
              </a:rPr>
              <a:t>t</a:t>
            </a:r>
            <a:r>
              <a:rPr lang="en-US" sz="2400" dirty="0">
                <a:latin typeface="Arial" panose="020B0604020202020204" pitchFamily="34" charset="0"/>
                <a:cs typeface="Arial" panose="020B0604020202020204" pitchFamily="34" charset="0"/>
              </a:rPr>
              <a:t>) that is the probability of class member given attribute vector </a:t>
            </a:r>
            <a:r>
              <a:rPr lang="en-US" sz="2400" b="1" dirty="0" err="1">
                <a:latin typeface="Arial" panose="020B0604020202020204" pitchFamily="34" charset="0"/>
                <a:cs typeface="Arial" panose="020B0604020202020204" pitchFamily="34" charset="0"/>
              </a:rPr>
              <a:t>x</a:t>
            </a:r>
            <a:r>
              <a:rPr lang="en-US" sz="2400" baseline="30000" dirty="0" err="1">
                <a:latin typeface="Arial" panose="020B0604020202020204" pitchFamily="34" charset="0"/>
                <a:cs typeface="Arial" panose="020B0604020202020204" pitchFamily="34" charset="0"/>
              </a:rPr>
              <a:t>t</a:t>
            </a:r>
            <a:r>
              <a:rPr lang="en-US" sz="2400" dirty="0" err="1">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latin typeface="Arial" panose="020B0604020202020204" pitchFamily="34" charset="0"/>
                <a:cs typeface="Arial" panose="020B0604020202020204" pitchFamily="34" charset="0"/>
              </a:rPr>
              <a:t>Choose </a:t>
            </a:r>
            <a:r>
              <a:rPr lang="en-US" sz="2400" b="1" dirty="0">
                <a:latin typeface="Arial" panose="020B0604020202020204" pitchFamily="34" charset="0"/>
                <a:cs typeface="Arial" panose="020B0604020202020204" pitchFamily="34" charset="0"/>
              </a:rPr>
              <a:t>w</a:t>
            </a:r>
            <a:r>
              <a:rPr lang="en-US" sz="2400" dirty="0">
                <a:latin typeface="Arial" panose="020B0604020202020204" pitchFamily="34" charset="0"/>
                <a:cs typeface="Arial" panose="020B0604020202020204" pitchFamily="34" charset="0"/>
              </a:rPr>
              <a:t> that maximizes the likelihood that</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x</a:t>
            </a:r>
            <a:r>
              <a:rPr kumimoji="0" lang="en-US" sz="2400" b="0" i="0" u="none" strike="noStrike" kern="1200" cap="none" spc="0" normalizeH="0" baseline="30000" noProof="0" dirty="0" err="1">
                <a:ln>
                  <a:noFill/>
                </a:ln>
                <a:solidFill>
                  <a:prstClr val="black"/>
                </a:solidFill>
                <a:effectLst/>
                <a:uLnTx/>
                <a:uFillTx/>
                <a:latin typeface="Arial" panose="020B0604020202020204" pitchFamily="34" charset="0"/>
                <a:ea typeface="+mn-ea"/>
                <a:cs typeface="Arial" panose="020B0604020202020204" pitchFamily="34" charset="0"/>
              </a:rPr>
              <a:t>t</a:t>
            </a:r>
            <a:r>
              <a:rPr lang="en-US" sz="2400" dirty="0">
                <a:solidFill>
                  <a:prstClr val="black"/>
                </a:solidFill>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was drawn from this distribution.</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Use bipolar class labels; +1 for the positive class, -1 for non-members of positive class.</a:t>
            </a:r>
          </a:p>
          <a:p>
            <a:endParaRPr lang="en-US" sz="2400" b="1"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Normalize distribution p</a:t>
            </a:r>
            <a:r>
              <a:rPr lang="en-US" sz="2400" b="1" baseline="-25000" dirty="0">
                <a:latin typeface="Arial" panose="020B0604020202020204" pitchFamily="34" charset="0"/>
                <a:cs typeface="Arial" panose="020B0604020202020204" pitchFamily="34" charset="0"/>
              </a:rPr>
              <a:t>w</a:t>
            </a:r>
            <a:r>
              <a:rPr lang="en-US" sz="2400" dirty="0">
                <a:latin typeface="Arial" panose="020B0604020202020204" pitchFamily="34" charset="0"/>
                <a:cs typeface="Arial" panose="020B0604020202020204" pitchFamily="34" charset="0"/>
              </a:rPr>
              <a:t>(</a:t>
            </a:r>
            <a:r>
              <a:rPr lang="en-US" sz="2400" dirty="0" err="1">
                <a:latin typeface="Arial" panose="020B0604020202020204" pitchFamily="34" charset="0"/>
                <a:cs typeface="Arial" panose="020B0604020202020204" pitchFamily="34" charset="0"/>
              </a:rPr>
              <a:t>r</a:t>
            </a:r>
            <a:r>
              <a:rPr lang="en-US" sz="2400" baseline="30000" dirty="0" err="1">
                <a:latin typeface="Arial" panose="020B0604020202020204" pitchFamily="34" charset="0"/>
                <a:cs typeface="Arial" panose="020B0604020202020204" pitchFamily="34" charset="0"/>
              </a:rPr>
              <a:t>t</a:t>
            </a:r>
            <a:r>
              <a:rPr lang="en-US" sz="2400" baseline="300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=-1|</a:t>
            </a:r>
            <a:r>
              <a:rPr lang="en-US" sz="2400" b="1" dirty="0">
                <a:latin typeface="Arial" panose="020B0604020202020204" pitchFamily="34" charset="0"/>
                <a:cs typeface="Arial" panose="020B0604020202020204" pitchFamily="34" charset="0"/>
              </a:rPr>
              <a:t>x</a:t>
            </a:r>
            <a:r>
              <a:rPr lang="en-US" sz="2400" baseline="30000" dirty="0">
                <a:latin typeface="Arial" panose="020B0604020202020204" pitchFamily="34" charset="0"/>
                <a:cs typeface="Arial" panose="020B0604020202020204" pitchFamily="34" charset="0"/>
              </a:rPr>
              <a:t>t</a:t>
            </a:r>
            <a:r>
              <a:rPr lang="en-US" sz="2400" dirty="0">
                <a:latin typeface="Arial" panose="020B0604020202020204" pitchFamily="34" charset="0"/>
                <a:cs typeface="Arial" panose="020B0604020202020204" pitchFamily="34" charset="0"/>
              </a:rPr>
              <a:t>) = 1 - p</a:t>
            </a:r>
            <a:r>
              <a:rPr lang="en-US" sz="2400" b="1" baseline="-25000" dirty="0">
                <a:latin typeface="Arial" panose="020B0604020202020204" pitchFamily="34" charset="0"/>
                <a:cs typeface="Arial" panose="020B0604020202020204" pitchFamily="34" charset="0"/>
              </a:rPr>
              <a:t>w</a:t>
            </a:r>
            <a:r>
              <a:rPr lang="en-US" sz="2400" dirty="0">
                <a:latin typeface="Arial" panose="020B0604020202020204" pitchFamily="34" charset="0"/>
                <a:cs typeface="Arial" panose="020B0604020202020204" pitchFamily="34" charset="0"/>
              </a:rPr>
              <a:t>(</a:t>
            </a:r>
            <a:r>
              <a:rPr lang="en-US" sz="2400" dirty="0" err="1">
                <a:latin typeface="Arial" panose="020B0604020202020204" pitchFamily="34" charset="0"/>
                <a:cs typeface="Arial" panose="020B0604020202020204" pitchFamily="34" charset="0"/>
              </a:rPr>
              <a:t>r</a:t>
            </a:r>
            <a:r>
              <a:rPr lang="en-US" sz="2400" baseline="30000" dirty="0" err="1">
                <a:latin typeface="Arial" panose="020B0604020202020204" pitchFamily="34" charset="0"/>
                <a:cs typeface="Arial" panose="020B0604020202020204" pitchFamily="34" charset="0"/>
              </a:rPr>
              <a:t>t</a:t>
            </a:r>
            <a:r>
              <a:rPr lang="en-US" sz="2400" baseline="300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=1|</a:t>
            </a:r>
            <a:r>
              <a:rPr lang="en-US" sz="2400" b="1" dirty="0">
                <a:latin typeface="Arial" panose="020B0604020202020204" pitchFamily="34" charset="0"/>
                <a:cs typeface="Arial" panose="020B0604020202020204" pitchFamily="34" charset="0"/>
              </a:rPr>
              <a:t>x</a:t>
            </a:r>
            <a:r>
              <a:rPr lang="en-US" sz="2400" baseline="30000" dirty="0">
                <a:latin typeface="Arial" panose="020B0604020202020204" pitchFamily="34" charset="0"/>
                <a:cs typeface="Arial" panose="020B0604020202020204" pitchFamily="34" charset="0"/>
              </a:rPr>
              <a:t>t</a:t>
            </a:r>
            <a:r>
              <a:rPr lang="en-US" sz="2400" dirty="0">
                <a:latin typeface="Arial" panose="020B0604020202020204" pitchFamily="34" charset="0"/>
                <a:cs typeface="Arial" panose="020B0604020202020204" pitchFamily="34" charset="0"/>
              </a:rPr>
              <a:t>) to avoid constrained optimization. </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Since the logistic function has the property </a:t>
            </a:r>
            <a:r>
              <a:rPr lang="en-US" sz="2400" dirty="0">
                <a:latin typeface="Symbol" panose="05050102010706020507" pitchFamily="18" charset="2"/>
                <a:cs typeface="Arial" panose="020B0604020202020204" pitchFamily="34" charset="0"/>
              </a:rPr>
              <a:t>q</a:t>
            </a:r>
            <a:r>
              <a:rPr lang="en-US" sz="2400" dirty="0">
                <a:latin typeface="Arial" panose="020B0604020202020204" pitchFamily="34" charset="0"/>
                <a:cs typeface="Arial" panose="020B0604020202020204" pitchFamily="34" charset="0"/>
              </a:rPr>
              <a:t>(s)+</a:t>
            </a:r>
            <a:r>
              <a:rPr lang="en-US" sz="2400" dirty="0">
                <a:latin typeface="Symbol" panose="05050102010706020507" pitchFamily="18" charset="2"/>
                <a:cs typeface="Arial" panose="020B0604020202020204" pitchFamily="34" charset="0"/>
              </a:rPr>
              <a:t>q</a:t>
            </a:r>
            <a:r>
              <a:rPr lang="en-US" sz="2400" dirty="0">
                <a:latin typeface="Arial" panose="020B0604020202020204" pitchFamily="34" charset="0"/>
                <a:cs typeface="Arial" panose="020B0604020202020204" pitchFamily="34" charset="0"/>
              </a:rPr>
              <a:t>(-s) =1, p</a:t>
            </a:r>
            <a:r>
              <a:rPr lang="en-US" sz="2400" b="1" baseline="-25000" dirty="0">
                <a:latin typeface="Arial" panose="020B0604020202020204" pitchFamily="34" charset="0"/>
                <a:cs typeface="Arial" panose="020B0604020202020204" pitchFamily="34" charset="0"/>
              </a:rPr>
              <a:t>w</a:t>
            </a:r>
            <a:r>
              <a:rPr lang="en-US" sz="2400" dirty="0">
                <a:latin typeface="Arial" panose="020B0604020202020204" pitchFamily="34" charset="0"/>
                <a:cs typeface="Arial" panose="020B0604020202020204" pitchFamily="34" charset="0"/>
              </a:rPr>
              <a:t>(</a:t>
            </a:r>
            <a:r>
              <a:rPr lang="en-US" sz="2400" dirty="0" err="1">
                <a:latin typeface="Arial" panose="020B0604020202020204" pitchFamily="34" charset="0"/>
                <a:cs typeface="Arial" panose="020B0604020202020204" pitchFamily="34" charset="0"/>
              </a:rPr>
              <a:t>r</a:t>
            </a:r>
            <a:r>
              <a:rPr lang="en-US" sz="2400" baseline="30000" dirty="0" err="1">
                <a:latin typeface="Arial" panose="020B0604020202020204" pitchFamily="34" charset="0"/>
                <a:cs typeface="Arial" panose="020B0604020202020204" pitchFamily="34" charset="0"/>
              </a:rPr>
              <a:t>t</a:t>
            </a:r>
            <a:r>
              <a:rPr lang="en-US" sz="2400" dirty="0" err="1">
                <a:latin typeface="Arial" panose="020B0604020202020204" pitchFamily="34" charset="0"/>
                <a:cs typeface="Arial" panose="020B0604020202020204" pitchFamily="34" charset="0"/>
              </a:rPr>
              <a:t>|</a:t>
            </a:r>
            <a:r>
              <a:rPr lang="en-US" sz="2400" b="1" dirty="0" err="1">
                <a:latin typeface="Arial" panose="020B0604020202020204" pitchFamily="34" charset="0"/>
                <a:cs typeface="Arial" panose="020B0604020202020204" pitchFamily="34" charset="0"/>
              </a:rPr>
              <a:t>x</a:t>
            </a:r>
            <a:r>
              <a:rPr lang="en-US" sz="2400" baseline="30000" dirty="0" err="1">
                <a:latin typeface="Arial" panose="020B0604020202020204" pitchFamily="34" charset="0"/>
                <a:cs typeface="Arial" panose="020B0604020202020204" pitchFamily="34" charset="0"/>
              </a:rPr>
              <a:t>t</a:t>
            </a:r>
            <a:r>
              <a:rPr lang="en-US" sz="2400" dirty="0">
                <a:latin typeface="Arial" panose="020B0604020202020204" pitchFamily="34" charset="0"/>
                <a:cs typeface="Arial" panose="020B0604020202020204" pitchFamily="34" charset="0"/>
              </a:rPr>
              <a:t>) = q(r</a:t>
            </a:r>
            <a:r>
              <a:rPr lang="en-US" sz="2400" baseline="30000" dirty="0">
                <a:latin typeface="Arial" panose="020B0604020202020204" pitchFamily="34" charset="0"/>
                <a:cs typeface="Arial" panose="020B0604020202020204" pitchFamily="34" charset="0"/>
              </a:rPr>
              <a:t>t</a:t>
            </a:r>
            <a:r>
              <a:rPr lang="en-US" sz="2400" b="1" dirty="0">
                <a:latin typeface="Arial" panose="020B0604020202020204" pitchFamily="34" charset="0"/>
                <a:cs typeface="Arial" panose="020B0604020202020204" pitchFamily="34" charset="0"/>
              </a:rPr>
              <a:t>w</a:t>
            </a:r>
            <a:r>
              <a:rPr lang="en-US" sz="2400" baseline="30000" dirty="0">
                <a:latin typeface="Arial" panose="020B0604020202020204" pitchFamily="34" charset="0"/>
                <a:cs typeface="Arial" panose="020B0604020202020204" pitchFamily="34" charset="0"/>
              </a:rPr>
              <a:t>T</a:t>
            </a:r>
            <a:r>
              <a:rPr lang="en-US" sz="2400" b="1" dirty="0">
                <a:latin typeface="Arial" panose="020B0604020202020204" pitchFamily="34" charset="0"/>
                <a:cs typeface="Arial" panose="020B0604020202020204" pitchFamily="34" charset="0"/>
              </a:rPr>
              <a:t>x</a:t>
            </a:r>
            <a:r>
              <a:rPr lang="en-US" sz="2400" baseline="30000" dirty="0">
                <a:latin typeface="Arial" panose="020B0604020202020204" pitchFamily="34" charset="0"/>
                <a:cs typeface="Arial" panose="020B0604020202020204" pitchFamily="34" charset="0"/>
              </a:rPr>
              <a:t>t</a:t>
            </a:r>
            <a:r>
              <a:rPr lang="en-US" sz="2400" dirty="0">
                <a:latin typeface="Arial" panose="020B0604020202020204" pitchFamily="34" charset="0"/>
                <a:cs typeface="Arial" panose="020B0604020202020204" pitchFamily="34" charset="0"/>
              </a:rPr>
              <a:t>) is normalized if we use bipolar class labels.</a:t>
            </a:r>
            <a:endParaRPr lang="en-US" sz="2400" b="1" dirty="0">
              <a:latin typeface="Arial" panose="020B0604020202020204" pitchFamily="34" charset="0"/>
              <a:cs typeface="Arial" panose="020B0604020202020204" pitchFamily="34" charset="0"/>
            </a:endParaRPr>
          </a:p>
        </p:txBody>
      </p:sp>
      <p:sp>
        <p:nvSpPr>
          <p:cNvPr id="36" name="TextBox 35"/>
          <p:cNvSpPr txBox="1"/>
          <p:nvPr/>
        </p:nvSpPr>
        <p:spPr>
          <a:xfrm>
            <a:off x="850007" y="204049"/>
            <a:ext cx="10682733" cy="954107"/>
          </a:xfrm>
          <a:prstGeom prst="rect">
            <a:avLst/>
          </a:prstGeom>
          <a:noFill/>
        </p:spPr>
        <p:txBody>
          <a:bodyPr wrap="none" rtlCol="0">
            <a:spAutoFit/>
          </a:bodyPr>
          <a:lstStyle/>
          <a:p>
            <a:r>
              <a:rPr lang="en-US" sz="2800" dirty="0">
                <a:latin typeface="Arial" panose="020B0604020202020204" pitchFamily="34" charset="0"/>
                <a:cs typeface="Arial" panose="020B0604020202020204" pitchFamily="34" charset="0"/>
              </a:rPr>
              <a:t>Deriving the cross-entropy error function for logistic regression by </a:t>
            </a:r>
          </a:p>
          <a:p>
            <a:r>
              <a:rPr lang="en-US" sz="2800" dirty="0">
                <a:latin typeface="Arial" panose="020B0604020202020204" pitchFamily="34" charset="0"/>
                <a:cs typeface="Arial" panose="020B0604020202020204" pitchFamily="34" charset="0"/>
              </a:rPr>
              <a:t>maximum likelihood estimation (MLE)</a:t>
            </a:r>
          </a:p>
        </p:txBody>
      </p:sp>
    </p:spTree>
    <p:extLst>
      <p:ext uri="{BB962C8B-B14F-4D97-AF65-F5344CB8AC3E}">
        <p14:creationId xmlns:p14="http://schemas.microsoft.com/office/powerpoint/2010/main" val="7775191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13929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88429" y="2495443"/>
            <a:ext cx="7152920" cy="584775"/>
          </a:xfrm>
          <a:prstGeom prst="rect">
            <a:avLst/>
          </a:prstGeom>
          <a:noFill/>
        </p:spPr>
        <p:txBody>
          <a:bodyPr wrap="none" rtlCol="0">
            <a:spAutoFit/>
          </a:bodyPr>
          <a:lstStyle/>
          <a:p>
            <a:r>
              <a:rPr lang="en-US" sz="3200" dirty="0">
                <a:latin typeface="Arial" panose="020B0604020202020204" pitchFamily="34" charset="0"/>
                <a:cs typeface="Arial" panose="020B0604020202020204" pitchFamily="34" charset="0"/>
              </a:rPr>
              <a:t>More on multidimensional optimization</a:t>
            </a:r>
          </a:p>
        </p:txBody>
      </p:sp>
    </p:spTree>
    <p:extLst>
      <p:ext uri="{BB962C8B-B14F-4D97-AF65-F5344CB8AC3E}">
        <p14:creationId xmlns:p14="http://schemas.microsoft.com/office/powerpoint/2010/main" val="3137364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20736" y="647379"/>
            <a:ext cx="6530890" cy="523220"/>
          </a:xfrm>
          <a:prstGeom prst="rect">
            <a:avLst/>
          </a:prstGeom>
          <a:noFill/>
        </p:spPr>
        <p:txBody>
          <a:bodyPr wrap="none" rtlCol="0">
            <a:spAutoFit/>
          </a:bodyPr>
          <a:lstStyle/>
          <a:p>
            <a:r>
              <a:rPr lang="en-US" sz="2800" dirty="0"/>
              <a:t>Improving convergence of gradient decent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63017" y="1814671"/>
            <a:ext cx="7523007" cy="3329103"/>
          </a:xfrm>
          <a:prstGeom prst="rect">
            <a:avLst/>
          </a:prstGeom>
        </p:spPr>
      </p:pic>
      <p:sp>
        <p:nvSpPr>
          <p:cNvPr id="8" name="TextBox 7"/>
          <p:cNvSpPr txBox="1"/>
          <p:nvPr/>
        </p:nvSpPr>
        <p:spPr>
          <a:xfrm>
            <a:off x="1779373" y="5387545"/>
            <a:ext cx="6436570" cy="461665"/>
          </a:xfrm>
          <a:prstGeom prst="rect">
            <a:avLst/>
          </a:prstGeom>
          <a:noFill/>
        </p:spPr>
        <p:txBody>
          <a:bodyPr wrap="none" rtlCol="0">
            <a:spAutoFit/>
          </a:bodyPr>
          <a:lstStyle/>
          <a:p>
            <a:r>
              <a:rPr lang="en-US" sz="2400" dirty="0"/>
              <a:t>Typical values: </a:t>
            </a:r>
            <a:r>
              <a:rPr lang="en-US" sz="2400" dirty="0">
                <a:latin typeface="Symbol" panose="05050102010706020507" pitchFamily="18" charset="2"/>
              </a:rPr>
              <a:t>a</a:t>
            </a:r>
            <a:r>
              <a:rPr lang="en-US" sz="2400" dirty="0"/>
              <a:t> = 1.05 to 1.1		</a:t>
            </a:r>
            <a:r>
              <a:rPr lang="en-US" sz="2400" dirty="0">
                <a:latin typeface="Symbol" panose="05050102010706020507" pitchFamily="18" charset="2"/>
              </a:rPr>
              <a:t>b</a:t>
            </a:r>
            <a:r>
              <a:rPr lang="en-US" sz="2400" dirty="0"/>
              <a:t> = 0.5 to 0.8</a:t>
            </a:r>
          </a:p>
        </p:txBody>
      </p:sp>
    </p:spTree>
    <p:extLst>
      <p:ext uri="{BB962C8B-B14F-4D97-AF65-F5344CB8AC3E}">
        <p14:creationId xmlns:p14="http://schemas.microsoft.com/office/powerpoint/2010/main" val="25875856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9860" y="1330872"/>
            <a:ext cx="10038095" cy="3257143"/>
          </a:xfrm>
          <a:prstGeom prst="rect">
            <a:avLst/>
          </a:prstGeom>
        </p:spPr>
      </p:pic>
    </p:spTree>
    <p:extLst>
      <p:ext uri="{BB962C8B-B14F-4D97-AF65-F5344CB8AC3E}">
        <p14:creationId xmlns:p14="http://schemas.microsoft.com/office/powerpoint/2010/main" val="4596905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27710" y="527221"/>
            <a:ext cx="3274250" cy="6017741"/>
          </a:xfrm>
          <a:prstGeom prst="rect">
            <a:avLst/>
          </a:prstGeom>
        </p:spPr>
      </p:pic>
      <p:sp>
        <p:nvSpPr>
          <p:cNvPr id="3" name="TextBox 2"/>
          <p:cNvSpPr txBox="1"/>
          <p:nvPr/>
        </p:nvSpPr>
        <p:spPr>
          <a:xfrm>
            <a:off x="970575" y="1412000"/>
            <a:ext cx="6178936" cy="4093428"/>
          </a:xfrm>
          <a:prstGeom prst="rect">
            <a:avLst/>
          </a:prstGeom>
          <a:noFill/>
        </p:spPr>
        <p:txBody>
          <a:bodyPr wrap="none" rtlCol="0">
            <a:spAutoFit/>
          </a:bodyPr>
          <a:lstStyle/>
          <a:p>
            <a:r>
              <a:rPr lang="en-US" sz="2000" dirty="0"/>
              <a:t>Find </a:t>
            </a:r>
            <a:r>
              <a:rPr lang="en-US" sz="2000" dirty="0">
                <a:latin typeface="Symbol" panose="05050102010706020507" pitchFamily="18" charset="2"/>
              </a:rPr>
              <a:t>h</a:t>
            </a:r>
            <a:r>
              <a:rPr lang="en-US" sz="2000" baseline="-25000" dirty="0"/>
              <a:t>1</a:t>
            </a:r>
            <a:r>
              <a:rPr lang="en-US" sz="2000" dirty="0"/>
              <a:t>, </a:t>
            </a:r>
            <a:r>
              <a:rPr lang="en-US" sz="2000" dirty="0">
                <a:latin typeface="Symbol" panose="05050102010706020507" pitchFamily="18" charset="2"/>
              </a:rPr>
              <a:t>h</a:t>
            </a:r>
            <a:r>
              <a:rPr lang="en-US" sz="2000" baseline="-25000" dirty="0"/>
              <a:t>2</a:t>
            </a:r>
            <a:r>
              <a:rPr lang="en-US" sz="2000" dirty="0"/>
              <a:t> and </a:t>
            </a:r>
            <a:r>
              <a:rPr lang="en-US" sz="2000" dirty="0">
                <a:latin typeface="Symbol" panose="05050102010706020507" pitchFamily="18" charset="2"/>
              </a:rPr>
              <a:t>h</a:t>
            </a:r>
            <a:r>
              <a:rPr lang="en-US" sz="2000" baseline="-25000" dirty="0"/>
              <a:t>3</a:t>
            </a:r>
            <a:r>
              <a:rPr lang="en-US" sz="2000" dirty="0"/>
              <a:t> such that </a:t>
            </a:r>
            <a:r>
              <a:rPr lang="en-US" sz="2000" dirty="0">
                <a:latin typeface="Symbol" panose="05050102010706020507" pitchFamily="18" charset="2"/>
              </a:rPr>
              <a:t>h</a:t>
            </a:r>
            <a:r>
              <a:rPr lang="en-US" sz="2000" baseline="-25000" dirty="0"/>
              <a:t>1</a:t>
            </a:r>
            <a:r>
              <a:rPr lang="en-US" sz="2000" dirty="0"/>
              <a:t> &lt; </a:t>
            </a:r>
            <a:r>
              <a:rPr lang="en-US" sz="2000" dirty="0">
                <a:latin typeface="Symbol" panose="05050102010706020507" pitchFamily="18" charset="2"/>
              </a:rPr>
              <a:t>h</a:t>
            </a:r>
            <a:r>
              <a:rPr lang="en-US" sz="2000" baseline="-25000" dirty="0"/>
              <a:t>2</a:t>
            </a:r>
            <a:r>
              <a:rPr lang="en-US" sz="2000" dirty="0"/>
              <a:t> &lt; </a:t>
            </a:r>
            <a:r>
              <a:rPr lang="en-US" sz="2000" dirty="0">
                <a:latin typeface="Symbol" panose="05050102010706020507" pitchFamily="18" charset="2"/>
              </a:rPr>
              <a:t>h</a:t>
            </a:r>
            <a:r>
              <a:rPr lang="en-US" sz="2000" baseline="-25000" dirty="0"/>
              <a:t>3</a:t>
            </a:r>
            <a:r>
              <a:rPr lang="en-US" sz="2000" dirty="0"/>
              <a:t> and</a:t>
            </a:r>
          </a:p>
          <a:p>
            <a:r>
              <a:rPr lang="en-US" sz="2000" dirty="0"/>
              <a:t>and E(</a:t>
            </a:r>
            <a:r>
              <a:rPr lang="en-US" sz="2000" dirty="0">
                <a:latin typeface="Symbol" panose="05050102010706020507" pitchFamily="18" charset="2"/>
              </a:rPr>
              <a:t>h</a:t>
            </a:r>
            <a:r>
              <a:rPr lang="en-US" sz="2000" baseline="-25000" dirty="0"/>
              <a:t>2</a:t>
            </a:r>
            <a:r>
              <a:rPr lang="en-US" sz="2000" dirty="0"/>
              <a:t>) &lt;  min( E(</a:t>
            </a:r>
            <a:r>
              <a:rPr lang="en-US" sz="2000" dirty="0">
                <a:latin typeface="Symbol" panose="05050102010706020507" pitchFamily="18" charset="2"/>
              </a:rPr>
              <a:t>h</a:t>
            </a:r>
            <a:r>
              <a:rPr lang="en-US" sz="2000" baseline="-25000" dirty="0"/>
              <a:t>1</a:t>
            </a:r>
            <a:r>
              <a:rPr lang="en-US" sz="2000" dirty="0"/>
              <a:t>), E(</a:t>
            </a:r>
            <a:r>
              <a:rPr lang="en-US" sz="2000" dirty="0">
                <a:latin typeface="Symbol" panose="05050102010706020507" pitchFamily="18" charset="2"/>
              </a:rPr>
              <a:t>h</a:t>
            </a:r>
            <a:r>
              <a:rPr lang="en-US" sz="2000" baseline="-25000" dirty="0"/>
              <a:t>3</a:t>
            </a:r>
            <a:r>
              <a:rPr lang="en-US" sz="2000" dirty="0"/>
              <a:t>))</a:t>
            </a:r>
          </a:p>
          <a:p>
            <a:endParaRPr lang="en-US" sz="2000" dirty="0"/>
          </a:p>
          <a:p>
            <a:r>
              <a:rPr lang="en-US" sz="2000" dirty="0"/>
              <a:t>Guess </a:t>
            </a:r>
            <a:r>
              <a:rPr lang="en-US" sz="2000" dirty="0">
                <a:latin typeface="Symbol" panose="05050102010706020507" pitchFamily="18" charset="2"/>
              </a:rPr>
              <a:t>h</a:t>
            </a:r>
            <a:r>
              <a:rPr lang="en-US" sz="2000" dirty="0"/>
              <a:t> = (</a:t>
            </a:r>
            <a:r>
              <a:rPr lang="en-US" sz="2000" dirty="0">
                <a:latin typeface="Symbol" panose="05050102010706020507" pitchFamily="18" charset="2"/>
              </a:rPr>
              <a:t>h</a:t>
            </a:r>
            <a:r>
              <a:rPr lang="en-US" sz="2000" baseline="-25000" dirty="0"/>
              <a:t>1</a:t>
            </a:r>
            <a:r>
              <a:rPr lang="en-US" sz="2000" dirty="0"/>
              <a:t> + </a:t>
            </a:r>
            <a:r>
              <a:rPr lang="en-US" sz="2000" dirty="0">
                <a:latin typeface="Symbol" panose="05050102010706020507" pitchFamily="18" charset="2"/>
              </a:rPr>
              <a:t>h</a:t>
            </a:r>
            <a:r>
              <a:rPr lang="en-US" sz="2000" baseline="-25000" dirty="0"/>
              <a:t>3</a:t>
            </a:r>
            <a:r>
              <a:rPr lang="en-US" sz="2000" dirty="0"/>
              <a:t> )/2 as solution of line search</a:t>
            </a:r>
          </a:p>
          <a:p>
            <a:endParaRPr lang="en-US" sz="2000" dirty="0"/>
          </a:p>
          <a:p>
            <a:r>
              <a:rPr lang="en-US" sz="2000" dirty="0"/>
              <a:t>If E(</a:t>
            </a:r>
            <a:r>
              <a:rPr lang="en-US" sz="2000" dirty="0">
                <a:latin typeface="Symbol" panose="05050102010706020507" pitchFamily="18" charset="2"/>
              </a:rPr>
              <a:t>h</a:t>
            </a:r>
            <a:r>
              <a:rPr lang="en-US" sz="2000" dirty="0"/>
              <a:t>) &lt; E(</a:t>
            </a:r>
            <a:r>
              <a:rPr lang="en-US" sz="2000" dirty="0">
                <a:latin typeface="Symbol" panose="05050102010706020507" pitchFamily="18" charset="2"/>
              </a:rPr>
              <a:t>h</a:t>
            </a:r>
            <a:r>
              <a:rPr lang="en-US" sz="2000" baseline="-25000" dirty="0"/>
              <a:t>2</a:t>
            </a:r>
            <a:r>
              <a:rPr lang="en-US" sz="2000" dirty="0"/>
              <a:t>) repeat with </a:t>
            </a:r>
            <a:r>
              <a:rPr lang="en-US" sz="2000" dirty="0">
                <a:latin typeface="Symbol" panose="05050102010706020507" pitchFamily="18" charset="2"/>
              </a:rPr>
              <a:t>h</a:t>
            </a:r>
            <a:r>
              <a:rPr lang="en-US" sz="2000" baseline="-25000" dirty="0"/>
              <a:t>1</a:t>
            </a:r>
            <a:r>
              <a:rPr lang="en-US" sz="2000" dirty="0"/>
              <a:t> &lt; </a:t>
            </a:r>
            <a:r>
              <a:rPr lang="en-US" sz="2000" dirty="0">
                <a:latin typeface="Symbol" panose="05050102010706020507" pitchFamily="18" charset="2"/>
              </a:rPr>
              <a:t>h</a:t>
            </a:r>
            <a:r>
              <a:rPr lang="en-US" sz="2000" dirty="0"/>
              <a:t> &lt; </a:t>
            </a:r>
            <a:r>
              <a:rPr lang="en-US" sz="2000" dirty="0">
                <a:latin typeface="Symbol" panose="05050102010706020507" pitchFamily="18" charset="2"/>
              </a:rPr>
              <a:t>h</a:t>
            </a:r>
            <a:r>
              <a:rPr lang="en-US" sz="2000" baseline="-25000" dirty="0"/>
              <a:t>2</a:t>
            </a:r>
            <a:r>
              <a:rPr lang="en-US" sz="2000" dirty="0"/>
              <a:t> (shown)</a:t>
            </a:r>
          </a:p>
          <a:p>
            <a:r>
              <a:rPr lang="en-US" sz="2000" dirty="0"/>
              <a:t>If E(</a:t>
            </a:r>
            <a:r>
              <a:rPr lang="en-US" sz="2000" dirty="0">
                <a:latin typeface="Symbol" panose="05050102010706020507" pitchFamily="18" charset="2"/>
              </a:rPr>
              <a:t>h</a:t>
            </a:r>
            <a:r>
              <a:rPr lang="en-US" sz="2000" dirty="0"/>
              <a:t>) &gt; E(</a:t>
            </a:r>
            <a:r>
              <a:rPr lang="en-US" sz="2000" dirty="0">
                <a:latin typeface="Symbol" panose="05050102010706020507" pitchFamily="18" charset="2"/>
              </a:rPr>
              <a:t>h</a:t>
            </a:r>
            <a:r>
              <a:rPr lang="en-US" sz="2000" baseline="-25000" dirty="0"/>
              <a:t>2</a:t>
            </a:r>
            <a:r>
              <a:rPr lang="en-US" sz="2000" dirty="0"/>
              <a:t>) repeat with </a:t>
            </a:r>
            <a:r>
              <a:rPr lang="en-US" sz="2000" dirty="0">
                <a:latin typeface="Symbol" panose="05050102010706020507" pitchFamily="18" charset="2"/>
              </a:rPr>
              <a:t>h</a:t>
            </a:r>
            <a:r>
              <a:rPr lang="en-US" sz="2000" dirty="0"/>
              <a:t> &lt; </a:t>
            </a:r>
            <a:r>
              <a:rPr lang="en-US" sz="2000" dirty="0">
                <a:latin typeface="Symbol" panose="05050102010706020507" pitchFamily="18" charset="2"/>
              </a:rPr>
              <a:t>h</a:t>
            </a:r>
            <a:r>
              <a:rPr lang="en-US" sz="2000" baseline="-25000" dirty="0"/>
              <a:t>2</a:t>
            </a:r>
            <a:r>
              <a:rPr lang="en-US" sz="2000" dirty="0"/>
              <a:t> &lt; </a:t>
            </a:r>
            <a:r>
              <a:rPr lang="en-US" sz="2000" dirty="0">
                <a:latin typeface="Symbol" panose="05050102010706020507" pitchFamily="18" charset="2"/>
              </a:rPr>
              <a:t>h</a:t>
            </a:r>
            <a:r>
              <a:rPr lang="en-US" sz="2000" baseline="-25000" dirty="0"/>
              <a:t>3</a:t>
            </a:r>
            <a:endParaRPr lang="en-US" sz="2000" dirty="0"/>
          </a:p>
          <a:p>
            <a:endParaRPr lang="en-US" sz="2000" dirty="0"/>
          </a:p>
          <a:p>
            <a:r>
              <a:rPr lang="en-US" sz="2000" dirty="0"/>
              <a:t>Stop when E(</a:t>
            </a:r>
            <a:r>
              <a:rPr lang="en-US" sz="2000" dirty="0">
                <a:latin typeface="Symbol" panose="05050102010706020507" pitchFamily="18" charset="2"/>
              </a:rPr>
              <a:t>h</a:t>
            </a:r>
            <a:r>
              <a:rPr lang="en-US" sz="2000" baseline="-25000" dirty="0"/>
              <a:t>k+1</a:t>
            </a:r>
            <a:r>
              <a:rPr lang="en-US" sz="2000" dirty="0"/>
              <a:t>) </a:t>
            </a:r>
            <a:r>
              <a:rPr lang="en-US" sz="2000" u="sng" dirty="0"/>
              <a:t>~</a:t>
            </a:r>
            <a:r>
              <a:rPr lang="en-US" sz="2000" dirty="0"/>
              <a:t> E(</a:t>
            </a:r>
            <a:r>
              <a:rPr lang="en-US" sz="2000" dirty="0" err="1">
                <a:latin typeface="Symbol" panose="05050102010706020507" pitchFamily="18" charset="2"/>
              </a:rPr>
              <a:t>h</a:t>
            </a:r>
            <a:r>
              <a:rPr lang="en-US" sz="2000" baseline="-25000" dirty="0" err="1"/>
              <a:t>k</a:t>
            </a:r>
            <a:r>
              <a:rPr lang="en-US" sz="2000" dirty="0"/>
              <a:t>) or max iterations</a:t>
            </a:r>
          </a:p>
          <a:p>
            <a:endParaRPr lang="en-US" sz="2000" dirty="0"/>
          </a:p>
          <a:p>
            <a:r>
              <a:rPr lang="en-US" sz="2000" dirty="0"/>
              <a:t>To find initial set of </a:t>
            </a:r>
            <a:r>
              <a:rPr lang="en-US" sz="2000" dirty="0">
                <a:latin typeface="Symbol" panose="05050102010706020507" pitchFamily="18" charset="2"/>
              </a:rPr>
              <a:t>h</a:t>
            </a:r>
            <a:r>
              <a:rPr lang="en-US" sz="2000" dirty="0"/>
              <a:t>’s, start with </a:t>
            </a:r>
            <a:r>
              <a:rPr lang="en-US" sz="2000" dirty="0">
                <a:latin typeface="Symbol" panose="05050102010706020507" pitchFamily="18" charset="2"/>
              </a:rPr>
              <a:t>h</a:t>
            </a:r>
            <a:r>
              <a:rPr lang="en-US" sz="2000" baseline="-25000" dirty="0"/>
              <a:t>1</a:t>
            </a:r>
            <a:r>
              <a:rPr lang="en-US" sz="2000" dirty="0"/>
              <a:t> = 0 and </a:t>
            </a:r>
            <a:r>
              <a:rPr lang="en-US" sz="2000" dirty="0">
                <a:latin typeface="Symbol" panose="05050102010706020507" pitchFamily="18" charset="2"/>
              </a:rPr>
              <a:t>h</a:t>
            </a:r>
            <a:r>
              <a:rPr lang="en-US" sz="2000" baseline="-25000" dirty="0"/>
              <a:t>3</a:t>
            </a:r>
            <a:r>
              <a:rPr lang="en-US" sz="2000" dirty="0"/>
              <a:t> = </a:t>
            </a:r>
            <a:r>
              <a:rPr lang="en-US" sz="2000" dirty="0">
                <a:latin typeface="Symbol" panose="05050102010706020507" pitchFamily="18" charset="2"/>
              </a:rPr>
              <a:t>e</a:t>
            </a:r>
          </a:p>
          <a:p>
            <a:r>
              <a:rPr lang="en-US" sz="2000" dirty="0"/>
              <a:t>If E(</a:t>
            </a:r>
            <a:r>
              <a:rPr lang="en-US" sz="2000" dirty="0">
                <a:latin typeface="Symbol" panose="05050102010706020507" pitchFamily="18" charset="2"/>
              </a:rPr>
              <a:t>h</a:t>
            </a:r>
            <a:r>
              <a:rPr lang="en-US" sz="2000" baseline="-25000" dirty="0"/>
              <a:t>2</a:t>
            </a:r>
            <a:r>
              <a:rPr lang="en-US" sz="2000" dirty="0"/>
              <a:t>) &lt;  E(</a:t>
            </a:r>
            <a:r>
              <a:rPr lang="en-US" sz="2000" dirty="0">
                <a:latin typeface="Symbol" panose="05050102010706020507" pitchFamily="18" charset="2"/>
              </a:rPr>
              <a:t>h</a:t>
            </a:r>
            <a:r>
              <a:rPr lang="en-US" sz="2000" baseline="-25000" dirty="0"/>
              <a:t>1</a:t>
            </a:r>
            <a:r>
              <a:rPr lang="en-US" sz="2000" dirty="0"/>
              <a:t>) try </a:t>
            </a:r>
            <a:r>
              <a:rPr lang="en-US" sz="2000" dirty="0">
                <a:latin typeface="Symbol" panose="05050102010706020507" pitchFamily="18" charset="2"/>
              </a:rPr>
              <a:t>h</a:t>
            </a:r>
            <a:r>
              <a:rPr lang="en-US" sz="2000" dirty="0"/>
              <a:t> = 0, </a:t>
            </a:r>
            <a:r>
              <a:rPr lang="en-US" sz="2000" dirty="0">
                <a:latin typeface="Symbol" panose="05050102010706020507" pitchFamily="18" charset="2"/>
              </a:rPr>
              <a:t>e, 2e, 4e, </a:t>
            </a:r>
            <a:r>
              <a:rPr lang="en-US" sz="2000" dirty="0"/>
              <a:t>etc. until E increases</a:t>
            </a:r>
          </a:p>
          <a:p>
            <a:r>
              <a:rPr lang="en-US" sz="2000" dirty="0"/>
              <a:t>If E(</a:t>
            </a:r>
            <a:r>
              <a:rPr lang="en-US" sz="2000" dirty="0">
                <a:latin typeface="Symbol" panose="05050102010706020507" pitchFamily="18" charset="2"/>
              </a:rPr>
              <a:t>h</a:t>
            </a:r>
            <a:r>
              <a:rPr lang="en-US" sz="2000" baseline="-25000" dirty="0"/>
              <a:t>2</a:t>
            </a:r>
            <a:r>
              <a:rPr lang="en-US" sz="2000" dirty="0"/>
              <a:t>) &gt;  E(</a:t>
            </a:r>
            <a:r>
              <a:rPr lang="en-US" sz="2000" dirty="0">
                <a:latin typeface="Symbol" panose="05050102010706020507" pitchFamily="18" charset="2"/>
              </a:rPr>
              <a:t>h</a:t>
            </a:r>
            <a:r>
              <a:rPr lang="en-US" sz="2000" baseline="-25000" dirty="0"/>
              <a:t>1</a:t>
            </a:r>
            <a:r>
              <a:rPr lang="en-US" sz="2000" dirty="0"/>
              <a:t>) try </a:t>
            </a:r>
            <a:r>
              <a:rPr lang="en-US" sz="2000" dirty="0">
                <a:latin typeface="Symbol" panose="05050102010706020507" pitchFamily="18" charset="2"/>
              </a:rPr>
              <a:t>h</a:t>
            </a:r>
            <a:r>
              <a:rPr lang="en-US" sz="2000" dirty="0"/>
              <a:t> = </a:t>
            </a:r>
            <a:r>
              <a:rPr lang="en-US" sz="2000" dirty="0">
                <a:latin typeface="Symbol" panose="05050102010706020507" pitchFamily="18" charset="2"/>
              </a:rPr>
              <a:t>e, 0, -2e, -4e, </a:t>
            </a:r>
            <a:r>
              <a:rPr lang="en-US" sz="2000" dirty="0"/>
              <a:t>etc. until E increases</a:t>
            </a:r>
            <a:endParaRPr lang="en-US" sz="2000" dirty="0">
              <a:latin typeface="Symbol" panose="05050102010706020507" pitchFamily="18" charset="2"/>
            </a:endParaRPr>
          </a:p>
        </p:txBody>
      </p:sp>
    </p:spTree>
    <p:extLst>
      <p:ext uri="{BB962C8B-B14F-4D97-AF65-F5344CB8AC3E}">
        <p14:creationId xmlns:p14="http://schemas.microsoft.com/office/powerpoint/2010/main" val="7402419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63819" y="727248"/>
            <a:ext cx="7237379" cy="5819127"/>
          </a:xfrm>
          <a:prstGeom prst="rect">
            <a:avLst/>
          </a:prstGeom>
        </p:spPr>
      </p:pic>
    </p:spTree>
    <p:extLst>
      <p:ext uri="{BB962C8B-B14F-4D97-AF65-F5344CB8AC3E}">
        <p14:creationId xmlns:p14="http://schemas.microsoft.com/office/powerpoint/2010/main" val="1935439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0892" y="864446"/>
            <a:ext cx="7585134" cy="4479340"/>
          </a:xfrm>
          <a:prstGeom prst="rect">
            <a:avLst/>
          </a:prstGeom>
        </p:spPr>
      </p:pic>
      <p:sp>
        <p:nvSpPr>
          <p:cNvPr id="3" name="TextBox 2"/>
          <p:cNvSpPr txBox="1"/>
          <p:nvPr/>
        </p:nvSpPr>
        <p:spPr>
          <a:xfrm>
            <a:off x="1574845" y="5486400"/>
            <a:ext cx="8637236" cy="830997"/>
          </a:xfrm>
          <a:prstGeom prst="rect">
            <a:avLst/>
          </a:prstGeom>
          <a:noFill/>
        </p:spPr>
        <p:txBody>
          <a:bodyPr wrap="none" rtlCol="0">
            <a:spAutoFit/>
          </a:bodyPr>
          <a:lstStyle/>
          <a:p>
            <a:r>
              <a:rPr lang="en-US" sz="2400" dirty="0"/>
              <a:t>After a few conjugate gradient iterations, do an iterations with </a:t>
            </a:r>
            <a:r>
              <a:rPr lang="en-US" sz="2400" dirty="0">
                <a:latin typeface="Symbol" panose="05050102010706020507" pitchFamily="18" charset="2"/>
              </a:rPr>
              <a:t>m</a:t>
            </a:r>
            <a:r>
              <a:rPr lang="en-US" sz="2400" dirty="0"/>
              <a:t> = 0 </a:t>
            </a:r>
          </a:p>
          <a:p>
            <a:r>
              <a:rPr lang="en-US" sz="2400" dirty="0"/>
              <a:t>(i.e., steepest decent) </a:t>
            </a:r>
          </a:p>
        </p:txBody>
      </p:sp>
    </p:spTree>
    <p:extLst>
      <p:ext uri="{BB962C8B-B14F-4D97-AF65-F5344CB8AC3E}">
        <p14:creationId xmlns:p14="http://schemas.microsoft.com/office/powerpoint/2010/main" val="10517470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52928" y="838523"/>
            <a:ext cx="6780682" cy="5497303"/>
          </a:xfrm>
          <a:prstGeom prst="rect">
            <a:avLst/>
          </a:prstGeom>
        </p:spPr>
      </p:pic>
    </p:spTree>
    <p:extLst>
      <p:ext uri="{BB962C8B-B14F-4D97-AF65-F5344CB8AC3E}">
        <p14:creationId xmlns:p14="http://schemas.microsoft.com/office/powerpoint/2010/main" val="28940578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tretch>
            <a:fillRect/>
          </a:stretch>
        </p:blipFill>
        <p:spPr>
          <a:xfrm>
            <a:off x="1257042" y="560173"/>
            <a:ext cx="6074634" cy="6038335"/>
          </a:xfrm>
          <a:prstGeom prst="rect">
            <a:avLst/>
          </a:prstGeom>
        </p:spPr>
      </p:pic>
      <p:sp>
        <p:nvSpPr>
          <p:cNvPr id="3" name="TextBox 2"/>
          <p:cNvSpPr txBox="1"/>
          <p:nvPr/>
        </p:nvSpPr>
        <p:spPr>
          <a:xfrm>
            <a:off x="1598140" y="315790"/>
            <a:ext cx="5854873" cy="369332"/>
          </a:xfrm>
          <a:prstGeom prst="rect">
            <a:avLst/>
          </a:prstGeom>
          <a:noFill/>
        </p:spPr>
        <p:txBody>
          <a:bodyPr wrap="none" rtlCol="0">
            <a:spAutoFit/>
          </a:bodyPr>
          <a:lstStyle/>
          <a:p>
            <a:r>
              <a:rPr lang="en-US" dirty="0"/>
              <a:t>Edom’s results on optimization methods leaning rate = 0.001</a:t>
            </a:r>
          </a:p>
        </p:txBody>
      </p:sp>
      <p:sp>
        <p:nvSpPr>
          <p:cNvPr id="4" name="TextBox 3"/>
          <p:cNvSpPr txBox="1"/>
          <p:nvPr/>
        </p:nvSpPr>
        <p:spPr>
          <a:xfrm>
            <a:off x="7331676" y="685122"/>
            <a:ext cx="4463081" cy="3416320"/>
          </a:xfrm>
          <a:prstGeom prst="rect">
            <a:avLst/>
          </a:prstGeom>
          <a:noFill/>
        </p:spPr>
        <p:txBody>
          <a:bodyPr wrap="none" rtlCol="0">
            <a:spAutoFit/>
          </a:bodyPr>
          <a:lstStyle/>
          <a:p>
            <a:r>
              <a:rPr lang="en-US" dirty="0"/>
              <a:t>Conclusions:</a:t>
            </a:r>
          </a:p>
          <a:p>
            <a:r>
              <a:rPr lang="en-US" dirty="0"/>
              <a:t>All methods, except constant leaning rate, </a:t>
            </a:r>
          </a:p>
          <a:p>
            <a:r>
              <a:rPr lang="en-US" dirty="0"/>
              <a:t>are stable with leaning rate as high as 0.001.</a:t>
            </a:r>
          </a:p>
          <a:p>
            <a:endParaRPr lang="en-US" dirty="0"/>
          </a:p>
          <a:p>
            <a:r>
              <a:rPr lang="en-US" dirty="0"/>
              <a:t>For stability, momentum term of conjugate </a:t>
            </a:r>
          </a:p>
          <a:p>
            <a:r>
              <a:rPr lang="en-US" dirty="0"/>
              <a:t>gradient set to zero on ever other iteration.</a:t>
            </a:r>
          </a:p>
          <a:p>
            <a:endParaRPr lang="en-US" dirty="0"/>
          </a:p>
          <a:p>
            <a:r>
              <a:rPr lang="en-US" dirty="0"/>
              <a:t>Line search by bisection method significantly </a:t>
            </a:r>
          </a:p>
          <a:p>
            <a:r>
              <a:rPr lang="en-US" dirty="0"/>
              <a:t>decreases speed per iteration.</a:t>
            </a:r>
          </a:p>
          <a:p>
            <a:endParaRPr lang="en-US" dirty="0"/>
          </a:p>
          <a:p>
            <a:r>
              <a:rPr lang="en-US" dirty="0"/>
              <a:t>In norm of gradient, see evidence of multiple </a:t>
            </a:r>
          </a:p>
          <a:p>
            <a:r>
              <a:rPr lang="en-US" dirty="0"/>
              <a:t>local minima.</a:t>
            </a:r>
          </a:p>
        </p:txBody>
      </p:sp>
    </p:spTree>
    <p:extLst>
      <p:ext uri="{BB962C8B-B14F-4D97-AF65-F5344CB8AC3E}">
        <p14:creationId xmlns:p14="http://schemas.microsoft.com/office/powerpoint/2010/main" val="22971742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43155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8957" y="670793"/>
            <a:ext cx="11378242" cy="4801314"/>
          </a:xfrm>
          <a:prstGeom prst="rect">
            <a:avLst/>
          </a:prstGeom>
          <a:noFill/>
        </p:spPr>
        <p:txBody>
          <a:bodyPr wrap="square" rtlCol="0">
            <a:spAutoFit/>
          </a:bodyPr>
          <a:lstStyle/>
          <a:p>
            <a:r>
              <a:rPr lang="en-US" altLang="en-US" sz="2400" dirty="0">
                <a:latin typeface="Arial" panose="020B0604020202020204" pitchFamily="34" charset="0"/>
                <a:cs typeface="Arial" panose="020B0604020202020204" pitchFamily="34" charset="0"/>
              </a:rPr>
              <a:t>Maximum Likelihood Estimation is used to </a:t>
            </a:r>
            <a:r>
              <a:rPr lang="en-US" altLang="en-US" sz="2800" dirty="0"/>
              <a:t>estimate parameters of a probability distribution </a:t>
            </a:r>
            <a:r>
              <a:rPr lang="tr-TR" altLang="en-US" sz="2800" dirty="0"/>
              <a:t>given </a:t>
            </a:r>
            <a:r>
              <a:rPr lang="en-US" altLang="en-US" sz="2800" dirty="0"/>
              <a:t>a</a:t>
            </a:r>
            <a:r>
              <a:rPr lang="tr-TR" altLang="en-US" sz="2800" dirty="0"/>
              <a:t> sample </a:t>
            </a:r>
            <a:r>
              <a:rPr lang="tr-TR" altLang="en-US" sz="2800" dirty="0">
                <a:latin typeface="Lucida Calligraphy" panose="03010101010101010101" pitchFamily="66" charset="0"/>
              </a:rPr>
              <a:t>X</a:t>
            </a:r>
            <a:r>
              <a:rPr lang="en-US" altLang="en-US" sz="2800" dirty="0"/>
              <a:t> assumed to be drawn from that distribution.</a:t>
            </a:r>
          </a:p>
          <a:p>
            <a:endParaRPr lang="en-US" altLang="en-US" sz="2400" dirty="0"/>
          </a:p>
          <a:p>
            <a:r>
              <a:rPr lang="en-US" altLang="en-US" sz="2800" dirty="0"/>
              <a:t>To simply the likelihood function we also assume that members of our sample (training data) are independent and identically distributed.</a:t>
            </a:r>
          </a:p>
          <a:p>
            <a:endParaRPr lang="en-US" altLang="en-US" sz="1400" dirty="0"/>
          </a:p>
          <a:p>
            <a:r>
              <a:rPr lang="en-US" altLang="en-US" sz="2800" dirty="0">
                <a:latin typeface="Calibri" pitchFamily="34" charset="0"/>
              </a:rPr>
              <a:t>In logistic regression, parameters of distribution function are the weights</a:t>
            </a:r>
          </a:p>
          <a:p>
            <a:endParaRPr lang="en-US" altLang="en-US" sz="1200" dirty="0">
              <a:latin typeface="Calibri" pitchFamily="34" charset="0"/>
            </a:endParaRPr>
          </a:p>
          <a:p>
            <a:pPr marL="273050" indent="-273050"/>
            <a:r>
              <a:rPr lang="tr-TR" altLang="en-US" sz="2800" dirty="0">
                <a:latin typeface="Calibri" pitchFamily="34" charset="0"/>
              </a:rPr>
              <a:t>Likelihood of </a:t>
            </a:r>
            <a:r>
              <a:rPr lang="en-US" altLang="en-US" sz="2800" b="1" dirty="0"/>
              <a:t>w</a:t>
            </a:r>
            <a:r>
              <a:rPr lang="tr-TR" altLang="en-US" sz="2800" dirty="0">
                <a:latin typeface="Calibri" pitchFamily="34" charset="0"/>
              </a:rPr>
              <a:t> given the sample </a:t>
            </a:r>
            <a:r>
              <a:rPr lang="tr-TR" altLang="en-US" sz="2800" dirty="0">
                <a:latin typeface="Lucida Calligraphy" pitchFamily="66" charset="0"/>
              </a:rPr>
              <a:t>X</a:t>
            </a:r>
            <a:r>
              <a:rPr lang="en-US" altLang="en-US" sz="2800" dirty="0">
                <a:latin typeface="Lucida Calligraphy" pitchFamily="66" charset="0"/>
              </a:rPr>
              <a:t> -&gt; </a:t>
            </a:r>
            <a:r>
              <a:rPr lang="tr-TR" altLang="en-US" sz="2800" i="1" dirty="0">
                <a:latin typeface="Palatino Linotype" pitchFamily="18" charset="0"/>
              </a:rPr>
              <a:t>l</a:t>
            </a:r>
            <a:r>
              <a:rPr lang="tr-TR" altLang="en-US" sz="2800" dirty="0"/>
              <a:t>(</a:t>
            </a:r>
            <a:r>
              <a:rPr lang="en-GB" altLang="en-US" sz="2800" b="1" dirty="0"/>
              <a:t>w</a:t>
            </a:r>
            <a:r>
              <a:rPr lang="tr-TR" altLang="en-US" sz="2800" dirty="0"/>
              <a:t>|</a:t>
            </a:r>
            <a:r>
              <a:rPr lang="tr-TR" altLang="en-US" sz="2800" dirty="0">
                <a:latin typeface="Lucida Calligraphy" pitchFamily="66" charset="0"/>
              </a:rPr>
              <a:t>X</a:t>
            </a:r>
            <a:r>
              <a:rPr lang="tr-TR" altLang="en-US" sz="2800" dirty="0"/>
              <a:t>) = </a:t>
            </a:r>
            <a:r>
              <a:rPr lang="tr-TR" altLang="en-US" sz="2800" i="1" dirty="0"/>
              <a:t>p </a:t>
            </a:r>
            <a:r>
              <a:rPr lang="tr-TR" altLang="en-US" sz="2800" dirty="0"/>
              <a:t>(</a:t>
            </a:r>
            <a:r>
              <a:rPr lang="tr-TR" altLang="en-US" sz="2800" dirty="0">
                <a:latin typeface="Lucida Calligraphy" pitchFamily="66" charset="0"/>
              </a:rPr>
              <a:t>X</a:t>
            </a:r>
            <a:r>
              <a:rPr lang="tr-TR" altLang="en-US" sz="2800" b="1" i="1" dirty="0"/>
              <a:t> </a:t>
            </a:r>
            <a:r>
              <a:rPr lang="tr-TR" altLang="en-US" sz="2800" dirty="0"/>
              <a:t>|</a:t>
            </a:r>
            <a:r>
              <a:rPr lang="en-GB" altLang="en-US" sz="2800" b="1" dirty="0"/>
              <a:t>w</a:t>
            </a:r>
            <a:r>
              <a:rPr lang="tr-TR" altLang="en-US" sz="2800" dirty="0"/>
              <a:t>) = ∏</a:t>
            </a:r>
            <a:r>
              <a:rPr lang="tr-TR" altLang="en-US" sz="2800" i="1" baseline="-40000" dirty="0"/>
              <a:t>t</a:t>
            </a:r>
            <a:r>
              <a:rPr lang="tr-TR" altLang="en-US" sz="2800" dirty="0"/>
              <a:t> </a:t>
            </a:r>
            <a:r>
              <a:rPr lang="tr-TR" altLang="en-US" sz="2800" i="1" dirty="0"/>
              <a:t>p</a:t>
            </a:r>
            <a:r>
              <a:rPr lang="tr-TR" altLang="en-US" sz="2800" dirty="0"/>
              <a:t>(</a:t>
            </a:r>
            <a:r>
              <a:rPr lang="tr-TR" altLang="en-US" sz="2800" i="1" dirty="0"/>
              <a:t>x</a:t>
            </a:r>
            <a:r>
              <a:rPr lang="tr-TR" altLang="en-US" sz="2800" i="1" baseline="30000" dirty="0"/>
              <a:t>t</a:t>
            </a:r>
            <a:r>
              <a:rPr lang="tr-TR" altLang="en-US" sz="2800" dirty="0"/>
              <a:t>|</a:t>
            </a:r>
            <a:r>
              <a:rPr lang="en-GB" altLang="en-US" sz="2800" b="1" dirty="0"/>
              <a:t>w</a:t>
            </a:r>
            <a:r>
              <a:rPr lang="tr-TR" altLang="en-US" sz="2800" dirty="0"/>
              <a:t>)</a:t>
            </a:r>
            <a:endParaRPr lang="en-US" altLang="en-US" sz="2800" dirty="0"/>
          </a:p>
          <a:p>
            <a:pPr marL="273050" indent="-273050"/>
            <a:endParaRPr lang="en-US" altLang="en-US" sz="1400" dirty="0"/>
          </a:p>
          <a:p>
            <a:pPr marL="273050" indent="-273050"/>
            <a:r>
              <a:rPr lang="en-US" altLang="en-US" sz="2800" dirty="0"/>
              <a:t>Choose </a:t>
            </a:r>
            <a:r>
              <a:rPr lang="en-US" altLang="en-US" sz="2800" b="1" dirty="0"/>
              <a:t>w</a:t>
            </a:r>
            <a:r>
              <a:rPr lang="en-US" altLang="en-US" sz="2800" dirty="0"/>
              <a:t> that maximizes </a:t>
            </a:r>
            <a:r>
              <a:rPr lang="tr-TR" altLang="en-US" sz="2800" dirty="0">
                <a:latin typeface="Calibri" pitchFamily="34" charset="0"/>
              </a:rPr>
              <a:t>log</a:t>
            </a:r>
            <a:r>
              <a:rPr lang="en-US" altLang="en-US" sz="2800" dirty="0">
                <a:latin typeface="Calibri" pitchFamily="34" charset="0"/>
              </a:rPr>
              <a:t>(</a:t>
            </a:r>
            <a:r>
              <a:rPr lang="tr-TR" altLang="en-US" sz="2800" i="1" dirty="0">
                <a:latin typeface="Palatino Linotype" pitchFamily="18" charset="0"/>
              </a:rPr>
              <a:t>l</a:t>
            </a:r>
            <a:r>
              <a:rPr lang="tr-TR" altLang="en-US" sz="2800" dirty="0"/>
              <a:t>(</a:t>
            </a:r>
            <a:r>
              <a:rPr lang="en-GB" altLang="en-US" sz="2800" b="1" dirty="0"/>
              <a:t>w</a:t>
            </a:r>
            <a:r>
              <a:rPr lang="tr-TR" altLang="en-US" sz="2800" dirty="0"/>
              <a:t>|</a:t>
            </a:r>
            <a:r>
              <a:rPr lang="tr-TR" altLang="en-US" sz="2800" dirty="0">
                <a:latin typeface="Lucida Calligraphy" pitchFamily="66" charset="0"/>
              </a:rPr>
              <a:t>X</a:t>
            </a:r>
            <a:r>
              <a:rPr lang="tr-TR" altLang="en-US" sz="2800" dirty="0"/>
              <a:t>)</a:t>
            </a:r>
            <a:r>
              <a:rPr lang="en-US" altLang="en-US" sz="2800" dirty="0"/>
              <a:t>)</a:t>
            </a:r>
            <a:r>
              <a:rPr lang="tr-TR" altLang="en-US" sz="2800" dirty="0"/>
              <a:t> = ∑</a:t>
            </a:r>
            <a:r>
              <a:rPr lang="tr-TR" altLang="en-US" sz="2800" i="1" baseline="-40000" dirty="0"/>
              <a:t>t</a:t>
            </a:r>
            <a:r>
              <a:rPr lang="tr-TR" altLang="en-US" sz="2800" dirty="0"/>
              <a:t> log </a:t>
            </a:r>
            <a:r>
              <a:rPr lang="tr-TR" altLang="en-US" sz="2800" i="1" dirty="0"/>
              <a:t>p</a:t>
            </a:r>
            <a:r>
              <a:rPr lang="tr-TR" altLang="en-US" sz="2800" dirty="0"/>
              <a:t>(</a:t>
            </a:r>
            <a:r>
              <a:rPr lang="tr-TR" altLang="en-US" sz="2800" i="1" dirty="0"/>
              <a:t>x</a:t>
            </a:r>
            <a:r>
              <a:rPr lang="tr-TR" altLang="en-US" sz="2800" i="1" baseline="30000" dirty="0"/>
              <a:t>t</a:t>
            </a:r>
            <a:r>
              <a:rPr lang="tr-TR" altLang="en-US" sz="2800" dirty="0"/>
              <a:t>|</a:t>
            </a:r>
            <a:r>
              <a:rPr lang="en-GB" altLang="en-US" sz="2800" b="1" dirty="0"/>
              <a:t>w</a:t>
            </a:r>
            <a:r>
              <a:rPr lang="en-GB" altLang="en-US" sz="2800" dirty="0"/>
              <a:t>)</a:t>
            </a:r>
          </a:p>
          <a:p>
            <a:pPr marL="273050" indent="-273050"/>
            <a:endParaRPr lang="en-GB" altLang="en-US" sz="1400" dirty="0"/>
          </a:p>
          <a:p>
            <a:pPr marL="273050" indent="-273050"/>
            <a:r>
              <a:rPr lang="en-GB" altLang="en-US" sz="2800" dirty="0"/>
              <a:t>In </a:t>
            </a:r>
            <a:r>
              <a:rPr lang="en-US" altLang="en-US" sz="2800" dirty="0">
                <a:latin typeface="Calibri" pitchFamily="34" charset="0"/>
              </a:rPr>
              <a:t>logistic regression</a:t>
            </a:r>
            <a:r>
              <a:rPr lang="en-GB" altLang="en-US" sz="2800" dirty="0"/>
              <a:t>, </a:t>
            </a:r>
            <a:r>
              <a:rPr lang="en-US" altLang="en-US" sz="2800" i="1" dirty="0"/>
              <a:t>p</a:t>
            </a:r>
            <a:r>
              <a:rPr lang="en-US" sz="2800" dirty="0"/>
              <a:t>(</a:t>
            </a:r>
            <a:r>
              <a:rPr lang="en-US" sz="3200" i="1" dirty="0" err="1"/>
              <a:t>x</a:t>
            </a:r>
            <a:r>
              <a:rPr lang="en-US" sz="2800" baseline="30000" dirty="0" err="1"/>
              <a:t>t</a:t>
            </a:r>
            <a:r>
              <a:rPr lang="en-US" sz="2800" dirty="0" err="1"/>
              <a:t>|</a:t>
            </a:r>
            <a:r>
              <a:rPr lang="en-US" sz="2800" b="1" dirty="0" err="1"/>
              <a:t>w</a:t>
            </a:r>
            <a:r>
              <a:rPr lang="en-US" sz="2800" dirty="0"/>
              <a:t>) = </a:t>
            </a:r>
            <a:r>
              <a:rPr lang="en-US" sz="2800" dirty="0">
                <a:latin typeface="Symbol" panose="05050102010706020507" pitchFamily="18" charset="2"/>
              </a:rPr>
              <a:t>q</a:t>
            </a:r>
            <a:r>
              <a:rPr lang="en-US" sz="2800" dirty="0"/>
              <a:t>(r</a:t>
            </a:r>
            <a:r>
              <a:rPr lang="en-US" sz="2800" baseline="30000" dirty="0"/>
              <a:t>t</a:t>
            </a:r>
            <a:r>
              <a:rPr lang="en-US" sz="2800" b="1" dirty="0"/>
              <a:t>w</a:t>
            </a:r>
            <a:r>
              <a:rPr lang="en-US" sz="2800" baseline="30000" dirty="0"/>
              <a:t>T</a:t>
            </a:r>
            <a:r>
              <a:rPr lang="en-US" sz="2800" b="1" dirty="0"/>
              <a:t>x</a:t>
            </a:r>
            <a:r>
              <a:rPr lang="en-US" sz="2800" baseline="30000" dirty="0"/>
              <a:t>t</a:t>
            </a:r>
            <a:r>
              <a:rPr lang="en-US" sz="2800" dirty="0"/>
              <a:t>)</a:t>
            </a:r>
          </a:p>
        </p:txBody>
      </p:sp>
    </p:spTree>
    <p:extLst>
      <p:ext uri="{BB962C8B-B14F-4D97-AF65-F5344CB8AC3E}">
        <p14:creationId xmlns:p14="http://schemas.microsoft.com/office/powerpoint/2010/main" val="9654721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12699" y="214727"/>
            <a:ext cx="9954969" cy="58477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Binary Linear Classification: </a:t>
            </a: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Predicting class membership</a:t>
            </a:r>
          </a:p>
        </p:txBody>
      </p:sp>
      <p:sp>
        <p:nvSpPr>
          <p:cNvPr id="3" name="Rectangle 2"/>
          <p:cNvSpPr/>
          <p:nvPr/>
        </p:nvSpPr>
        <p:spPr>
          <a:xfrm>
            <a:off x="654651" y="968642"/>
            <a:ext cx="11022228" cy="193899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Binary linear classification optimizes weights so that </a:t>
            </a:r>
            <a:r>
              <a:rPr kumimoji="0" lang="en-US" sz="2400" b="1"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w</a:t>
            </a:r>
            <a:r>
              <a:rPr kumimoji="0" lang="en-US" sz="2400" b="0" i="0" u="none" strike="noStrike" kern="1200" cap="none" spc="0" normalizeH="0" baseline="30000" noProof="0" dirty="0" err="1">
                <a:ln>
                  <a:noFill/>
                </a:ln>
                <a:solidFill>
                  <a:prstClr val="black"/>
                </a:solidFill>
                <a:effectLst/>
                <a:uLnTx/>
                <a:uFillTx/>
                <a:latin typeface="Arial" panose="020B0604020202020204" pitchFamily="34" charset="0"/>
                <a:ea typeface="+mn-ea"/>
                <a:cs typeface="Arial" panose="020B0604020202020204" pitchFamily="34" charset="0"/>
              </a:rPr>
              <a:t>T</a:t>
            </a:r>
            <a:r>
              <a:rPr kumimoji="0" lang="en-US" sz="2400" b="1"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x</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 0 is the best decision boundary in attribute space.  Regions where </a:t>
            </a: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a:t>
            </a:r>
            <a:r>
              <a:rPr kumimoji="0" lang="en-US" sz="24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T</a:t>
            </a: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x</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2400" b="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&gt;</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0 are associated with examples of positive class membership. Regions where </a:t>
            </a: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a:t>
            </a:r>
            <a:r>
              <a:rPr kumimoji="0" lang="en-US" sz="24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T</a:t>
            </a: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x</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&lt; 0 are associated with examples of non-members. If examples are not “linearly separable” then optimization finds the weights that minimize misclassifications.</a:t>
            </a:r>
          </a:p>
        </p:txBody>
      </p:sp>
      <p:grpSp>
        <p:nvGrpSpPr>
          <p:cNvPr id="8" name="Group 7"/>
          <p:cNvGrpSpPr/>
          <p:nvPr/>
        </p:nvGrpSpPr>
        <p:grpSpPr>
          <a:xfrm>
            <a:off x="861136" y="3372996"/>
            <a:ext cx="3968039" cy="3299268"/>
            <a:chOff x="7896226" y="2607657"/>
            <a:chExt cx="2688851" cy="2621569"/>
          </a:xfrm>
        </p:grpSpPr>
        <p:sp>
          <p:nvSpPr>
            <p:cNvPr id="9" name="Line 19"/>
            <p:cNvSpPr>
              <a:spLocks noChangeShapeType="1"/>
            </p:cNvSpPr>
            <p:nvPr/>
          </p:nvSpPr>
          <p:spPr bwMode="auto">
            <a:xfrm>
              <a:off x="8616951" y="4005264"/>
              <a:ext cx="1439863" cy="1587"/>
            </a:xfrm>
            <a:prstGeom prst="line">
              <a:avLst/>
            </a:prstGeom>
            <a:noFill/>
            <a:ln w="9525">
              <a:solidFill>
                <a:schemeClr val="tx1"/>
              </a:solidFill>
              <a:round/>
              <a:headEnd/>
              <a:tailEnd type="triangl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3200" b="0" i="0" u="none" strike="noStrike" kern="1200" cap="none" spc="0" normalizeH="0" baseline="0" noProof="0">
                <a:ln>
                  <a:noFill/>
                </a:ln>
                <a:solidFill>
                  <a:prstClr val="black"/>
                </a:solidFill>
                <a:effectLst/>
                <a:uLnTx/>
                <a:uFillTx/>
                <a:latin typeface="Calibri Light"/>
                <a:ea typeface="+mn-ea"/>
                <a:cs typeface="+mn-cs"/>
              </a:endParaRPr>
            </a:p>
          </p:txBody>
        </p:sp>
        <p:sp>
          <p:nvSpPr>
            <p:cNvPr id="10" name="Line 29"/>
            <p:cNvSpPr>
              <a:spLocks noChangeShapeType="1"/>
            </p:cNvSpPr>
            <p:nvPr/>
          </p:nvSpPr>
          <p:spPr bwMode="auto">
            <a:xfrm flipV="1">
              <a:off x="9336088" y="2636839"/>
              <a:ext cx="0" cy="2592387"/>
            </a:xfrm>
            <a:prstGeom prst="line">
              <a:avLst/>
            </a:prstGeom>
            <a:noFill/>
            <a:ln w="9525">
              <a:solidFill>
                <a:schemeClr val="tx1"/>
              </a:solidFill>
              <a:round/>
              <a:headEnd/>
              <a:tailEnd type="triangl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3200" b="0" i="0" u="none" strike="noStrike" kern="1200" cap="none" spc="0" normalizeH="0" baseline="0" noProof="0">
                <a:ln>
                  <a:noFill/>
                </a:ln>
                <a:solidFill>
                  <a:prstClr val="black"/>
                </a:solidFill>
                <a:effectLst/>
                <a:uLnTx/>
                <a:uFillTx/>
                <a:latin typeface="Calibri Light"/>
                <a:ea typeface="+mn-ea"/>
                <a:cs typeface="+mn-cs"/>
              </a:endParaRPr>
            </a:p>
          </p:txBody>
        </p:sp>
        <p:sp>
          <p:nvSpPr>
            <p:cNvPr id="11" name="Line 30"/>
            <p:cNvSpPr>
              <a:spLocks noChangeShapeType="1"/>
            </p:cNvSpPr>
            <p:nvPr/>
          </p:nvSpPr>
          <p:spPr bwMode="auto">
            <a:xfrm flipV="1">
              <a:off x="8472488" y="2781300"/>
              <a:ext cx="1225550" cy="1728788"/>
            </a:xfrm>
            <a:prstGeom prst="line">
              <a:avLst/>
            </a:prstGeom>
            <a:noFill/>
            <a:ln w="28575">
              <a:solidFill>
                <a:srgbClr val="3333FF"/>
              </a:solidFill>
              <a:round/>
              <a:headEnd/>
              <a:tailEn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3200" b="0" i="0" u="none" strike="noStrike" kern="1200" cap="none" spc="0" normalizeH="0" baseline="0" noProof="0">
                <a:ln>
                  <a:noFill/>
                </a:ln>
                <a:solidFill>
                  <a:prstClr val="black"/>
                </a:solidFill>
                <a:effectLst/>
                <a:uLnTx/>
                <a:uFillTx/>
                <a:latin typeface="Calibri Light"/>
                <a:ea typeface="+mn-ea"/>
                <a:cs typeface="+mn-cs"/>
              </a:endParaRPr>
            </a:p>
          </p:txBody>
        </p:sp>
        <p:sp>
          <p:nvSpPr>
            <p:cNvPr id="12" name="Line 38"/>
            <p:cNvSpPr>
              <a:spLocks noChangeShapeType="1"/>
            </p:cNvSpPr>
            <p:nvPr/>
          </p:nvSpPr>
          <p:spPr bwMode="auto">
            <a:xfrm>
              <a:off x="8897145" y="4000500"/>
              <a:ext cx="1008062" cy="0"/>
            </a:xfrm>
            <a:prstGeom prst="line">
              <a:avLst/>
            </a:prstGeom>
            <a:noFill/>
            <a:ln w="28575">
              <a:solidFill>
                <a:srgbClr val="00B050"/>
              </a:solidFill>
              <a:round/>
              <a:headEnd/>
              <a:tailEn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3200" b="0" i="0" u="none" strike="noStrike" kern="1200" cap="none" spc="0" normalizeH="0" baseline="0" noProof="0">
                <a:ln>
                  <a:noFill/>
                </a:ln>
                <a:solidFill>
                  <a:prstClr val="black"/>
                </a:solidFill>
                <a:effectLst/>
                <a:uLnTx/>
                <a:uFillTx/>
                <a:latin typeface="Calibri Light"/>
                <a:ea typeface="+mn-ea"/>
                <a:cs typeface="+mn-cs"/>
              </a:endParaRPr>
            </a:p>
          </p:txBody>
        </p:sp>
        <p:sp>
          <p:nvSpPr>
            <p:cNvPr id="13" name="Line 39"/>
            <p:cNvSpPr>
              <a:spLocks noChangeShapeType="1"/>
            </p:cNvSpPr>
            <p:nvPr/>
          </p:nvSpPr>
          <p:spPr bwMode="auto">
            <a:xfrm>
              <a:off x="7896226" y="4005263"/>
              <a:ext cx="936625" cy="0"/>
            </a:xfrm>
            <a:prstGeom prst="line">
              <a:avLst/>
            </a:prstGeom>
            <a:noFill/>
            <a:ln w="28575">
              <a:solidFill>
                <a:srgbClr val="FF0000"/>
              </a:solidFill>
              <a:round/>
              <a:headEnd/>
              <a:tailEn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3200" b="0" i="0" u="none" strike="noStrike" kern="1200" cap="none" spc="0" normalizeH="0" baseline="0" noProof="0">
                <a:ln>
                  <a:noFill/>
                </a:ln>
                <a:solidFill>
                  <a:prstClr val="black"/>
                </a:solidFill>
                <a:effectLst/>
                <a:uLnTx/>
                <a:uFillTx/>
                <a:latin typeface="Calibri Light"/>
                <a:ea typeface="+mn-ea"/>
                <a:cs typeface="+mn-cs"/>
              </a:endParaRPr>
            </a:p>
          </p:txBody>
        </p:sp>
        <p:sp>
          <p:nvSpPr>
            <p:cNvPr id="14" name="Text Box 40"/>
            <p:cNvSpPr txBox="1">
              <a:spLocks noChangeArrowheads="1"/>
            </p:cNvSpPr>
            <p:nvPr/>
          </p:nvSpPr>
          <p:spPr bwMode="auto">
            <a:xfrm>
              <a:off x="9668250" y="2607657"/>
              <a:ext cx="916827" cy="347284"/>
            </a:xfrm>
            <a:prstGeom prst="rect">
              <a:avLst/>
            </a:prstGeom>
            <a:noFill/>
            <a:ln w="9525">
              <a:noFill/>
              <a:miter lim="800000"/>
              <a:headEnd/>
              <a:tailEnd/>
            </a:ln>
            <a:effec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1" u="none" strike="noStrike" kern="1200" cap="none" spc="0" normalizeH="0" baseline="0" noProof="0" dirty="0">
                  <a:ln>
                    <a:noFill/>
                  </a:ln>
                  <a:solidFill>
                    <a:prstClr val="black"/>
                  </a:solidFill>
                  <a:effectLst/>
                  <a:uLnTx/>
                  <a:uFillTx/>
                  <a:latin typeface="Calibri Light"/>
                  <a:ea typeface="+mn-ea"/>
                  <a:cs typeface="+mn-cs"/>
                </a:rPr>
                <a:t>y=w</a:t>
              </a:r>
              <a:r>
                <a:rPr kumimoji="0" lang="en-US" sz="2400" b="0" i="1" u="none" strike="noStrike" kern="1200" cap="none" spc="0" normalizeH="0" baseline="-25000" noProof="0" dirty="0">
                  <a:ln>
                    <a:noFill/>
                  </a:ln>
                  <a:solidFill>
                    <a:prstClr val="black"/>
                  </a:solidFill>
                  <a:effectLst/>
                  <a:uLnTx/>
                  <a:uFillTx/>
                  <a:latin typeface="Calibri Light"/>
                  <a:ea typeface="+mn-ea"/>
                  <a:cs typeface="+mn-cs"/>
                </a:rPr>
                <a:t>1</a:t>
              </a:r>
              <a:r>
                <a:rPr kumimoji="0" lang="en-US" sz="2400" b="0" i="1" u="none" strike="noStrike" kern="1200" cap="none" spc="0" normalizeH="0" baseline="0" noProof="0" dirty="0">
                  <a:ln>
                    <a:noFill/>
                  </a:ln>
                  <a:solidFill>
                    <a:prstClr val="black"/>
                  </a:solidFill>
                  <a:effectLst/>
                  <a:uLnTx/>
                  <a:uFillTx/>
                  <a:latin typeface="Calibri Light"/>
                  <a:ea typeface="+mn-ea"/>
                  <a:cs typeface="+mn-cs"/>
                </a:rPr>
                <a:t>x+</a:t>
              </a:r>
              <a:r>
                <a:rPr kumimoji="0" lang="tr-TR" sz="2400" b="0" i="1" u="none" strike="noStrike" kern="1200" cap="none" spc="0" normalizeH="0" baseline="0" noProof="0" dirty="0">
                  <a:ln>
                    <a:noFill/>
                  </a:ln>
                  <a:solidFill>
                    <a:prstClr val="black"/>
                  </a:solidFill>
                  <a:effectLst/>
                  <a:uLnTx/>
                  <a:uFillTx/>
                  <a:latin typeface="Calibri Light"/>
                  <a:ea typeface="+mn-ea"/>
                  <a:cs typeface="+mn-cs"/>
                </a:rPr>
                <a:t>w</a:t>
              </a:r>
              <a:r>
                <a:rPr kumimoji="0" lang="tr-TR" sz="2400" b="0" i="0" u="none" strike="noStrike" kern="1200" cap="none" spc="0" normalizeH="0" baseline="-25000" noProof="0" dirty="0">
                  <a:ln>
                    <a:noFill/>
                  </a:ln>
                  <a:solidFill>
                    <a:prstClr val="black"/>
                  </a:solidFill>
                  <a:effectLst/>
                  <a:uLnTx/>
                  <a:uFillTx/>
                  <a:latin typeface="Calibri Light"/>
                  <a:ea typeface="+mn-ea"/>
                  <a:cs typeface="+mn-cs"/>
                </a:rPr>
                <a:t>0</a:t>
              </a:r>
            </a:p>
          </p:txBody>
        </p:sp>
        <p:grpSp>
          <p:nvGrpSpPr>
            <p:cNvPr id="15" name="Group 58"/>
            <p:cNvGrpSpPr>
              <a:grpSpLocks/>
            </p:cNvGrpSpPr>
            <p:nvPr/>
          </p:nvGrpSpPr>
          <p:grpSpPr bwMode="auto">
            <a:xfrm>
              <a:off x="9401176" y="3933826"/>
              <a:ext cx="144463" cy="142875"/>
              <a:chOff x="4150" y="3748"/>
              <a:chExt cx="91" cy="90"/>
            </a:xfrm>
          </p:grpSpPr>
          <p:sp>
            <p:nvSpPr>
              <p:cNvPr id="38" name="Line 56"/>
              <p:cNvSpPr>
                <a:spLocks noChangeShapeType="1"/>
              </p:cNvSpPr>
              <p:nvPr/>
            </p:nvSpPr>
            <p:spPr bwMode="auto">
              <a:xfrm>
                <a:off x="4150" y="3748"/>
                <a:ext cx="91" cy="90"/>
              </a:xfrm>
              <a:prstGeom prst="line">
                <a:avLst/>
              </a:prstGeom>
              <a:noFill/>
              <a:ln w="28575">
                <a:solidFill>
                  <a:srgbClr val="66FF33"/>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39" name="Line 57"/>
              <p:cNvSpPr>
                <a:spLocks noChangeShapeType="1"/>
              </p:cNvSpPr>
              <p:nvPr/>
            </p:nvSpPr>
            <p:spPr bwMode="auto">
              <a:xfrm flipH="1">
                <a:off x="4150" y="3748"/>
                <a:ext cx="91" cy="90"/>
              </a:xfrm>
              <a:prstGeom prst="line">
                <a:avLst/>
              </a:prstGeom>
              <a:noFill/>
              <a:ln w="28575">
                <a:solidFill>
                  <a:srgbClr val="66FF33"/>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6" name="Group 59"/>
            <p:cNvGrpSpPr>
              <a:grpSpLocks/>
            </p:cNvGrpSpPr>
            <p:nvPr/>
          </p:nvGrpSpPr>
          <p:grpSpPr bwMode="auto">
            <a:xfrm>
              <a:off x="8975726" y="3933826"/>
              <a:ext cx="144463" cy="142875"/>
              <a:chOff x="4150" y="3748"/>
              <a:chExt cx="91" cy="90"/>
            </a:xfrm>
          </p:grpSpPr>
          <p:sp>
            <p:nvSpPr>
              <p:cNvPr id="36" name="Line 60"/>
              <p:cNvSpPr>
                <a:spLocks noChangeShapeType="1"/>
              </p:cNvSpPr>
              <p:nvPr/>
            </p:nvSpPr>
            <p:spPr bwMode="auto">
              <a:xfrm>
                <a:off x="4150" y="3748"/>
                <a:ext cx="91" cy="90"/>
              </a:xfrm>
              <a:prstGeom prst="line">
                <a:avLst/>
              </a:prstGeom>
              <a:noFill/>
              <a:ln w="28575">
                <a:solidFill>
                  <a:srgbClr val="66FF33"/>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37" name="Line 61"/>
              <p:cNvSpPr>
                <a:spLocks noChangeShapeType="1"/>
              </p:cNvSpPr>
              <p:nvPr/>
            </p:nvSpPr>
            <p:spPr bwMode="auto">
              <a:xfrm flipH="1">
                <a:off x="4150" y="3748"/>
                <a:ext cx="91" cy="90"/>
              </a:xfrm>
              <a:prstGeom prst="line">
                <a:avLst/>
              </a:prstGeom>
              <a:noFill/>
              <a:ln w="28575">
                <a:solidFill>
                  <a:srgbClr val="66FF33"/>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7" name="Group 62"/>
            <p:cNvGrpSpPr>
              <a:grpSpLocks/>
            </p:cNvGrpSpPr>
            <p:nvPr/>
          </p:nvGrpSpPr>
          <p:grpSpPr bwMode="auto">
            <a:xfrm>
              <a:off x="9191626" y="3933826"/>
              <a:ext cx="144463" cy="142875"/>
              <a:chOff x="4150" y="3748"/>
              <a:chExt cx="91" cy="90"/>
            </a:xfrm>
          </p:grpSpPr>
          <p:sp>
            <p:nvSpPr>
              <p:cNvPr id="34" name="Line 63"/>
              <p:cNvSpPr>
                <a:spLocks noChangeShapeType="1"/>
              </p:cNvSpPr>
              <p:nvPr/>
            </p:nvSpPr>
            <p:spPr bwMode="auto">
              <a:xfrm>
                <a:off x="4150" y="3748"/>
                <a:ext cx="91" cy="90"/>
              </a:xfrm>
              <a:prstGeom prst="line">
                <a:avLst/>
              </a:prstGeom>
              <a:noFill/>
              <a:ln w="28575">
                <a:solidFill>
                  <a:srgbClr val="66FF33"/>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35" name="Line 64"/>
              <p:cNvSpPr>
                <a:spLocks noChangeShapeType="1"/>
              </p:cNvSpPr>
              <p:nvPr/>
            </p:nvSpPr>
            <p:spPr bwMode="auto">
              <a:xfrm flipH="1">
                <a:off x="4150" y="3748"/>
                <a:ext cx="91" cy="90"/>
              </a:xfrm>
              <a:prstGeom prst="line">
                <a:avLst/>
              </a:prstGeom>
              <a:noFill/>
              <a:ln w="28575">
                <a:solidFill>
                  <a:srgbClr val="66FF33"/>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8" name="Group 65"/>
            <p:cNvGrpSpPr>
              <a:grpSpLocks/>
            </p:cNvGrpSpPr>
            <p:nvPr/>
          </p:nvGrpSpPr>
          <p:grpSpPr bwMode="auto">
            <a:xfrm>
              <a:off x="9296401" y="3933826"/>
              <a:ext cx="144463" cy="142875"/>
              <a:chOff x="4150" y="3748"/>
              <a:chExt cx="91" cy="90"/>
            </a:xfrm>
          </p:grpSpPr>
          <p:sp>
            <p:nvSpPr>
              <p:cNvPr id="32" name="Line 66"/>
              <p:cNvSpPr>
                <a:spLocks noChangeShapeType="1"/>
              </p:cNvSpPr>
              <p:nvPr/>
            </p:nvSpPr>
            <p:spPr bwMode="auto">
              <a:xfrm>
                <a:off x="4150" y="3748"/>
                <a:ext cx="91" cy="90"/>
              </a:xfrm>
              <a:prstGeom prst="line">
                <a:avLst/>
              </a:prstGeom>
              <a:noFill/>
              <a:ln w="28575">
                <a:solidFill>
                  <a:srgbClr val="66FF33"/>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33" name="Line 67"/>
              <p:cNvSpPr>
                <a:spLocks noChangeShapeType="1"/>
              </p:cNvSpPr>
              <p:nvPr/>
            </p:nvSpPr>
            <p:spPr bwMode="auto">
              <a:xfrm flipH="1">
                <a:off x="4150" y="3748"/>
                <a:ext cx="91" cy="90"/>
              </a:xfrm>
              <a:prstGeom prst="line">
                <a:avLst/>
              </a:prstGeom>
              <a:noFill/>
              <a:ln w="28575">
                <a:solidFill>
                  <a:srgbClr val="66FF33"/>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9" name="Group 68"/>
            <p:cNvGrpSpPr>
              <a:grpSpLocks/>
            </p:cNvGrpSpPr>
            <p:nvPr/>
          </p:nvGrpSpPr>
          <p:grpSpPr bwMode="auto">
            <a:xfrm>
              <a:off x="8474076" y="3933826"/>
              <a:ext cx="144463" cy="142875"/>
              <a:chOff x="4150" y="3748"/>
              <a:chExt cx="91" cy="90"/>
            </a:xfrm>
          </p:grpSpPr>
          <p:sp>
            <p:nvSpPr>
              <p:cNvPr id="30" name="Line 69"/>
              <p:cNvSpPr>
                <a:spLocks noChangeShapeType="1"/>
              </p:cNvSpPr>
              <p:nvPr/>
            </p:nvSpPr>
            <p:spPr bwMode="auto">
              <a:xfrm>
                <a:off x="4150" y="3748"/>
                <a:ext cx="91" cy="90"/>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31" name="Line 70"/>
              <p:cNvSpPr>
                <a:spLocks noChangeShapeType="1"/>
              </p:cNvSpPr>
              <p:nvPr/>
            </p:nvSpPr>
            <p:spPr bwMode="auto">
              <a:xfrm flipH="1">
                <a:off x="4150" y="3748"/>
                <a:ext cx="91" cy="90"/>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20" name="Group 71"/>
            <p:cNvGrpSpPr>
              <a:grpSpLocks/>
            </p:cNvGrpSpPr>
            <p:nvPr/>
          </p:nvGrpSpPr>
          <p:grpSpPr bwMode="auto">
            <a:xfrm>
              <a:off x="8040688" y="3933826"/>
              <a:ext cx="144462" cy="142875"/>
              <a:chOff x="4150" y="3748"/>
              <a:chExt cx="91" cy="90"/>
            </a:xfrm>
          </p:grpSpPr>
          <p:sp>
            <p:nvSpPr>
              <p:cNvPr id="28" name="Line 72"/>
              <p:cNvSpPr>
                <a:spLocks noChangeShapeType="1"/>
              </p:cNvSpPr>
              <p:nvPr/>
            </p:nvSpPr>
            <p:spPr bwMode="auto">
              <a:xfrm>
                <a:off x="4150" y="3748"/>
                <a:ext cx="91" cy="90"/>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29" name="Line 73"/>
              <p:cNvSpPr>
                <a:spLocks noChangeShapeType="1"/>
              </p:cNvSpPr>
              <p:nvPr/>
            </p:nvSpPr>
            <p:spPr bwMode="auto">
              <a:xfrm flipH="1">
                <a:off x="4150" y="3748"/>
                <a:ext cx="91" cy="90"/>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21" name="Group 74"/>
            <p:cNvGrpSpPr>
              <a:grpSpLocks/>
            </p:cNvGrpSpPr>
            <p:nvPr/>
          </p:nvGrpSpPr>
          <p:grpSpPr bwMode="auto">
            <a:xfrm>
              <a:off x="8256588" y="3933826"/>
              <a:ext cx="144462" cy="142875"/>
              <a:chOff x="4150" y="3748"/>
              <a:chExt cx="91" cy="90"/>
            </a:xfrm>
          </p:grpSpPr>
          <p:sp>
            <p:nvSpPr>
              <p:cNvPr id="26" name="Line 75"/>
              <p:cNvSpPr>
                <a:spLocks noChangeShapeType="1"/>
              </p:cNvSpPr>
              <p:nvPr/>
            </p:nvSpPr>
            <p:spPr bwMode="auto">
              <a:xfrm>
                <a:off x="4150" y="3748"/>
                <a:ext cx="91" cy="90"/>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27" name="Line 76"/>
              <p:cNvSpPr>
                <a:spLocks noChangeShapeType="1"/>
              </p:cNvSpPr>
              <p:nvPr/>
            </p:nvSpPr>
            <p:spPr bwMode="auto">
              <a:xfrm flipH="1">
                <a:off x="4150" y="3748"/>
                <a:ext cx="91" cy="90"/>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22" name="Group 77"/>
            <p:cNvGrpSpPr>
              <a:grpSpLocks/>
            </p:cNvGrpSpPr>
            <p:nvPr/>
          </p:nvGrpSpPr>
          <p:grpSpPr bwMode="auto">
            <a:xfrm>
              <a:off x="8401051" y="3933826"/>
              <a:ext cx="144463" cy="142875"/>
              <a:chOff x="4150" y="3748"/>
              <a:chExt cx="91" cy="90"/>
            </a:xfrm>
          </p:grpSpPr>
          <p:sp>
            <p:nvSpPr>
              <p:cNvPr id="24" name="Line 78"/>
              <p:cNvSpPr>
                <a:spLocks noChangeShapeType="1"/>
              </p:cNvSpPr>
              <p:nvPr/>
            </p:nvSpPr>
            <p:spPr bwMode="auto">
              <a:xfrm>
                <a:off x="4150" y="3748"/>
                <a:ext cx="91" cy="90"/>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25" name="Line 79"/>
              <p:cNvSpPr>
                <a:spLocks noChangeShapeType="1"/>
              </p:cNvSpPr>
              <p:nvPr/>
            </p:nvSpPr>
            <p:spPr bwMode="auto">
              <a:xfrm flipH="1">
                <a:off x="4150" y="3748"/>
                <a:ext cx="91" cy="90"/>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23" name="Text Box 42"/>
            <p:cNvSpPr txBox="1">
              <a:spLocks noChangeArrowheads="1"/>
            </p:cNvSpPr>
            <p:nvPr/>
          </p:nvSpPr>
          <p:spPr bwMode="auto">
            <a:xfrm>
              <a:off x="10053638" y="3752851"/>
              <a:ext cx="317500" cy="461963"/>
            </a:xfrm>
            <a:prstGeom prst="rect">
              <a:avLst/>
            </a:prstGeom>
            <a:noFill/>
            <a:ln w="9525">
              <a:noFill/>
              <a:miter lim="800000"/>
              <a:headEnd/>
              <a:tailEnd/>
            </a:ln>
            <a:effec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0" i="1" u="none" strike="noStrike" kern="1200" cap="none" spc="0" normalizeH="0" baseline="0" noProof="0" dirty="0">
                  <a:ln>
                    <a:noFill/>
                  </a:ln>
                  <a:solidFill>
                    <a:prstClr val="black"/>
                  </a:solidFill>
                  <a:effectLst/>
                  <a:uLnTx/>
                  <a:uFillTx/>
                  <a:latin typeface="Calibri Light"/>
                  <a:ea typeface="+mn-ea"/>
                  <a:cs typeface="+mn-cs"/>
                </a:rPr>
                <a:t>x</a:t>
              </a:r>
            </a:p>
          </p:txBody>
        </p:sp>
      </p:grpSp>
      <p:sp>
        <p:nvSpPr>
          <p:cNvPr id="2" name="TextBox 1"/>
          <p:cNvSpPr txBox="1"/>
          <p:nvPr/>
        </p:nvSpPr>
        <p:spPr>
          <a:xfrm>
            <a:off x="4829175" y="3894544"/>
            <a:ext cx="6587060" cy="193899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Linearly separable data in 1D.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y=0 defines a decision point on the x axis that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separates a region where values of attribute x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predict class membership from a region where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values of x predict non-membership.  </a:t>
            </a:r>
          </a:p>
        </p:txBody>
      </p:sp>
    </p:spTree>
    <p:extLst>
      <p:ext uri="{BB962C8B-B14F-4D97-AF65-F5344CB8AC3E}">
        <p14:creationId xmlns:p14="http://schemas.microsoft.com/office/powerpoint/2010/main" val="19837804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30907" y="392693"/>
            <a:ext cx="10727616" cy="584775"/>
          </a:xfrm>
          <a:prstGeom prst="rect">
            <a:avLst/>
          </a:prstGeom>
        </p:spPr>
        <p:txBody>
          <a:bodyPr wrap="none">
            <a:spAutoFit/>
          </a:bodyPr>
          <a:lstStyle/>
          <a:p>
            <a:pPr algn="ctr"/>
            <a:r>
              <a:rPr lang="en-US" sz="3200" dirty="0">
                <a:latin typeface="Arial" panose="020B0604020202020204" pitchFamily="34" charset="0"/>
                <a:cs typeface="Arial" panose="020B0604020202020204" pitchFamily="34" charset="0"/>
              </a:rPr>
              <a:t>Logistic Regression: </a:t>
            </a:r>
            <a:r>
              <a:rPr lang="en-US" sz="2800" dirty="0">
                <a:latin typeface="Arial" panose="020B0604020202020204" pitchFamily="34" charset="0"/>
                <a:cs typeface="Arial" panose="020B0604020202020204" pitchFamily="34" charset="0"/>
              </a:rPr>
              <a:t>Predicting probability of class membership</a:t>
            </a:r>
          </a:p>
        </p:txBody>
      </p:sp>
      <p:sp>
        <p:nvSpPr>
          <p:cNvPr id="3" name="Rectangle 2"/>
          <p:cNvSpPr/>
          <p:nvPr/>
        </p:nvSpPr>
        <p:spPr>
          <a:xfrm>
            <a:off x="920688" y="1174619"/>
            <a:ext cx="11022228" cy="1200329"/>
          </a:xfrm>
          <a:prstGeom prst="rect">
            <a:avLst/>
          </a:prstGeom>
        </p:spPr>
        <p:txBody>
          <a:bodyPr wrap="square">
            <a:spAutoFit/>
          </a:bodyPr>
          <a:lstStyle/>
          <a:p>
            <a:r>
              <a:rPr lang="en-US" sz="2400" dirty="0">
                <a:latin typeface="Arial" panose="020B0604020202020204" pitchFamily="34" charset="0"/>
                <a:cs typeface="Arial" panose="020B0604020202020204" pitchFamily="34" charset="0"/>
              </a:rPr>
              <a:t> In logistic regression, s = </a:t>
            </a:r>
            <a:r>
              <a:rPr lang="en-US" sz="2400" b="1" dirty="0">
                <a:latin typeface="Arial" panose="020B0604020202020204" pitchFamily="34" charset="0"/>
                <a:cs typeface="Arial" panose="020B0604020202020204" pitchFamily="34" charset="0"/>
              </a:rPr>
              <a:t>w</a:t>
            </a:r>
            <a:r>
              <a:rPr lang="en-US" sz="2400" baseline="30000" dirty="0">
                <a:latin typeface="Arial" panose="020B0604020202020204" pitchFamily="34" charset="0"/>
                <a:cs typeface="Arial" panose="020B0604020202020204" pitchFamily="34" charset="0"/>
              </a:rPr>
              <a:t>T</a:t>
            </a:r>
            <a:r>
              <a:rPr lang="en-US" sz="2400" b="1" dirty="0">
                <a:latin typeface="Arial" panose="020B0604020202020204" pitchFamily="34" charset="0"/>
                <a:cs typeface="Arial" panose="020B0604020202020204" pitchFamily="34" charset="0"/>
              </a:rPr>
              <a:t>x</a:t>
            </a:r>
            <a:r>
              <a:rPr lang="en-US" sz="2400" dirty="0">
                <a:latin typeface="Arial" panose="020B0604020202020204" pitchFamily="34" charset="0"/>
                <a:cs typeface="Arial" panose="020B0604020202020204" pitchFamily="34" charset="0"/>
              </a:rPr>
              <a:t> becomes the argument of the logistic function, (aka sigmoid) which is interpreted as the probability of class membership.  Weights are optimized by minimizing an error function called “cross entropy”</a:t>
            </a:r>
          </a:p>
        </p:txBody>
      </p:sp>
      <p:pic>
        <p:nvPicPr>
          <p:cNvPr id="5" name="Picture 2" descr="E:\CS 483_580\2014\pictures from lecture 9\logistics function and graph.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360" y="2572099"/>
            <a:ext cx="7242629" cy="2055340"/>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5"/>
          <p:cNvGrpSpPr/>
          <p:nvPr/>
        </p:nvGrpSpPr>
        <p:grpSpPr>
          <a:xfrm>
            <a:off x="7788990" y="2374948"/>
            <a:ext cx="4153926" cy="3485005"/>
            <a:chOff x="7848600" y="2607657"/>
            <a:chExt cx="2736477" cy="2621569"/>
          </a:xfrm>
        </p:grpSpPr>
        <p:sp>
          <p:nvSpPr>
            <p:cNvPr id="7" name="Freeform 6"/>
            <p:cNvSpPr/>
            <p:nvPr/>
          </p:nvSpPr>
          <p:spPr>
            <a:xfrm>
              <a:off x="7848600" y="3505200"/>
              <a:ext cx="1741488" cy="495300"/>
            </a:xfrm>
            <a:custGeom>
              <a:avLst/>
              <a:gdLst>
                <a:gd name="connsiteX0" fmla="*/ 1740694 w 1740694"/>
                <a:gd name="connsiteY0" fmla="*/ 53975 h 495300"/>
                <a:gd name="connsiteX1" fmla="*/ 1216819 w 1740694"/>
                <a:gd name="connsiteY1" fmla="*/ 58738 h 495300"/>
                <a:gd name="connsiteX2" fmla="*/ 654844 w 1740694"/>
                <a:gd name="connsiteY2" fmla="*/ 406400 h 495300"/>
                <a:gd name="connsiteX3" fmla="*/ 92869 w 1740694"/>
                <a:gd name="connsiteY3" fmla="*/ 482600 h 495300"/>
                <a:gd name="connsiteX4" fmla="*/ 97632 w 1740694"/>
                <a:gd name="connsiteY4" fmla="*/ 482600 h 495300"/>
                <a:gd name="connsiteX5" fmla="*/ 97632 w 1740694"/>
                <a:gd name="connsiteY5" fmla="*/ 4826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40694" h="495300">
                  <a:moveTo>
                    <a:pt x="1740694" y="53975"/>
                  </a:moveTo>
                  <a:cubicBezTo>
                    <a:pt x="1569244" y="26987"/>
                    <a:pt x="1397794" y="0"/>
                    <a:pt x="1216819" y="58738"/>
                  </a:cubicBezTo>
                  <a:cubicBezTo>
                    <a:pt x="1035844" y="117476"/>
                    <a:pt x="842169" y="335756"/>
                    <a:pt x="654844" y="406400"/>
                  </a:cubicBezTo>
                  <a:cubicBezTo>
                    <a:pt x="467519" y="477044"/>
                    <a:pt x="185738" y="469900"/>
                    <a:pt x="92869" y="482600"/>
                  </a:cubicBezTo>
                  <a:cubicBezTo>
                    <a:pt x="0" y="495300"/>
                    <a:pt x="97632" y="482600"/>
                    <a:pt x="97632" y="482600"/>
                  </a:cubicBezTo>
                  <a:lnTo>
                    <a:pt x="97632" y="482600"/>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tr-TR" sz="3200"/>
            </a:p>
          </p:txBody>
        </p:sp>
        <p:grpSp>
          <p:nvGrpSpPr>
            <p:cNvPr id="8" name="Group 7"/>
            <p:cNvGrpSpPr/>
            <p:nvPr/>
          </p:nvGrpSpPr>
          <p:grpSpPr>
            <a:xfrm>
              <a:off x="7896226" y="2607657"/>
              <a:ext cx="2688851" cy="2621569"/>
              <a:chOff x="7896226" y="2607657"/>
              <a:chExt cx="2688851" cy="2621569"/>
            </a:xfrm>
          </p:grpSpPr>
          <p:sp>
            <p:nvSpPr>
              <p:cNvPr id="9" name="Line 19"/>
              <p:cNvSpPr>
                <a:spLocks noChangeShapeType="1"/>
              </p:cNvSpPr>
              <p:nvPr/>
            </p:nvSpPr>
            <p:spPr bwMode="auto">
              <a:xfrm>
                <a:off x="8616951" y="4005264"/>
                <a:ext cx="1439863" cy="1587"/>
              </a:xfrm>
              <a:prstGeom prst="line">
                <a:avLst/>
              </a:prstGeom>
              <a:noFill/>
              <a:ln w="9525">
                <a:solidFill>
                  <a:schemeClr val="tx1"/>
                </a:solidFill>
                <a:round/>
                <a:headEnd/>
                <a:tailEnd type="triangle" w="med" len="med"/>
              </a:ln>
              <a:effectLst/>
            </p:spPr>
            <p:txBody>
              <a:bodyPr/>
              <a:lstStyle/>
              <a:p>
                <a:pPr eaLnBrk="1" hangingPunct="1">
                  <a:defRPr/>
                </a:pPr>
                <a:endParaRPr lang="tr-TR" sz="3200">
                  <a:latin typeface="+mj-lt"/>
                </a:endParaRPr>
              </a:p>
            </p:txBody>
          </p:sp>
          <p:sp>
            <p:nvSpPr>
              <p:cNvPr id="10" name="Line 29"/>
              <p:cNvSpPr>
                <a:spLocks noChangeShapeType="1"/>
              </p:cNvSpPr>
              <p:nvPr/>
            </p:nvSpPr>
            <p:spPr bwMode="auto">
              <a:xfrm flipV="1">
                <a:off x="9336088" y="2636839"/>
                <a:ext cx="0" cy="2592387"/>
              </a:xfrm>
              <a:prstGeom prst="line">
                <a:avLst/>
              </a:prstGeom>
              <a:noFill/>
              <a:ln w="9525">
                <a:solidFill>
                  <a:schemeClr val="tx1"/>
                </a:solidFill>
                <a:round/>
                <a:headEnd/>
                <a:tailEnd type="triangle" w="med" len="med"/>
              </a:ln>
              <a:effectLst/>
            </p:spPr>
            <p:txBody>
              <a:bodyPr/>
              <a:lstStyle/>
              <a:p>
                <a:pPr eaLnBrk="1" hangingPunct="1">
                  <a:defRPr/>
                </a:pPr>
                <a:endParaRPr lang="tr-TR" sz="3200">
                  <a:latin typeface="+mj-lt"/>
                </a:endParaRPr>
              </a:p>
            </p:txBody>
          </p:sp>
          <p:sp>
            <p:nvSpPr>
              <p:cNvPr id="11" name="Line 30"/>
              <p:cNvSpPr>
                <a:spLocks noChangeShapeType="1"/>
              </p:cNvSpPr>
              <p:nvPr/>
            </p:nvSpPr>
            <p:spPr bwMode="auto">
              <a:xfrm flipV="1">
                <a:off x="8472488" y="2781300"/>
                <a:ext cx="1225550" cy="1728788"/>
              </a:xfrm>
              <a:prstGeom prst="line">
                <a:avLst/>
              </a:prstGeom>
              <a:noFill/>
              <a:ln w="28575">
                <a:solidFill>
                  <a:srgbClr val="3333FF"/>
                </a:solidFill>
                <a:round/>
                <a:headEnd/>
                <a:tailEnd/>
              </a:ln>
              <a:effectLst/>
            </p:spPr>
            <p:txBody>
              <a:bodyPr/>
              <a:lstStyle/>
              <a:p>
                <a:pPr eaLnBrk="1" hangingPunct="1">
                  <a:defRPr/>
                </a:pPr>
                <a:endParaRPr lang="tr-TR" sz="3200">
                  <a:latin typeface="+mj-lt"/>
                </a:endParaRPr>
              </a:p>
            </p:txBody>
          </p:sp>
          <p:sp>
            <p:nvSpPr>
              <p:cNvPr id="12" name="Line 38"/>
              <p:cNvSpPr>
                <a:spLocks noChangeShapeType="1"/>
              </p:cNvSpPr>
              <p:nvPr/>
            </p:nvSpPr>
            <p:spPr bwMode="auto">
              <a:xfrm>
                <a:off x="8897145" y="4000500"/>
                <a:ext cx="1008062" cy="0"/>
              </a:xfrm>
              <a:prstGeom prst="line">
                <a:avLst/>
              </a:prstGeom>
              <a:noFill/>
              <a:ln w="28575">
                <a:solidFill>
                  <a:srgbClr val="00B050"/>
                </a:solidFill>
                <a:round/>
                <a:headEnd/>
                <a:tailEnd/>
              </a:ln>
              <a:effectLst/>
            </p:spPr>
            <p:txBody>
              <a:bodyPr/>
              <a:lstStyle/>
              <a:p>
                <a:pPr eaLnBrk="1" hangingPunct="1">
                  <a:defRPr/>
                </a:pPr>
                <a:endParaRPr lang="tr-TR" sz="3200">
                  <a:latin typeface="+mj-lt"/>
                </a:endParaRPr>
              </a:p>
            </p:txBody>
          </p:sp>
          <p:sp>
            <p:nvSpPr>
              <p:cNvPr id="13" name="Line 39"/>
              <p:cNvSpPr>
                <a:spLocks noChangeShapeType="1"/>
              </p:cNvSpPr>
              <p:nvPr/>
            </p:nvSpPr>
            <p:spPr bwMode="auto">
              <a:xfrm>
                <a:off x="7896226" y="4005263"/>
                <a:ext cx="936625" cy="0"/>
              </a:xfrm>
              <a:prstGeom prst="line">
                <a:avLst/>
              </a:prstGeom>
              <a:noFill/>
              <a:ln w="28575">
                <a:solidFill>
                  <a:srgbClr val="FF0000"/>
                </a:solidFill>
                <a:round/>
                <a:headEnd/>
                <a:tailEnd/>
              </a:ln>
              <a:effectLst/>
            </p:spPr>
            <p:txBody>
              <a:bodyPr/>
              <a:lstStyle/>
              <a:p>
                <a:pPr eaLnBrk="1" hangingPunct="1">
                  <a:defRPr/>
                </a:pPr>
                <a:endParaRPr lang="tr-TR" sz="3200">
                  <a:latin typeface="+mj-lt"/>
                </a:endParaRPr>
              </a:p>
            </p:txBody>
          </p:sp>
          <p:sp>
            <p:nvSpPr>
              <p:cNvPr id="14" name="Text Box 40"/>
              <p:cNvSpPr txBox="1">
                <a:spLocks noChangeArrowheads="1"/>
              </p:cNvSpPr>
              <p:nvPr/>
            </p:nvSpPr>
            <p:spPr bwMode="auto">
              <a:xfrm>
                <a:off x="9668250" y="2607657"/>
                <a:ext cx="916827" cy="347284"/>
              </a:xfrm>
              <a:prstGeom prst="rect">
                <a:avLst/>
              </a:prstGeom>
              <a:noFill/>
              <a:ln w="9525">
                <a:noFill/>
                <a:miter lim="800000"/>
                <a:headEnd/>
                <a:tailEnd/>
              </a:ln>
              <a:effectLst/>
            </p:spPr>
            <p:txBody>
              <a:bodyPr wrap="none">
                <a:spAutoFit/>
              </a:bodyPr>
              <a:lstStyle/>
              <a:p>
                <a:pPr eaLnBrk="1" hangingPunct="1">
                  <a:defRPr/>
                </a:pPr>
                <a:r>
                  <a:rPr lang="en-US" sz="2400" i="1" dirty="0">
                    <a:latin typeface="+mj-lt"/>
                  </a:rPr>
                  <a:t>y=w</a:t>
                </a:r>
                <a:r>
                  <a:rPr lang="en-US" sz="2400" i="1" baseline="-25000" dirty="0">
                    <a:latin typeface="+mj-lt"/>
                  </a:rPr>
                  <a:t>1</a:t>
                </a:r>
                <a:r>
                  <a:rPr lang="en-US" sz="2400" i="1" dirty="0">
                    <a:latin typeface="+mj-lt"/>
                  </a:rPr>
                  <a:t>x+</a:t>
                </a:r>
                <a:r>
                  <a:rPr lang="tr-TR" sz="2400" i="1" dirty="0">
                    <a:latin typeface="+mj-lt"/>
                  </a:rPr>
                  <a:t>w</a:t>
                </a:r>
                <a:r>
                  <a:rPr lang="tr-TR" sz="2400" baseline="-25000" dirty="0">
                    <a:latin typeface="+mj-lt"/>
                  </a:rPr>
                  <a:t>0</a:t>
                </a:r>
              </a:p>
            </p:txBody>
          </p:sp>
          <p:grpSp>
            <p:nvGrpSpPr>
              <p:cNvPr id="15" name="Group 58"/>
              <p:cNvGrpSpPr>
                <a:grpSpLocks/>
              </p:cNvGrpSpPr>
              <p:nvPr/>
            </p:nvGrpSpPr>
            <p:grpSpPr bwMode="auto">
              <a:xfrm>
                <a:off x="9401176" y="3933826"/>
                <a:ext cx="144463" cy="142875"/>
                <a:chOff x="4150" y="3748"/>
                <a:chExt cx="91" cy="90"/>
              </a:xfrm>
            </p:grpSpPr>
            <p:sp>
              <p:nvSpPr>
                <p:cNvPr id="38" name="Line 56"/>
                <p:cNvSpPr>
                  <a:spLocks noChangeShapeType="1"/>
                </p:cNvSpPr>
                <p:nvPr/>
              </p:nvSpPr>
              <p:spPr bwMode="auto">
                <a:xfrm>
                  <a:off x="4150" y="3748"/>
                  <a:ext cx="91" cy="90"/>
                </a:xfrm>
                <a:prstGeom prst="line">
                  <a:avLst/>
                </a:prstGeom>
                <a:noFill/>
                <a:ln w="28575">
                  <a:solidFill>
                    <a:srgbClr val="66FF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 name="Line 57"/>
                <p:cNvSpPr>
                  <a:spLocks noChangeShapeType="1"/>
                </p:cNvSpPr>
                <p:nvPr/>
              </p:nvSpPr>
              <p:spPr bwMode="auto">
                <a:xfrm flipH="1">
                  <a:off x="4150" y="3748"/>
                  <a:ext cx="91" cy="90"/>
                </a:xfrm>
                <a:prstGeom prst="line">
                  <a:avLst/>
                </a:prstGeom>
                <a:noFill/>
                <a:ln w="28575">
                  <a:solidFill>
                    <a:srgbClr val="66FF33"/>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6" name="Group 59"/>
              <p:cNvGrpSpPr>
                <a:grpSpLocks/>
              </p:cNvGrpSpPr>
              <p:nvPr/>
            </p:nvGrpSpPr>
            <p:grpSpPr bwMode="auto">
              <a:xfrm>
                <a:off x="8975726" y="3933826"/>
                <a:ext cx="144463" cy="142875"/>
                <a:chOff x="4150" y="3748"/>
                <a:chExt cx="91" cy="90"/>
              </a:xfrm>
            </p:grpSpPr>
            <p:sp>
              <p:nvSpPr>
                <p:cNvPr id="36" name="Line 60"/>
                <p:cNvSpPr>
                  <a:spLocks noChangeShapeType="1"/>
                </p:cNvSpPr>
                <p:nvPr/>
              </p:nvSpPr>
              <p:spPr bwMode="auto">
                <a:xfrm>
                  <a:off x="4150" y="3748"/>
                  <a:ext cx="91" cy="90"/>
                </a:xfrm>
                <a:prstGeom prst="line">
                  <a:avLst/>
                </a:prstGeom>
                <a:noFill/>
                <a:ln w="28575">
                  <a:solidFill>
                    <a:srgbClr val="66FF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 name="Line 61"/>
                <p:cNvSpPr>
                  <a:spLocks noChangeShapeType="1"/>
                </p:cNvSpPr>
                <p:nvPr/>
              </p:nvSpPr>
              <p:spPr bwMode="auto">
                <a:xfrm flipH="1">
                  <a:off x="4150" y="3748"/>
                  <a:ext cx="91" cy="90"/>
                </a:xfrm>
                <a:prstGeom prst="line">
                  <a:avLst/>
                </a:prstGeom>
                <a:noFill/>
                <a:ln w="28575">
                  <a:solidFill>
                    <a:srgbClr val="66FF33"/>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7" name="Group 62"/>
              <p:cNvGrpSpPr>
                <a:grpSpLocks/>
              </p:cNvGrpSpPr>
              <p:nvPr/>
            </p:nvGrpSpPr>
            <p:grpSpPr bwMode="auto">
              <a:xfrm>
                <a:off x="9191626" y="3933826"/>
                <a:ext cx="144463" cy="142875"/>
                <a:chOff x="4150" y="3748"/>
                <a:chExt cx="91" cy="90"/>
              </a:xfrm>
            </p:grpSpPr>
            <p:sp>
              <p:nvSpPr>
                <p:cNvPr id="34" name="Line 63"/>
                <p:cNvSpPr>
                  <a:spLocks noChangeShapeType="1"/>
                </p:cNvSpPr>
                <p:nvPr/>
              </p:nvSpPr>
              <p:spPr bwMode="auto">
                <a:xfrm>
                  <a:off x="4150" y="3748"/>
                  <a:ext cx="91" cy="90"/>
                </a:xfrm>
                <a:prstGeom prst="line">
                  <a:avLst/>
                </a:prstGeom>
                <a:noFill/>
                <a:ln w="28575">
                  <a:solidFill>
                    <a:srgbClr val="66FF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 name="Line 64"/>
                <p:cNvSpPr>
                  <a:spLocks noChangeShapeType="1"/>
                </p:cNvSpPr>
                <p:nvPr/>
              </p:nvSpPr>
              <p:spPr bwMode="auto">
                <a:xfrm flipH="1">
                  <a:off x="4150" y="3748"/>
                  <a:ext cx="91" cy="90"/>
                </a:xfrm>
                <a:prstGeom prst="line">
                  <a:avLst/>
                </a:prstGeom>
                <a:noFill/>
                <a:ln w="28575">
                  <a:solidFill>
                    <a:srgbClr val="66FF33"/>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8" name="Group 65"/>
              <p:cNvGrpSpPr>
                <a:grpSpLocks/>
              </p:cNvGrpSpPr>
              <p:nvPr/>
            </p:nvGrpSpPr>
            <p:grpSpPr bwMode="auto">
              <a:xfrm>
                <a:off x="9296401" y="3933826"/>
                <a:ext cx="144463" cy="142875"/>
                <a:chOff x="4150" y="3748"/>
                <a:chExt cx="91" cy="90"/>
              </a:xfrm>
            </p:grpSpPr>
            <p:sp>
              <p:nvSpPr>
                <p:cNvPr id="32" name="Line 66"/>
                <p:cNvSpPr>
                  <a:spLocks noChangeShapeType="1"/>
                </p:cNvSpPr>
                <p:nvPr/>
              </p:nvSpPr>
              <p:spPr bwMode="auto">
                <a:xfrm>
                  <a:off x="4150" y="3748"/>
                  <a:ext cx="91" cy="90"/>
                </a:xfrm>
                <a:prstGeom prst="line">
                  <a:avLst/>
                </a:prstGeom>
                <a:noFill/>
                <a:ln w="28575">
                  <a:solidFill>
                    <a:srgbClr val="66FF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 name="Line 67"/>
                <p:cNvSpPr>
                  <a:spLocks noChangeShapeType="1"/>
                </p:cNvSpPr>
                <p:nvPr/>
              </p:nvSpPr>
              <p:spPr bwMode="auto">
                <a:xfrm flipH="1">
                  <a:off x="4150" y="3748"/>
                  <a:ext cx="91" cy="90"/>
                </a:xfrm>
                <a:prstGeom prst="line">
                  <a:avLst/>
                </a:prstGeom>
                <a:noFill/>
                <a:ln w="28575">
                  <a:solidFill>
                    <a:srgbClr val="66FF33"/>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9" name="Group 68"/>
              <p:cNvGrpSpPr>
                <a:grpSpLocks/>
              </p:cNvGrpSpPr>
              <p:nvPr/>
            </p:nvGrpSpPr>
            <p:grpSpPr bwMode="auto">
              <a:xfrm>
                <a:off x="8474076" y="3933826"/>
                <a:ext cx="144463" cy="142875"/>
                <a:chOff x="4150" y="3748"/>
                <a:chExt cx="91" cy="90"/>
              </a:xfrm>
            </p:grpSpPr>
            <p:sp>
              <p:nvSpPr>
                <p:cNvPr id="30" name="Line 69"/>
                <p:cNvSpPr>
                  <a:spLocks noChangeShapeType="1"/>
                </p:cNvSpPr>
                <p:nvPr/>
              </p:nvSpPr>
              <p:spPr bwMode="auto">
                <a:xfrm>
                  <a:off x="4150" y="3748"/>
                  <a:ext cx="91" cy="90"/>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 name="Line 70"/>
                <p:cNvSpPr>
                  <a:spLocks noChangeShapeType="1"/>
                </p:cNvSpPr>
                <p:nvPr/>
              </p:nvSpPr>
              <p:spPr bwMode="auto">
                <a:xfrm flipH="1">
                  <a:off x="4150" y="3748"/>
                  <a:ext cx="91" cy="90"/>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0" name="Group 71"/>
              <p:cNvGrpSpPr>
                <a:grpSpLocks/>
              </p:cNvGrpSpPr>
              <p:nvPr/>
            </p:nvGrpSpPr>
            <p:grpSpPr bwMode="auto">
              <a:xfrm>
                <a:off x="8040688" y="3933826"/>
                <a:ext cx="144462" cy="142875"/>
                <a:chOff x="4150" y="3748"/>
                <a:chExt cx="91" cy="90"/>
              </a:xfrm>
            </p:grpSpPr>
            <p:sp>
              <p:nvSpPr>
                <p:cNvPr id="28" name="Line 72"/>
                <p:cNvSpPr>
                  <a:spLocks noChangeShapeType="1"/>
                </p:cNvSpPr>
                <p:nvPr/>
              </p:nvSpPr>
              <p:spPr bwMode="auto">
                <a:xfrm>
                  <a:off x="4150" y="3748"/>
                  <a:ext cx="91" cy="90"/>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 name="Line 73"/>
                <p:cNvSpPr>
                  <a:spLocks noChangeShapeType="1"/>
                </p:cNvSpPr>
                <p:nvPr/>
              </p:nvSpPr>
              <p:spPr bwMode="auto">
                <a:xfrm flipH="1">
                  <a:off x="4150" y="3748"/>
                  <a:ext cx="91" cy="90"/>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 name="Group 74"/>
              <p:cNvGrpSpPr>
                <a:grpSpLocks/>
              </p:cNvGrpSpPr>
              <p:nvPr/>
            </p:nvGrpSpPr>
            <p:grpSpPr bwMode="auto">
              <a:xfrm>
                <a:off x="8256588" y="3933826"/>
                <a:ext cx="144462" cy="142875"/>
                <a:chOff x="4150" y="3748"/>
                <a:chExt cx="91" cy="90"/>
              </a:xfrm>
            </p:grpSpPr>
            <p:sp>
              <p:nvSpPr>
                <p:cNvPr id="26" name="Line 75"/>
                <p:cNvSpPr>
                  <a:spLocks noChangeShapeType="1"/>
                </p:cNvSpPr>
                <p:nvPr/>
              </p:nvSpPr>
              <p:spPr bwMode="auto">
                <a:xfrm>
                  <a:off x="4150" y="3748"/>
                  <a:ext cx="91" cy="90"/>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 name="Line 76"/>
                <p:cNvSpPr>
                  <a:spLocks noChangeShapeType="1"/>
                </p:cNvSpPr>
                <p:nvPr/>
              </p:nvSpPr>
              <p:spPr bwMode="auto">
                <a:xfrm flipH="1">
                  <a:off x="4150" y="3748"/>
                  <a:ext cx="91" cy="90"/>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2" name="Group 77"/>
              <p:cNvGrpSpPr>
                <a:grpSpLocks/>
              </p:cNvGrpSpPr>
              <p:nvPr/>
            </p:nvGrpSpPr>
            <p:grpSpPr bwMode="auto">
              <a:xfrm>
                <a:off x="8401051" y="3933826"/>
                <a:ext cx="144463" cy="142875"/>
                <a:chOff x="4150" y="3748"/>
                <a:chExt cx="91" cy="90"/>
              </a:xfrm>
            </p:grpSpPr>
            <p:sp>
              <p:nvSpPr>
                <p:cNvPr id="24" name="Line 78"/>
                <p:cNvSpPr>
                  <a:spLocks noChangeShapeType="1"/>
                </p:cNvSpPr>
                <p:nvPr/>
              </p:nvSpPr>
              <p:spPr bwMode="auto">
                <a:xfrm>
                  <a:off x="4150" y="3748"/>
                  <a:ext cx="91" cy="90"/>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 name="Line 79"/>
                <p:cNvSpPr>
                  <a:spLocks noChangeShapeType="1"/>
                </p:cNvSpPr>
                <p:nvPr/>
              </p:nvSpPr>
              <p:spPr bwMode="auto">
                <a:xfrm flipH="1">
                  <a:off x="4150" y="3748"/>
                  <a:ext cx="91" cy="90"/>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3" name="Text Box 42"/>
              <p:cNvSpPr txBox="1">
                <a:spLocks noChangeArrowheads="1"/>
              </p:cNvSpPr>
              <p:nvPr/>
            </p:nvSpPr>
            <p:spPr bwMode="auto">
              <a:xfrm>
                <a:off x="10053638" y="3752851"/>
                <a:ext cx="317500" cy="461963"/>
              </a:xfrm>
              <a:prstGeom prst="rect">
                <a:avLst/>
              </a:prstGeom>
              <a:noFill/>
              <a:ln w="9525">
                <a:noFill/>
                <a:miter lim="800000"/>
                <a:headEnd/>
                <a:tailEnd/>
              </a:ln>
              <a:effectLst/>
            </p:spPr>
            <p:txBody>
              <a:bodyPr wrap="none">
                <a:spAutoFit/>
              </a:bodyPr>
              <a:lstStyle/>
              <a:p>
                <a:pPr eaLnBrk="1" hangingPunct="1">
                  <a:defRPr/>
                </a:pPr>
                <a:r>
                  <a:rPr lang="tr-TR" sz="2400" i="1" dirty="0">
                    <a:latin typeface="+mj-lt"/>
                  </a:rPr>
                  <a:t>x</a:t>
                </a:r>
              </a:p>
            </p:txBody>
          </p:sp>
        </p:grpSp>
      </p:grpSp>
      <p:sp>
        <p:nvSpPr>
          <p:cNvPr id="2" name="TextBox 1"/>
          <p:cNvSpPr txBox="1"/>
          <p:nvPr/>
        </p:nvSpPr>
        <p:spPr>
          <a:xfrm>
            <a:off x="2329789" y="5067843"/>
            <a:ext cx="7784952" cy="830997"/>
          </a:xfrm>
          <a:prstGeom prst="rect">
            <a:avLst/>
          </a:prstGeom>
          <a:noFill/>
        </p:spPr>
        <p:txBody>
          <a:bodyPr wrap="none" rtlCol="0">
            <a:spAutoFit/>
          </a:bodyPr>
          <a:lstStyle/>
          <a:p>
            <a:r>
              <a:rPr lang="en-US" sz="2400" b="1" dirty="0">
                <a:latin typeface="Arial" panose="020B0604020202020204" pitchFamily="34" charset="0"/>
                <a:cs typeface="Arial" panose="020B0604020202020204" pitchFamily="34" charset="0"/>
              </a:rPr>
              <a:t>w</a:t>
            </a:r>
            <a:r>
              <a:rPr lang="en-US" sz="2400" baseline="30000" dirty="0">
                <a:latin typeface="Arial" panose="020B0604020202020204" pitchFamily="34" charset="0"/>
                <a:cs typeface="Arial" panose="020B0604020202020204" pitchFamily="34" charset="0"/>
              </a:rPr>
              <a:t>T</a:t>
            </a:r>
            <a:r>
              <a:rPr lang="en-US" sz="2400" b="1" dirty="0">
                <a:latin typeface="Arial" panose="020B0604020202020204" pitchFamily="34" charset="0"/>
                <a:cs typeface="Arial" panose="020B0604020202020204" pitchFamily="34" charset="0"/>
              </a:rPr>
              <a:t>x</a:t>
            </a:r>
            <a:r>
              <a:rPr lang="en-US" sz="2400" dirty="0"/>
              <a:t>=0 defines a region of attribute space where examples </a:t>
            </a:r>
          </a:p>
          <a:p>
            <a:r>
              <a:rPr lang="en-US" sz="2400" dirty="0"/>
              <a:t>have probability &gt; 0.5 of being members of the positive class.</a:t>
            </a:r>
          </a:p>
        </p:txBody>
      </p:sp>
    </p:spTree>
    <p:extLst>
      <p:ext uri="{BB962C8B-B14F-4D97-AF65-F5344CB8AC3E}">
        <p14:creationId xmlns:p14="http://schemas.microsoft.com/office/powerpoint/2010/main" val="31627194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47227" y="817432"/>
            <a:ext cx="4877617" cy="461665"/>
          </a:xfrm>
          <a:prstGeom prst="rect">
            <a:avLst/>
          </a:prstGeom>
          <a:noFill/>
        </p:spPr>
        <p:txBody>
          <a:bodyPr wrap="none" rtlCol="0">
            <a:spAutoFit/>
          </a:bodyPr>
          <a:lstStyle/>
          <a:p>
            <a:r>
              <a:rPr lang="en-US" sz="2400" dirty="0"/>
              <a:t>Benefits of stochastic gradient decent</a:t>
            </a:r>
          </a:p>
        </p:txBody>
      </p:sp>
      <p:sp>
        <p:nvSpPr>
          <p:cNvPr id="4" name="TextBox 3"/>
          <p:cNvSpPr txBox="1"/>
          <p:nvPr/>
        </p:nvSpPr>
        <p:spPr>
          <a:xfrm>
            <a:off x="2417438" y="5357352"/>
            <a:ext cx="6881949" cy="830997"/>
          </a:xfrm>
          <a:prstGeom prst="rect">
            <a:avLst/>
          </a:prstGeom>
          <a:noFill/>
        </p:spPr>
        <p:txBody>
          <a:bodyPr wrap="none" rtlCol="0">
            <a:spAutoFit/>
          </a:bodyPr>
          <a:lstStyle/>
          <a:p>
            <a:r>
              <a:rPr lang="en-US" sz="2400" dirty="0"/>
              <a:t>Less computation than Batch gradient decent</a:t>
            </a:r>
          </a:p>
          <a:p>
            <a:r>
              <a:rPr lang="en-US" sz="2400" dirty="0"/>
              <a:t>Randomness helps avoid getting stuck in local minima</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46437" y="1458263"/>
            <a:ext cx="4781025" cy="3899089"/>
          </a:xfrm>
          <a:prstGeom prst="rect">
            <a:avLst/>
          </a:prstGeom>
        </p:spPr>
      </p:pic>
    </p:spTree>
    <p:extLst>
      <p:ext uri="{BB962C8B-B14F-4D97-AF65-F5344CB8AC3E}">
        <p14:creationId xmlns:p14="http://schemas.microsoft.com/office/powerpoint/2010/main" val="39438996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22157" y="816894"/>
            <a:ext cx="7194598" cy="1384995"/>
          </a:xfrm>
          <a:prstGeom prst="rect">
            <a:avLst/>
          </a:prstGeom>
          <a:noFill/>
        </p:spPr>
        <p:txBody>
          <a:bodyPr wrap="none" rtlCol="0">
            <a:spAutoFit/>
          </a:bodyPr>
          <a:lstStyle/>
          <a:p>
            <a:r>
              <a:rPr lang="en-US" sz="2800" dirty="0"/>
              <a:t>Batch gradient decent fixed </a:t>
            </a:r>
            <a:r>
              <a:rPr lang="en-US" sz="2800" b="1" dirty="0"/>
              <a:t>leaning rate </a:t>
            </a:r>
            <a:r>
              <a:rPr lang="en-US" sz="2800" dirty="0">
                <a:latin typeface="Symbol" panose="05050102010706020507" pitchFamily="18" charset="2"/>
              </a:rPr>
              <a:t>h</a:t>
            </a:r>
          </a:p>
          <a:p>
            <a:r>
              <a:rPr lang="en-US" sz="2800" b="1" dirty="0"/>
              <a:t>w</a:t>
            </a:r>
            <a:r>
              <a:rPr lang="en-US" sz="2800" dirty="0"/>
              <a:t>(1) = </a:t>
            </a:r>
            <a:r>
              <a:rPr lang="en-US" sz="2800" b="1" dirty="0"/>
              <a:t>w</a:t>
            </a:r>
            <a:r>
              <a:rPr lang="en-US" sz="2800" dirty="0"/>
              <a:t>(0) + </a:t>
            </a:r>
            <a:r>
              <a:rPr lang="en-US" sz="2800" dirty="0">
                <a:latin typeface="Symbol" panose="05050102010706020507" pitchFamily="18" charset="2"/>
              </a:rPr>
              <a:t>D</a:t>
            </a:r>
            <a:r>
              <a:rPr lang="en-US" sz="2800" dirty="0"/>
              <a:t> </a:t>
            </a:r>
            <a:r>
              <a:rPr lang="en-US" sz="2800" b="1" dirty="0"/>
              <a:t>w</a:t>
            </a:r>
            <a:endParaRPr lang="en-US" sz="2800" dirty="0"/>
          </a:p>
          <a:p>
            <a:r>
              <a:rPr lang="en-US" sz="2800" dirty="0"/>
              <a:t>Weights change fastest where gradient is largest</a:t>
            </a:r>
          </a:p>
        </p:txBody>
      </p:sp>
      <p:pic>
        <p:nvPicPr>
          <p:cNvPr id="3074" name="Picture 2" descr="H:\CS 483_580\2014\pictures from lecture 9\variable step siz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3048001"/>
            <a:ext cx="3352800" cy="3326049"/>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H:\CS 483_580\2014\pictures from lecture 9\fixed learning rat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2352181"/>
            <a:ext cx="4552950" cy="74295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H:\CS 483_580\2014\pictures from lecture 9\gardient Ein.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3600" y="3095131"/>
            <a:ext cx="4281569" cy="95607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7537622" y="4021982"/>
            <a:ext cx="2347822" cy="400110"/>
          </a:xfrm>
          <a:prstGeom prst="rect">
            <a:avLst/>
          </a:prstGeom>
          <a:noFill/>
        </p:spPr>
        <p:txBody>
          <a:bodyPr wrap="none" rtlCol="0">
            <a:spAutoFit/>
          </a:bodyPr>
          <a:lstStyle/>
          <a:p>
            <a:r>
              <a:rPr lang="en-US" sz="2000" dirty="0"/>
              <a:t>Note: sum of vectors</a:t>
            </a:r>
          </a:p>
        </p:txBody>
      </p:sp>
    </p:spTree>
    <p:extLst>
      <p:ext uri="{BB962C8B-B14F-4D97-AF65-F5344CB8AC3E}">
        <p14:creationId xmlns:p14="http://schemas.microsoft.com/office/powerpoint/2010/main" val="6669070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CS 483_580\2014\pictures from lecture 9\gardient Ei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0908" y="3525236"/>
            <a:ext cx="5886450" cy="13144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750908" y="1155356"/>
            <a:ext cx="6633034" cy="2092881"/>
          </a:xfrm>
          <a:prstGeom prst="rect">
            <a:avLst/>
          </a:prstGeom>
          <a:noFill/>
        </p:spPr>
        <p:txBody>
          <a:bodyPr wrap="none" rtlCol="0">
            <a:spAutoFit/>
          </a:bodyPr>
          <a:lstStyle/>
          <a:p>
            <a:r>
              <a:rPr lang="en-US" sz="2800" dirty="0"/>
              <a:t>Chose </a:t>
            </a:r>
            <a:r>
              <a:rPr lang="en-US" sz="2800" b="1" dirty="0"/>
              <a:t>w</a:t>
            </a:r>
            <a:r>
              <a:rPr lang="en-US" sz="2800" dirty="0"/>
              <a:t>(0) randomly on [-0.01, 0.01]</a:t>
            </a:r>
            <a:endParaRPr lang="en-US" dirty="0"/>
          </a:p>
          <a:p>
            <a:r>
              <a:rPr lang="en-US" sz="2800" dirty="0"/>
              <a:t>Chose a learning rate of 0.001 or less</a:t>
            </a:r>
          </a:p>
          <a:p>
            <a:endParaRPr lang="en-US" dirty="0"/>
          </a:p>
          <a:p>
            <a:r>
              <a:rPr lang="en-US" sz="2800" dirty="0"/>
              <a:t>How do you avoid overflow in calculation of </a:t>
            </a:r>
          </a:p>
          <a:p>
            <a:r>
              <a:rPr lang="en-US" sz="2800" dirty="0"/>
              <a:t>the gradient of E</a:t>
            </a:r>
            <a:r>
              <a:rPr lang="en-US" sz="2800" baseline="-25000" dirty="0"/>
              <a:t>in</a:t>
            </a:r>
            <a:r>
              <a:rPr lang="en-US" sz="2800" dirty="0"/>
              <a:t> ? </a:t>
            </a:r>
          </a:p>
        </p:txBody>
      </p:sp>
      <p:sp>
        <p:nvSpPr>
          <p:cNvPr id="2" name="TextBox 1"/>
          <p:cNvSpPr txBox="1"/>
          <p:nvPr/>
        </p:nvSpPr>
        <p:spPr>
          <a:xfrm>
            <a:off x="2518913" y="5262113"/>
            <a:ext cx="6652462" cy="523220"/>
          </a:xfrm>
          <a:prstGeom prst="rect">
            <a:avLst/>
          </a:prstGeom>
          <a:noFill/>
        </p:spPr>
        <p:txBody>
          <a:bodyPr wrap="none" rtlCol="0">
            <a:spAutoFit/>
          </a:bodyPr>
          <a:lstStyle/>
          <a:p>
            <a:r>
              <a:rPr lang="en-US" sz="2800" dirty="0"/>
              <a:t>Update weights w(t+1)=w(t) -</a:t>
            </a:r>
            <a:r>
              <a:rPr lang="en-US" sz="2800" dirty="0">
                <a:latin typeface="Symbol" panose="05050102010706020507" pitchFamily="18" charset="2"/>
              </a:rPr>
              <a:t> h </a:t>
            </a:r>
            <a:r>
              <a:rPr lang="en-US" sz="2800" dirty="0"/>
              <a:t>gradient(E</a:t>
            </a:r>
            <a:r>
              <a:rPr lang="en-US" sz="2800" baseline="-25000" dirty="0"/>
              <a:t>in</a:t>
            </a:r>
            <a:r>
              <a:rPr lang="en-US" sz="2800" dirty="0"/>
              <a:t>)</a:t>
            </a:r>
          </a:p>
        </p:txBody>
      </p:sp>
    </p:spTree>
    <p:extLst>
      <p:ext uri="{BB962C8B-B14F-4D97-AF65-F5344CB8AC3E}">
        <p14:creationId xmlns:p14="http://schemas.microsoft.com/office/powerpoint/2010/main" val="11136094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2600" y="832401"/>
            <a:ext cx="9628094" cy="5841645"/>
          </a:xfrm>
          <a:prstGeom prst="rect">
            <a:avLst/>
          </a:prstGeom>
        </p:spPr>
      </p:pic>
      <p:sp>
        <p:nvSpPr>
          <p:cNvPr id="4" name="Rectangle 3"/>
          <p:cNvSpPr/>
          <p:nvPr/>
        </p:nvSpPr>
        <p:spPr>
          <a:xfrm>
            <a:off x="1542600" y="3753223"/>
            <a:ext cx="5512541" cy="28405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E:\CS 483_580\2014\pictures from lecture 9\logistics function and graph.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2230" y="3896914"/>
            <a:ext cx="7242629" cy="205534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4048704" y="317443"/>
            <a:ext cx="3958199" cy="461665"/>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Weka’s Logistic Regression</a:t>
            </a:r>
          </a:p>
        </p:txBody>
      </p:sp>
    </p:spTree>
    <p:extLst>
      <p:ext uri="{BB962C8B-B14F-4D97-AF65-F5344CB8AC3E}">
        <p14:creationId xmlns:p14="http://schemas.microsoft.com/office/powerpoint/2010/main" val="2283906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7804" y="146918"/>
            <a:ext cx="11680166" cy="1446550"/>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Since Log is a monotone increasing function, maximizing log(likelihood) is equivalent to minimizing -log(likelihood)</a:t>
            </a:r>
          </a:p>
          <a:p>
            <a:endParaRPr lang="en-US" sz="16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Dividing by N, size if training set; hence in-sample error function becomes</a:t>
            </a:r>
          </a:p>
        </p:txBody>
      </p:sp>
      <p:pic>
        <p:nvPicPr>
          <p:cNvPr id="4098" name="Picture 2" descr="E:\CS 483_580\2014\pictures from lecture 9\max likelihood min cross entrop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1720" y="1636522"/>
            <a:ext cx="4533900" cy="42672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631720" y="1919377"/>
            <a:ext cx="1156086" cy="461665"/>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E</a:t>
            </a:r>
            <a:r>
              <a:rPr lang="en-US" sz="2400" baseline="-25000" dirty="0">
                <a:latin typeface="Arial" panose="020B0604020202020204" pitchFamily="34" charset="0"/>
                <a:cs typeface="Arial" panose="020B0604020202020204" pitchFamily="34" charset="0"/>
              </a:rPr>
              <a:t>in</a:t>
            </a:r>
            <a:r>
              <a:rPr lang="en-US" sz="2400" dirty="0">
                <a:latin typeface="Arial" panose="020B0604020202020204" pitchFamily="34" charset="0"/>
                <a:cs typeface="Arial" panose="020B0604020202020204" pitchFamily="34" charset="0"/>
              </a:rPr>
              <a:t>(w)=</a:t>
            </a:r>
          </a:p>
        </p:txBody>
      </p:sp>
      <p:sp>
        <p:nvSpPr>
          <p:cNvPr id="7" name="TextBox 6"/>
          <p:cNvSpPr txBox="1"/>
          <p:nvPr/>
        </p:nvSpPr>
        <p:spPr>
          <a:xfrm>
            <a:off x="3631720" y="3073378"/>
            <a:ext cx="976549" cy="461665"/>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E</a:t>
            </a:r>
            <a:r>
              <a:rPr lang="en-US" sz="2400" baseline="-25000" dirty="0">
                <a:latin typeface="Arial" panose="020B0604020202020204" pitchFamily="34" charset="0"/>
                <a:cs typeface="Arial" panose="020B0604020202020204" pitchFamily="34" charset="0"/>
              </a:rPr>
              <a:t>in</a:t>
            </a:r>
            <a:r>
              <a:rPr lang="en-US" sz="2400" dirty="0">
                <a:latin typeface="Arial" panose="020B0604020202020204" pitchFamily="34" charset="0"/>
                <a:cs typeface="Arial" panose="020B0604020202020204" pitchFamily="34" charset="0"/>
              </a:rPr>
              <a:t>(w)</a:t>
            </a:r>
          </a:p>
        </p:txBody>
      </p:sp>
      <p:sp>
        <p:nvSpPr>
          <p:cNvPr id="6" name="TextBox 5"/>
          <p:cNvSpPr txBox="1"/>
          <p:nvPr/>
        </p:nvSpPr>
        <p:spPr>
          <a:xfrm>
            <a:off x="3631720" y="4026885"/>
            <a:ext cx="4605748" cy="461665"/>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Using</a:t>
            </a:r>
            <a:r>
              <a:rPr lang="en-US" sz="2400" dirty="0"/>
              <a:t> </a:t>
            </a:r>
            <a:r>
              <a:rPr lang="en-US" sz="2400" dirty="0">
                <a:latin typeface="Symbol" panose="05050102010706020507" pitchFamily="18" charset="2"/>
              </a:rPr>
              <a:t>q</a:t>
            </a:r>
            <a:r>
              <a:rPr lang="en-US" sz="2400" dirty="0">
                <a:latin typeface="Arial" panose="020B0604020202020204" pitchFamily="34" charset="0"/>
                <a:cs typeface="Arial" panose="020B0604020202020204" pitchFamily="34" charset="0"/>
              </a:rPr>
              <a:t>(s) = e</a:t>
            </a:r>
            <a:r>
              <a:rPr lang="en-US" sz="2400" baseline="30000" dirty="0">
                <a:latin typeface="Arial" panose="020B0604020202020204" pitchFamily="34" charset="0"/>
                <a:cs typeface="Arial" panose="020B0604020202020204" pitchFamily="34" charset="0"/>
              </a:rPr>
              <a:t>s</a:t>
            </a:r>
            <a:r>
              <a:rPr lang="en-US" sz="2400" dirty="0">
                <a:latin typeface="Arial" panose="020B0604020202020204" pitchFamily="34" charset="0"/>
                <a:cs typeface="Arial" panose="020B0604020202020204" pitchFamily="34" charset="0"/>
              </a:rPr>
              <a:t>/(1+e</a:t>
            </a:r>
            <a:r>
              <a:rPr lang="en-US" sz="2400" baseline="30000" dirty="0">
                <a:latin typeface="Arial" panose="020B0604020202020204" pitchFamily="34" charset="0"/>
                <a:cs typeface="Arial" panose="020B0604020202020204" pitchFamily="34" charset="0"/>
              </a:rPr>
              <a:t>s</a:t>
            </a:r>
            <a:r>
              <a:rPr lang="en-US" sz="2400" dirty="0">
                <a:latin typeface="Arial" panose="020B0604020202020204" pitchFamily="34" charset="0"/>
                <a:cs typeface="Arial" panose="020B0604020202020204" pitchFamily="34" charset="0"/>
              </a:rPr>
              <a:t>) = 1/(1+e</a:t>
            </a:r>
            <a:r>
              <a:rPr lang="en-US" sz="2400" baseline="30000" dirty="0">
                <a:latin typeface="Arial" panose="020B0604020202020204" pitchFamily="34" charset="0"/>
                <a:cs typeface="Arial" panose="020B0604020202020204" pitchFamily="34" charset="0"/>
              </a:rPr>
              <a:t>-s</a:t>
            </a:r>
            <a:r>
              <a:rPr lang="en-US" sz="2400" dirty="0">
                <a:latin typeface="Arial" panose="020B0604020202020204" pitchFamily="34" charset="0"/>
                <a:cs typeface="Arial" panose="020B0604020202020204" pitchFamily="34" charset="0"/>
              </a:rPr>
              <a:t>)</a:t>
            </a:r>
            <a:endParaRPr lang="en-US" sz="2400" dirty="0">
              <a:latin typeface="Symbol" panose="05050102010706020507" pitchFamily="18" charset="2"/>
            </a:endParaRPr>
          </a:p>
        </p:txBody>
      </p:sp>
      <p:sp>
        <p:nvSpPr>
          <p:cNvPr id="8" name="TextBox 7"/>
          <p:cNvSpPr txBox="1"/>
          <p:nvPr/>
        </p:nvSpPr>
        <p:spPr>
          <a:xfrm>
            <a:off x="2997403" y="5992842"/>
            <a:ext cx="6113084" cy="461665"/>
          </a:xfrm>
          <a:prstGeom prst="rect">
            <a:avLst/>
          </a:prstGeom>
          <a:noFill/>
        </p:spPr>
        <p:txBody>
          <a:bodyPr wrap="none" rtlCol="0">
            <a:spAutoFit/>
          </a:bodyPr>
          <a:lstStyle/>
          <a:p>
            <a:r>
              <a:rPr lang="en-US" sz="2400" dirty="0"/>
              <a:t>where y</a:t>
            </a:r>
            <a:r>
              <a:rPr lang="en-US" sz="2400" baseline="-25000" dirty="0"/>
              <a:t>n</a:t>
            </a:r>
            <a:r>
              <a:rPr lang="en-US" sz="2400" dirty="0"/>
              <a:t> is the label on the n</a:t>
            </a:r>
            <a:r>
              <a:rPr lang="en-US" sz="2400" baseline="30000" dirty="0"/>
              <a:t>th</a:t>
            </a:r>
            <a:r>
              <a:rPr lang="en-US" sz="2400" dirty="0"/>
              <a:t> attribute vector</a:t>
            </a:r>
          </a:p>
        </p:txBody>
      </p:sp>
    </p:spTree>
    <p:extLst>
      <p:ext uri="{BB962C8B-B14F-4D97-AF65-F5344CB8AC3E}">
        <p14:creationId xmlns:p14="http://schemas.microsoft.com/office/powerpoint/2010/main" val="3526689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3342" y="4188941"/>
            <a:ext cx="10096382" cy="1200329"/>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Objective: find </a:t>
            </a:r>
            <a:r>
              <a:rPr lang="en-US" sz="2400" b="1" dirty="0">
                <a:latin typeface="Arial" panose="020B0604020202020204" pitchFamily="34" charset="0"/>
                <a:cs typeface="Arial" panose="020B0604020202020204" pitchFamily="34" charset="0"/>
              </a:rPr>
              <a:t>w</a:t>
            </a:r>
            <a:r>
              <a:rPr lang="en-US" sz="2400" dirty="0">
                <a:latin typeface="Arial" panose="020B0604020202020204" pitchFamily="34" charset="0"/>
                <a:cs typeface="Arial" panose="020B0604020202020204" pitchFamily="34" charset="0"/>
              </a:rPr>
              <a:t> such that risk score &gt;&gt; 0 for attribute vectors </a:t>
            </a:r>
            <a:r>
              <a:rPr lang="en-US" sz="2400" b="1" dirty="0">
                <a:latin typeface="Arial" panose="020B0604020202020204" pitchFamily="34" charset="0"/>
                <a:cs typeface="Arial" panose="020B0604020202020204" pitchFamily="34" charset="0"/>
              </a:rPr>
              <a:t>x</a:t>
            </a:r>
            <a:r>
              <a:rPr lang="en-US" sz="2400" dirty="0">
                <a:latin typeface="Arial" panose="020B0604020202020204" pitchFamily="34" charset="0"/>
                <a:cs typeface="Arial" panose="020B0604020202020204" pitchFamily="34" charset="0"/>
              </a:rPr>
              <a:t> of patients that have had a heart attack (</a:t>
            </a:r>
            <a:r>
              <a:rPr lang="en-US" sz="2400" dirty="0">
                <a:latin typeface="Symbol" panose="05050102010706020507" pitchFamily="18" charset="2"/>
                <a:cs typeface="Arial" panose="020B0604020202020204" pitchFamily="34" charset="0"/>
              </a:rPr>
              <a:t>q</a:t>
            </a:r>
            <a:r>
              <a:rPr lang="en-US" sz="2400" dirty="0">
                <a:latin typeface="Arial" panose="020B0604020202020204" pitchFamily="34" charset="0"/>
                <a:cs typeface="Arial" panose="020B0604020202020204" pitchFamily="34" charset="0"/>
              </a:rPr>
              <a:t>(s) ~ 1) and risk score &lt;&lt; 0 for attribute vectors </a:t>
            </a:r>
            <a:r>
              <a:rPr lang="en-US" sz="2400" b="1" dirty="0">
                <a:latin typeface="Arial" panose="020B0604020202020204" pitchFamily="34" charset="0"/>
                <a:cs typeface="Arial" panose="020B0604020202020204" pitchFamily="34" charset="0"/>
              </a:rPr>
              <a:t>x</a:t>
            </a:r>
            <a:r>
              <a:rPr lang="en-US" sz="2400" dirty="0">
                <a:latin typeface="Arial" panose="020B0604020202020204" pitchFamily="34" charset="0"/>
                <a:cs typeface="Arial" panose="020B0604020202020204" pitchFamily="34" charset="0"/>
              </a:rPr>
              <a:t> of patients who have not had a heart attack (</a:t>
            </a:r>
            <a:r>
              <a:rPr lang="en-US" sz="2400" dirty="0">
                <a:latin typeface="Symbol" panose="05050102010706020507" pitchFamily="18" charset="2"/>
                <a:cs typeface="Arial" panose="020B0604020202020204" pitchFamily="34" charset="0"/>
              </a:rPr>
              <a:t>q</a:t>
            </a:r>
            <a:r>
              <a:rPr lang="en-US" sz="2400" dirty="0">
                <a:latin typeface="Arial" panose="020B0604020202020204" pitchFamily="34" charset="0"/>
                <a:cs typeface="Arial" panose="020B0604020202020204" pitchFamily="34" charset="0"/>
              </a:rPr>
              <a:t>(s) ~ 0).  </a:t>
            </a:r>
          </a:p>
        </p:txBody>
      </p:sp>
      <p:sp>
        <p:nvSpPr>
          <p:cNvPr id="4" name="TextBox 3"/>
          <p:cNvSpPr txBox="1"/>
          <p:nvPr/>
        </p:nvSpPr>
        <p:spPr>
          <a:xfrm>
            <a:off x="2747872" y="383485"/>
            <a:ext cx="6609951" cy="584775"/>
          </a:xfrm>
          <a:prstGeom prst="rect">
            <a:avLst/>
          </a:prstGeom>
          <a:noFill/>
        </p:spPr>
        <p:txBody>
          <a:bodyPr wrap="none" rtlCol="0">
            <a:spAutoFit/>
          </a:bodyPr>
          <a:lstStyle/>
          <a:p>
            <a:r>
              <a:rPr lang="en-US" sz="3200" dirty="0"/>
              <a:t>Application: Probability of heart attack</a:t>
            </a:r>
          </a:p>
        </p:txBody>
      </p:sp>
      <p:pic>
        <p:nvPicPr>
          <p:cNvPr id="5123" name="Picture 3" descr="E:\CS 483_580\2014\pictures from lecture 9\prediction of heart attack.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5436" y="1079257"/>
            <a:ext cx="6414824" cy="25286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681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3463" y="2071817"/>
            <a:ext cx="10990053" cy="2862322"/>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The in-sample error function of logistic regression (called cross entropy) has the </a:t>
            </a:r>
          </a:p>
          <a:p>
            <a:r>
              <a:rPr lang="en-US" sz="2400" dirty="0">
                <a:latin typeface="Arial" panose="020B0604020202020204" pitchFamily="34" charset="0"/>
                <a:cs typeface="Arial" panose="020B0604020202020204" pitchFamily="34" charset="0"/>
              </a:rPr>
              <a:t>desired properties to optimize weights by minimum in-sample error.</a:t>
            </a:r>
          </a:p>
          <a:p>
            <a:endParaRPr lang="en-US" dirty="0"/>
          </a:p>
          <a:p>
            <a:r>
              <a:rPr lang="en-US" sz="2400" dirty="0">
                <a:latin typeface="Arial" panose="020B0604020202020204" pitchFamily="34" charset="0"/>
                <a:cs typeface="Arial" panose="020B0604020202020204" pitchFamily="34" charset="0"/>
              </a:rPr>
              <a:t>If </a:t>
            </a:r>
            <a:r>
              <a:rPr lang="en-US" sz="2400" b="1" dirty="0" err="1">
                <a:latin typeface="Arial" panose="020B0604020202020204" pitchFamily="34" charset="0"/>
                <a:cs typeface="Arial" panose="020B0604020202020204" pitchFamily="34" charset="0"/>
              </a:rPr>
              <a:t>x</a:t>
            </a:r>
            <a:r>
              <a:rPr lang="en-US" sz="2400" baseline="-25000" dirty="0" err="1">
                <a:latin typeface="Arial" panose="020B0604020202020204" pitchFamily="34" charset="0"/>
                <a:cs typeface="Arial" panose="020B0604020202020204" pitchFamily="34" charset="0"/>
              </a:rPr>
              <a:t>n</a:t>
            </a:r>
            <a:r>
              <a:rPr lang="en-US" sz="2400" dirty="0">
                <a:latin typeface="Arial" panose="020B0604020202020204" pitchFamily="34" charset="0"/>
                <a:cs typeface="Arial" panose="020B0604020202020204" pitchFamily="34" charset="0"/>
              </a:rPr>
              <a:t> are the attributes of a person who has had a heart attack, </a:t>
            </a:r>
            <a:r>
              <a:rPr lang="en-US" sz="2400" b="1" dirty="0" err="1">
                <a:latin typeface="Arial" panose="020B0604020202020204" pitchFamily="34" charset="0"/>
                <a:cs typeface="Arial" panose="020B0604020202020204" pitchFamily="34" charset="0"/>
              </a:rPr>
              <a:t>w</a:t>
            </a:r>
            <a:r>
              <a:rPr lang="en-US" sz="2400" baseline="30000" dirty="0" err="1">
                <a:latin typeface="Arial" panose="020B0604020202020204" pitchFamily="34" charset="0"/>
                <a:cs typeface="Arial" panose="020B0604020202020204" pitchFamily="34" charset="0"/>
              </a:rPr>
              <a:t>T</a:t>
            </a:r>
            <a:r>
              <a:rPr lang="en-US" sz="2400" b="1" dirty="0" err="1">
                <a:latin typeface="Arial" panose="020B0604020202020204" pitchFamily="34" charset="0"/>
                <a:cs typeface="Arial" panose="020B0604020202020204" pitchFamily="34" charset="0"/>
              </a:rPr>
              <a:t>x</a:t>
            </a:r>
            <a:r>
              <a:rPr lang="en-US" sz="2400" baseline="-25000" dirty="0" err="1">
                <a:latin typeface="Arial" panose="020B0604020202020204" pitchFamily="34" charset="0"/>
                <a:cs typeface="Arial" panose="020B0604020202020204" pitchFamily="34" charset="0"/>
              </a:rPr>
              <a:t>n</a:t>
            </a:r>
            <a:r>
              <a:rPr lang="en-US" sz="2400" dirty="0">
                <a:latin typeface="Arial" panose="020B0604020202020204" pitchFamily="34" charset="0"/>
                <a:cs typeface="Arial" panose="020B0604020202020204" pitchFamily="34" charset="0"/>
              </a:rPr>
              <a:t> &gt;&gt; 0 and y</a:t>
            </a:r>
            <a:r>
              <a:rPr lang="en-US" sz="2400" baseline="-25000" dirty="0">
                <a:latin typeface="Arial" panose="020B0604020202020204" pitchFamily="34" charset="0"/>
                <a:cs typeface="Arial" panose="020B0604020202020204" pitchFamily="34" charset="0"/>
              </a:rPr>
              <a:t>n </a:t>
            </a:r>
            <a:r>
              <a:rPr lang="en-US" sz="2400" dirty="0">
                <a:latin typeface="Arial" panose="020B0604020202020204" pitchFamily="34" charset="0"/>
                <a:cs typeface="Arial" panose="020B0604020202020204" pitchFamily="34" charset="0"/>
              </a:rPr>
              <a:t>&gt; 0, so the contribution to </a:t>
            </a:r>
            <a:r>
              <a:rPr lang="en-US" sz="2400" dirty="0" err="1">
                <a:latin typeface="Arial" panose="020B0604020202020204" pitchFamily="34" charset="0"/>
                <a:cs typeface="Arial" panose="020B0604020202020204" pitchFamily="34" charset="0"/>
              </a:rPr>
              <a:t>E</a:t>
            </a:r>
            <a:r>
              <a:rPr lang="en-US" sz="2400" baseline="-25000" dirty="0" err="1">
                <a:latin typeface="Arial" panose="020B0604020202020204" pitchFamily="34" charset="0"/>
                <a:cs typeface="Arial" panose="020B0604020202020204" pitchFamily="34" charset="0"/>
              </a:rPr>
              <a:t>in</a:t>
            </a:r>
            <a:r>
              <a:rPr lang="en-US" sz="2400" dirty="0">
                <a:latin typeface="Arial" panose="020B0604020202020204" pitchFamily="34" charset="0"/>
                <a:cs typeface="Arial" panose="020B0604020202020204" pitchFamily="34" charset="0"/>
              </a:rPr>
              <a:t>(</a:t>
            </a:r>
            <a:r>
              <a:rPr lang="en-US" sz="2400" b="1" dirty="0">
                <a:latin typeface="Arial" panose="020B0604020202020204" pitchFamily="34" charset="0"/>
                <a:cs typeface="Arial" panose="020B0604020202020204" pitchFamily="34" charset="0"/>
              </a:rPr>
              <a:t>w</a:t>
            </a:r>
            <a:r>
              <a:rPr lang="en-US" sz="2400" dirty="0">
                <a:latin typeface="Arial" panose="020B0604020202020204" pitchFamily="34" charset="0"/>
                <a:cs typeface="Arial" panose="020B0604020202020204" pitchFamily="34" charset="0"/>
              </a:rPr>
              <a:t>) is small.</a:t>
            </a:r>
          </a:p>
          <a:p>
            <a:endParaRPr lang="en-US" dirty="0"/>
          </a:p>
          <a:p>
            <a:r>
              <a:rPr lang="en-US" sz="2400" dirty="0">
                <a:latin typeface="Arial" panose="020B0604020202020204" pitchFamily="34" charset="0"/>
                <a:cs typeface="Arial" panose="020B0604020202020204" pitchFamily="34" charset="0"/>
              </a:rPr>
              <a:t>If </a:t>
            </a:r>
            <a:r>
              <a:rPr lang="en-US" sz="2400" b="1" dirty="0" err="1">
                <a:latin typeface="Arial" panose="020B0604020202020204" pitchFamily="34" charset="0"/>
                <a:cs typeface="Arial" panose="020B0604020202020204" pitchFamily="34" charset="0"/>
              </a:rPr>
              <a:t>x</a:t>
            </a:r>
            <a:r>
              <a:rPr lang="en-US" sz="2400" baseline="-25000" dirty="0" err="1">
                <a:latin typeface="Arial" panose="020B0604020202020204" pitchFamily="34" charset="0"/>
                <a:cs typeface="Arial" panose="020B0604020202020204" pitchFamily="34" charset="0"/>
              </a:rPr>
              <a:t>n</a:t>
            </a:r>
            <a:r>
              <a:rPr lang="en-US" sz="2400" dirty="0">
                <a:latin typeface="Arial" panose="020B0604020202020204" pitchFamily="34" charset="0"/>
                <a:cs typeface="Arial" panose="020B0604020202020204" pitchFamily="34" charset="0"/>
              </a:rPr>
              <a:t> are the attributes of person who has not had a heart attack, </a:t>
            </a:r>
            <a:r>
              <a:rPr lang="en-US" sz="2400" b="1" dirty="0" err="1">
                <a:latin typeface="Arial" panose="020B0604020202020204" pitchFamily="34" charset="0"/>
                <a:cs typeface="Arial" panose="020B0604020202020204" pitchFamily="34" charset="0"/>
              </a:rPr>
              <a:t>w</a:t>
            </a:r>
            <a:r>
              <a:rPr lang="en-US" sz="2400" baseline="30000" dirty="0" err="1">
                <a:latin typeface="Arial" panose="020B0604020202020204" pitchFamily="34" charset="0"/>
                <a:cs typeface="Arial" panose="020B0604020202020204" pitchFamily="34" charset="0"/>
              </a:rPr>
              <a:t>T</a:t>
            </a:r>
            <a:r>
              <a:rPr lang="en-US" sz="2400" b="1" dirty="0" err="1">
                <a:latin typeface="Arial" panose="020B0604020202020204" pitchFamily="34" charset="0"/>
                <a:cs typeface="Arial" panose="020B0604020202020204" pitchFamily="34" charset="0"/>
              </a:rPr>
              <a:t>x</a:t>
            </a:r>
            <a:r>
              <a:rPr lang="en-US" sz="2400" baseline="-25000" dirty="0" err="1">
                <a:latin typeface="Arial" panose="020B0604020202020204" pitchFamily="34" charset="0"/>
                <a:cs typeface="Arial" panose="020B0604020202020204" pitchFamily="34" charset="0"/>
              </a:rPr>
              <a:t>n</a:t>
            </a:r>
            <a:r>
              <a:rPr lang="en-US" sz="2400" dirty="0">
                <a:latin typeface="Arial" panose="020B0604020202020204" pitchFamily="34" charset="0"/>
                <a:cs typeface="Arial" panose="020B0604020202020204" pitchFamily="34" charset="0"/>
              </a:rPr>
              <a:t> &lt;&lt; 0 and y</a:t>
            </a:r>
            <a:r>
              <a:rPr lang="en-US" sz="2400" baseline="-25000" dirty="0">
                <a:latin typeface="Arial" panose="020B0604020202020204" pitchFamily="34" charset="0"/>
                <a:cs typeface="Arial" panose="020B0604020202020204" pitchFamily="34" charset="0"/>
              </a:rPr>
              <a:t>n </a:t>
            </a:r>
            <a:r>
              <a:rPr lang="en-US" sz="2400" dirty="0">
                <a:latin typeface="Arial" panose="020B0604020202020204" pitchFamily="34" charset="0"/>
                <a:cs typeface="Arial" panose="020B0604020202020204" pitchFamily="34" charset="0"/>
              </a:rPr>
              <a:t>&lt; 0, so the contribution to </a:t>
            </a:r>
            <a:r>
              <a:rPr lang="en-US" sz="2400" dirty="0" err="1">
                <a:latin typeface="Arial" panose="020B0604020202020204" pitchFamily="34" charset="0"/>
                <a:cs typeface="Arial" panose="020B0604020202020204" pitchFamily="34" charset="0"/>
              </a:rPr>
              <a:t>E</a:t>
            </a:r>
            <a:r>
              <a:rPr lang="en-US" sz="2400" baseline="-25000" dirty="0" err="1">
                <a:latin typeface="Arial" panose="020B0604020202020204" pitchFamily="34" charset="0"/>
                <a:cs typeface="Arial" panose="020B0604020202020204" pitchFamily="34" charset="0"/>
              </a:rPr>
              <a:t>in</a:t>
            </a:r>
            <a:r>
              <a:rPr lang="en-US" sz="2400" dirty="0">
                <a:latin typeface="Arial" panose="020B0604020202020204" pitchFamily="34" charset="0"/>
                <a:cs typeface="Arial" panose="020B0604020202020204" pitchFamily="34" charset="0"/>
              </a:rPr>
              <a:t>(</a:t>
            </a:r>
            <a:r>
              <a:rPr lang="en-US" sz="2400" b="1" dirty="0">
                <a:latin typeface="Arial" panose="020B0604020202020204" pitchFamily="34" charset="0"/>
                <a:cs typeface="Arial" panose="020B0604020202020204" pitchFamily="34" charset="0"/>
              </a:rPr>
              <a:t>w</a:t>
            </a:r>
            <a:r>
              <a:rPr lang="en-US" sz="2400" dirty="0">
                <a:latin typeface="Arial" panose="020B0604020202020204" pitchFamily="34" charset="0"/>
                <a:cs typeface="Arial" panose="020B0604020202020204" pitchFamily="34" charset="0"/>
              </a:rPr>
              <a:t>) is again small.</a:t>
            </a:r>
          </a:p>
        </p:txBody>
      </p:sp>
      <p:pic>
        <p:nvPicPr>
          <p:cNvPr id="1026" name="Picture 2" descr="H:\CS 483_580\2014\pictures from lecture 9\cross entrop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2584" y="486032"/>
            <a:ext cx="6408738"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4489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E:\CS 483_580\2014\pictures from lecture 9\min Ein log vs li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9736" y="308335"/>
            <a:ext cx="6560405" cy="396266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95247" y="4515075"/>
            <a:ext cx="11684609" cy="1569660"/>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Error function of linear regression allows “1-step” optimization by solving the normal </a:t>
            </a:r>
          </a:p>
          <a:p>
            <a:r>
              <a:rPr lang="en-US" sz="2400" dirty="0">
                <a:latin typeface="Arial" panose="020B0604020202020204" pitchFamily="34" charset="0"/>
                <a:cs typeface="Arial" panose="020B0604020202020204" pitchFamily="34" charset="0"/>
              </a:rPr>
              <a:t>equations for </a:t>
            </a:r>
            <a:r>
              <a:rPr lang="en-US" sz="2400" b="1" dirty="0">
                <a:latin typeface="Arial" panose="020B0604020202020204" pitchFamily="34" charset="0"/>
                <a:cs typeface="Arial" panose="020B0604020202020204" pitchFamily="34" charset="0"/>
              </a:rPr>
              <a:t>w</a:t>
            </a:r>
            <a:r>
              <a:rPr lang="en-US" sz="2400" dirty="0">
                <a:latin typeface="Arial" panose="020B0604020202020204" pitchFamily="34" charset="0"/>
                <a:cs typeface="Arial" panose="020B0604020202020204" pitchFamily="34" charset="0"/>
              </a:rPr>
              <a:t>.  Not true for the error function of logistic regression. Finding </a:t>
            </a:r>
            <a:r>
              <a:rPr lang="en-US" sz="2400" b="1" dirty="0">
                <a:latin typeface="Arial" panose="020B0604020202020204" pitchFamily="34" charset="0"/>
                <a:cs typeface="Arial" panose="020B0604020202020204" pitchFamily="34" charset="0"/>
              </a:rPr>
              <a:t>w</a:t>
            </a:r>
            <a:r>
              <a:rPr lang="en-US" sz="2400" dirty="0">
                <a:latin typeface="Arial" panose="020B0604020202020204" pitchFamily="34" charset="0"/>
                <a:cs typeface="Arial" panose="020B0604020202020204" pitchFamily="34" charset="0"/>
              </a:rPr>
              <a:t> that </a:t>
            </a:r>
          </a:p>
          <a:p>
            <a:r>
              <a:rPr lang="en-US" sz="2400" dirty="0">
                <a:latin typeface="Arial" panose="020B0604020202020204" pitchFamily="34" charset="0"/>
                <a:cs typeface="Arial" panose="020B0604020202020204" pitchFamily="34" charset="0"/>
              </a:rPr>
              <a:t>minimizes cross entropy is an iterative process.  One such iterative method is called </a:t>
            </a:r>
          </a:p>
          <a:p>
            <a:r>
              <a:rPr lang="en-US" sz="2400" dirty="0">
                <a:latin typeface="Arial" panose="020B0604020202020204" pitchFamily="34" charset="0"/>
                <a:cs typeface="Arial" panose="020B0604020202020204" pitchFamily="34" charset="0"/>
              </a:rPr>
              <a:t>“gradient decent”.</a:t>
            </a:r>
          </a:p>
        </p:txBody>
      </p:sp>
    </p:spTree>
    <p:extLst>
      <p:ext uri="{BB962C8B-B14F-4D97-AF65-F5344CB8AC3E}">
        <p14:creationId xmlns:p14="http://schemas.microsoft.com/office/powerpoint/2010/main" val="1130080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3901241419"/>
              </p:ext>
            </p:extLst>
          </p:nvPr>
        </p:nvGraphicFramePr>
        <p:xfrm>
          <a:off x="2201863" y="1454150"/>
          <a:ext cx="7515225" cy="3306763"/>
        </p:xfrm>
        <a:graphic>
          <a:graphicData uri="http://schemas.openxmlformats.org/presentationml/2006/ole">
            <mc:AlternateContent xmlns:mc="http://schemas.openxmlformats.org/markup-compatibility/2006">
              <mc:Choice xmlns:v="urn:schemas-microsoft-com:vml" Requires="v">
                <p:oleObj spid="_x0000_s1060" name="Equation" r:id="rId3" imgW="2298600" imgH="1168200" progId="Equation.3">
                  <p:embed/>
                </p:oleObj>
              </mc:Choice>
              <mc:Fallback>
                <p:oleObj name="Equation" r:id="rId3" imgW="2298600" imgH="1168200" progId="Equation.3">
                  <p:embed/>
                  <p:pic>
                    <p:nvPicPr>
                      <p:cNvPr id="0" name=""/>
                      <p:cNvPicPr>
                        <a:picLocks noChangeAspect="1" noChangeArrowheads="1"/>
                      </p:cNvPicPr>
                      <p:nvPr/>
                    </p:nvPicPr>
                    <p:blipFill>
                      <a:blip r:embed="rId4"/>
                      <a:srcRect/>
                      <a:stretch>
                        <a:fillRect/>
                      </a:stretch>
                    </p:blipFill>
                    <p:spPr bwMode="auto">
                      <a:xfrm>
                        <a:off x="2201863" y="1454150"/>
                        <a:ext cx="7515225" cy="3306763"/>
                      </a:xfrm>
                      <a:prstGeom prst="rect">
                        <a:avLst/>
                      </a:prstGeom>
                      <a:noFill/>
                      <a:ln>
                        <a:noFill/>
                      </a:ln>
                    </p:spPr>
                  </p:pic>
                </p:oleObj>
              </mc:Fallback>
            </mc:AlternateContent>
          </a:graphicData>
        </a:graphic>
      </p:graphicFrame>
      <p:sp>
        <p:nvSpPr>
          <p:cNvPr id="3" name="TextBox 2"/>
          <p:cNvSpPr txBox="1"/>
          <p:nvPr/>
        </p:nvSpPr>
        <p:spPr>
          <a:xfrm>
            <a:off x="681645" y="441800"/>
            <a:ext cx="11320728" cy="523220"/>
          </a:xfrm>
          <a:prstGeom prst="rect">
            <a:avLst/>
          </a:prstGeom>
          <a:noFill/>
        </p:spPr>
        <p:txBody>
          <a:bodyPr wrap="none" rtlCol="0">
            <a:spAutoFit/>
          </a:bodyPr>
          <a:lstStyle/>
          <a:p>
            <a:r>
              <a:rPr lang="en-US" sz="2800" dirty="0">
                <a:latin typeface="Arial" panose="020B0604020202020204" pitchFamily="34" charset="0"/>
                <a:cs typeface="Arial" panose="020B0604020202020204" pitchFamily="34" charset="0"/>
              </a:rPr>
              <a:t>Stochastic gradient decent: correct weights by error in each data point</a:t>
            </a:r>
          </a:p>
        </p:txBody>
      </p:sp>
      <p:sp>
        <p:nvSpPr>
          <p:cNvPr id="7" name="TextBox 6"/>
          <p:cNvSpPr txBox="1"/>
          <p:nvPr/>
        </p:nvSpPr>
        <p:spPr>
          <a:xfrm>
            <a:off x="2101730" y="4896774"/>
            <a:ext cx="5956887" cy="584775"/>
          </a:xfrm>
          <a:prstGeom prst="rect">
            <a:avLst/>
          </a:prstGeom>
          <a:noFill/>
        </p:spPr>
        <p:txBody>
          <a:bodyPr wrap="none" rtlCol="0">
            <a:spAutoFit/>
          </a:bodyPr>
          <a:lstStyle/>
          <a:p>
            <a:r>
              <a:rPr lang="en-US" sz="3200" dirty="0">
                <a:latin typeface="Symbol" panose="05050102010706020507" pitchFamily="18" charset="2"/>
              </a:rPr>
              <a:t>h</a:t>
            </a:r>
            <a:r>
              <a:rPr lang="en-US" sz="3200" dirty="0"/>
              <a:t> is “learning rate” with value &lt;&lt; 1</a:t>
            </a:r>
          </a:p>
        </p:txBody>
      </p:sp>
    </p:spTree>
    <p:extLst>
      <p:ext uri="{BB962C8B-B14F-4D97-AF65-F5344CB8AC3E}">
        <p14:creationId xmlns:p14="http://schemas.microsoft.com/office/powerpoint/2010/main" val="2006850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09863" y="816894"/>
            <a:ext cx="10756232" cy="1384995"/>
          </a:xfrm>
          <a:prstGeom prst="rect">
            <a:avLst/>
          </a:prstGeom>
          <a:noFill/>
        </p:spPr>
        <p:txBody>
          <a:bodyPr wrap="square" rtlCol="0">
            <a:spAutoFit/>
          </a:bodyPr>
          <a:lstStyle/>
          <a:p>
            <a:r>
              <a:rPr lang="en-US" sz="2800" dirty="0"/>
              <a:t>Batch gradient decent: correct the weights </a:t>
            </a:r>
            <a:r>
              <a:rPr lang="en-US" sz="2800" b="1" dirty="0"/>
              <a:t>w</a:t>
            </a:r>
            <a:r>
              <a:rPr lang="en-US" sz="2800" dirty="0"/>
              <a:t>(n+1) = </a:t>
            </a:r>
            <a:r>
              <a:rPr lang="en-US" sz="2800" b="1" dirty="0"/>
              <a:t>w</a:t>
            </a:r>
            <a:r>
              <a:rPr lang="en-US" sz="2800" dirty="0"/>
              <a:t>(n) + </a:t>
            </a:r>
            <a:r>
              <a:rPr lang="en-US" sz="2800" dirty="0">
                <a:latin typeface="Symbol" panose="05050102010706020507" pitchFamily="18" charset="2"/>
              </a:rPr>
              <a:t>D</a:t>
            </a:r>
            <a:r>
              <a:rPr lang="en-US" sz="2800" dirty="0"/>
              <a:t> </a:t>
            </a:r>
            <a:r>
              <a:rPr lang="en-US" sz="2800" b="1" dirty="0"/>
              <a:t>w </a:t>
            </a:r>
            <a:r>
              <a:rPr lang="en-US" sz="2800" dirty="0"/>
              <a:t>based on the average in-sample error.  Weights change fastest where gradient is largest</a:t>
            </a:r>
          </a:p>
        </p:txBody>
      </p:sp>
      <p:pic>
        <p:nvPicPr>
          <p:cNvPr id="3075" name="Picture 3" descr="H:\CS 483_580\2014\pictures from lecture 9\fixed learning rat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25114" y="3560241"/>
            <a:ext cx="4844716" cy="74295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H:\CS 483_580\2014\pictures from lecture 9\gardient Ein.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25114" y="2233601"/>
            <a:ext cx="6202372" cy="138499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6711935" y="3560241"/>
            <a:ext cx="1357895" cy="7518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9953605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1005</TotalTime>
  <Words>1670</Words>
  <Application>Microsoft Office PowerPoint</Application>
  <PresentationFormat>Widescreen</PresentationFormat>
  <Paragraphs>156</Paragraphs>
  <Slides>35</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3" baseType="lpstr">
      <vt:lpstr>Arial</vt:lpstr>
      <vt:lpstr>Calibri</vt:lpstr>
      <vt:lpstr>Calibri Light</vt:lpstr>
      <vt:lpstr>Lucida Calligraphy</vt:lpstr>
      <vt:lpstr>Palatino Linotype</vt:lpstr>
      <vt:lpstr>Symbol</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H. Miller</dc:creator>
  <cp:lastModifiedBy>Miller, John H</cp:lastModifiedBy>
  <cp:revision>64</cp:revision>
  <dcterms:created xsi:type="dcterms:W3CDTF">2017-10-21T00:22:42Z</dcterms:created>
  <dcterms:modified xsi:type="dcterms:W3CDTF">2021-11-04T19:19:59Z</dcterms:modified>
</cp:coreProperties>
</file>