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63" r:id="rId2"/>
    <p:sldId id="362" r:id="rId3"/>
    <p:sldId id="449" r:id="rId4"/>
    <p:sldId id="451" r:id="rId5"/>
    <p:sldId id="452" r:id="rId6"/>
    <p:sldId id="453" r:id="rId7"/>
    <p:sldId id="454" r:id="rId8"/>
    <p:sldId id="455" r:id="rId9"/>
    <p:sldId id="315" r:id="rId10"/>
    <p:sldId id="316" r:id="rId11"/>
    <p:sldId id="317" r:id="rId12"/>
    <p:sldId id="318" r:id="rId13"/>
    <p:sldId id="365" r:id="rId14"/>
    <p:sldId id="366" r:id="rId15"/>
    <p:sldId id="367" r:id="rId16"/>
    <p:sldId id="326" r:id="rId17"/>
    <p:sldId id="282" r:id="rId18"/>
    <p:sldId id="284" r:id="rId19"/>
    <p:sldId id="285" r:id="rId20"/>
    <p:sldId id="369" r:id="rId21"/>
    <p:sldId id="412" r:id="rId22"/>
    <p:sldId id="404" r:id="rId23"/>
    <p:sldId id="259" r:id="rId24"/>
    <p:sldId id="406" r:id="rId25"/>
    <p:sldId id="41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7" autoAdjust="0"/>
    <p:restoredTop sz="94660"/>
  </p:normalViewPr>
  <p:slideViewPr>
    <p:cSldViewPr>
      <p:cViewPr varScale="1">
        <p:scale>
          <a:sx n="91" d="100"/>
          <a:sy n="91" d="100"/>
        </p:scale>
        <p:origin x="5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810356A4-AEDE-00A7-6847-CB022EEC83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296BF9-EB31-45B3-A858-89FC7518A48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F398D1ED-128F-21E4-8C55-11F0E9E856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CDEE80A1-C46A-8E20-21AB-41D616B67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09EF39DA-2C2E-4672-B94E-854EE6C55E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C54D7D6D-EAA3-4846-9373-A471FAD8B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11F0FB8D-C2FE-491D-A3C6-8C0B2D1156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A2A075-BBD4-41FB-BBDC-C4E7495342B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6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7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2695E9-1FB9-4075-8807-993EAA32E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ECAFF16-9E80-429E-B001-32EE9D0BE5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0D693D4-08D6-4576-89AF-7A11362B8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51D2-FC71-441A-B58A-DB6539668B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89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1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4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8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50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nateimmunity-systemsbiology.org/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4D72BF6C-CE73-470F-8F6B-D40D06E8B4B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2590800"/>
          </a:xfrm>
        </p:spPr>
        <p:txBody>
          <a:bodyPr/>
          <a:lstStyle/>
          <a:p>
            <a:pPr marL="457200" indent="-457200" eaLnBrk="1" hangingPunct="1"/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Reduces time complexity: Less computation</a:t>
            </a:r>
          </a:p>
          <a:p>
            <a:pPr marL="457200" indent="-457200" eaLnBrk="1" hangingPunct="1"/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Reduces space complexity: Less parameters</a:t>
            </a:r>
          </a:p>
          <a:p>
            <a:pPr marL="457200" indent="-457200" eaLnBrk="1" hangingPunct="1"/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Simpler models are more robust on small datasets</a:t>
            </a:r>
          </a:p>
          <a:p>
            <a:pPr marL="457200" indent="-457200" eaLnBrk="1" hangingPunct="1"/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More interpretable</a:t>
            </a:r>
            <a:endParaRPr lang="en-US" altLang="en-US" sz="28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457200" indent="-457200" eaLnBrk="1" hangingPunct="1"/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Easier to</a:t>
            </a:r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visualiz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e</a:t>
            </a:r>
            <a:endParaRPr lang="tr-TR" altLang="en-US" sz="28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Slide Number Placeholder 4">
            <a:extLst>
              <a:ext uri="{FF2B5EF4-FFF2-40B4-BE49-F238E27FC236}">
                <a16:creationId xmlns:a16="http://schemas.microsoft.com/office/drawing/2014/main" id="{9F6FFD02-F979-4133-88BA-1F08CB66D993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10A307D-75EE-4237-A5D0-CD1924E71053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1154D0F-C5CE-4AE4-89B7-C47E07BD6778}"/>
              </a:ext>
            </a:extLst>
          </p:cNvPr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3077" name="Rectangle 2">
            <a:extLst>
              <a:ext uri="{FF2B5EF4-FFF2-40B4-BE49-F238E27FC236}">
                <a16:creationId xmlns:a16="http://schemas.microsoft.com/office/drawing/2014/main" id="{70AD8F7A-9BF9-4FC4-8643-A03675E9E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425" y="914400"/>
            <a:ext cx="4883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800"/>
              <a:t>Why Reduce Dimensionality?</a:t>
            </a:r>
            <a:endParaRPr lang="en-US" altLang="en-US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2">
            <a:extLst>
              <a:ext uri="{FF2B5EF4-FFF2-40B4-BE49-F238E27FC236}">
                <a16:creationId xmlns:a16="http://schemas.microsoft.com/office/drawing/2014/main" id="{36D76E33-A7D9-496D-B149-B0163249D9A5}"/>
              </a:ext>
            </a:extLst>
          </p:cNvPr>
          <p:cNvGrpSpPr>
            <a:grpSpLocks/>
          </p:cNvGrpSpPr>
          <p:nvPr/>
        </p:nvGrpSpPr>
        <p:grpSpPr bwMode="auto">
          <a:xfrm>
            <a:off x="746125" y="609600"/>
            <a:ext cx="3521075" cy="1535113"/>
            <a:chOff x="434" y="317"/>
            <a:chExt cx="2254" cy="1034"/>
          </a:xfrm>
        </p:grpSpPr>
        <p:graphicFrame>
          <p:nvGraphicFramePr>
            <p:cNvPr id="6152" name="Object 8">
              <a:extLst>
                <a:ext uri="{FF2B5EF4-FFF2-40B4-BE49-F238E27FC236}">
                  <a16:creationId xmlns:a16="http://schemas.microsoft.com/office/drawing/2014/main" id="{52F7E76E-2C8F-45EF-BFB9-050373FEC6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6" y="317"/>
            <a:ext cx="2102" cy="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62100" imgH="546100" progId="Equation.3">
                    <p:embed/>
                  </p:oleObj>
                </mc:Choice>
                <mc:Fallback>
                  <p:oleObj name="Equation" r:id="rId2" imgW="1562100" imgH="546100" progId="Equation.3">
                    <p:embed/>
                    <p:pic>
                      <p:nvPicPr>
                        <p:cNvPr id="6152" name="Object 8">
                          <a:extLst>
                            <a:ext uri="{FF2B5EF4-FFF2-40B4-BE49-F238E27FC236}">
                              <a16:creationId xmlns:a16="http://schemas.microsoft.com/office/drawing/2014/main" id="{52F7E76E-2C8F-45EF-BFB9-050373FEC61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" y="317"/>
                          <a:ext cx="2102" cy="7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3" name="Text Box 9">
              <a:extLst>
                <a:ext uri="{FF2B5EF4-FFF2-40B4-BE49-F238E27FC236}">
                  <a16:creationId xmlns:a16="http://schemas.microsoft.com/office/drawing/2014/main" id="{663382C5-D342-4F01-B138-071776A3E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024"/>
              <a:ext cx="4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dx1</a:t>
              </a:r>
            </a:p>
          </p:txBody>
        </p:sp>
        <p:sp>
          <p:nvSpPr>
            <p:cNvPr id="6154" name="Text Box 10">
              <a:extLst>
                <a:ext uri="{FF2B5EF4-FFF2-40B4-BE49-F238E27FC236}">
                  <a16:creationId xmlns:a16="http://schemas.microsoft.com/office/drawing/2014/main" id="{A2A72903-255C-4478-8337-4E90C7A9FB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1008"/>
              <a:ext cx="4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1xd</a:t>
              </a:r>
            </a:p>
          </p:txBody>
        </p:sp>
        <p:sp>
          <p:nvSpPr>
            <p:cNvPr id="6155" name="Text Box 11">
              <a:extLst>
                <a:ext uri="{FF2B5EF4-FFF2-40B4-BE49-F238E27FC236}">
                  <a16:creationId xmlns:a16="http://schemas.microsoft.com/office/drawing/2014/main" id="{82008891-CE6E-4BB4-A73E-6CF86DE5E8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" y="1017"/>
              <a:ext cx="4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dxd</a:t>
              </a:r>
            </a:p>
          </p:txBody>
        </p:sp>
      </p:grpSp>
      <p:sp>
        <p:nvSpPr>
          <p:cNvPr id="6147" name="Text Box 13">
            <a:extLst>
              <a:ext uri="{FF2B5EF4-FFF2-40B4-BE49-F238E27FC236}">
                <a16:creationId xmlns:a16="http://schemas.microsoft.com/office/drawing/2014/main" id="{36B3F4A0-3123-45C4-B5C9-ABB877C18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2551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6148" name="Object 15">
            <a:extLst>
              <a:ext uri="{FF2B5EF4-FFF2-40B4-BE49-F238E27FC236}">
                <a16:creationId xmlns:a16="http://schemas.microsoft.com/office/drawing/2014/main" id="{4EB8ACEC-2772-41B4-A311-310C7CEC6B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609600"/>
          <a:ext cx="3252788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55800" imgH="1104900" progId="Equation.3">
                  <p:embed/>
                </p:oleObj>
              </mc:Choice>
              <mc:Fallback>
                <p:oleObj name="Equation" r:id="rId4" imgW="1955800" imgH="1104900" progId="Equation.3">
                  <p:embed/>
                  <p:pic>
                    <p:nvPicPr>
                      <p:cNvPr id="6148" name="Object 15">
                        <a:extLst>
                          <a:ext uri="{FF2B5EF4-FFF2-40B4-BE49-F238E27FC236}">
                            <a16:creationId xmlns:a16="http://schemas.microsoft.com/office/drawing/2014/main" id="{4EB8ACEC-2772-41B4-A311-310C7CEC6B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609600"/>
                        <a:ext cx="3252788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16">
            <a:extLst>
              <a:ext uri="{FF2B5EF4-FFF2-40B4-BE49-F238E27FC236}">
                <a16:creationId xmlns:a16="http://schemas.microsoft.com/office/drawing/2014/main" id="{109284F2-17BB-4EE0-BDB9-EBEDF8E02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2751138"/>
            <a:ext cx="89630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Dividing elements covariance matrix by the product of standard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deviations produces the “correlation” matrix with 1’s on diagonal.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Off-diagonals are “correlation coefficients”</a:t>
            </a:r>
          </a:p>
        </p:txBody>
      </p:sp>
      <p:sp>
        <p:nvSpPr>
          <p:cNvPr id="6150" name="Text Box 20">
            <a:extLst>
              <a:ext uri="{FF2B5EF4-FFF2-40B4-BE49-F238E27FC236}">
                <a16:creationId xmlns:a16="http://schemas.microsoft.com/office/drawing/2014/main" id="{CDC6707C-9F9B-48CE-829C-87AA94C8E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" y="5410200"/>
            <a:ext cx="79819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Correlation among attributes makes it difficult to say how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each attribute contributes to a prediction.</a:t>
            </a:r>
            <a:endParaRPr lang="en-US" altLang="en-US" sz="2400" i="1" dirty="0"/>
          </a:p>
        </p:txBody>
      </p:sp>
      <p:graphicFrame>
        <p:nvGraphicFramePr>
          <p:cNvPr id="6151" name="Object 21">
            <a:extLst>
              <a:ext uri="{FF2B5EF4-FFF2-40B4-BE49-F238E27FC236}">
                <a16:creationId xmlns:a16="http://schemas.microsoft.com/office/drawing/2014/main" id="{6740BC37-91FE-48BF-B955-BBFA6F1A22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4400" y="3971925"/>
          <a:ext cx="49276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20900" imgH="546100" progId="Equation.3">
                  <p:embed/>
                </p:oleObj>
              </mc:Choice>
              <mc:Fallback>
                <p:oleObj name="Equation" r:id="rId6" imgW="2120900" imgH="546100" progId="Equation.3">
                  <p:embed/>
                  <p:pic>
                    <p:nvPicPr>
                      <p:cNvPr id="6151" name="Object 21">
                        <a:extLst>
                          <a:ext uri="{FF2B5EF4-FFF2-40B4-BE49-F238E27FC236}">
                            <a16:creationId xmlns:a16="http://schemas.microsoft.com/office/drawing/2014/main" id="{6740BC37-91FE-48BF-B955-BBFA6F1A22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971925"/>
                        <a:ext cx="4927600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D558E7C0-78A7-4F3B-A325-6BD704DBC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66800"/>
            <a:ext cx="869473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If attributes are normally distributed, then features obtained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by linear transformation of attributes, </a:t>
            </a:r>
            <a:r>
              <a:rPr lang="en-US" altLang="en-US" sz="2400" b="1" dirty="0"/>
              <a:t>z</a:t>
            </a:r>
            <a:r>
              <a:rPr lang="en-US" altLang="en-US" sz="2400" dirty="0"/>
              <a:t> = </a:t>
            </a:r>
            <a:r>
              <a:rPr lang="en-US" altLang="en-US" sz="2400" b="1" dirty="0"/>
              <a:t>Mx</a:t>
            </a:r>
            <a:r>
              <a:rPr lang="en-US" altLang="en-US" sz="2400" dirty="0"/>
              <a:t> 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where </a:t>
            </a:r>
            <a:r>
              <a:rPr lang="en-US" altLang="en-US" sz="2400" b="1" dirty="0"/>
              <a:t>M</a:t>
            </a:r>
            <a:r>
              <a:rPr lang="en-US" altLang="en-US" sz="2400" dirty="0"/>
              <a:t> is any </a:t>
            </a:r>
            <a:r>
              <a:rPr lang="en-US" altLang="en-US" sz="2400" dirty="0" err="1"/>
              <a:t>dxd</a:t>
            </a:r>
            <a:r>
              <a:rPr lang="en-US" altLang="en-US" sz="2400" dirty="0"/>
              <a:t> matrix, will also be normally distributed.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 choice of </a:t>
            </a:r>
            <a:r>
              <a:rPr lang="en-US" altLang="en-US" sz="2400" b="1" dirty="0"/>
              <a:t>M</a:t>
            </a:r>
            <a:r>
              <a:rPr lang="en-US" altLang="en-US" sz="2400" dirty="0"/>
              <a:t> that results in a diagonal covariance matrix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 feature-space has the following advantages: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1. Interpretation of uncorrelated features is easier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2. Total variance of features is the sum of diagonal elements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3. Since the trace of a matrix (sum of diagonal elements) is invariant under diagonalization, total variance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Mx </a:t>
            </a:r>
            <a:r>
              <a:rPr lang="en-US" altLang="en-US" sz="2400" dirty="0"/>
              <a:t>features equals total variance of attributes.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4. After diagonalization, total variance is concentrated into a few diagonal elements called principal components.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646211DA-7D74-4E28-BBCF-C8C172235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686800" cy="57546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Diagonalization of the covariance matrix: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The transformation </a:t>
            </a:r>
            <a:r>
              <a:rPr lang="en-US" altLang="en-US" sz="2000" b="1" dirty="0"/>
              <a:t>z</a:t>
            </a:r>
            <a:r>
              <a:rPr lang="en-US" altLang="en-US" sz="2000" dirty="0"/>
              <a:t> = </a:t>
            </a:r>
            <a:r>
              <a:rPr lang="en-US" altLang="en-US" sz="2000" b="1" dirty="0"/>
              <a:t>Mx</a:t>
            </a:r>
            <a:r>
              <a:rPr lang="en-US" altLang="en-US" sz="2000" dirty="0"/>
              <a:t> that leads to a diagonal feature-space covariance has </a:t>
            </a:r>
            <a:r>
              <a:rPr lang="en-US" altLang="en-US" sz="2000" b="1" dirty="0"/>
              <a:t>M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T</a:t>
            </a:r>
            <a:r>
              <a:rPr lang="en-US" altLang="en-US" sz="2000" dirty="0"/>
              <a:t> where the columns of </a:t>
            </a:r>
            <a:r>
              <a:rPr lang="en-US" altLang="en-US" sz="2000" b="1" dirty="0"/>
              <a:t>W</a:t>
            </a:r>
            <a:r>
              <a:rPr lang="en-US" altLang="en-US" sz="2000" dirty="0"/>
              <a:t> are the eigenvectors, </a:t>
            </a:r>
            <a:r>
              <a:rPr lang="en-US" altLang="en-US" sz="2000" b="1" dirty="0" err="1"/>
              <a:t>w</a:t>
            </a:r>
            <a:r>
              <a:rPr lang="en-US" altLang="en-US" sz="2000" b="1" baseline="-25000" dirty="0" err="1"/>
              <a:t>k</a:t>
            </a:r>
            <a:r>
              <a:rPr lang="en-US" altLang="en-US" sz="2000" dirty="0"/>
              <a:t>, of the covariance matrix </a:t>
            </a:r>
            <a:r>
              <a:rPr lang="en-US" altLang="en-US" sz="2400" b="1" dirty="0">
                <a:latin typeface="Symbol" panose="05050102010706020507" pitchFamily="18" charset="2"/>
              </a:rPr>
              <a:t>S</a:t>
            </a:r>
            <a:r>
              <a:rPr lang="en-US" altLang="en-US" sz="2000" b="1" dirty="0">
                <a:latin typeface="+mn-lt"/>
              </a:rPr>
              <a:t>, </a:t>
            </a:r>
            <a:r>
              <a:rPr lang="en-US" altLang="en-US" sz="2000" dirty="0">
                <a:latin typeface="+mn-lt"/>
              </a:rPr>
              <a:t>obtained by solution of the eigenvalue equations</a:t>
            </a:r>
            <a:r>
              <a:rPr lang="en-US" altLang="en-US" sz="2000" b="1" dirty="0">
                <a:latin typeface="Symbol" panose="05050102010706020507" pitchFamily="18" charset="2"/>
              </a:rPr>
              <a:t> </a:t>
            </a:r>
            <a:r>
              <a:rPr lang="en-US" altLang="en-US" sz="2000" b="1" dirty="0" err="1">
                <a:latin typeface="Symbol" panose="05050102010706020507" pitchFamily="18" charset="2"/>
              </a:rPr>
              <a:t>S</a:t>
            </a:r>
            <a:r>
              <a:rPr lang="en-US" altLang="en-US" sz="2000" b="1" dirty="0" err="1">
                <a:latin typeface="+mn-lt"/>
              </a:rPr>
              <a:t>w</a:t>
            </a:r>
            <a:r>
              <a:rPr lang="en-US" altLang="en-US" sz="2000" b="1" baseline="-25000" dirty="0" err="1">
                <a:latin typeface="+mn-lt"/>
              </a:rPr>
              <a:t>k</a:t>
            </a:r>
            <a:r>
              <a:rPr lang="en-US" altLang="en-US" sz="2000" dirty="0">
                <a:latin typeface="+mn-lt"/>
              </a:rPr>
              <a:t> =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>
                <a:latin typeface="+mn-lt"/>
              </a:rPr>
              <a:t>k</a:t>
            </a:r>
            <a:r>
              <a:rPr lang="en-US" altLang="en-US" sz="2000" b="1" dirty="0">
                <a:latin typeface="+mn-lt"/>
              </a:rPr>
              <a:t>w</a:t>
            </a:r>
            <a:r>
              <a:rPr lang="en-US" altLang="en-US" sz="2000" b="1" baseline="-25000" dirty="0">
                <a:latin typeface="+mn-lt"/>
              </a:rPr>
              <a:t>k</a:t>
            </a:r>
            <a:endParaRPr lang="en-US" altLang="en-US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>
              <a:latin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The collection of eigenvalue equations can be written as </a:t>
            </a:r>
            <a:r>
              <a:rPr lang="en-US" altLang="en-US" sz="2400" b="1" dirty="0">
                <a:latin typeface="Symbol" panose="05050102010706020507" pitchFamily="18" charset="2"/>
              </a:rPr>
              <a:t>S</a:t>
            </a:r>
            <a:r>
              <a:rPr lang="en-US" altLang="en-US" sz="2000" b="1" dirty="0"/>
              <a:t>W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WD</a:t>
            </a:r>
            <a:r>
              <a:rPr lang="en-US" altLang="en-US" sz="2000" dirty="0"/>
              <a:t> where </a:t>
            </a:r>
            <a:r>
              <a:rPr lang="en-US" altLang="en-US" sz="2000" b="1" dirty="0"/>
              <a:t>D</a:t>
            </a:r>
            <a:r>
              <a:rPr lang="en-US" altLang="en-US" sz="2000" dirty="0"/>
              <a:t> = </a:t>
            </a:r>
            <a:r>
              <a:rPr lang="en-US" altLang="en-US" sz="2000" dirty="0" err="1"/>
              <a:t>diag</a:t>
            </a:r>
            <a:r>
              <a:rPr lang="en-US" altLang="en-US" sz="2000" dirty="0"/>
              <a:t>(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...</a:t>
            </a:r>
            <a:r>
              <a:rPr lang="en-US" altLang="en-US" sz="2000" dirty="0" err="1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 err="1"/>
              <a:t>d</a:t>
            </a:r>
            <a:r>
              <a:rPr lang="en-US" altLang="en-US" sz="2000" dirty="0"/>
              <a:t>) and </a:t>
            </a:r>
            <a:r>
              <a:rPr lang="en-US" altLang="en-US" sz="2000" b="1" dirty="0"/>
              <a:t>W</a:t>
            </a:r>
            <a:r>
              <a:rPr lang="en-US" altLang="en-US" sz="2000" dirty="0"/>
              <a:t> is formed by column vectors [</a:t>
            </a:r>
            <a:r>
              <a:rPr lang="en-US" altLang="en-US" sz="2000" b="1" dirty="0"/>
              <a:t>w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 ... </a:t>
            </a:r>
            <a:r>
              <a:rPr lang="en-US" altLang="en-US" sz="2000" b="1" dirty="0" err="1"/>
              <a:t>w</a:t>
            </a:r>
            <a:r>
              <a:rPr lang="en-US" altLang="en-US" sz="2000" baseline="-25000" dirty="0" err="1"/>
              <a:t>d</a:t>
            </a:r>
            <a:r>
              <a:rPr lang="en-US" altLang="en-US" sz="2000" dirty="0"/>
              <a:t>].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/>
              <a:t>W</a:t>
            </a:r>
            <a:r>
              <a:rPr lang="en-US" altLang="en-US" sz="2000" dirty="0"/>
              <a:t> is an “orthogonal” matrix with the property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T</a:t>
            </a:r>
            <a:r>
              <a:rPr lang="en-US" altLang="en-US" sz="2000" dirty="0"/>
              <a:t>=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-1</a:t>
            </a:r>
            <a:r>
              <a:rPr lang="en-US" altLang="en-US" sz="2000" b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Hence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T</a:t>
            </a:r>
            <a:r>
              <a:rPr lang="en-US" altLang="en-US" sz="2400" b="1" dirty="0">
                <a:latin typeface="Symbol" panose="05050102010706020507" pitchFamily="18" charset="2"/>
              </a:rPr>
              <a:t>S</a:t>
            </a:r>
            <a:r>
              <a:rPr lang="en-US" altLang="en-US" sz="2000" b="1" dirty="0"/>
              <a:t>W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-1</a:t>
            </a:r>
            <a:r>
              <a:rPr lang="en-US" altLang="en-US" sz="2000" b="1" dirty="0"/>
              <a:t>WD</a:t>
            </a:r>
            <a:r>
              <a:rPr lang="en-US" altLang="en-US" sz="2000" dirty="0"/>
              <a:t> = </a:t>
            </a:r>
            <a:r>
              <a:rPr lang="en-US" altLang="en-US" sz="2000" b="1" dirty="0"/>
              <a:t>D </a:t>
            </a:r>
            <a:r>
              <a:rPr lang="en-US" altLang="en-US" sz="2000" dirty="0"/>
              <a:t>and </a:t>
            </a:r>
            <a:r>
              <a:rPr lang="en-US" altLang="en-US" sz="2000" b="1" dirty="0"/>
              <a:t>z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T</a:t>
            </a:r>
            <a:r>
              <a:rPr lang="en-US" altLang="en-US" sz="2000" b="1" dirty="0"/>
              <a:t>x</a:t>
            </a:r>
            <a:r>
              <a:rPr lang="en-US" altLang="en-US" sz="2000" dirty="0"/>
              <a:t> is a vector of features with the desirable properties on the previous side.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If we arrange the eigenvectors in </a:t>
            </a:r>
            <a:r>
              <a:rPr lang="en-US" altLang="en-US" sz="2000" b="1" dirty="0"/>
              <a:t>W</a:t>
            </a:r>
            <a:r>
              <a:rPr lang="en-US" altLang="en-US" sz="2000" dirty="0"/>
              <a:t> so that their eigenvalues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...</a:t>
            </a:r>
            <a:r>
              <a:rPr lang="en-US" altLang="en-US" sz="2000" dirty="0" err="1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 err="1"/>
              <a:t>d</a:t>
            </a:r>
            <a:r>
              <a:rPr lang="en-US" altLang="en-US" sz="2000" dirty="0"/>
              <a:t> are in decreasing order of magnitude, then the components of </a:t>
            </a:r>
            <a:r>
              <a:rPr lang="en-US" altLang="en-US" sz="2000" b="1" dirty="0"/>
              <a:t>z</a:t>
            </a:r>
            <a:r>
              <a:rPr lang="en-US" altLang="en-US" sz="2000" dirty="0"/>
              <a:t>, z</a:t>
            </a:r>
            <a:r>
              <a:rPr lang="en-US" altLang="en-US" sz="2000" b="1" baseline="-25000" dirty="0"/>
              <a:t>i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w</a:t>
            </a:r>
            <a:r>
              <a:rPr lang="en-US" altLang="en-US" sz="2000" b="1" baseline="-25000" dirty="0" err="1"/>
              <a:t>i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x</a:t>
            </a:r>
            <a:r>
              <a:rPr lang="en-US" altLang="en-US" sz="2000" dirty="0"/>
              <a:t>, are called “principal components” (PCs).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8B0B21D9-4A15-4227-9461-D6E41E6B6711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85800" y="914400"/>
            <a:ext cx="8229600" cy="556260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Proof that if attributes 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are normally distributed with mean </a:t>
            </a:r>
            <a:r>
              <a:rPr lang="en-US" altLang="en-US" sz="2800" b="1" i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and covariance </a:t>
            </a:r>
            <a:r>
              <a:rPr lang="en-US" altLang="en-US" sz="28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then, for any feature, z=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is normally distributed with mean 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 b="1" i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and variance </a:t>
            </a:r>
            <a:r>
              <a:rPr lang="en-US" altLang="en-US" sz="2800" b="1" i="1" dirty="0" err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i="1" baseline="30000" dirty="0" err="1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 b="1" dirty="0" err="1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b="1" i="1" dirty="0" err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Mean(z) = E(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en-US" altLang="en-US" sz="2400" i="1" dirty="0">
                <a:solidFill>
                  <a:schemeClr val="tx2"/>
                </a:solidFill>
                <a:latin typeface="Calibri" panose="020F0502020204030204" pitchFamily="34" charset="0"/>
              </a:rPr>
              <a:t> = </a:t>
            </a:r>
            <a:r>
              <a:rPr lang="en-US" altLang="en-US" sz="2400" b="1" i="1" dirty="0" err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i="1" baseline="30000" dirty="0" err="1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dirty="0" err="1">
                <a:solidFill>
                  <a:schemeClr val="tx2"/>
                </a:solidFill>
                <a:latin typeface="Calibri" panose="020F0502020204030204" pitchFamily="34" charset="0"/>
              </a:rPr>
              <a:t>E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(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 =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w</a:t>
            </a:r>
            <a:r>
              <a:rPr lang="en-US" altLang="en-US" sz="24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Var(z) = Var(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 = E[(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2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] 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			= E[(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)(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b="1" i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)]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			= E[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]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			=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E[(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]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 =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∑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endParaRPr lang="en-US" altLang="en-US" sz="2400" b="1" i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800" b="1" i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Find </a:t>
            </a:r>
            <a:r>
              <a:rPr lang="en-US" altLang="en-US" sz="2400" b="1" i="1" dirty="0"/>
              <a:t>w</a:t>
            </a:r>
            <a:r>
              <a:rPr lang="en-US" altLang="en-US" sz="2400" dirty="0"/>
              <a:t> = </a:t>
            </a:r>
            <a:r>
              <a:rPr lang="en-US" altLang="en-US" sz="2400" b="1" i="1" dirty="0"/>
              <a:t>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such that </a:t>
            </a:r>
            <a:r>
              <a:rPr lang="en-US" altLang="en-US" sz="2400" dirty="0" err="1"/>
              <a:t>Var</a:t>
            </a:r>
            <a:r>
              <a:rPr lang="en-US" altLang="en-US" sz="2400" dirty="0"/>
              <a:t>(z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)=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i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∑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i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is a maximum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subject to the constraint 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||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|| = 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 = 1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altLang="en-US" b="1" i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F987DEAC-E5FA-416E-A2D8-2296D68F02F1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D721A33-24D2-440C-9596-9C474B35569A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2B4F352-98FE-4DD8-A286-69699D7C00BC}"/>
              </a:ext>
            </a:extLst>
          </p:cNvPr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D18D8F9-B93A-4717-9E9C-4D8FDD84994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487363"/>
            <a:ext cx="6354763" cy="541337"/>
          </a:xfrm>
        </p:spPr>
        <p:txBody>
          <a:bodyPr lIns="0" rIns="0" bIns="0" anchor="b"/>
          <a:lstStyle/>
          <a:p>
            <a:pPr algn="l" eaLnBrk="1" hangingPunct="1"/>
            <a:r>
              <a:rPr lang="en-US" altLang="en-US" sz="3200"/>
              <a:t>Application of Lagrange multipliers</a:t>
            </a:r>
            <a:endParaRPr lang="tr-TR" altLang="en-US" sz="32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3663F87-8616-49FA-97DA-7421703501B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7200" y="1295400"/>
            <a:ext cx="8458200" cy="506095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Find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such that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33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is maximum subject to constraint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= 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Maximize L =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33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+ c(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– 1)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gradient of L = 2</a:t>
            </a:r>
            <a:r>
              <a:rPr lang="en-US" altLang="en-US" sz="33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+ 2c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= 0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33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= -c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endParaRPr lang="en-US" altLang="en-US" sz="33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is an eigenvector of covariance matrix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let c = -</a:t>
            </a:r>
            <a:r>
              <a:rPr lang="en-US" altLang="en-US" sz="3300" dirty="0">
                <a:solidFill>
                  <a:schemeClr val="tx2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 </a:t>
            </a:r>
            <a:r>
              <a:rPr lang="en-US" altLang="en-US" sz="3300" dirty="0">
                <a:solidFill>
                  <a:schemeClr val="tx2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is eigenvalue associate with eigenvector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     </a:t>
            </a: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z</a:t>
            </a:r>
            <a:r>
              <a:rPr lang="en-US" altLang="en-US" sz="2800" baseline="-25000" dirty="0">
                <a:solidFill>
                  <a:schemeClr val="tx2"/>
                </a:solidFill>
                <a:cs typeface="Arial" panose="020B0604020202020204" pitchFamily="34" charset="0"/>
              </a:rPr>
              <a:t>1</a:t>
            </a: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 is a PC</a:t>
            </a:r>
            <a:endParaRPr lang="tr-TR" altLang="en-US" sz="28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B50E5A2A-475A-48B0-92A3-A6B450BBF3AF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117129-19C3-49C5-9BD5-BE7FAC7C5B97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BFCE250F-3D4B-49AB-870B-9D7B34AF25C2}"/>
              </a:ext>
            </a:extLst>
          </p:cNvPr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CE7537FF-1C75-4E14-A6F6-D775533F464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8600" y="1447800"/>
            <a:ext cx="8763000" cy="373380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Prove that </a:t>
            </a:r>
            <a:r>
              <a:rPr lang="en-US" altLang="en-US" sz="2800">
                <a:latin typeface="Symbol" panose="05050102010706020507" pitchFamily="18" charset="2"/>
              </a:rPr>
              <a:t>l</a:t>
            </a:r>
            <a:r>
              <a:rPr lang="en-US" altLang="en-US" sz="2800" b="1" baseline="-25000"/>
              <a:t>1</a:t>
            </a:r>
            <a:r>
              <a:rPr lang="en-US" altLang="en-US" sz="2800"/>
              <a:t> is the variance of z</a:t>
            </a:r>
            <a:r>
              <a:rPr lang="en-US" altLang="en-US" sz="2800" baseline="-25000"/>
              <a:t>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z</a:t>
            </a:r>
            <a:r>
              <a:rPr lang="en-US" altLang="en-US" sz="2800" b="1" baseline="-25000"/>
              <a:t>1</a:t>
            </a:r>
            <a:r>
              <a:rPr lang="en-US" altLang="en-US" sz="2800"/>
              <a:t> = </a:t>
            </a:r>
            <a:r>
              <a:rPr lang="en-US" altLang="en-US" sz="2800" b="1"/>
              <a:t>w</a:t>
            </a:r>
            <a:r>
              <a:rPr lang="en-US" altLang="en-US" sz="2800" b="1" baseline="-25000"/>
              <a:t>1</a:t>
            </a:r>
            <a:r>
              <a:rPr lang="en-US" altLang="en-US" sz="2800" b="1" baseline="30000"/>
              <a:t>T</a:t>
            </a:r>
            <a:r>
              <a:rPr lang="en-US" altLang="en-US" sz="2800" b="1"/>
              <a:t>x</a:t>
            </a:r>
            <a:endParaRPr lang="en-US" altLang="en-US" sz="2800" b="1">
              <a:solidFill>
                <a:schemeClr val="tx2"/>
              </a:solidFill>
              <a:latin typeface="Symbol" panose="05050102010706020507" pitchFamily="18" charset="2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= 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endParaRPr lang="en-US" altLang="en-US" sz="28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var(z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) = 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 b="1" i="1" baseline="3000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= 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 b="1" i="1" baseline="3000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 l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=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 l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 b="1" i="1" baseline="3000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=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 l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endParaRPr lang="en-US" altLang="en-US" sz="28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To maximize var(z</a:t>
            </a:r>
            <a:r>
              <a:rPr lang="en-US" altLang="en-US" sz="2800" baseline="-25000">
                <a:solidFill>
                  <a:schemeClr val="tx2"/>
                </a:solidFill>
                <a:cs typeface="Arial" panose="020B060402020202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), chose </a:t>
            </a:r>
            <a:r>
              <a:rPr lang="en-US" altLang="en-US">
                <a:solidFill>
                  <a:schemeClr val="tx2"/>
                </a:solidFill>
                <a:latin typeface="Symbol" panose="05050102010706020507" pitchFamily="18" charset="2"/>
              </a:rPr>
              <a:t>l</a:t>
            </a:r>
            <a:r>
              <a:rPr lang="en-US" altLang="en-US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as largest eigenvalue of the covariance matrix.</a:t>
            </a:r>
            <a:endParaRPr lang="en-US" altLang="en-US" sz="240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endParaRPr lang="en-US" altLang="en-US" sz="2800" b="1" baseline="-250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Slide Number Placeholder 4">
            <a:extLst>
              <a:ext uri="{FF2B5EF4-FFF2-40B4-BE49-F238E27FC236}">
                <a16:creationId xmlns:a16="http://schemas.microsoft.com/office/drawing/2014/main" id="{E8DD5D87-6D45-4FE4-93E2-61001F612973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DB0780-49B6-492F-B78C-5D4FF5ABEFF6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2292" name="TextBox 2">
            <a:extLst>
              <a:ext uri="{FF2B5EF4-FFF2-40B4-BE49-F238E27FC236}">
                <a16:creationId xmlns:a16="http://schemas.microsoft.com/office/drawing/2014/main" id="{B1093818-BA69-40E4-9D79-3638F55D0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362200"/>
            <a:ext cx="40036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Definition of PC1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Eigenvalue equation of PC1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4">
            <a:extLst>
              <a:ext uri="{FF2B5EF4-FFF2-40B4-BE49-F238E27FC236}">
                <a16:creationId xmlns:a16="http://schemas.microsoft.com/office/drawing/2014/main" id="{EB6FE757-75CF-42EE-945E-A560DFF35270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2847975" y="1731963"/>
          <a:ext cx="441960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100" imgH="431800" progId="Equation.3">
                  <p:embed/>
                </p:oleObj>
              </mc:Choice>
              <mc:Fallback>
                <p:oleObj name="Equation" r:id="rId2" imgW="1562100" imgH="431800" progId="Equation.3">
                  <p:embed/>
                  <p:pic>
                    <p:nvPicPr>
                      <p:cNvPr id="15362" name="Object 4">
                        <a:extLst>
                          <a:ext uri="{FF2B5EF4-FFF2-40B4-BE49-F238E27FC236}">
                            <a16:creationId xmlns:a16="http://schemas.microsoft.com/office/drawing/2014/main" id="{EB6FE757-75CF-42EE-945E-A560DFF352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1731963"/>
                        <a:ext cx="441960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Slide Number Placeholder 4">
            <a:extLst>
              <a:ext uri="{FF2B5EF4-FFF2-40B4-BE49-F238E27FC236}">
                <a16:creationId xmlns:a16="http://schemas.microsoft.com/office/drawing/2014/main" id="{F710F770-4D4F-46A2-9454-A7CEC70A7D19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75AF25D-F835-4B67-91FB-12647067A113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364" name="Text Box 7">
            <a:extLst>
              <a:ext uri="{FF2B5EF4-FFF2-40B4-BE49-F238E27FC236}">
                <a16:creationId xmlns:a16="http://schemas.microsoft.com/office/drawing/2014/main" id="{8F174374-F6EB-43C0-A346-9BB9BB4D0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3505200"/>
            <a:ext cx="89820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 </a:t>
            </a:r>
            <a:r>
              <a:rPr lang="tr-TR" altLang="en-US" sz="2800">
                <a:solidFill>
                  <a:schemeClr val="tx2"/>
                </a:solidFill>
              </a:rPr>
              <a:t>plot PoV</a:t>
            </a:r>
            <a:r>
              <a:rPr lang="en-US" altLang="en-US" sz="2800">
                <a:solidFill>
                  <a:schemeClr val="tx2"/>
                </a:solidFill>
              </a:rPr>
              <a:t>(</a:t>
            </a:r>
            <a:r>
              <a:rPr lang="en-US" altLang="en-US" sz="2800" i="1">
                <a:solidFill>
                  <a:schemeClr val="tx2"/>
                </a:solidFill>
              </a:rPr>
              <a:t>k</a:t>
            </a:r>
            <a:r>
              <a:rPr lang="en-US" altLang="en-US" sz="2800">
                <a:solidFill>
                  <a:schemeClr val="tx2"/>
                </a:solidFill>
              </a:rPr>
              <a:t>)</a:t>
            </a:r>
            <a:r>
              <a:rPr lang="tr-TR" altLang="en-US" sz="2800">
                <a:solidFill>
                  <a:schemeClr val="tx2"/>
                </a:solidFill>
              </a:rPr>
              <a:t> vs </a:t>
            </a:r>
            <a:r>
              <a:rPr lang="tr-TR" altLang="en-US" sz="2800" i="1">
                <a:solidFill>
                  <a:schemeClr val="tx2"/>
                </a:solidFill>
              </a:rPr>
              <a:t>k</a:t>
            </a:r>
            <a:r>
              <a:rPr lang="en-US" altLang="en-US" sz="2800" i="1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</a:rPr>
              <a:t>shows how many PCs are required to capture a given part of the total variance of attributes</a:t>
            </a:r>
          </a:p>
        </p:txBody>
      </p:sp>
      <p:sp>
        <p:nvSpPr>
          <p:cNvPr id="15365" name="TextBox 2">
            <a:extLst>
              <a:ext uri="{FF2B5EF4-FFF2-40B4-BE49-F238E27FC236}">
                <a16:creationId xmlns:a16="http://schemas.microsoft.com/office/drawing/2014/main" id="{E8EE6E5C-E406-41BB-83B9-B49A9D9FF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42963"/>
            <a:ext cx="4756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Proportion of Variance (PoV)</a:t>
            </a:r>
          </a:p>
        </p:txBody>
      </p:sp>
      <p:sp>
        <p:nvSpPr>
          <p:cNvPr id="15366" name="TextBox 1">
            <a:extLst>
              <a:ext uri="{FF2B5EF4-FFF2-40B4-BE49-F238E27FC236}">
                <a16:creationId xmlns:a16="http://schemas.microsoft.com/office/drawing/2014/main" id="{6ABE01F4-23BC-4B3F-B5CD-AC50E287C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713" y="2100263"/>
            <a:ext cx="1592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PoV(</a:t>
            </a:r>
            <a:r>
              <a:rPr lang="en-US" altLang="en-US" sz="2800" i="1"/>
              <a:t>k</a:t>
            </a:r>
            <a:r>
              <a:rPr lang="en-US" altLang="en-US" sz="2800"/>
              <a:t>) =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DBAD4D7-C28A-46E4-B8F3-E194FCD6D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8229600" cy="944563"/>
          </a:xfrm>
        </p:spPr>
        <p:txBody>
          <a:bodyPr/>
          <a:lstStyle/>
          <a:p>
            <a:pPr algn="l" eaLnBrk="1" hangingPunct="1"/>
            <a:r>
              <a:rPr lang="en-US" altLang="en-US">
                <a:solidFill>
                  <a:srgbClr val="A50021"/>
                </a:solidFill>
              </a:rPr>
              <a:t>Example: cancer diagnostics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E27B35E-3E16-4B87-AB8E-9870DCCF14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124200"/>
          </a:xfrm>
        </p:spPr>
        <p:txBody>
          <a:bodyPr/>
          <a:lstStyle/>
          <a:p>
            <a:pPr eaLnBrk="1" hangingPunct="1"/>
            <a:r>
              <a:rPr lang="en-US" altLang="en-US" dirty="0"/>
              <a:t>Metabolomics data</a:t>
            </a:r>
          </a:p>
          <a:p>
            <a:pPr eaLnBrk="1" hangingPunct="1"/>
            <a:r>
              <a:rPr lang="en-US" altLang="en-US" dirty="0"/>
              <a:t>94 samples</a:t>
            </a:r>
          </a:p>
          <a:p>
            <a:pPr eaLnBrk="1" hangingPunct="1"/>
            <a:r>
              <a:rPr lang="en-US" altLang="en-US" dirty="0"/>
              <a:t>35 metabolites in each sample = </a:t>
            </a:r>
            <a:r>
              <a:rPr lang="en-US" altLang="en-US" i="1" dirty="0"/>
              <a:t>d</a:t>
            </a:r>
          </a:p>
          <a:p>
            <a:pPr eaLnBrk="1" hangingPunct="1"/>
            <a:r>
              <a:rPr lang="en-US" altLang="en-US" dirty="0"/>
              <a:t>60 samples non-cancer patients</a:t>
            </a:r>
          </a:p>
          <a:p>
            <a:pPr eaLnBrk="1" hangingPunct="1"/>
            <a:r>
              <a:rPr lang="en-US" altLang="en-US" dirty="0"/>
              <a:t>34 samples cancer patients</a:t>
            </a:r>
            <a:endParaRPr lang="en-US" altLang="en-US" sz="2800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5653DDBC-45E2-4BB0-941B-A604C05F704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/>
            <a:endParaRPr lang="en-US" altLang="en-US" sz="2800"/>
          </a:p>
        </p:txBody>
      </p:sp>
      <p:graphicFrame>
        <p:nvGraphicFramePr>
          <p:cNvPr id="17411" name="Object 13">
            <a:extLst>
              <a:ext uri="{FF2B5EF4-FFF2-40B4-BE49-F238E27FC236}">
                <a16:creationId xmlns:a16="http://schemas.microsoft.com/office/drawing/2014/main" id="{A5563666-7489-48FB-911B-0918A2CAB638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886450" y="2476500"/>
          <a:ext cx="1562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100" imgH="431800" progId="Equation.3">
                  <p:embed/>
                </p:oleObj>
              </mc:Choice>
              <mc:Fallback>
                <p:oleObj name="Equation" r:id="rId2" imgW="1562100" imgH="431800" progId="Equation.3">
                  <p:embed/>
                  <p:pic>
                    <p:nvPicPr>
                      <p:cNvPr id="17411" name="Object 13">
                        <a:extLst>
                          <a:ext uri="{FF2B5EF4-FFF2-40B4-BE49-F238E27FC236}">
                            <a16:creationId xmlns:a16="http://schemas.microsoft.com/office/drawing/2014/main" id="{A5563666-7489-48FB-911B-0918A2CAB6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2476500"/>
                        <a:ext cx="15621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4">
            <a:extLst>
              <a:ext uri="{FF2B5EF4-FFF2-40B4-BE49-F238E27FC236}">
                <a16:creationId xmlns:a16="http://schemas.microsoft.com/office/drawing/2014/main" id="{94C3B10C-83D5-4620-8CCA-4E5B9134B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0"/>
            <a:ext cx="10096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73.6809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18.7491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2.8856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1.9068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0.7278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0.5444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0.4238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0.3501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0.1631</a:t>
            </a:r>
          </a:p>
        </p:txBody>
      </p:sp>
      <p:sp>
        <p:nvSpPr>
          <p:cNvPr id="17413" name="Line 6">
            <a:extLst>
              <a:ext uri="{FF2B5EF4-FFF2-40B4-BE49-F238E27FC236}">
                <a16:creationId xmlns:a16="http://schemas.microsoft.com/office/drawing/2014/main" id="{273FA4AC-F8C1-4B20-85FE-3130303CA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4" name="Picture 7">
            <a:extLst>
              <a:ext uri="{FF2B5EF4-FFF2-40B4-BE49-F238E27FC236}">
                <a16:creationId xmlns:a16="http://schemas.microsoft.com/office/drawing/2014/main" id="{551BDA84-862C-4525-8EE2-7DC28706F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81138"/>
            <a:ext cx="6019800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5" name="Text Box 9">
            <a:extLst>
              <a:ext uri="{FF2B5EF4-FFF2-40B4-BE49-F238E27FC236}">
                <a16:creationId xmlns:a16="http://schemas.microsoft.com/office/drawing/2014/main" id="{8922082F-BD6D-42FA-ACEA-CAAF38034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850900"/>
            <a:ext cx="43449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proportion of variance plot</a:t>
            </a:r>
          </a:p>
        </p:txBody>
      </p:sp>
      <p:sp>
        <p:nvSpPr>
          <p:cNvPr id="17416" name="Text Box 10">
            <a:extLst>
              <a:ext uri="{FF2B5EF4-FFF2-40B4-BE49-F238E27FC236}">
                <a16:creationId xmlns:a16="http://schemas.microsoft.com/office/drawing/2014/main" id="{4C9CC80E-35E7-4E9C-81D3-0B6FD8B92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62200"/>
            <a:ext cx="18145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ranked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eigenvalues</a:t>
            </a:r>
          </a:p>
        </p:txBody>
      </p:sp>
      <p:sp>
        <p:nvSpPr>
          <p:cNvPr id="17417" name="Text Box 12">
            <a:extLst>
              <a:ext uri="{FF2B5EF4-FFF2-40B4-BE49-F238E27FC236}">
                <a16:creationId xmlns:a16="http://schemas.microsoft.com/office/drawing/2014/main" id="{E18E8914-1F23-43C8-B87A-1C4985496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941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8" name="TextBox 2">
            <a:extLst>
              <a:ext uri="{FF2B5EF4-FFF2-40B4-BE49-F238E27FC236}">
                <a16:creationId xmlns:a16="http://schemas.microsoft.com/office/drawing/2014/main" id="{4AF5CEB8-4719-40DC-A00F-E60A2AD42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924175"/>
            <a:ext cx="266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3 PCs capture &gt; 95%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>
            <a:extLst>
              <a:ext uri="{FF2B5EF4-FFF2-40B4-BE49-F238E27FC236}">
                <a16:creationId xmlns:a16="http://schemas.microsoft.com/office/drawing/2014/main" id="{07F0AD1C-DAF7-469E-8979-3951A69C4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33413"/>
            <a:ext cx="6781800" cy="599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4">
            <a:extLst>
              <a:ext uri="{FF2B5EF4-FFF2-40B4-BE49-F238E27FC236}">
                <a16:creationId xmlns:a16="http://schemas.microsoft.com/office/drawing/2014/main" id="{1E32F98A-FBDC-4E42-AF44-F83C7B105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063" y="2209800"/>
            <a:ext cx="3733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1-34 cancer, &gt;35 control</a:t>
            </a:r>
          </a:p>
        </p:txBody>
      </p:sp>
      <p:sp>
        <p:nvSpPr>
          <p:cNvPr id="18436" name="Oval 5">
            <a:extLst>
              <a:ext uri="{FF2B5EF4-FFF2-40B4-BE49-F238E27FC236}">
                <a16:creationId xmlns:a16="http://schemas.microsoft.com/office/drawing/2014/main" id="{968440D1-BD90-41CB-A630-5A997C9A0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743200"/>
            <a:ext cx="1600200" cy="16002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37" name="TextBox 2">
            <a:extLst>
              <a:ext uri="{FF2B5EF4-FFF2-40B4-BE49-F238E27FC236}">
                <a16:creationId xmlns:a16="http://schemas.microsoft.com/office/drawing/2014/main" id="{7CC1CFB8-8EF9-4278-8176-E92FF8980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38" y="173038"/>
            <a:ext cx="3921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</a:rPr>
              <a:t>Scatter plot of PCs 1</a:t>
            </a:r>
            <a:r>
              <a:rPr lang="en-US" altLang="en-US" sz="2400" baseline="30000">
                <a:solidFill>
                  <a:srgbClr val="A50021"/>
                </a:solidFill>
              </a:rPr>
              <a:t> </a:t>
            </a:r>
            <a:r>
              <a:rPr lang="en-US" altLang="en-US" sz="2400">
                <a:solidFill>
                  <a:srgbClr val="A50021"/>
                </a:solidFill>
              </a:rPr>
              <a:t>and 2 </a:t>
            </a:r>
            <a:endParaRPr lang="en-US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FCDED5D8-760B-4B53-A18E-378FBB2BB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80456"/>
            <a:ext cx="6108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 few methods of Dimensionality Reduction</a:t>
            </a:r>
          </a:p>
        </p:txBody>
      </p:sp>
      <p:sp>
        <p:nvSpPr>
          <p:cNvPr id="4099" name="TextBox 3">
            <a:extLst>
              <a:ext uri="{FF2B5EF4-FFF2-40B4-BE49-F238E27FC236}">
                <a16:creationId xmlns:a16="http://schemas.microsoft.com/office/drawing/2014/main" id="{F8011B17-2772-47CF-993D-E46C02DA2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9" y="914400"/>
            <a:ext cx="805021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Radial basis function neural networks can be viewed as dimensionality reduction by clustering.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Dimensionality reduction by attribute selection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Selection by genetic algorithm (lecture 13)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Selection by information gain (not covered)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Dimensionality reduction by feature extraction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Principal component analysis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Eigenvalues and vectors of covariance matrix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Based on assumption that attributes are normally 	distributed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Principal components defined by an auto-association ANN avoids this assumption.</a:t>
            </a:r>
            <a:r>
              <a:rPr lang="en-US" altLang="en-US" sz="2000" dirty="0"/>
              <a:t>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>
            <a:extLst>
              <a:ext uri="{FF2B5EF4-FFF2-40B4-BE49-F238E27FC236}">
                <a16:creationId xmlns:a16="http://schemas.microsoft.com/office/drawing/2014/main" id="{3C24EA51-A40B-4D50-9D83-E05909362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28600"/>
            <a:ext cx="21419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Review PCs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4F79422D-BCD2-466E-BF05-9D29797B8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5" y="786067"/>
            <a:ext cx="8527256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PCs are defined by the eigenvectors of the covariance matrix.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1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the value of i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PC for attribute vector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Var(z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Due to invariance of the trace in matrix diagonalization, sum over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Var(z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= total variance of attributes in dataset.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PCs are ordered by decreasing variance. Potentially as many PC as attributes, but we hope to capture most of the total variance with a few of the PCs with largest eigenvalues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Covariance matrix of PCs is diagonal; hence no correlation.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Profiling PCs is an attempt to discover how each PC retained affects the response being modeled</a:t>
            </a:r>
          </a:p>
        </p:txBody>
      </p:sp>
    </p:spTree>
    <p:extLst>
      <p:ext uri="{BB962C8B-B14F-4D97-AF65-F5344CB8AC3E}">
        <p14:creationId xmlns:p14="http://schemas.microsoft.com/office/powerpoint/2010/main" val="216010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1458F0C4-9332-4C61-95F4-F0C17101A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30580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Assignment 11</a:t>
            </a:r>
            <a:endParaRPr lang="en-US" altLang="en-US" dirty="0"/>
          </a:p>
          <a:p>
            <a:pPr eaLnBrk="1" hangingPunct="1"/>
            <a:r>
              <a:rPr lang="en-US" altLang="en-US" sz="2400" dirty="0"/>
              <a:t>Calculate principal components of attributes in </a:t>
            </a:r>
          </a:p>
          <a:p>
            <a:pPr eaLnBrk="1" hangingPunct="1"/>
            <a:r>
              <a:rPr lang="en-US" altLang="en-US" sz="2400" dirty="0"/>
              <a:t>glass data short noclass.csv on the class webpage. Plot the eigenvalues ranked by decreasing magnitude. Calculate </a:t>
            </a:r>
            <a:r>
              <a:rPr lang="en-US" altLang="en-US" sz="2400" dirty="0" err="1"/>
              <a:t>PoV</a:t>
            </a:r>
            <a:r>
              <a:rPr lang="en-US" altLang="en-US" sz="2400" dirty="0"/>
              <a:t> for all eigenvalues and plot. Make a scatter plot of PC2 as a function of PC1.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Last HW assignment before quiz 3 that covers, MLP (HW8), SVM (HW9), RBF(HW10), and PCA (HW11).</a:t>
            </a:r>
          </a:p>
          <a:p>
            <a:pPr eaLnBrk="1" hangingPunct="1"/>
            <a:r>
              <a:rPr lang="en-US" altLang="en-US" sz="2400" dirty="0"/>
              <a:t>One more lecture (L13 profiling PCA</a:t>
            </a:r>
            <a:r>
              <a:rPr lang="en-US" altLang="en-US" sz="2400"/>
              <a:t>) before quiz 3.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Box 2">
            <a:extLst>
              <a:ext uri="{FF2B5EF4-FFF2-40B4-BE49-F238E27FC236}">
                <a16:creationId xmlns:a16="http://schemas.microsoft.com/office/drawing/2014/main" id="{2F1FB509-474B-4A9E-BC95-9C263DD9C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279557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MATLAB functions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that make HW13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easier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201B49-0219-436B-885C-A2FAE86FD8D2}"/>
              </a:ext>
            </a:extLst>
          </p:cNvPr>
          <p:cNvSpPr/>
          <p:nvPr/>
        </p:nvSpPr>
        <p:spPr>
          <a:xfrm>
            <a:off x="2735592" y="2057400"/>
            <a:ext cx="4761781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CEFFF22B-6CF4-42E8-A24B-BC81E53D1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006" y="276580"/>
            <a:ext cx="5181600" cy="60480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E76376-98FA-6531-20DA-6D065E138515}"/>
              </a:ext>
            </a:extLst>
          </p:cNvPr>
          <p:cNvSpPr txBox="1"/>
          <p:nvPr/>
        </p:nvSpPr>
        <p:spPr>
          <a:xfrm>
            <a:off x="225071" y="1946701"/>
            <a:ext cx="369093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Every attribute vector in the dataset generates a value of every PC.</a:t>
            </a:r>
          </a:p>
          <a:p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1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the value of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PC for attribute vector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x.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Both </a:t>
            </a: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 are column vectors.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547208-619C-1929-83A9-A5AEA1DE48C4}"/>
              </a:ext>
            </a:extLst>
          </p:cNvPr>
          <p:cNvSpPr txBox="1"/>
          <p:nvPr/>
        </p:nvSpPr>
        <p:spPr>
          <a:xfrm>
            <a:off x="6654834" y="5181600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this correct?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840" y="1981200"/>
            <a:ext cx="87543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variable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normally distributed with mean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variance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then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)/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a normally-distributed variable with zero mean and unit variance.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covariance matrix of z-scores is the correlation matrix with ones on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diagonal and correlation coefficients of diagonal.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5530" y="1200150"/>
            <a:ext cx="776366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Z-scores: attributes transformed to zero mean and unit variance</a:t>
            </a:r>
          </a:p>
        </p:txBody>
      </p:sp>
    </p:spTree>
    <p:extLst>
      <p:ext uri="{BB962C8B-B14F-4D97-AF65-F5344CB8AC3E}">
        <p14:creationId xmlns:p14="http://schemas.microsoft.com/office/powerpoint/2010/main" val="915770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B721EEBF-8BFB-438D-A25E-E49B1B399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6" y="1752600"/>
            <a:ext cx="4769394" cy="3577046"/>
          </a:xfrm>
          <a:prstGeom prst="rect">
            <a:avLst/>
          </a:prstGeom>
        </p:spPr>
      </p:pic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234BE3D4-7561-4E21-92E7-38888F6DB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482" y="1752600"/>
            <a:ext cx="4769395" cy="3577046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F700593F-49DA-46CE-9FBA-004973642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108" y="2362200"/>
            <a:ext cx="1159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eigenvals</a:t>
            </a:r>
            <a:endParaRPr lang="en-US" altLang="en-US" sz="1800" dirty="0"/>
          </a:p>
        </p:txBody>
      </p:sp>
      <p:sp>
        <p:nvSpPr>
          <p:cNvPr id="23559" name="TextBox 8">
            <a:extLst>
              <a:ext uri="{FF2B5EF4-FFF2-40B4-BE49-F238E27FC236}">
                <a16:creationId xmlns:a16="http://schemas.microsoft.com/office/drawing/2014/main" id="{6BB3EBC1-B9FE-4892-94AF-B8F78AA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613" y="2362200"/>
            <a:ext cx="1159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eigenvals</a:t>
            </a:r>
            <a:endParaRPr lang="en-US" alt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7F4765-2EED-436C-A42D-8788CD8BD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546806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PoV</a:t>
            </a:r>
            <a:endParaRPr lang="en-US" altLang="en-US" sz="1800" dirty="0"/>
          </a:p>
        </p:txBody>
      </p:sp>
      <p:sp>
        <p:nvSpPr>
          <p:cNvPr id="23558" name="TextBox 5">
            <a:extLst>
              <a:ext uri="{FF2B5EF4-FFF2-40B4-BE49-F238E27FC236}">
                <a16:creationId xmlns:a16="http://schemas.microsoft.com/office/drawing/2014/main" id="{05AF0595-BAEA-4C0C-9948-ACE9F8EA5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531291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PoV</a:t>
            </a:r>
            <a:endParaRPr lang="en-US" altLang="en-US" sz="1800" dirty="0"/>
          </a:p>
        </p:txBody>
      </p:sp>
      <p:sp>
        <p:nvSpPr>
          <p:cNvPr id="23557" name="TextBox 4">
            <a:extLst>
              <a:ext uri="{FF2B5EF4-FFF2-40B4-BE49-F238E27FC236}">
                <a16:creationId xmlns:a16="http://schemas.microsoft.com/office/drawing/2014/main" id="{9042B0A2-19E5-42B2-B771-547A002C6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9251" y="1141932"/>
            <a:ext cx="35958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Eigenvalues of correlation matrix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sum=9</a:t>
            </a:r>
          </a:p>
        </p:txBody>
      </p:sp>
      <p:sp>
        <p:nvSpPr>
          <p:cNvPr id="23556" name="TextBox 1">
            <a:extLst>
              <a:ext uri="{FF2B5EF4-FFF2-40B4-BE49-F238E27FC236}">
                <a16:creationId xmlns:a16="http://schemas.microsoft.com/office/drawing/2014/main" id="{2CFDC640-AE2B-4B0B-BB45-0E8731BF0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01" y="1106269"/>
            <a:ext cx="363432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Eigenvalues of covariance matrix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sum=5.6046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2">
            <a:extLst>
              <a:ext uri="{FF2B5EF4-FFF2-40B4-BE49-F238E27FC236}">
                <a16:creationId xmlns:a16="http://schemas.microsoft.com/office/drawing/2014/main" id="{CE1B828F-1B36-48AD-AECF-B665C093A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163" y="5707063"/>
            <a:ext cx="746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PC</a:t>
            </a:r>
            <a:r>
              <a:rPr lang="en-US" altLang="en-US" sz="2800"/>
              <a:t> </a:t>
            </a:r>
            <a:r>
              <a:rPr lang="en-US" altLang="en-US" sz="1800"/>
              <a:t>1</a:t>
            </a:r>
          </a:p>
        </p:txBody>
      </p:sp>
      <p:pic>
        <p:nvPicPr>
          <p:cNvPr id="26629" name="Picture 4">
            <a:extLst>
              <a:ext uri="{FF2B5EF4-FFF2-40B4-BE49-F238E27FC236}">
                <a16:creationId xmlns:a16="http://schemas.microsoft.com/office/drawing/2014/main" id="{F1F6E8F4-3625-4479-BA64-B0B353BBF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363" y="227965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6">
            <a:extLst>
              <a:ext uri="{FF2B5EF4-FFF2-40B4-BE49-F238E27FC236}">
                <a16:creationId xmlns:a16="http://schemas.microsoft.com/office/drawing/2014/main" id="{B0D6537B-68E8-4CF0-A07C-DF3587D5F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7275" y="1965325"/>
            <a:ext cx="1347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z-scores</a:t>
            </a:r>
          </a:p>
        </p:txBody>
      </p:sp>
      <p:pic>
        <p:nvPicPr>
          <p:cNvPr id="3" name="Picture 2" descr="Chart, scatter chart&#10;&#10;Description automatically generated">
            <a:extLst>
              <a:ext uri="{FF2B5EF4-FFF2-40B4-BE49-F238E27FC236}">
                <a16:creationId xmlns:a16="http://schemas.microsoft.com/office/drawing/2014/main" id="{225F61AA-E00C-4D98-87B7-4AC7DE577A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01252"/>
            <a:ext cx="4463999" cy="3429000"/>
          </a:xfrm>
          <a:prstGeom prst="rect">
            <a:avLst/>
          </a:prstGeom>
        </p:spPr>
      </p:pic>
      <p:sp>
        <p:nvSpPr>
          <p:cNvPr id="26630" name="TextBox 5">
            <a:extLst>
              <a:ext uri="{FF2B5EF4-FFF2-40B4-BE49-F238E27FC236}">
                <a16:creationId xmlns:a16="http://schemas.microsoft.com/office/drawing/2014/main" id="{397BFBA4-7F09-4BC3-954F-40D88FB1A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963737"/>
            <a:ext cx="1450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attributes</a:t>
            </a:r>
          </a:p>
        </p:txBody>
      </p:sp>
      <p:sp>
        <p:nvSpPr>
          <p:cNvPr id="26628" name="TextBox 3">
            <a:extLst>
              <a:ext uri="{FF2B5EF4-FFF2-40B4-BE49-F238E27FC236}">
                <a16:creationId xmlns:a16="http://schemas.microsoft.com/office/drawing/2014/main" id="{DF8C18E5-D9CB-422E-8420-95CC531FB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0"/>
            <a:ext cx="69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PC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>
            <a:extLst>
              <a:ext uri="{FF2B5EF4-FFF2-40B4-BE49-F238E27FC236}">
                <a16:creationId xmlns:a16="http://schemas.microsoft.com/office/drawing/2014/main" id="{8D07F017-B2A1-50B5-95F6-FFC13DCEA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04800"/>
            <a:ext cx="8237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Application of auto-association networks for data smoothing</a:t>
            </a:r>
          </a:p>
        </p:txBody>
      </p:sp>
      <p:pic>
        <p:nvPicPr>
          <p:cNvPr id="75779" name="Picture 6" descr="Mlp-auto_col">
            <a:extLst>
              <a:ext uri="{FF2B5EF4-FFF2-40B4-BE49-F238E27FC236}">
                <a16:creationId xmlns:a16="http://schemas.microsoft.com/office/drawing/2014/main" id="{2DEEDB71-6FD0-CF89-DA6C-4E89CCD72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777163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5780" name="Object 5">
            <a:extLst>
              <a:ext uri="{FF2B5EF4-FFF2-40B4-BE49-F238E27FC236}">
                <a16:creationId xmlns:a16="http://schemas.microsoft.com/office/drawing/2014/main" id="{6512453F-A9C9-FCB8-2345-89924FF2D7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5029200"/>
          <a:ext cx="28194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95400" imgH="419100" progId="Equation.3">
                  <p:embed/>
                </p:oleObj>
              </mc:Choice>
              <mc:Fallback>
                <p:oleObj name="Equation" r:id="rId4" imgW="1295400" imgH="419100" progId="Equation.3">
                  <p:embed/>
                  <p:pic>
                    <p:nvPicPr>
                      <p:cNvPr id="75780" name="Object 5">
                        <a:extLst>
                          <a:ext uri="{FF2B5EF4-FFF2-40B4-BE49-F238E27FC236}">
                            <a16:creationId xmlns:a16="http://schemas.microsoft.com/office/drawing/2014/main" id="{6512453F-A9C9-FCB8-2345-89924FF2D7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029200"/>
                        <a:ext cx="281940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1" name="Text Box 6">
            <a:extLst>
              <a:ext uri="{FF2B5EF4-FFF2-40B4-BE49-F238E27FC236}">
                <a16:creationId xmlns:a16="http://schemas.microsoft.com/office/drawing/2014/main" id="{16DD92AB-476A-FF46-D02E-18BEA704D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956175"/>
            <a:ext cx="420211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reconstruction error: squared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differences between raw and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smoothed data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F3FCF95-2DBD-EF13-8D71-194E1824949E}"/>
              </a:ext>
            </a:extLst>
          </p:cNvPr>
          <p:cNvSpPr/>
          <p:nvPr/>
        </p:nvSpPr>
        <p:spPr>
          <a:xfrm>
            <a:off x="5257800" y="838200"/>
            <a:ext cx="3200400" cy="396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783" name="TextBox 2">
            <a:extLst>
              <a:ext uri="{FF2B5EF4-FFF2-40B4-BE49-F238E27FC236}">
                <a16:creationId xmlns:a16="http://schemas.microsoft.com/office/drawing/2014/main" id="{1B182EAA-6A74-DB5B-7090-3EA689434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581400"/>
            <a:ext cx="3924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Input: raw attribute vector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Output: smoother attribute vector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“principal components”</a:t>
            </a:r>
          </a:p>
        </p:txBody>
      </p:sp>
      <p:sp>
        <p:nvSpPr>
          <p:cNvPr id="75784" name="TextBox 2">
            <a:extLst>
              <a:ext uri="{FF2B5EF4-FFF2-40B4-BE49-F238E27FC236}">
                <a16:creationId xmlns:a16="http://schemas.microsoft.com/office/drawing/2014/main" id="{95CDE29F-3710-98C1-CCE4-F7F099721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9138" y="892175"/>
            <a:ext cx="46148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Each arrow denotes a component of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weight vectors connecting input to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hidden layer and hidden layer to output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1">
            <a:extLst>
              <a:ext uri="{FF2B5EF4-FFF2-40B4-BE49-F238E27FC236}">
                <a16:creationId xmlns:a16="http://schemas.microsoft.com/office/drawing/2014/main" id="{F8DA0760-FCC2-0635-6ED4-4969A7FDC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19400"/>
            <a:ext cx="666750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7" name="TextBox 3">
            <a:extLst>
              <a:ext uri="{FF2B5EF4-FFF2-40B4-BE49-F238E27FC236}">
                <a16:creationId xmlns:a16="http://schemas.microsoft.com/office/drawing/2014/main" id="{6C3E9052-C9BF-7E90-3D87-45ED5D34D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933450"/>
            <a:ext cx="6705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Expression of 21,509 genes in B16 mice was measured for 2880 min after treatment with LPS, an agonist that induces inflammation.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Source:	 </a:t>
            </a: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/>
              </a:rPr>
              <a:t>http://www.innateimmunity-systemsbiology.org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7828" name="TextBox 4">
            <a:extLst>
              <a:ext uri="{FF2B5EF4-FFF2-40B4-BE49-F238E27FC236}">
                <a16:creationId xmlns:a16="http://schemas.microsoft.com/office/drawing/2014/main" id="{F8DB2EE8-7411-5D4B-802B-00E455165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04800"/>
            <a:ext cx="5357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Application to gene expression data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Box 1">
            <a:extLst>
              <a:ext uri="{FF2B5EF4-FFF2-40B4-BE49-F238E27FC236}">
                <a16:creationId xmlns:a16="http://schemas.microsoft.com/office/drawing/2014/main" id="{F65C2979-CEA3-5B53-C6D6-A78C26AE4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50813"/>
            <a:ext cx="4186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Neural-Network Smoothing</a:t>
            </a:r>
          </a:p>
        </p:txBody>
      </p:sp>
      <p:sp>
        <p:nvSpPr>
          <p:cNvPr id="78851" name="TextBox 2">
            <a:extLst>
              <a:ext uri="{FF2B5EF4-FFF2-40B4-BE49-F238E27FC236}">
                <a16:creationId xmlns:a16="http://schemas.microsoft.com/office/drawing/2014/main" id="{D6CF1025-D0A1-731C-D2AE-752E9A03E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9600"/>
            <a:ext cx="58007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Input: expression level at 16 time points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Variance before smoothing:  0.08283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Variance after smoothing:	0.02895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Examples (blue: original, red: smoothed):</a:t>
            </a:r>
          </a:p>
        </p:txBody>
      </p:sp>
      <p:pic>
        <p:nvPicPr>
          <p:cNvPr id="78852" name="Picture 2">
            <a:extLst>
              <a:ext uri="{FF2B5EF4-FFF2-40B4-BE49-F238E27FC236}">
                <a16:creationId xmlns:a16="http://schemas.microsoft.com/office/drawing/2014/main" id="{39EFEE97-1B3B-93C4-00FB-A5CEFC5A6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2465388"/>
            <a:ext cx="3438525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3" name="Picture 4">
            <a:extLst>
              <a:ext uri="{FF2B5EF4-FFF2-40B4-BE49-F238E27FC236}">
                <a16:creationId xmlns:a16="http://schemas.microsoft.com/office/drawing/2014/main" id="{F2AA5A41-3D34-43A4-4F6F-4F8C5204F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4578350"/>
            <a:ext cx="3436938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4" name="Picture 5">
            <a:extLst>
              <a:ext uri="{FF2B5EF4-FFF2-40B4-BE49-F238E27FC236}">
                <a16:creationId xmlns:a16="http://schemas.microsoft.com/office/drawing/2014/main" id="{76F3A1D5-FC13-0126-E778-D3968CB62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4579938"/>
            <a:ext cx="3438525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5" name="Picture 6">
            <a:extLst>
              <a:ext uri="{FF2B5EF4-FFF2-40B4-BE49-F238E27FC236}">
                <a16:creationId xmlns:a16="http://schemas.microsoft.com/office/drawing/2014/main" id="{2FF242E8-9857-B9AE-C100-827DB3B34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2466975"/>
            <a:ext cx="3438525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>
            <a:extLst>
              <a:ext uri="{FF2B5EF4-FFF2-40B4-BE49-F238E27FC236}">
                <a16:creationId xmlns:a16="http://schemas.microsoft.com/office/drawing/2014/main" id="{B1F8755C-97B5-316B-43E0-921AAB0EBF9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en-US" sz="2400"/>
              <a:t>Temporal Patterns of Gene Expression</a:t>
            </a:r>
          </a:p>
        </p:txBody>
      </p:sp>
      <p:pic>
        <p:nvPicPr>
          <p:cNvPr id="79875" name="Picture 2">
            <a:extLst>
              <a:ext uri="{FF2B5EF4-FFF2-40B4-BE49-F238E27FC236}">
                <a16:creationId xmlns:a16="http://schemas.microsoft.com/office/drawing/2014/main" id="{E10425C7-EC0D-9974-EAF0-D0E46E597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2762250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Picture 4">
            <a:extLst>
              <a:ext uri="{FF2B5EF4-FFF2-40B4-BE49-F238E27FC236}">
                <a16:creationId xmlns:a16="http://schemas.microsoft.com/office/drawing/2014/main" id="{E3179B46-7390-2171-7253-23A79014C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133600"/>
            <a:ext cx="276225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7" name="Picture 5">
            <a:extLst>
              <a:ext uri="{FF2B5EF4-FFF2-40B4-BE49-F238E27FC236}">
                <a16:creationId xmlns:a16="http://schemas.microsoft.com/office/drawing/2014/main" id="{91B4918F-3C68-0F78-AF01-4553597AB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33600"/>
            <a:ext cx="2762250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8" name="Text Box 8">
            <a:extLst>
              <a:ext uri="{FF2B5EF4-FFF2-40B4-BE49-F238E27FC236}">
                <a16:creationId xmlns:a16="http://schemas.microsoft.com/office/drawing/2014/main" id="{A197841D-512C-4FB1-A1DB-2F471362F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194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up regulation</a:t>
            </a:r>
          </a:p>
        </p:txBody>
      </p:sp>
      <p:sp>
        <p:nvSpPr>
          <p:cNvPr id="79879" name="Text Box 9">
            <a:extLst>
              <a:ext uri="{FF2B5EF4-FFF2-40B4-BE49-F238E27FC236}">
                <a16:creationId xmlns:a16="http://schemas.microsoft.com/office/drawing/2014/main" id="{C7A29B67-7D40-5A02-C44D-C8B09ECC2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447800"/>
            <a:ext cx="169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unchanged</a:t>
            </a:r>
          </a:p>
        </p:txBody>
      </p:sp>
      <p:sp>
        <p:nvSpPr>
          <p:cNvPr id="79880" name="Text Box 10">
            <a:extLst>
              <a:ext uri="{FF2B5EF4-FFF2-40B4-BE49-F238E27FC236}">
                <a16:creationId xmlns:a16="http://schemas.microsoft.com/office/drawing/2014/main" id="{1638C0F6-7ADA-DA56-A755-43BE8ED2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524000"/>
            <a:ext cx="233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down regulation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>
            <a:extLst>
              <a:ext uri="{FF2B5EF4-FFF2-40B4-BE49-F238E27FC236}">
                <a16:creationId xmlns:a16="http://schemas.microsoft.com/office/drawing/2014/main" id="{DCBD4183-510A-8CE8-BB8E-A2E87A07B32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interpretation</a:t>
            </a:r>
          </a:p>
        </p:txBody>
      </p:sp>
      <p:sp>
        <p:nvSpPr>
          <p:cNvPr id="80899" name="Content Placeholder 2">
            <a:extLst>
              <a:ext uri="{FF2B5EF4-FFF2-40B4-BE49-F238E27FC236}">
                <a16:creationId xmlns:a16="http://schemas.microsoft.com/office/drawing/2014/main" id="{E552FE7D-49B7-68FB-AFF0-6C481E90046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0" y="1447800"/>
            <a:ext cx="8229600" cy="1447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/>
              <a:t>In addition to smoothing, plotting the </a:t>
            </a:r>
            <a:r>
              <a:rPr lang="en-US" altLang="en-US" sz="2800" i="1"/>
              <a:t>z</a:t>
            </a:r>
            <a:r>
              <a:rPr lang="en-US" altLang="en-US" sz="2800" i="1" baseline="-25000"/>
              <a:t>H1</a:t>
            </a:r>
            <a:r>
              <a:rPr lang="en-US" altLang="en-US" sz="2800" i="1"/>
              <a:t> vs z</a:t>
            </a:r>
            <a:r>
              <a:rPr lang="en-US" altLang="en-US" sz="2800" i="1" baseline="-25000"/>
              <a:t>H2</a:t>
            </a:r>
            <a:r>
              <a:rPr lang="en-US" altLang="en-US" sz="2800"/>
              <a:t> for all 21,509 genes shows clusters of expression profiles.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>
            <a:extLst>
              <a:ext uri="{FF2B5EF4-FFF2-40B4-BE49-F238E27FC236}">
                <a16:creationId xmlns:a16="http://schemas.microsoft.com/office/drawing/2014/main" id="{2F5E58C7-BB93-8C01-E618-1DC752904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39900"/>
            <a:ext cx="3657600" cy="3373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3" name="Picture 3">
            <a:extLst>
              <a:ext uri="{FF2B5EF4-FFF2-40B4-BE49-F238E27FC236}">
                <a16:creationId xmlns:a16="http://schemas.microsoft.com/office/drawing/2014/main" id="{A75263BB-7E08-FF73-ADE9-3987B6E6A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2860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9930A2D-5E7C-51E0-75CC-8069C1DF726F}"/>
              </a:ext>
            </a:extLst>
          </p:cNvPr>
          <p:cNvCxnSpPr/>
          <p:nvPr/>
        </p:nvCxnSpPr>
        <p:spPr>
          <a:xfrm>
            <a:off x="2514600" y="1676400"/>
            <a:ext cx="1066800" cy="4572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25" name="Picture 4">
            <a:extLst>
              <a:ext uri="{FF2B5EF4-FFF2-40B4-BE49-F238E27FC236}">
                <a16:creationId xmlns:a16="http://schemas.microsoft.com/office/drawing/2014/main" id="{3FBF053A-6C0E-47A7-3B44-9FA88B7DD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57800"/>
            <a:ext cx="23241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991186-DFDB-9EFC-EAB6-DD761F6D9517}"/>
              </a:ext>
            </a:extLst>
          </p:cNvPr>
          <p:cNvCxnSpPr/>
          <p:nvPr/>
        </p:nvCxnSpPr>
        <p:spPr>
          <a:xfrm flipV="1">
            <a:off x="2514600" y="4038600"/>
            <a:ext cx="1371600" cy="12192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27" name="Picture 6">
            <a:extLst>
              <a:ext uri="{FF2B5EF4-FFF2-40B4-BE49-F238E27FC236}">
                <a16:creationId xmlns:a16="http://schemas.microsoft.com/office/drawing/2014/main" id="{E93DDB78-299C-6FA1-9C5B-503C27AAB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800"/>
            <a:ext cx="2276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8B4F9A6-3167-8455-B35F-9A68A131394E}"/>
              </a:ext>
            </a:extLst>
          </p:cNvPr>
          <p:cNvCxnSpPr/>
          <p:nvPr/>
        </p:nvCxnSpPr>
        <p:spPr>
          <a:xfrm rot="5400000">
            <a:off x="5638800" y="1676400"/>
            <a:ext cx="990600" cy="9906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29" name="Picture 7">
            <a:extLst>
              <a:ext uri="{FF2B5EF4-FFF2-40B4-BE49-F238E27FC236}">
                <a16:creationId xmlns:a16="http://schemas.microsoft.com/office/drawing/2014/main" id="{DAF52196-7FA7-63A8-9EDB-F3A472653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505200"/>
            <a:ext cx="2276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87CE1E-DDA9-2B90-AEB0-4C4E85F003F9}"/>
              </a:ext>
            </a:extLst>
          </p:cNvPr>
          <p:cNvCxnSpPr/>
          <p:nvPr/>
        </p:nvCxnSpPr>
        <p:spPr>
          <a:xfrm rot="10800000">
            <a:off x="5638800" y="3505200"/>
            <a:ext cx="990600" cy="6858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31" name="Picture 8">
            <a:extLst>
              <a:ext uri="{FF2B5EF4-FFF2-40B4-BE49-F238E27FC236}">
                <a16:creationId xmlns:a16="http://schemas.microsoft.com/office/drawing/2014/main" id="{ACA5F561-3675-C953-CE13-80A1D319C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76625"/>
            <a:ext cx="2276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82C5E08-82B6-0FCB-2B87-7B77A872D3E3}"/>
              </a:ext>
            </a:extLst>
          </p:cNvPr>
          <p:cNvCxnSpPr/>
          <p:nvPr/>
        </p:nvCxnSpPr>
        <p:spPr>
          <a:xfrm flipV="1">
            <a:off x="2505075" y="3276600"/>
            <a:ext cx="1381125" cy="885825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33" name="Picture 9">
            <a:extLst>
              <a:ext uri="{FF2B5EF4-FFF2-40B4-BE49-F238E27FC236}">
                <a16:creationId xmlns:a16="http://schemas.microsoft.com/office/drawing/2014/main" id="{6507C83F-0B29-BA47-1DDB-7AEF2B4E4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257800"/>
            <a:ext cx="230822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5F25D30-762C-B8CC-CA10-716C035FDEDE}"/>
              </a:ext>
            </a:extLst>
          </p:cNvPr>
          <p:cNvCxnSpPr/>
          <p:nvPr/>
        </p:nvCxnSpPr>
        <p:spPr>
          <a:xfrm rot="5400000" flipH="1" flipV="1">
            <a:off x="3663157" y="4120356"/>
            <a:ext cx="1524000" cy="750887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35" name="Picture 10">
            <a:extLst>
              <a:ext uri="{FF2B5EF4-FFF2-40B4-BE49-F238E27FC236}">
                <a16:creationId xmlns:a16="http://schemas.microsoft.com/office/drawing/2014/main" id="{76A99CE5-3B62-50D3-8758-C34E0BD83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09550"/>
            <a:ext cx="2276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3941AE5-011A-BFAC-2C71-B979CBAC1F77}"/>
              </a:ext>
            </a:extLst>
          </p:cNvPr>
          <p:cNvCxnSpPr/>
          <p:nvPr/>
        </p:nvCxnSpPr>
        <p:spPr>
          <a:xfrm rot="16200000" flipH="1">
            <a:off x="4250532" y="1888331"/>
            <a:ext cx="781050" cy="166687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37" name="Picture 11">
            <a:extLst>
              <a:ext uri="{FF2B5EF4-FFF2-40B4-BE49-F238E27FC236}">
                <a16:creationId xmlns:a16="http://schemas.microsoft.com/office/drawing/2014/main" id="{C4EFCCCC-8A83-915E-72FA-E427A8D11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257800"/>
            <a:ext cx="2276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D7AEF2F-AE5B-DCA8-35FA-716F2FBD4263}"/>
              </a:ext>
            </a:extLst>
          </p:cNvPr>
          <p:cNvCxnSpPr/>
          <p:nvPr/>
        </p:nvCxnSpPr>
        <p:spPr>
          <a:xfrm rot="10800000">
            <a:off x="4724400" y="3200400"/>
            <a:ext cx="1905000" cy="27432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39" name="Picture 12">
            <a:extLst>
              <a:ext uri="{FF2B5EF4-FFF2-40B4-BE49-F238E27FC236}">
                <a16:creationId xmlns:a16="http://schemas.microsoft.com/office/drawing/2014/main" id="{8D7A11DF-05DB-CCB1-3F4A-3D2D54AB0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71675"/>
            <a:ext cx="2276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A657B38-953D-E421-75B1-2FB41CDDEB8A}"/>
              </a:ext>
            </a:extLst>
          </p:cNvPr>
          <p:cNvCxnSpPr/>
          <p:nvPr/>
        </p:nvCxnSpPr>
        <p:spPr>
          <a:xfrm>
            <a:off x="2505075" y="2657475"/>
            <a:ext cx="1381125" cy="9525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1" name="Picture 2">
            <a:extLst>
              <a:ext uri="{FF2B5EF4-FFF2-40B4-BE49-F238E27FC236}">
                <a16:creationId xmlns:a16="http://schemas.microsoft.com/office/drawing/2014/main" id="{20CB1932-F543-BE07-921E-3A42C5BD8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905000"/>
            <a:ext cx="22764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C319B41-88F2-5094-D119-1AA5B798B336}"/>
              </a:ext>
            </a:extLst>
          </p:cNvPr>
          <p:cNvCxnSpPr/>
          <p:nvPr/>
        </p:nvCxnSpPr>
        <p:spPr>
          <a:xfrm rot="10800000" flipV="1">
            <a:off x="5334000" y="2590800"/>
            <a:ext cx="1295400" cy="3810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4633091-8B25-575E-8D50-F4E992297155}"/>
              </a:ext>
            </a:extLst>
          </p:cNvPr>
          <p:cNvSpPr/>
          <p:nvPr/>
        </p:nvSpPr>
        <p:spPr>
          <a:xfrm>
            <a:off x="4486275" y="4848225"/>
            <a:ext cx="542925" cy="10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5EC244-E459-8E2F-0CCD-3CEC6C7B1BA4}"/>
              </a:ext>
            </a:extLst>
          </p:cNvPr>
          <p:cNvSpPr/>
          <p:nvPr/>
        </p:nvSpPr>
        <p:spPr>
          <a:xfrm rot="5400000">
            <a:off x="2652713" y="3163888"/>
            <a:ext cx="542925" cy="10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945" name="TextBox 2">
            <a:extLst>
              <a:ext uri="{FF2B5EF4-FFF2-40B4-BE49-F238E27FC236}">
                <a16:creationId xmlns:a16="http://schemas.microsoft.com/office/drawing/2014/main" id="{FEC13B15-521C-907C-5898-87433CEC9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3" y="4716463"/>
            <a:ext cx="496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H1</a:t>
            </a:r>
          </a:p>
        </p:txBody>
      </p:sp>
      <p:sp>
        <p:nvSpPr>
          <p:cNvPr id="81946" name="TextBox 25">
            <a:extLst>
              <a:ext uri="{FF2B5EF4-FFF2-40B4-BE49-F238E27FC236}">
                <a16:creationId xmlns:a16="http://schemas.microsoft.com/office/drawing/2014/main" id="{A543EBB1-D74F-D68B-198E-E32BA9CE6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3098800"/>
            <a:ext cx="495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44D488-DC3D-4A6C-8245-2208147694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346075"/>
            <a:ext cx="6172200" cy="541338"/>
          </a:xfrm>
        </p:spPr>
        <p:txBody>
          <a:bodyPr lIns="0" rIns="0" bIns="0" anchor="b"/>
          <a:lstStyle/>
          <a:p>
            <a:pPr algn="l" eaLnBrk="1" hangingPunct="1"/>
            <a:r>
              <a:rPr lang="tr-TR" altLang="en-US" sz="2800"/>
              <a:t>Principal Components Analysis (PCA)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6C73B18-4839-45F5-8584-8E58B65F226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73075" y="1192213"/>
            <a:ext cx="8229600" cy="750887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</a:rPr>
              <a:t>Assume that attributes in dataset are drawn from a multivariate normal distribution. 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P(</a:t>
            </a:r>
            <a:r>
              <a:rPr lang="en-US" altLang="en-US" sz="2400" b="1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)=N(</a:t>
            </a:r>
            <a:r>
              <a:rPr lang="en-US" altLang="en-US" sz="2400" b="1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, </a:t>
            </a:r>
            <a:r>
              <a:rPr lang="en-US" altLang="en-US" sz="2400" b="1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5124" name="Slide Number Placeholder 4">
            <a:extLst>
              <a:ext uri="{FF2B5EF4-FFF2-40B4-BE49-F238E27FC236}">
                <a16:creationId xmlns:a16="http://schemas.microsoft.com/office/drawing/2014/main" id="{31B978A7-C60A-4AC6-A780-C2E5F1A9464B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2EA10F-2C35-475B-9A3E-79BFCA63B562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5125" name="Object 1">
            <a:extLst>
              <a:ext uri="{FF2B5EF4-FFF2-40B4-BE49-F238E27FC236}">
                <a16:creationId xmlns:a16="http://schemas.microsoft.com/office/drawing/2014/main" id="{1AFA56FB-31FE-4056-B224-70A5173A0C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6775" y="2220913"/>
          <a:ext cx="45720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08200" imgH="292100" progId="Equation.3">
                  <p:embed/>
                </p:oleObj>
              </mc:Choice>
              <mc:Fallback>
                <p:oleObj name="Equation" r:id="rId2" imgW="2108200" imgH="292100" progId="Equation.3">
                  <p:embed/>
                  <p:pic>
                    <p:nvPicPr>
                      <p:cNvPr id="5125" name="Object 1">
                        <a:extLst>
                          <a:ext uri="{FF2B5EF4-FFF2-40B4-BE49-F238E27FC236}">
                            <a16:creationId xmlns:a16="http://schemas.microsoft.com/office/drawing/2014/main" id="{1AFA56FB-31FE-4056-B224-70A5173A0C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2220913"/>
                        <a:ext cx="457200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6" name="Group 2">
            <a:extLst>
              <a:ext uri="{FF2B5EF4-FFF2-40B4-BE49-F238E27FC236}">
                <a16:creationId xmlns:a16="http://schemas.microsoft.com/office/drawing/2014/main" id="{E607C1FA-B667-4DAE-A5F2-6BFB0C91454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971800"/>
            <a:ext cx="3657600" cy="941388"/>
            <a:chOff x="685800" y="2819400"/>
            <a:chExt cx="4267200" cy="1457203"/>
          </a:xfrm>
        </p:grpSpPr>
        <p:graphicFrame>
          <p:nvGraphicFramePr>
            <p:cNvPr id="5129" name="Object 8">
              <a:extLst>
                <a:ext uri="{FF2B5EF4-FFF2-40B4-BE49-F238E27FC236}">
                  <a16:creationId xmlns:a16="http://schemas.microsoft.com/office/drawing/2014/main" id="{D7A011BD-7CB0-41D9-B6D1-2ADCE751C0B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38200" y="2819400"/>
            <a:ext cx="4114800" cy="942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33500" imgH="241300" progId="Equation.3">
                    <p:embed/>
                  </p:oleObj>
                </mc:Choice>
                <mc:Fallback>
                  <p:oleObj name="Equation" r:id="rId4" imgW="1333500" imgH="241300" progId="Equation.3">
                    <p:embed/>
                    <p:pic>
                      <p:nvPicPr>
                        <p:cNvPr id="5129" name="Object 8">
                          <a:extLst>
                            <a:ext uri="{FF2B5EF4-FFF2-40B4-BE49-F238E27FC236}">
                              <a16:creationId xmlns:a16="http://schemas.microsoft.com/office/drawing/2014/main" id="{D7A011BD-7CB0-41D9-B6D1-2ADCE751C0B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00" y="2819400"/>
                          <a:ext cx="4114800" cy="942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Text Box 9">
              <a:extLst>
                <a:ext uri="{FF2B5EF4-FFF2-40B4-BE49-F238E27FC236}">
                  <a16:creationId xmlns:a16="http://schemas.microsoft.com/office/drawing/2014/main" id="{6052F008-ADAB-44D2-85F6-9B8ABDBEA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797532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dx1</a:t>
              </a:r>
            </a:p>
          </p:txBody>
        </p:sp>
        <p:sp>
          <p:nvSpPr>
            <p:cNvPr id="5131" name="Text Box 10">
              <a:extLst>
                <a:ext uri="{FF2B5EF4-FFF2-40B4-BE49-F238E27FC236}">
                  <a16:creationId xmlns:a16="http://schemas.microsoft.com/office/drawing/2014/main" id="{A0E2877D-8736-4AD0-9746-54603C934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3667012"/>
              <a:ext cx="888701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1xd</a:t>
              </a:r>
            </a:p>
          </p:txBody>
        </p:sp>
        <p:sp>
          <p:nvSpPr>
            <p:cNvPr id="5132" name="Text Box 11">
              <a:extLst>
                <a:ext uri="{FF2B5EF4-FFF2-40B4-BE49-F238E27FC236}">
                  <a16:creationId xmlns:a16="http://schemas.microsoft.com/office/drawing/2014/main" id="{6F5ADFB5-55F4-45EE-8B4F-E3C8DDB4F1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3581400"/>
              <a:ext cx="808004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dxd</a:t>
              </a:r>
            </a:p>
          </p:txBody>
        </p:sp>
      </p:grpSp>
      <p:graphicFrame>
        <p:nvGraphicFramePr>
          <p:cNvPr id="5127" name="Object 4">
            <a:extLst>
              <a:ext uri="{FF2B5EF4-FFF2-40B4-BE49-F238E27FC236}">
                <a16:creationId xmlns:a16="http://schemas.microsoft.com/office/drawing/2014/main" id="{AA5B3D22-D4CA-4551-9A6A-8DA1975DDE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5238" y="4003675"/>
          <a:ext cx="3311525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55800" imgH="1104900" progId="Equation.3">
                  <p:embed/>
                </p:oleObj>
              </mc:Choice>
              <mc:Fallback>
                <p:oleObj name="Equation" r:id="rId6" imgW="1955800" imgH="1104900" progId="Equation.3">
                  <p:embed/>
                  <p:pic>
                    <p:nvPicPr>
                      <p:cNvPr id="5127" name="Object 4">
                        <a:extLst>
                          <a:ext uri="{FF2B5EF4-FFF2-40B4-BE49-F238E27FC236}">
                            <a16:creationId xmlns:a16="http://schemas.microsoft.com/office/drawing/2014/main" id="{AA5B3D22-D4CA-4551-9A6A-8DA1975DDE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4003675"/>
                        <a:ext cx="3311525" cy="187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9">
            <a:extLst>
              <a:ext uri="{FF2B5EF4-FFF2-40B4-BE49-F238E27FC236}">
                <a16:creationId xmlns:a16="http://schemas.microsoft.com/office/drawing/2014/main" id="{78D7C2FE-B3C4-474D-99CD-C62B2033E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132138"/>
            <a:ext cx="3116263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Covariance matrix: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diagonal elements are </a:t>
            </a:r>
            <a:r>
              <a:rPr lang="en-US" altLang="en-US" sz="2400">
                <a:latin typeface="Symbol" panose="05050102010706020507" pitchFamily="18" charset="2"/>
              </a:rPr>
              <a:t>s</a:t>
            </a:r>
            <a:r>
              <a:rPr lang="en-US" altLang="en-US" sz="2400" b="1" baseline="30000"/>
              <a:t>2</a:t>
            </a:r>
            <a:r>
              <a:rPr lang="en-US" altLang="en-US" sz="2400"/>
              <a:t> of individual attributes.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Off diagonals show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correlation between variation of attributes.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1411</Words>
  <Application>Microsoft Office PowerPoint</Application>
  <PresentationFormat>On-screen Show (4:3)</PresentationFormat>
  <Paragraphs>192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Palatino Linotype</vt:lpstr>
      <vt:lpstr>Symbol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Temporal Patterns of Gene Expression</vt:lpstr>
      <vt:lpstr>Data interpretation</vt:lpstr>
      <vt:lpstr>PowerPoint Presentation</vt:lpstr>
      <vt:lpstr>Principal Components Analysis (PCA)</vt:lpstr>
      <vt:lpstr>PowerPoint Presentation</vt:lpstr>
      <vt:lpstr>PowerPoint Presentation</vt:lpstr>
      <vt:lpstr>PowerPoint Presentation</vt:lpstr>
      <vt:lpstr>PowerPoint Presentation</vt:lpstr>
      <vt:lpstr>Application of Lagrange multipliers</vt:lpstr>
      <vt:lpstr>PowerPoint Presentation</vt:lpstr>
      <vt:lpstr>PowerPoint Presentation</vt:lpstr>
      <vt:lpstr>Example: cancer diagnostics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114</cp:revision>
  <dcterms:created xsi:type="dcterms:W3CDTF">2014-08-26T18:18:36Z</dcterms:created>
  <dcterms:modified xsi:type="dcterms:W3CDTF">2024-10-23T19:52:51Z</dcterms:modified>
</cp:coreProperties>
</file>