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38"/>
  </p:notesMasterIdLst>
  <p:sldIdLst>
    <p:sldId id="384" r:id="rId3"/>
    <p:sldId id="385" r:id="rId4"/>
    <p:sldId id="386" r:id="rId5"/>
    <p:sldId id="387" r:id="rId6"/>
    <p:sldId id="388" r:id="rId7"/>
    <p:sldId id="389" r:id="rId8"/>
    <p:sldId id="390" r:id="rId9"/>
    <p:sldId id="508" r:id="rId10"/>
    <p:sldId id="392" r:id="rId11"/>
    <p:sldId id="393" r:id="rId12"/>
    <p:sldId id="394" r:id="rId13"/>
    <p:sldId id="509" r:id="rId14"/>
    <p:sldId id="271" r:id="rId15"/>
    <p:sldId id="506" r:id="rId16"/>
    <p:sldId id="505" r:id="rId17"/>
    <p:sldId id="507" r:id="rId18"/>
    <p:sldId id="490" r:id="rId19"/>
    <p:sldId id="415" r:id="rId20"/>
    <p:sldId id="416" r:id="rId21"/>
    <p:sldId id="500" r:id="rId22"/>
    <p:sldId id="502" r:id="rId23"/>
    <p:sldId id="503" r:id="rId24"/>
    <p:sldId id="498" r:id="rId25"/>
    <p:sldId id="501" r:id="rId26"/>
    <p:sldId id="391" r:id="rId27"/>
    <p:sldId id="418" r:id="rId28"/>
    <p:sldId id="413" r:id="rId29"/>
    <p:sldId id="398" r:id="rId30"/>
    <p:sldId id="494" r:id="rId31"/>
    <p:sldId id="495" r:id="rId32"/>
    <p:sldId id="419" r:id="rId33"/>
    <p:sldId id="497" r:id="rId34"/>
    <p:sldId id="405" r:id="rId35"/>
    <p:sldId id="406" r:id="rId36"/>
    <p:sldId id="40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6" autoAdjust="0"/>
    <p:restoredTop sz="94660"/>
  </p:normalViewPr>
  <p:slideViewPr>
    <p:cSldViewPr>
      <p:cViewPr varScale="1">
        <p:scale>
          <a:sx n="91" d="100"/>
          <a:sy n="91" d="100"/>
        </p:scale>
        <p:origin x="48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D79A8-EA43-4745-B5BA-D1BD82A9BE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99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8552" indent="-29175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7003" indent="-23340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3804" indent="-23340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00605" indent="-233401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7407" indent="-2334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4208" indent="-2334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1009" indent="-2334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7810" indent="-2334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7B9D6A-84D4-44F1-8D08-AC27C9874D7F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443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63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56355" name="Slide Number Placeholder 3"/>
          <p:cNvSpPr txBox="1">
            <a:spLocks noGrp="1"/>
          </p:cNvSpPr>
          <p:nvPr/>
        </p:nvSpPr>
        <p:spPr bwMode="auto">
          <a:xfrm>
            <a:off x="5939805" y="6866187"/>
            <a:ext cx="4544308" cy="36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128" tIns="50564" rIns="101128" bIns="50564" anchor="b"/>
          <a:lstStyle/>
          <a:p>
            <a:pPr algn="r" defTabSz="1011403"/>
            <a:fld id="{AA3D9A9E-A7AD-4173-AC42-5D96F74CDCE6}" type="slidenum">
              <a:rPr lang="tr-TR" sz="1300">
                <a:latin typeface="Arial" charset="0"/>
              </a:rPr>
              <a:pPr algn="r" defTabSz="1011403"/>
              <a:t>11</a:t>
            </a:fld>
            <a:endParaRPr lang="tr-TR" sz="13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850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8552" indent="-29175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7003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3804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00605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7407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4208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1009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7810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AA1285-9B64-4F31-B02D-BA9B22306BE1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953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D79A8-EA43-4745-B5BA-D1BD82A9BE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4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D79A8-EA43-4745-B5BA-D1BD82A9BE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03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D79A8-EA43-4745-B5BA-D1BD82A9BE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22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3EB9-EB26-47FB-AE88-15FDA2AC5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16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B1426-6498-4223-BFC3-0F155D0DD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67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8E18-54C9-42EC-8C71-B4D9D8DA4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26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D604D-BCBE-4919-9D59-21D77EE89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979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Lecture Notes for E Alpaydın 2010 Introduction to Machine Learning 2e © The MIT Press (V1.0)</a:t>
            </a:r>
            <a:endParaRPr kumimoji="0" lang="tr-T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430E37-25C4-4654-BDB0-16B28C3E2285}" type="slidenum">
              <a:rPr kumimoji="0" lang="tr-T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546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BBB96-DFF4-9C47-841F-73206B7AE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BCF11C-FE3D-A341-A7B5-44F893D20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B4270-87F2-F948-8DD5-80BD96F66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43A6B-1EB2-4546-83B1-998426BB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477CC-E118-8341-8AD3-1EF1519E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91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FC170-FAF1-8A4B-9BF4-525ECBBAC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F769A-F3C4-4947-B209-DC79C65BD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8B41A-9F07-634B-A329-C6BB3704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A1800-AE40-2742-A191-FF24D3A9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9353B-1182-304A-9E96-B5B688B1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52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E24A6-4098-4246-9E35-20B250C4B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AC161-4744-E048-9246-F72F4B019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24309-3AAC-C942-82F4-4CC27DD0F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B82AD-DCE1-A047-98BB-AA82D762E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9A18A-EFB9-E34A-BE3A-A4F65539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39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ED94E-2771-D64E-8AC2-50D68D012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F0D16-A56C-B54E-855B-94D4E7003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BFAD60-93B0-AE4C-A446-F1F2A5169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984E4-E33E-AA4B-9E18-8BBC67F7E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DDA2C-23C6-1143-80A6-BEEBE802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CE143-DCE7-0C43-934C-B4059D34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17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16D64-3062-DB49-ACDE-D4B8A0DD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F6FFA-BC45-144C-8007-4FCCCBF17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7E845-23E1-334E-A92A-0496B0569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A07A17-BC81-5944-89B6-232F91D00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E6711F-9A22-F042-B851-70BB1E8C32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496C3C-DC2E-1F4E-939D-C5CC6E4E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E86EED-1AE8-5D47-877A-ED4D3DDB2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717497-6E74-1D4D-BADC-800195020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53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908AB-C882-AF44-AB57-47EE57915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36608D-DF68-434A-8DC7-A510BC4A4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A3F02B-B15D-6C43-930D-AF98B8023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2DE66F-EDC5-6E41-9F0C-0A2E7B13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5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9C1F-1309-4D08-B210-72F6920C0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717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7E476F-570D-3847-9C0C-097214ED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4BA161-5226-F34D-AC97-BEC4177A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AA5070-9A04-5341-9FB4-2FB5BC108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65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4AEB7-687A-E64F-920B-6E191DA7C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689C7-9E2F-F340-8924-D430A4150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804D0-010F-654A-B495-9632319B5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D9CD7-506D-8248-AB9A-AD963539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BCAA3-7280-1A4F-A2BF-A6C7B897C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E1B42-45AE-B24D-859B-2749DAB36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2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2D725-6E7E-C245-90D7-5F5299A29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7710E1-950D-4D46-9987-CDEC42660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734FE9-C469-0349-B05F-F553AC203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FF8E8-27AA-0A4B-A895-3A4B4175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3EC40-0C36-3F48-956C-DA7A5A8D2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0BA30-3B79-B44E-80D5-B2CC122B3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693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935D-9B9B-D64C-9BD3-6AA1950F6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0C0AF-5389-D444-8636-821F849C2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CE160-2E04-6946-A030-44E62BEC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3D224-36DB-5F44-A3D1-5FAC69FD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13070-B8E3-8D42-9EAC-AF2B8442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248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5D2086-6E3D-304E-8208-20D7055D4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7875B-2E44-E34B-9425-61241D3C7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0938D-82FB-5F46-A5BC-5D449ED22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536D4-A963-0748-A6B9-04CF8D388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00E5D-B8C5-F648-AC22-D2601EA08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2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1C27-2BBC-4391-ACF2-7B7A4A71E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34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531FE-5F93-415D-AA37-611FAC817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12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BD2B2-8C14-4F10-BF98-024EF2BC7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82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A6F4-83BE-4398-AA09-695DCED24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45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03ECD-18B9-4408-80C1-808123EC7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50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2B92-F8C4-4B51-BB18-DD627F012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94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2F3B-20A1-4433-BF2C-72C9D61C7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89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EE1A57-3CBD-4C14-AB42-8C0701CA2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66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18FE8-C5A3-1E4E-B4C6-C0A36EE73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519A3-5236-2748-BF17-1B3863F12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7A86A-AC45-1A41-9DD8-62F89A508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936DB-5FDC-E548-BB61-2DF8B4C5A8E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FA78A-54B3-C94D-99F5-814B7C60C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8C526-4A66-5744-9F2B-1C5DE017B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9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yshark.com/davies-bouldin-index-for-k-means-clustering-evaluation-in-python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371600" y="2667000"/>
            <a:ext cx="6705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Radial Basis Function Neural Network:</a:t>
            </a:r>
          </a:p>
        </p:txBody>
      </p:sp>
    </p:spTree>
    <p:extLst>
      <p:ext uri="{BB962C8B-B14F-4D97-AF65-F5344CB8AC3E}">
        <p14:creationId xmlns:p14="http://schemas.microsoft.com/office/powerpoint/2010/main" val="28564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29" name="Rectangle 4"/>
          <p:cNvSpPr>
            <a:spLocks noGrp="1" noChangeArrowheads="1"/>
          </p:cNvSpPr>
          <p:nvPr>
            <p:ph type="title"/>
          </p:nvPr>
        </p:nvSpPr>
        <p:spPr>
          <a:xfrm>
            <a:off x="305091" y="762000"/>
            <a:ext cx="2539313" cy="1487058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>
                <a:latin typeface="Arial" charset="0"/>
              </a:rPr>
              <a:t>Initial centers are arbitrary points in attribute space. </a:t>
            </a:r>
            <a:endParaRPr lang="tr-TR" sz="2400" dirty="0">
              <a:latin typeface="Arial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3C072-1230-4D17-ABA7-6D1986A92A6E}" type="slidenum">
              <a:rPr lang="tr-TR"/>
              <a:pPr>
                <a:defRPr/>
              </a:pPr>
              <a:t>10</a:t>
            </a:fld>
            <a:endParaRPr lang="tr-TR"/>
          </a:p>
        </p:txBody>
      </p:sp>
      <p:pic>
        <p:nvPicPr>
          <p:cNvPr id="329732" name="Picture 14" descr="k-means example from Bishop p4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8255" y="609600"/>
            <a:ext cx="5701476" cy="3489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9733" name="Picture 15" descr="k-means error from Bishop p4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5681" y="4343400"/>
            <a:ext cx="3318242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9734" name="Rectangle 4"/>
          <p:cNvSpPr>
            <a:spLocks noChangeArrowheads="1"/>
          </p:cNvSpPr>
          <p:nvPr/>
        </p:nvSpPr>
        <p:spPr bwMode="auto">
          <a:xfrm>
            <a:off x="914400" y="5257800"/>
            <a:ext cx="2565797" cy="38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r>
              <a:rPr lang="en-US" sz="2800" dirty="0">
                <a:latin typeface="Arial" charset="0"/>
              </a:rPr>
              <a:t>Convergence</a:t>
            </a:r>
            <a:r>
              <a:rPr lang="en-US" sz="2100" dirty="0">
                <a:solidFill>
                  <a:schemeClr val="tx2"/>
                </a:solidFill>
                <a:latin typeface="Arial" charset="0"/>
              </a:rPr>
              <a:t> </a:t>
            </a:r>
            <a:endParaRPr lang="tr-TR" sz="21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093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609600"/>
            <a:ext cx="8610600" cy="75842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400" dirty="0">
                <a:latin typeface="Arial" charset="0"/>
              </a:rPr>
              <a:t>K-means is an example of the </a:t>
            </a:r>
            <a:r>
              <a:rPr lang="tr-TR" sz="2400" dirty="0">
                <a:latin typeface="Arial" charset="0"/>
              </a:rPr>
              <a:t>Expectation-Maximization (EM)</a:t>
            </a:r>
            <a:r>
              <a:rPr lang="en-US" sz="2400" dirty="0">
                <a:latin typeface="Arial" charset="0"/>
              </a:rPr>
              <a:t> approach to maximum likelihood estimation (MLE)</a:t>
            </a:r>
            <a:endParaRPr lang="tr-TR" sz="2400" dirty="0">
              <a:latin typeface="Arial" charset="0"/>
            </a:endParaRPr>
          </a:p>
        </p:txBody>
      </p:sp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A0D5E3BA-493C-4AFF-A143-737B28F3A321}" type="slidenum">
              <a:rPr lang="tr-TR" sz="9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11</a:t>
            </a:fld>
            <a:endParaRPr lang="tr-TR" sz="90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55336" name="Text Box 7"/>
          <p:cNvSpPr txBox="1">
            <a:spLocks noChangeArrowheads="1"/>
          </p:cNvSpPr>
          <p:nvPr/>
        </p:nvSpPr>
        <p:spPr bwMode="auto">
          <a:xfrm>
            <a:off x="154709" y="1625740"/>
            <a:ext cx="884447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</a:rPr>
              <a:t>With simple models, (e.g., Gaussian distribution) </a:t>
            </a:r>
            <a:r>
              <a:rPr lang="tr-TR" sz="2400" dirty="0">
                <a:latin typeface="Arial" charset="0"/>
              </a:rPr>
              <a:t>likelihood </a:t>
            </a:r>
            <a:r>
              <a:rPr lang="en-US" sz="2400" dirty="0">
                <a:latin typeface="Arial" charset="0"/>
              </a:rPr>
              <a:t>of parameter values (e.g., mean and variance) can be expressed analytically and calculus</a:t>
            </a:r>
            <a:r>
              <a:rPr lang="tr-TR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can be used to find the best estimates of the parameters (e.g., minimum of in-sample error)</a:t>
            </a: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Parameters of the </a:t>
            </a:r>
            <a:r>
              <a:rPr lang="tr-TR" sz="2400" dirty="0">
                <a:latin typeface="Arial" charset="0"/>
              </a:rPr>
              <a:t>mixture model</a:t>
            </a:r>
            <a:r>
              <a:rPr lang="en-US" sz="2400" dirty="0">
                <a:latin typeface="Arial" charset="0"/>
              </a:rPr>
              <a:t> cannot be solved analytically.</a:t>
            </a:r>
            <a:endParaRPr lang="en-US" sz="2400" dirty="0">
              <a:latin typeface="Symbol" pitchFamily="18" charset="2"/>
            </a:endParaRPr>
          </a:p>
        </p:txBody>
      </p:sp>
      <p:sp>
        <p:nvSpPr>
          <p:cNvPr id="355337" name="Text Box 9"/>
          <p:cNvSpPr txBox="1">
            <a:spLocks noChangeArrowheads="1"/>
          </p:cNvSpPr>
          <p:nvPr/>
        </p:nvSpPr>
        <p:spPr bwMode="auto">
          <a:xfrm>
            <a:off x="457200" y="4038600"/>
            <a:ext cx="846577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EM is a 2-step iterative method to solve the mixture problem.</a:t>
            </a:r>
          </a:p>
          <a:p>
            <a:r>
              <a:rPr lang="en-US" sz="2400" i="1" dirty="0">
                <a:latin typeface="Arial" charset="0"/>
              </a:rPr>
              <a:t>E-step</a:t>
            </a:r>
            <a:r>
              <a:rPr lang="en-US" sz="2400" dirty="0">
                <a:latin typeface="Arial" charset="0"/>
              </a:rPr>
              <a:t>: estimate group labels of </a:t>
            </a:r>
            <a:r>
              <a:rPr lang="en-US" sz="2400" b="1" dirty="0">
                <a:latin typeface="Arial" charset="0"/>
              </a:rPr>
              <a:t>x</a:t>
            </a:r>
            <a:r>
              <a:rPr lang="en-US" sz="2400" baseline="30000" dirty="0">
                <a:latin typeface="Arial" charset="0"/>
              </a:rPr>
              <a:t>t</a:t>
            </a:r>
            <a:r>
              <a:rPr lang="en-US" sz="2400" dirty="0">
                <a:latin typeface="Arial" charset="0"/>
              </a:rPr>
              <a:t> from current knowledge </a:t>
            </a:r>
          </a:p>
          <a:p>
            <a:r>
              <a:rPr lang="en-US" sz="2400" dirty="0">
                <a:latin typeface="Arial" charset="0"/>
              </a:rPr>
              <a:t>of mixture components</a:t>
            </a:r>
          </a:p>
          <a:p>
            <a:r>
              <a:rPr lang="en-US" sz="2400" i="1" dirty="0">
                <a:latin typeface="Arial" charset="0"/>
              </a:rPr>
              <a:t>M-step</a:t>
            </a:r>
            <a:r>
              <a:rPr lang="en-US" sz="2400" dirty="0">
                <a:latin typeface="Arial" charset="0"/>
              </a:rPr>
              <a:t>: update mixture component using group labels </a:t>
            </a:r>
          </a:p>
          <a:p>
            <a:r>
              <a:rPr lang="en-US" sz="2400" dirty="0">
                <a:latin typeface="Arial" charset="0"/>
              </a:rPr>
              <a:t>from E-step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361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6609" y="381000"/>
            <a:ext cx="6172200" cy="7036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45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3450" dirty="0">
                <a:latin typeface="Arial" panose="020B0604020202020204" pitchFamily="34" charset="0"/>
                <a:cs typeface="Arial" panose="020B0604020202020204" pitchFamily="34" charset="0"/>
              </a:rPr>
              <a:t>-means </a:t>
            </a:r>
            <a:r>
              <a:rPr lang="en-US" sz="345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3450" dirty="0">
                <a:latin typeface="Arial" panose="020B0604020202020204" pitchFamily="34" charset="0"/>
                <a:cs typeface="Arial" panose="020B0604020202020204" pitchFamily="34" charset="0"/>
              </a:rPr>
              <a:t>lustering</a:t>
            </a:r>
            <a:r>
              <a:rPr lang="en-US" sz="3450" dirty="0">
                <a:latin typeface="Arial" panose="020B0604020202020204" pitchFamily="34" charset="0"/>
                <a:cs typeface="Arial" panose="020B0604020202020204" pitchFamily="34" charset="0"/>
              </a:rPr>
              <a:t> pseudo code</a:t>
            </a:r>
            <a:endParaRPr lang="tr-TR" sz="3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C37615-9695-4A8C-A00E-4B49FCC33543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shade val="9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shade val="9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3075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84660"/>
            <a:ext cx="8742477" cy="453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0756" name="Rectangle 6"/>
          <p:cNvSpPr>
            <a:spLocks noChangeArrowheads="1"/>
          </p:cNvSpPr>
          <p:nvPr/>
        </p:nvSpPr>
        <p:spPr bwMode="auto">
          <a:xfrm>
            <a:off x="1676400" y="4419600"/>
            <a:ext cx="3582592" cy="5872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0757" name="Rectangle 7"/>
          <p:cNvSpPr>
            <a:spLocks noChangeArrowheads="1"/>
          </p:cNvSpPr>
          <p:nvPr/>
        </p:nvSpPr>
        <p:spPr bwMode="auto">
          <a:xfrm>
            <a:off x="1524000" y="2781300"/>
            <a:ext cx="6553200" cy="1104900"/>
          </a:xfrm>
          <a:prstGeom prst="rect">
            <a:avLst/>
          </a:prstGeom>
          <a:noFill/>
          <a:ln w="19050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4BAE4F-A35B-75CC-0740-43EFDA441795}"/>
              </a:ext>
            </a:extLst>
          </p:cNvPr>
          <p:cNvSpPr txBox="1"/>
          <p:nvPr/>
        </p:nvSpPr>
        <p:spPr>
          <a:xfrm>
            <a:off x="3467696" y="2296114"/>
            <a:ext cx="4273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Assign training examples to clusters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1451C3-823D-1803-04E6-8DA164C3A6B1}"/>
              </a:ext>
            </a:extLst>
          </p:cNvPr>
          <p:cNvSpPr txBox="1"/>
          <p:nvPr/>
        </p:nvSpPr>
        <p:spPr>
          <a:xfrm>
            <a:off x="5486400" y="4359276"/>
            <a:ext cx="2937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Update centroids based on new assignments</a:t>
            </a:r>
          </a:p>
        </p:txBody>
      </p:sp>
    </p:spTree>
    <p:extLst>
      <p:ext uri="{BB962C8B-B14F-4D97-AF65-F5344CB8AC3E}">
        <p14:creationId xmlns:p14="http://schemas.microsoft.com/office/powerpoint/2010/main" val="3106848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83837C-D73E-4FAB-9512-600E9A44448C}"/>
              </a:ext>
            </a:extLst>
          </p:cNvPr>
          <p:cNvSpPr txBox="1"/>
          <p:nvPr/>
        </p:nvSpPr>
        <p:spPr>
          <a:xfrm>
            <a:off x="685800" y="1219200"/>
            <a:ext cx="8116324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Davies-Bouldin index (DBI) is used to find the optimum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number of clusters.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Rationale: Choose K that makes the clusters least similar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ij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similarity of clusters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j = (S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+ S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)/M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ij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</a:p>
          <a:p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the intra-dispersion of cluster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which is the average </a:t>
            </a:r>
          </a:p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separation of its members from the centroid, and M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the </a:t>
            </a:r>
          </a:p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distance between the centroids of clusters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j.</a:t>
            </a:r>
          </a:p>
          <a:p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dispersion and wide separation -&gt; low similarity</a:t>
            </a:r>
          </a:p>
        </p:txBody>
      </p:sp>
    </p:spTree>
    <p:extLst>
      <p:ext uri="{BB962C8B-B14F-4D97-AF65-F5344CB8AC3E}">
        <p14:creationId xmlns:p14="http://schemas.microsoft.com/office/powerpoint/2010/main" val="103758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83837C-D73E-4FAB-9512-600E9A44448C}"/>
              </a:ext>
            </a:extLst>
          </p:cNvPr>
          <p:cNvSpPr txBox="1"/>
          <p:nvPr/>
        </p:nvSpPr>
        <p:spPr>
          <a:xfrm>
            <a:off x="547501" y="990600"/>
            <a:ext cx="804899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K clusters, calculate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similarity of clusters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j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 K(K-1)/2 distinct ordered pairs.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each cluster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find 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max(R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DBI is the simple average of 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over the K clusters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Plot DBI(K) over the desired range of 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Chose K with the minimum DBI(K)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520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967335"/>
            <a:ext cx="868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https://pyshark.com/davies-bouldin-index-for-k-means-clustering-evaluation-in-python/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3581400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sng" strike="noStrike" kern="1200" cap="none" spc="0" normalizeH="0" baseline="0" noProof="0" dirty="0">
                <a:ln>
                  <a:noFill/>
                </a:ln>
                <a:solidFill>
                  <a:srgbClr val="1A0DAB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  <a:hlinkClick r:id="rId2"/>
              </a:rPr>
              <a:t>Davies-</a:t>
            </a:r>
            <a:r>
              <a:rPr kumimoji="0" lang="en-US" sz="1350" b="1" i="0" u="sng" strike="noStrike" kern="1200" cap="none" spc="0" normalizeH="0" baseline="0" noProof="0" dirty="0" err="1">
                <a:ln>
                  <a:noFill/>
                </a:ln>
                <a:solidFill>
                  <a:srgbClr val="1A0DAB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  <a:hlinkClick r:id="rId2"/>
              </a:rPr>
              <a:t>Bouldin</a:t>
            </a:r>
            <a:r>
              <a:rPr kumimoji="0" lang="en-US" sz="1350" b="1" i="0" u="sng" strike="noStrike" kern="1200" cap="none" spc="0" normalizeH="0" baseline="0" noProof="0" dirty="0">
                <a:ln>
                  <a:noFill/>
                </a:ln>
                <a:solidFill>
                  <a:srgbClr val="1A0DAB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  <a:hlinkClick r:id="rId2"/>
              </a:rPr>
              <a:t> Index for K-Means Clustering Evaluation in ...</a:t>
            </a: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Roboto" panose="020000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8654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83837C-D73E-4FAB-9512-600E9A44448C}"/>
              </a:ext>
            </a:extLst>
          </p:cNvPr>
          <p:cNvSpPr txBox="1"/>
          <p:nvPr/>
        </p:nvSpPr>
        <p:spPr>
          <a:xfrm>
            <a:off x="222460" y="914400"/>
            <a:ext cx="83471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Example from link: 2D labeled data.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DBI predicts 3 as best number of clusters between 2 and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labeled data, the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 question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usually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Are class members in the same cluster?</a:t>
            </a:r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35FCCA64-36B4-47CB-99DA-A20A6BDFB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05" y="2829071"/>
            <a:ext cx="4144048" cy="2748941"/>
          </a:xfrm>
          <a:prstGeom prst="rect">
            <a:avLst/>
          </a:prstGeom>
        </p:spPr>
      </p:pic>
      <p:pic>
        <p:nvPicPr>
          <p:cNvPr id="7" name="Picture 6" descr="Chart, scatter chart&#10;&#10;Description automatically generated">
            <a:extLst>
              <a:ext uri="{FF2B5EF4-FFF2-40B4-BE49-F238E27FC236}">
                <a16:creationId xmlns:a16="http://schemas.microsoft.com/office/drawing/2014/main" id="{CEFEA505-EFB1-4ECE-90B1-4851E605D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19400"/>
            <a:ext cx="4533153" cy="2819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9471" y="394394"/>
            <a:ext cx="89650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https://pyshark.com/davies-bouldin-index-for-k-means-clustering-evaluation-in-python/</a:t>
            </a:r>
          </a:p>
        </p:txBody>
      </p:sp>
    </p:spTree>
    <p:extLst>
      <p:ext uri="{BB962C8B-B14F-4D97-AF65-F5344CB8AC3E}">
        <p14:creationId xmlns:p14="http://schemas.microsoft.com/office/powerpoint/2010/main" val="2175905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radial basis functions 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3914775" cy="373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4876800" y="2057400"/>
            <a:ext cx="4037943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Given converged K-means centers, estimate variance for RBFs by </a:t>
            </a:r>
            <a:r>
              <a:rPr lang="en-US" alt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altLang="en-US" sz="2400" b="1" baseline="30000" dirty="0">
                <a:cs typeface="Arial" panose="020B0604020202020204" pitchFamily="34" charset="0"/>
              </a:rPr>
              <a:t>2</a:t>
            </a:r>
            <a:r>
              <a:rPr lang="en-US" altLang="en-US" sz="2400" dirty="0">
                <a:cs typeface="Arial" panose="020B0604020202020204" pitchFamily="34" charset="0"/>
              </a:rPr>
              <a:t> = d</a:t>
            </a:r>
            <a:r>
              <a:rPr lang="en-US" altLang="en-US" sz="2400" b="1" baseline="30000" dirty="0">
                <a:cs typeface="Arial" panose="020B0604020202020204" pitchFamily="34" charset="0"/>
              </a:rPr>
              <a:t>2</a:t>
            </a:r>
            <a:r>
              <a:rPr lang="en-US" altLang="en-US" sz="2400" b="1" baseline="-25000" dirty="0">
                <a:cs typeface="Arial" panose="020B0604020202020204" pitchFamily="34" charset="0"/>
              </a:rPr>
              <a:t>max</a:t>
            </a:r>
            <a:r>
              <a:rPr lang="en-US" altLang="en-US" sz="2400" dirty="0">
                <a:cs typeface="Arial" panose="020B0604020202020204" pitchFamily="34" charset="0"/>
              </a:rPr>
              <a:t>/2K, where </a:t>
            </a:r>
            <a:r>
              <a:rPr lang="en-US" altLang="en-US" sz="2400" dirty="0" err="1">
                <a:cs typeface="Arial" panose="020B0604020202020204" pitchFamily="34" charset="0"/>
              </a:rPr>
              <a:t>d</a:t>
            </a:r>
            <a:r>
              <a:rPr lang="en-US" altLang="en-US" sz="2400" b="1" baseline="-25000" dirty="0" err="1">
                <a:cs typeface="Arial" panose="020B0604020202020204" pitchFamily="34" charset="0"/>
              </a:rPr>
              <a:t>max</a:t>
            </a:r>
            <a:r>
              <a:rPr lang="en-US" altLang="en-US" sz="2400" dirty="0">
                <a:cs typeface="Arial" panose="020B0604020202020204" pitchFamily="34" charset="0"/>
              </a:rPr>
              <a:t> is the largest distance between clusters.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How do we calculate distance between clusters?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cs typeface="Arial" panose="020B0604020202020204" pitchFamily="34" charset="0"/>
              </a:rPr>
              <a:t>d</a:t>
            </a:r>
            <a:r>
              <a:rPr lang="en-US" altLang="en-US" sz="2800" baseline="-25000" dirty="0">
                <a:cs typeface="Arial" panose="020B0604020202020204" pitchFamily="34" charset="0"/>
              </a:rPr>
              <a:t>ij</a:t>
            </a:r>
            <a:r>
              <a:rPr lang="en-US" altLang="en-US" sz="2800" dirty="0">
                <a:cs typeface="Arial" panose="020B0604020202020204" pitchFamily="34" charset="0"/>
              </a:rPr>
              <a:t> = ||</a:t>
            </a:r>
            <a:r>
              <a:rPr lang="en-US" altLang="en-US" sz="2800" b="1" dirty="0">
                <a:cs typeface="Arial" panose="020B0604020202020204" pitchFamily="34" charset="0"/>
              </a:rPr>
              <a:t>m</a:t>
            </a:r>
            <a:r>
              <a:rPr lang="en-US" altLang="en-US" sz="2800" baseline="-25000" dirty="0">
                <a:cs typeface="Arial" panose="020B0604020202020204" pitchFamily="34" charset="0"/>
              </a:rPr>
              <a:t>i</a:t>
            </a:r>
            <a:r>
              <a:rPr lang="en-US" altLang="en-US" sz="2800" dirty="0">
                <a:cs typeface="Arial" panose="020B0604020202020204" pitchFamily="34" charset="0"/>
              </a:rPr>
              <a:t>-</a:t>
            </a:r>
            <a:r>
              <a:rPr lang="en-US" altLang="en-US" sz="2800" b="1" dirty="0">
                <a:cs typeface="Arial" panose="020B0604020202020204" pitchFamily="34" charset="0"/>
              </a:rPr>
              <a:t>m</a:t>
            </a:r>
            <a:r>
              <a:rPr lang="en-US" altLang="en-US" sz="2800" baseline="-25000" dirty="0">
                <a:cs typeface="Arial" panose="020B0604020202020204" pitchFamily="34" charset="0"/>
              </a:rPr>
              <a:t>j</a:t>
            </a:r>
            <a:r>
              <a:rPr lang="en-US" altLang="en-US" sz="2800" dirty="0">
                <a:cs typeface="Arial" panose="020B0604020202020204" pitchFamily="34" charset="0"/>
              </a:rPr>
              <a:t>||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7643" y="685800"/>
            <a:ext cx="8178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Application of K-means clustering to RBF network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89BA960B-759D-4B1F-B863-BCF4D4987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405147"/>
            <a:ext cx="40911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Symbol" panose="05050102010706020507" pitchFamily="18" charset="2"/>
              </a:rPr>
              <a:t>j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(</a:t>
            </a:r>
            <a:r>
              <a:rPr lang="en-US" altLang="en-US" sz="2800" b="1" dirty="0"/>
              <a:t>x</a:t>
            </a:r>
            <a:r>
              <a:rPr lang="en-US" altLang="en-US" sz="2800" dirty="0"/>
              <a:t>) = exp(-</a:t>
            </a:r>
            <a:r>
              <a:rPr lang="en-US" altLang="en-US" sz="2800" dirty="0">
                <a:cs typeface="Arial" panose="020B0604020202020204" pitchFamily="34" charset="0"/>
              </a:rPr>
              <a:t>½(</a:t>
            </a:r>
            <a:r>
              <a:rPr lang="en-US" altLang="en-US" sz="2800" dirty="0"/>
              <a:t>|</a:t>
            </a:r>
            <a:r>
              <a:rPr lang="en-US" altLang="en-US" sz="2800" b="1" dirty="0"/>
              <a:t>x</a:t>
            </a:r>
            <a:r>
              <a:rPr lang="en-US" altLang="en-US" sz="2800" dirty="0"/>
              <a:t>-</a:t>
            </a:r>
            <a:r>
              <a:rPr lang="en-US" altLang="en-US" sz="2800" b="1" dirty="0" err="1">
                <a:latin typeface="Symbol" panose="05050102010706020507" pitchFamily="18" charset="2"/>
              </a:rPr>
              <a:t>m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|/</a:t>
            </a:r>
            <a:r>
              <a:rPr lang="en-US" altLang="en-US" sz="2800" dirty="0" err="1">
                <a:latin typeface="Symbol" panose="05050102010706020507" pitchFamily="18" charset="2"/>
              </a:rPr>
              <a:t>s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)</a:t>
            </a:r>
            <a:r>
              <a:rPr lang="en-US" altLang="en-US" sz="2800" b="1" baseline="30000" dirty="0"/>
              <a:t>2</a:t>
            </a:r>
            <a:r>
              <a:rPr lang="en-US" altLang="en-US" sz="2800" dirty="0"/>
              <a:t>)</a:t>
            </a:r>
            <a:endParaRPr lang="en-US" altLang="en-US" sz="28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37424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99" y="828020"/>
            <a:ext cx="8200001" cy="4057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5413" y="304800"/>
            <a:ext cx="5402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RBF network for digit recognition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2627" y="5257800"/>
            <a:ext cx="7620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Examples of hand-written digits from zip codes</a:t>
            </a:r>
          </a:p>
        </p:txBody>
      </p:sp>
    </p:spTree>
    <p:extLst>
      <p:ext uri="{BB962C8B-B14F-4D97-AF65-F5344CB8AC3E}">
        <p14:creationId xmlns:p14="http://schemas.microsoft.com/office/powerpoint/2010/main" val="3899006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4635" y="1119002"/>
            <a:ext cx="6465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2-attribute digit model: intensity and symmetry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0021" y="5486400"/>
            <a:ext cx="5780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Intensity: how much black is in the image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Symmetry: how similar are mirror images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45216" y="1905000"/>
            <a:ext cx="7005941" cy="3692308"/>
            <a:chOff x="845216" y="1905000"/>
            <a:chExt cx="7005941" cy="369230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9200" y="1905000"/>
              <a:ext cx="6631957" cy="3403106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077779" y="5197198"/>
              <a:ext cx="10852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intensity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431898" y="3308918"/>
              <a:ext cx="1226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symmetry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450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radial basis functions 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942" y="928125"/>
            <a:ext cx="4457700" cy="425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600200" y="525990"/>
            <a:ext cx="6859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Example of Radial Basis Function (RBF) network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377073" y="2638487"/>
            <a:ext cx="20008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Input vectors</a:t>
            </a:r>
          </a:p>
          <a:p>
            <a:pPr eaLnBrk="1" hangingPunct="1"/>
            <a:r>
              <a:rPr lang="en-US" altLang="en-US" sz="2400" dirty="0"/>
              <a:t>d dimensions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914400" y="5258816"/>
            <a:ext cx="75371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K nodes in the hidden layer are basis functions with parameters defined by clustering of attribute vectors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6905226" y="1899823"/>
            <a:ext cx="208637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Single output that is linear combination of basis functions</a:t>
            </a:r>
          </a:p>
        </p:txBody>
      </p:sp>
    </p:spTree>
    <p:extLst>
      <p:ext uri="{BB962C8B-B14F-4D97-AF65-F5344CB8AC3E}">
        <p14:creationId xmlns:p14="http://schemas.microsoft.com/office/powerpoint/2010/main" val="1757395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9154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Assignment 10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Weka’s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RBFnetwork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distinguish hand-written digits 1vs5.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Load Weka’s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RBFnetwork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from package manager under Tools on the main menu.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1-5-1561-no name.csv for training.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1-5-424-no name.csv for testing.  After loading the test set, select output predictions under more options</a:t>
            </a:r>
            <a:r>
              <a:rPr lang="en-US" sz="2400" dirty="0"/>
              <a:t>. Choose CSV.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Run with default settings.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Save the results buffer that contains predictions of model on test-set examples.  Edit to 2 columns, actual and predicted.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software like that for HW4 to calculate the accuracy of predictions in each class, the overall accuracy, and the confusion matrix with column sums equal to class size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081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E335FEA9-6B1C-4D69-86C7-8828D066CF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14300"/>
            <a:ext cx="4666658" cy="6629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D68309-5107-4592-A156-E31B271D95C5}"/>
              </a:ext>
            </a:extLst>
          </p:cNvPr>
          <p:cNvSpPr txBox="1"/>
          <p:nvPr/>
        </p:nvSpPr>
        <p:spPr>
          <a:xfrm>
            <a:off x="609600" y="914400"/>
            <a:ext cx="2901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Part of csv file from </a:t>
            </a:r>
          </a:p>
          <a:p>
            <a:r>
              <a:rPr lang="en-US" sz="2400" dirty="0"/>
              <a:t>results buffer.</a:t>
            </a:r>
          </a:p>
        </p:txBody>
      </p:sp>
    </p:spTree>
    <p:extLst>
      <p:ext uri="{BB962C8B-B14F-4D97-AF65-F5344CB8AC3E}">
        <p14:creationId xmlns:p14="http://schemas.microsoft.com/office/powerpoint/2010/main" val="3487852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2E65B2-92E6-4441-BD13-7DD56AB9AE01}"/>
              </a:ext>
            </a:extLst>
          </p:cNvPr>
          <p:cNvSpPr txBox="1"/>
          <p:nvPr/>
        </p:nvSpPr>
        <p:spPr>
          <a:xfrm>
            <a:off x="152400" y="914400"/>
            <a:ext cx="492225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More of csv file from results buffer.</a:t>
            </a:r>
          </a:p>
          <a:p>
            <a:endParaRPr lang="en-US" sz="2400" dirty="0"/>
          </a:p>
          <a:p>
            <a:r>
              <a:rPr lang="en-US" sz="2400" dirty="0"/>
              <a:t>2D linear regression model.</a:t>
            </a:r>
          </a:p>
          <a:p>
            <a:r>
              <a:rPr lang="en-US" sz="2400" dirty="0"/>
              <a:t>R</a:t>
            </a:r>
            <a:r>
              <a:rPr lang="en-US" sz="2400" baseline="30000" dirty="0"/>
              <a:t>2</a:t>
            </a:r>
            <a:r>
              <a:rPr lang="en-US" sz="2400" dirty="0"/>
              <a:t> = 95.75% without optimization.</a:t>
            </a:r>
          </a:p>
          <a:p>
            <a:endParaRPr lang="en-US" sz="2400" dirty="0"/>
          </a:p>
          <a:p>
            <a:r>
              <a:rPr lang="en-US" sz="2400" dirty="0"/>
              <a:t>Note instance 7 where difference between actual and predicted is large</a:t>
            </a:r>
          </a:p>
          <a:p>
            <a:endParaRPr lang="en-US" sz="2400" dirty="0"/>
          </a:p>
          <a:p>
            <a:r>
              <a:rPr lang="en-US" sz="2400" dirty="0"/>
              <a:t>Copy and paste columns “actual” </a:t>
            </a:r>
          </a:p>
          <a:p>
            <a:r>
              <a:rPr lang="en-US" sz="2400" dirty="0"/>
              <a:t>and “predicted” into new csv file for analysis of predictions by class and confusion matrix.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A52A83B7-4CE1-4715-A54E-BFF130239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76200"/>
            <a:ext cx="3779253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075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32004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HW10 has only 2 classes </a:t>
            </a: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with labels 1 and 5. </a:t>
            </a: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Choose bin boundary </a:t>
            </a: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equal to 3 </a:t>
            </a: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(average of 1 and 5)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E33262C-6FA0-428C-A734-C8C498BDB9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410" y="181006"/>
            <a:ext cx="5718197" cy="649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86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5C49FA-653D-63C3-E4F7-501D75761B39}"/>
              </a:ext>
            </a:extLst>
          </p:cNvPr>
          <p:cNvSpPr txBox="1"/>
          <p:nvPr/>
        </p:nvSpPr>
        <p:spPr>
          <a:xfrm>
            <a:off x="2810941" y="2743200"/>
            <a:ext cx="3522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Gaussian mixture theory</a:t>
            </a:r>
          </a:p>
        </p:txBody>
      </p:sp>
    </p:spTree>
    <p:extLst>
      <p:ext uri="{BB962C8B-B14F-4D97-AF65-F5344CB8AC3E}">
        <p14:creationId xmlns:p14="http://schemas.microsoft.com/office/powerpoint/2010/main" val="897585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561" y="438995"/>
            <a:ext cx="8894877" cy="70366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-means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lustering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returns membership and centroids only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RBF with K-means uses </a:t>
            </a:r>
            <a:r>
              <a:rPr lang="en-US" alt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altLang="en-US" sz="2400" b="1" baseline="30000" dirty="0">
                <a:cs typeface="Arial" panose="020B0604020202020204" pitchFamily="34" charset="0"/>
              </a:rPr>
              <a:t>2</a:t>
            </a:r>
            <a:r>
              <a:rPr lang="en-US" altLang="en-US" sz="2400" dirty="0">
                <a:cs typeface="Arial" panose="020B0604020202020204" pitchFamily="34" charset="0"/>
              </a:rPr>
              <a:t> = d</a:t>
            </a:r>
            <a:r>
              <a:rPr lang="en-US" altLang="en-US" sz="2400" b="1" baseline="30000" dirty="0">
                <a:cs typeface="Arial" panose="020B0604020202020204" pitchFamily="34" charset="0"/>
              </a:rPr>
              <a:t>2</a:t>
            </a:r>
            <a:r>
              <a:rPr lang="en-US" altLang="en-US" sz="2400" b="1" baseline="-25000" dirty="0">
                <a:cs typeface="Arial" panose="020B0604020202020204" pitchFamily="34" charset="0"/>
              </a:rPr>
              <a:t>max</a:t>
            </a:r>
            <a:r>
              <a:rPr lang="en-US" altLang="en-US" sz="2400" dirty="0">
                <a:cs typeface="Arial" panose="020B0604020202020204" pitchFamily="34" charset="0"/>
              </a:rPr>
              <a:t>/2K for all basis functions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C37615-9695-4A8C-A00E-4B49FCC33543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shade val="9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shade val="9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3075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799" y="1447800"/>
            <a:ext cx="8742477" cy="453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0756" name="Rectangle 6"/>
          <p:cNvSpPr>
            <a:spLocks noChangeArrowheads="1"/>
          </p:cNvSpPr>
          <p:nvPr/>
        </p:nvSpPr>
        <p:spPr bwMode="auto">
          <a:xfrm>
            <a:off x="1676400" y="4812605"/>
            <a:ext cx="3582592" cy="5872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0757" name="Rectangle 7"/>
          <p:cNvSpPr>
            <a:spLocks noChangeArrowheads="1"/>
          </p:cNvSpPr>
          <p:nvPr/>
        </p:nvSpPr>
        <p:spPr bwMode="auto">
          <a:xfrm>
            <a:off x="1524000" y="3203951"/>
            <a:ext cx="6553200" cy="1104900"/>
          </a:xfrm>
          <a:prstGeom prst="rect">
            <a:avLst/>
          </a:prstGeom>
          <a:noFill/>
          <a:ln w="19050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830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381000" y="23622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Gaussian mixture theory is another approach to calculating parameters of RBF networks with Gaussian basis functions.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It can return both centroids and variance of clusters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134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958" name="Object 2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51519933"/>
              </p:ext>
            </p:extLst>
          </p:nvPr>
        </p:nvGraphicFramePr>
        <p:xfrm>
          <a:off x="5423694" y="2322343"/>
          <a:ext cx="2328861" cy="2412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54080" imgH="1091880" progId="Equation.3">
                  <p:embed/>
                </p:oleObj>
              </mc:Choice>
              <mc:Fallback>
                <p:oleObj name="Equation" r:id="rId2" imgW="1054080" imgH="1091880" progId="Equation.3">
                  <p:embed/>
                  <p:pic>
                    <p:nvPicPr>
                      <p:cNvPr id="16795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3694" y="2322343"/>
                        <a:ext cx="2328861" cy="24121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942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4641056" y="1084235"/>
            <a:ext cx="4038600" cy="1209674"/>
          </a:xfrm>
        </p:spPr>
        <p:txBody>
          <a:bodyPr>
            <a:normAutofit/>
          </a:bodyPr>
          <a:lstStyle/>
          <a:p>
            <a:pPr marL="205740" indent="-20574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N </a:t>
            </a:r>
            <a:r>
              <a:rPr lang="tr-TR" dirty="0">
                <a:solidFill>
                  <a:schemeClr val="tx2"/>
                </a:solidFill>
              </a:rPr>
              <a:t>( </a:t>
            </a:r>
            <a:r>
              <a:rPr lang="tr-TR" i="1" dirty="0">
                <a:solidFill>
                  <a:schemeClr val="tx2"/>
                </a:solidFill>
              </a:rPr>
              <a:t>μ</a:t>
            </a:r>
            <a:r>
              <a:rPr lang="tr-TR" dirty="0">
                <a:solidFill>
                  <a:schemeClr val="tx2"/>
                </a:solidFill>
              </a:rPr>
              <a:t>, </a:t>
            </a:r>
            <a:r>
              <a:rPr lang="tr-TR" i="1" dirty="0">
                <a:solidFill>
                  <a:schemeClr val="tx2"/>
                </a:solidFill>
              </a:rPr>
              <a:t>σ</a:t>
            </a:r>
            <a:r>
              <a:rPr lang="tr-TR" baseline="30000" dirty="0">
                <a:solidFill>
                  <a:schemeClr val="tx2"/>
                </a:solidFill>
              </a:rPr>
              <a:t>2</a:t>
            </a:r>
            <a:r>
              <a:rPr lang="tr-TR" dirty="0">
                <a:solidFill>
                  <a:schemeClr val="tx2"/>
                </a:solidFill>
              </a:rPr>
              <a:t>)</a:t>
            </a:r>
          </a:p>
          <a:p>
            <a:pPr marL="205740" indent="-20574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>
                <a:solidFill>
                  <a:schemeClr val="tx2"/>
                </a:solidFill>
                <a:latin typeface="+mj-lt"/>
              </a:rPr>
              <a:t>MLE for </a:t>
            </a:r>
            <a:r>
              <a:rPr lang="tr-TR" i="1" dirty="0">
                <a:solidFill>
                  <a:schemeClr val="tx2"/>
                </a:solidFill>
              </a:rPr>
              <a:t>μ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and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σ</a:t>
            </a:r>
            <a:r>
              <a:rPr lang="tr-TR" baseline="30000" dirty="0">
                <a:solidFill>
                  <a:schemeClr val="tx2"/>
                </a:solidFill>
              </a:rPr>
              <a:t>2</a:t>
            </a:r>
            <a:r>
              <a:rPr lang="tr-TR" dirty="0">
                <a:solidFill>
                  <a:schemeClr val="tx2"/>
                </a:solidFill>
              </a:rPr>
              <a:t>:</a:t>
            </a:r>
            <a:endParaRPr lang="en-GB" i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C669B-C34C-46AE-B96B-FEA7C898B556}" type="slidenum">
              <a:rPr kumimoji="0" lang="tr-T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tr-T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32640" y="2720263"/>
            <a:ext cx="907028" cy="466964"/>
            <a:chOff x="2897981" y="4131469"/>
            <a:chExt cx="907028" cy="466964"/>
          </a:xfrm>
        </p:grpSpPr>
        <p:sp>
          <p:nvSpPr>
            <p:cNvPr id="167964" name="Text Box 9"/>
            <p:cNvSpPr txBox="1">
              <a:spLocks noChangeArrowheads="1"/>
            </p:cNvSpPr>
            <p:nvPr/>
          </p:nvSpPr>
          <p:spPr bwMode="auto">
            <a:xfrm>
              <a:off x="2897981" y="4131469"/>
              <a:ext cx="2857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Bright" pitchFamily="18" charset="0"/>
                  <a:ea typeface="+mn-ea"/>
                  <a:cs typeface="+mn-cs"/>
                </a:rPr>
                <a:t>μ</a:t>
              </a:r>
              <a:endParaRPr kumimoji="0" lang="en-GB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Bright" pitchFamily="18" charset="0"/>
                <a:ea typeface="+mn-ea"/>
                <a:cs typeface="+mn-cs"/>
              </a:endParaRPr>
            </a:p>
          </p:txBody>
        </p:sp>
        <p:sp>
          <p:nvSpPr>
            <p:cNvPr id="167965" name="Line 11"/>
            <p:cNvSpPr>
              <a:spLocks noChangeShapeType="1"/>
            </p:cNvSpPr>
            <p:nvPr/>
          </p:nvSpPr>
          <p:spPr bwMode="auto">
            <a:xfrm flipH="1" flipV="1">
              <a:off x="2897981" y="4131469"/>
              <a:ext cx="0" cy="377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966" name="Line 12"/>
            <p:cNvSpPr>
              <a:spLocks noChangeShapeType="1"/>
            </p:cNvSpPr>
            <p:nvPr/>
          </p:nvSpPr>
          <p:spPr bwMode="auto">
            <a:xfrm>
              <a:off x="2897981" y="4525805"/>
              <a:ext cx="5941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967" name="Text Box 13"/>
            <p:cNvSpPr txBox="1">
              <a:spLocks noChangeArrowheads="1"/>
            </p:cNvSpPr>
            <p:nvPr/>
          </p:nvSpPr>
          <p:spPr bwMode="auto">
            <a:xfrm>
              <a:off x="3492103" y="4229101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Bright" pitchFamily="18" charset="0"/>
                  <a:ea typeface="+mn-ea"/>
                  <a:cs typeface="+mn-cs"/>
                </a:rPr>
                <a:t>σ</a:t>
              </a:r>
              <a:endParaRPr kumimoji="0" lang="en-GB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Bright" pitchFamily="18" charset="0"/>
                <a:ea typeface="+mn-ea"/>
                <a:cs typeface="+mn-cs"/>
              </a:endParaRPr>
            </a:p>
          </p:txBody>
        </p:sp>
      </p:grpSp>
      <p:pic>
        <p:nvPicPr>
          <p:cNvPr id="167968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6056" y="838804"/>
            <a:ext cx="2493169" cy="189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796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596119"/>
              </p:ext>
            </p:extLst>
          </p:nvPr>
        </p:nvGraphicFramePr>
        <p:xfrm>
          <a:off x="604381" y="3326254"/>
          <a:ext cx="4081552" cy="1078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28800" imgH="482400" progId="Equation.3">
                  <p:embed/>
                </p:oleObj>
              </mc:Choice>
              <mc:Fallback>
                <p:oleObj name="Equation" r:id="rId5" imgW="1828800" imgH="482400" progId="Equation.3">
                  <p:embed/>
                  <p:pic>
                    <p:nvPicPr>
                      <p:cNvPr id="16796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81" y="3326254"/>
                        <a:ext cx="4081552" cy="10780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76367" y="326178"/>
            <a:ext cx="3541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1D Gaussian distribution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4646FA-D3C5-4CD6-A725-22140370A6D3}"/>
              </a:ext>
            </a:extLst>
          </p:cNvPr>
          <p:cNvSpPr txBox="1"/>
          <p:nvPr/>
        </p:nvSpPr>
        <p:spPr>
          <a:xfrm>
            <a:off x="0" y="4714816"/>
            <a:ext cx="910217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p(x)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 the probability that x belongs to a population characterized by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which are estimated from a sample of size N by the parameters m and s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Gaussian distribution can be generalized to any number of dimensions by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treating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as vectors and replacing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by the covariance matrix.</a:t>
            </a:r>
            <a:endParaRPr kumimoji="0" lang="en-US" sz="20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7370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4677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089837" y="1653991"/>
          <a:ext cx="5040526" cy="1382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4640" imgH="431640" progId="Equation.3">
                  <p:embed/>
                </p:oleObj>
              </mc:Choice>
              <mc:Fallback>
                <p:oleObj name="Equation" r:id="rId2" imgW="1574640" imgH="431640" progId="Equation.3">
                  <p:embed/>
                  <p:pic>
                    <p:nvPicPr>
                      <p:cNvPr id="2846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837" y="1653991"/>
                        <a:ext cx="5040526" cy="13824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2ECF31-AC87-4565-A07F-A3E69FA229D4}" type="slidenum">
              <a:rPr kumimoji="0" lang="tr-T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tr-T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46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200996"/>
            <a:ext cx="8686800" cy="333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Dataset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made up of K groups (clusters)</a:t>
            </a:r>
          </a:p>
          <a:p>
            <a:pPr>
              <a:buNone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proportion of datase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group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tr-TR" sz="24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tr-TR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tr-TR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-dimensional Gaussian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probability that </a:t>
            </a:r>
            <a:r>
              <a:rPr lang="tr-T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tr-TR" sz="24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in group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the mean of </a:t>
            </a:r>
            <a:r>
              <a:rPr lang="tr-T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tr-TR" sz="24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group i</a:t>
            </a:r>
          </a:p>
          <a:p>
            <a:pPr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the covariance matrix of </a:t>
            </a:r>
            <a:r>
              <a:rPr lang="tr-T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tr-TR" sz="24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1110050"/>
            <a:ext cx="5767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Assume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is a mixture of k Gaussians</a:t>
            </a:r>
          </a:p>
        </p:txBody>
      </p:sp>
    </p:spTree>
    <p:extLst>
      <p:ext uri="{BB962C8B-B14F-4D97-AF65-F5344CB8AC3E}">
        <p14:creationId xmlns:p14="http://schemas.microsoft.com/office/powerpoint/2010/main" val="8285059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066800"/>
            <a:ext cx="8382000" cy="1255514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>
                <a:latin typeface="Arial" charset="0"/>
              </a:rPr>
              <a:t>r</a:t>
            </a:r>
            <a:r>
              <a:rPr lang="en-US" sz="2400" baseline="-25000" dirty="0" err="1">
                <a:latin typeface="Arial" charset="0"/>
              </a:rPr>
              <a:t>i</a:t>
            </a:r>
            <a:r>
              <a:rPr lang="en-US" sz="2400" baseline="30000" dirty="0" err="1">
                <a:latin typeface="Arial" charset="0"/>
              </a:rPr>
              <a:t>t</a:t>
            </a:r>
            <a:r>
              <a:rPr lang="en-US" sz="2400" dirty="0">
                <a:latin typeface="Arial" charset="0"/>
              </a:rPr>
              <a:t>, is 1 if training example </a:t>
            </a:r>
            <a:r>
              <a:rPr lang="en-US" sz="2400" b="1" dirty="0">
                <a:latin typeface="Arial" charset="0"/>
              </a:rPr>
              <a:t>x</a:t>
            </a:r>
            <a:r>
              <a:rPr lang="en-US" sz="2400" baseline="30000" dirty="0">
                <a:latin typeface="Arial" charset="0"/>
              </a:rPr>
              <a:t>t</a:t>
            </a:r>
            <a:r>
              <a:rPr lang="en-US" sz="2400" dirty="0">
                <a:latin typeface="Arial" charset="0"/>
              </a:rPr>
              <a:t> is in i</a:t>
            </a:r>
            <a:r>
              <a:rPr lang="en-US" sz="2400" baseline="30000" dirty="0">
                <a:latin typeface="Arial" charset="0"/>
              </a:rPr>
              <a:t>th</a:t>
            </a:r>
            <a:r>
              <a:rPr lang="en-US" sz="2400" dirty="0">
                <a:latin typeface="Arial" charset="0"/>
              </a:rPr>
              <a:t> group and zero otherwise. Allows parameters of the Gaussian mixture to be written as sums over the whole training set. </a:t>
            </a:r>
            <a:endParaRPr lang="tr-TR" sz="2400" dirty="0">
              <a:latin typeface="Arial" charset="0"/>
            </a:endParaRP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B5A5D-C01B-4F1D-B00C-939B36DA70B0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shade val="9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shade val="9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27690" name="Object 10"/>
          <p:cNvGraphicFramePr>
            <a:graphicFrameLocks noChangeAspect="1"/>
          </p:cNvGraphicFramePr>
          <p:nvPr/>
        </p:nvGraphicFramePr>
        <p:xfrm>
          <a:off x="2209800" y="2334604"/>
          <a:ext cx="4508812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03240" imgH="1066680" progId="Equation.3">
                  <p:embed/>
                </p:oleObj>
              </mc:Choice>
              <mc:Fallback>
                <p:oleObj name="Equation" r:id="rId2" imgW="1803240" imgH="1066680" progId="Equation.3">
                  <p:embed/>
                  <p:pic>
                    <p:nvPicPr>
                      <p:cNvPr id="3276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34604"/>
                        <a:ext cx="4508812" cy="2667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A7C800B-312E-484D-B755-412B9F6F0A7F}"/>
              </a:ext>
            </a:extLst>
          </p:cNvPr>
          <p:cNvSpPr txBox="1"/>
          <p:nvPr/>
        </p:nvSpPr>
        <p:spPr>
          <a:xfrm>
            <a:off x="2438400" y="396972"/>
            <a:ext cx="4807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Gaussian mixture with hard labels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7D540A-3A42-4EE2-BA9E-82721E97AE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496" y="5069480"/>
            <a:ext cx="8772904" cy="138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49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adial basis functions net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54" y="1166219"/>
            <a:ext cx="3920046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52399" y="312704"/>
            <a:ext cx="88504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Gaussians are the most frequently used basis function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4038600" y="904609"/>
            <a:ext cx="40911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Symbol" panose="05050102010706020507" pitchFamily="18" charset="2"/>
              </a:rPr>
              <a:t>j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(</a:t>
            </a:r>
            <a:r>
              <a:rPr lang="en-US" altLang="en-US" sz="2800" b="1" dirty="0"/>
              <a:t>x</a:t>
            </a:r>
            <a:r>
              <a:rPr lang="en-US" altLang="en-US" sz="2800" dirty="0"/>
              <a:t>) = exp(-</a:t>
            </a:r>
            <a:r>
              <a:rPr lang="en-US" altLang="en-US" sz="2800" dirty="0">
                <a:cs typeface="Arial" panose="020B0604020202020204" pitchFamily="34" charset="0"/>
              </a:rPr>
              <a:t>½(</a:t>
            </a:r>
            <a:r>
              <a:rPr lang="en-US" altLang="en-US" sz="2800" dirty="0"/>
              <a:t>|</a:t>
            </a:r>
            <a:r>
              <a:rPr lang="en-US" altLang="en-US" sz="2800" b="1" dirty="0"/>
              <a:t>x</a:t>
            </a:r>
            <a:r>
              <a:rPr lang="en-US" altLang="en-US" sz="2800" dirty="0"/>
              <a:t>-</a:t>
            </a:r>
            <a:r>
              <a:rPr lang="en-US" altLang="en-US" sz="2800" b="1" dirty="0" err="1">
                <a:latin typeface="Symbol" panose="05050102010706020507" pitchFamily="18" charset="2"/>
              </a:rPr>
              <a:t>m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|/</a:t>
            </a:r>
            <a:r>
              <a:rPr lang="en-US" altLang="en-US" sz="2800" dirty="0" err="1">
                <a:latin typeface="Symbol" panose="05050102010706020507" pitchFamily="18" charset="2"/>
              </a:rPr>
              <a:t>s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)</a:t>
            </a:r>
            <a:r>
              <a:rPr lang="en-US" altLang="en-US" sz="2800" b="1" baseline="30000" dirty="0"/>
              <a:t>2</a:t>
            </a:r>
            <a:r>
              <a:rPr lang="en-US" altLang="en-US" sz="2800" dirty="0"/>
              <a:t>)</a:t>
            </a:r>
            <a:endParaRPr lang="en-US" altLang="en-US" sz="2800" dirty="0">
              <a:latin typeface="Symbol" panose="05050102010706020507" pitchFamily="18" charset="2"/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4626048" y="1516179"/>
            <a:ext cx="436209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Clusters of input data are</a:t>
            </a:r>
          </a:p>
          <a:p>
            <a:pPr eaLnBrk="1" hangingPunct="1"/>
            <a:r>
              <a:rPr lang="en-US" altLang="en-US" sz="2400" dirty="0"/>
              <a:t>parameterized by a mean and </a:t>
            </a:r>
          </a:p>
          <a:p>
            <a:pPr eaLnBrk="1" hangingPunct="1"/>
            <a:r>
              <a:rPr lang="en-US" altLang="en-US" sz="2400" dirty="0"/>
              <a:t>variance. </a:t>
            </a:r>
            <a:r>
              <a:rPr lang="en-US" altLang="en-US" sz="2400" b="1" dirty="0"/>
              <a:t>X</a:t>
            </a:r>
            <a:r>
              <a:rPr lang="en-US" altLang="en-US" sz="2400" dirty="0"/>
              <a:t> is an attribute </a:t>
            </a:r>
          </a:p>
          <a:p>
            <a:pPr eaLnBrk="1" hangingPunct="1"/>
            <a:r>
              <a:rPr lang="en-US" altLang="en-US" sz="2400" dirty="0"/>
              <a:t>vector in the training set.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8487" y="5122394"/>
            <a:ext cx="85344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Optimum number of clusters is usually not obvious from training data. Validation set can be used to find best number.</a:t>
            </a:r>
          </a:p>
        </p:txBody>
      </p:sp>
    </p:spTree>
    <p:extLst>
      <p:ext uri="{BB962C8B-B14F-4D97-AF65-F5344CB8AC3E}">
        <p14:creationId xmlns:p14="http://schemas.microsoft.com/office/powerpoint/2010/main" val="37701551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B5A5D-C01B-4F1D-B00C-939B36DA70B0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shade val="9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shade val="9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27690" name="Object 10"/>
          <p:cNvGraphicFramePr>
            <a:graphicFrameLocks noChangeAspect="1"/>
          </p:cNvGraphicFramePr>
          <p:nvPr/>
        </p:nvGraphicFramePr>
        <p:xfrm>
          <a:off x="2229295" y="1768345"/>
          <a:ext cx="4508812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03240" imgH="1066680" progId="Equation.3">
                  <p:embed/>
                </p:oleObj>
              </mc:Choice>
              <mc:Fallback>
                <p:oleObj name="Equation" r:id="rId2" imgW="1803240" imgH="1066680" progId="Equation.3">
                  <p:embed/>
                  <p:pic>
                    <p:nvPicPr>
                      <p:cNvPr id="3276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9295" y="1768345"/>
                        <a:ext cx="4508812" cy="2667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19100" y="426242"/>
            <a:ext cx="85725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Since RBF requires a single variance parameter for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group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, we make additional assumptions about the correlation and variance of attributes. 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CEB396F4-1FE3-42F5-BC60-799443423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4435345"/>
            <a:ext cx="812920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addition to neglecting correlation between attributes, we assume that all attributes of the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group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have the same variance. The covariance matrix reduces to a scalar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that can be used in RBF with Gaussian basis functions.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82134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 txBox="1">
            <a:spLocks noGrp="1"/>
          </p:cNvSpPr>
          <p:nvPr/>
        </p:nvSpPr>
        <p:spPr bwMode="auto">
          <a:xfrm>
            <a:off x="7086600" y="5624514"/>
            <a:ext cx="5715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CD5EF-DAA2-47C3-9F8F-F7BD3028634A}" type="slidenum">
              <a:rPr kumimoji="0" lang="tr-TR" alt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tr-TR" alt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33796" name="Text Box 12"/>
          <p:cNvSpPr txBox="1">
            <a:spLocks noChangeArrowheads="1"/>
          </p:cNvSpPr>
          <p:nvPr/>
        </p:nvSpPr>
        <p:spPr bwMode="auto">
          <a:xfrm>
            <a:off x="838200" y="959642"/>
            <a:ext cx="7467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sz="2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 probability that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belongs to the i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cluster,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found by 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Expectation-Maximization (EM)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iteration.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M-step illustrated below with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sz="2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from previous E-step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379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842764"/>
              </p:ext>
            </p:extLst>
          </p:nvPr>
        </p:nvGraphicFramePr>
        <p:xfrm>
          <a:off x="1466665" y="2725311"/>
          <a:ext cx="6027954" cy="3173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28900" imgH="1384300" progId="Equation.3">
                  <p:embed/>
                </p:oleObj>
              </mc:Choice>
              <mc:Fallback>
                <p:oleObj name="Equation" r:id="rId2" imgW="2628900" imgH="1384300" progId="Equation.3">
                  <p:embed/>
                  <p:pic>
                    <p:nvPicPr>
                      <p:cNvPr id="3379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665" y="2725311"/>
                        <a:ext cx="6027954" cy="3173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5EE34F0-4B0D-4236-BAE8-FE5FFBA87675}"/>
              </a:ext>
            </a:extLst>
          </p:cNvPr>
          <p:cNvSpPr txBox="1"/>
          <p:nvPr/>
        </p:nvSpPr>
        <p:spPr>
          <a:xfrm>
            <a:off x="3429000" y="290817"/>
            <a:ext cx="2630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Soft (fuzzy) labels</a:t>
            </a:r>
            <a:endParaRPr kumimoji="0" lang="en-US" sz="24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A3977D-CC01-4928-A852-EE86B78B0447}"/>
              </a:ext>
            </a:extLst>
          </p:cNvPr>
          <p:cNvSpPr/>
          <p:nvPr/>
        </p:nvSpPr>
        <p:spPr>
          <a:xfrm>
            <a:off x="1524000" y="4953001"/>
            <a:ext cx="228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F56F8E-2700-4A3E-8261-85259193061C}"/>
              </a:ext>
            </a:extLst>
          </p:cNvPr>
          <p:cNvSpPr txBox="1"/>
          <p:nvPr/>
        </p:nvSpPr>
        <p:spPr>
          <a:xfrm>
            <a:off x="1501806" y="4832122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Symbol" panose="05050102010706020507" pitchFamily="18" charset="2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7151977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2610D-A58F-46FD-8CB5-6F0DC77A7A1B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shade val="9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shade val="9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0942" name="Text Box 6"/>
          <p:cNvSpPr txBox="1">
            <a:spLocks noChangeArrowheads="1"/>
          </p:cNvSpPr>
          <p:nvPr/>
        </p:nvSpPr>
        <p:spPr bwMode="auto">
          <a:xfrm>
            <a:off x="240890" y="1219200"/>
            <a:ext cx="89154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After a few iterations of K-means, use centers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attribute vectors  associated with each center to estimate scalar variance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mixture proportions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From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calculate new soft labels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</a:t>
            </a:r>
            <a:r>
              <a:rPr kumimoji="0" lang="en-US" sz="2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exp(-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0.5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||(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-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||</a:t>
            </a:r>
            <a:r>
              <a:rPr kumimoji="0" lang="en-US" sz="2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norm,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where norm =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exp(-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0.5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||(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-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US" sz="2400" b="0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||</a:t>
            </a:r>
            <a:r>
              <a:rPr kumimoji="0" lang="en-US" sz="2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2400" i="1" dirty="0">
                <a:solidFill>
                  <a:srgbClr val="000000"/>
                </a:solidFill>
              </a:rPr>
              <a:t>h</a:t>
            </a:r>
            <a:r>
              <a:rPr lang="en-US" sz="2400" i="1" baseline="-25000" dirty="0">
                <a:solidFill>
                  <a:srgbClr val="000000"/>
                </a:solidFill>
              </a:rPr>
              <a:t>i</a:t>
            </a:r>
            <a:r>
              <a:rPr lang="en-US" sz="2400" i="1" baseline="30000" dirty="0">
                <a:solidFill>
                  <a:srgbClr val="000000"/>
                </a:solidFill>
              </a:rPr>
              <a:t>t</a:t>
            </a:r>
            <a:r>
              <a:rPr lang="en-US" sz="2400" baseline="30000" dirty="0">
                <a:solidFill>
                  <a:srgbClr val="000000"/>
                </a:solidFill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the probability that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belongs to the i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cluster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7400" y="537445"/>
            <a:ext cx="4600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Initialize by K-means clustering. </a:t>
            </a:r>
          </a:p>
        </p:txBody>
      </p:sp>
    </p:spTree>
    <p:extLst>
      <p:ext uri="{BB962C8B-B14F-4D97-AF65-F5344CB8AC3E}">
        <p14:creationId xmlns:p14="http://schemas.microsoft.com/office/powerpoint/2010/main" val="731374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0C6EB-0BAA-4A5D-89CB-061B686A5F91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shade val="9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shade val="9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06531" name="Picture 14" descr="k-means example from Bishop p4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7335" y="175762"/>
            <a:ext cx="5071401" cy="3104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6532" name="Picture 8" descr="EM Bishop pg 4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102" y="3320655"/>
            <a:ext cx="5016634" cy="3330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6533" name="Text Box 10"/>
          <p:cNvSpPr txBox="1">
            <a:spLocks noChangeArrowheads="1"/>
          </p:cNvSpPr>
          <p:nvPr/>
        </p:nvSpPr>
        <p:spPr bwMode="auto">
          <a:xfrm>
            <a:off x="1268290" y="1220135"/>
            <a:ext cx="200728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K-means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Hard labels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Centers marked</a:t>
            </a:r>
          </a:p>
        </p:txBody>
      </p:sp>
      <p:sp>
        <p:nvSpPr>
          <p:cNvPr id="406534" name="Text Box 11"/>
          <p:cNvSpPr txBox="1">
            <a:spLocks noChangeArrowheads="1"/>
          </p:cNvSpPr>
          <p:nvPr/>
        </p:nvSpPr>
        <p:spPr bwMode="auto">
          <a:xfrm>
            <a:off x="152401" y="3320655"/>
            <a:ext cx="328493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EM Gaussian mixtures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with soft labels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Contours show 1 standard deviation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Colors show mixture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proportions</a:t>
            </a:r>
          </a:p>
        </p:txBody>
      </p:sp>
    </p:spTree>
    <p:extLst>
      <p:ext uri="{BB962C8B-B14F-4D97-AF65-F5344CB8AC3E}">
        <p14:creationId xmlns:p14="http://schemas.microsoft.com/office/powerpoint/2010/main" val="6416093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98A00A-9014-4613-999E-B798754F2799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shade val="9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shade val="9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0857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71575"/>
            <a:ext cx="6615113" cy="54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8580" name="Text Box 5"/>
          <p:cNvSpPr txBox="1">
            <a:spLocks noChangeArrowheads="1"/>
          </p:cNvSpPr>
          <p:nvPr/>
        </p:nvSpPr>
        <p:spPr bwMode="auto">
          <a:xfrm>
            <a:off x="3124200" y="381000"/>
            <a:ext cx="358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k-means hard labels</a:t>
            </a:r>
          </a:p>
        </p:txBody>
      </p:sp>
    </p:spTree>
    <p:extLst>
      <p:ext uri="{BB962C8B-B14F-4D97-AF65-F5344CB8AC3E}">
        <p14:creationId xmlns:p14="http://schemas.microsoft.com/office/powerpoint/2010/main" val="20147228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 txBox="1">
            <a:spLocks noGrp="1"/>
          </p:cNvSpPr>
          <p:nvPr/>
        </p:nvSpPr>
        <p:spPr bwMode="auto">
          <a:xfrm>
            <a:off x="7086600" y="5624514"/>
            <a:ext cx="5715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B68164-5E53-4846-97C2-B395EC171BC0}" type="slidenum">
              <a:rPr kumimoji="0" lang="tr-TR" alt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tr-TR" alt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194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86" y="147632"/>
            <a:ext cx="7772400" cy="6317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5542668" y="3924547"/>
            <a:ext cx="1588897" cy="4154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</a:t>
            </a:r>
            <a:r>
              <a:rPr kumimoji="0" lang="tr-TR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(G</a:t>
            </a:r>
            <a:r>
              <a:rPr kumimoji="0" lang="tr-TR" sz="21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tr-TR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|</a:t>
            </a:r>
            <a:r>
              <a:rPr kumimoji="0" lang="tr-TR" sz="2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tr-TR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r>
              <a:rPr kumimoji="0" lang="tr-TR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=0.5</a:t>
            </a:r>
          </a:p>
        </p:txBody>
      </p:sp>
      <p:sp>
        <p:nvSpPr>
          <p:cNvPr id="19461" name="Line 8"/>
          <p:cNvSpPr>
            <a:spLocks noChangeShapeType="1"/>
          </p:cNvSpPr>
          <p:nvPr/>
        </p:nvSpPr>
        <p:spPr bwMode="auto">
          <a:xfrm flipV="1">
            <a:off x="6192442" y="3482579"/>
            <a:ext cx="53578" cy="485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 rot="-2097343">
            <a:off x="5651897" y="1538289"/>
            <a:ext cx="3132534" cy="167521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2951561" y="3058717"/>
            <a:ext cx="54769" cy="53578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204098" y="4227911"/>
            <a:ext cx="54769" cy="53578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4035030" y="4120755"/>
            <a:ext cx="54769" cy="53578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3787380" y="3457575"/>
            <a:ext cx="54769" cy="53579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4943476" y="3252787"/>
            <a:ext cx="54769" cy="53579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5201842" y="2461023"/>
            <a:ext cx="54769" cy="53578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5144692" y="1945481"/>
            <a:ext cx="54769" cy="53579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5436395" y="2461023"/>
            <a:ext cx="54769" cy="53578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5447111" y="2708673"/>
            <a:ext cx="54769" cy="53578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5486401" y="1754981"/>
            <a:ext cx="54769" cy="53579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4392217" y="4170761"/>
            <a:ext cx="54769" cy="53578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519442" y="5086092"/>
            <a:ext cx="494237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Data points color coded by the larger soft label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Contours show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m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of Gaussian densities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Dashed contour is “separating” curve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4171950" y="1085850"/>
            <a:ext cx="1200150" cy="114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216944" y="1306117"/>
            <a:ext cx="3772186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Gaussian mixtures; soft labels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 marks cluster mean</a:t>
            </a:r>
          </a:p>
        </p:txBody>
      </p:sp>
    </p:spTree>
    <p:extLst>
      <p:ext uri="{BB962C8B-B14F-4D97-AF65-F5344CB8AC3E}">
        <p14:creationId xmlns:p14="http://schemas.microsoft.com/office/powerpoint/2010/main" val="108581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524000" y="3722336"/>
          <a:ext cx="4914900" cy="1288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83200" imgH="1384300" progId="Equation.3">
                  <p:embed/>
                </p:oleObj>
              </mc:Choice>
              <mc:Fallback>
                <p:oleObj name="Equation" r:id="rId2" imgW="5283200" imgH="1384300" progId="Equation.3">
                  <p:embed/>
                  <p:pic>
                    <p:nvPicPr>
                      <p:cNvPr id="2150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722336"/>
                        <a:ext cx="4914900" cy="1288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371600" y="287441"/>
            <a:ext cx="57150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Linear least squares with basis functions</a:t>
            </a:r>
          </a:p>
        </p:txBody>
      </p:sp>
      <p:graphicFrame>
        <p:nvGraphicFramePr>
          <p:cNvPr id="21508" name="Object 7"/>
          <p:cNvGraphicFramePr>
            <a:graphicFrameLocks noChangeAspect="1"/>
          </p:cNvGraphicFramePr>
          <p:nvPr/>
        </p:nvGraphicFramePr>
        <p:xfrm>
          <a:off x="3733800" y="966085"/>
          <a:ext cx="1885950" cy="527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25" imgH="241195" progId="Equation.3">
                  <p:embed/>
                </p:oleObj>
              </mc:Choice>
              <mc:Fallback>
                <p:oleObj name="Equation" r:id="rId4" imgW="863225" imgH="241195" progId="Equation.3">
                  <p:embed/>
                  <p:pic>
                    <p:nvPicPr>
                      <p:cNvPr id="2150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966085"/>
                        <a:ext cx="1885950" cy="527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533400" y="943178"/>
            <a:ext cx="25811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Given training set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517451" y="1536137"/>
            <a:ext cx="807872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Find the mean and variance of K clusters of input data. Construct the </a:t>
            </a:r>
            <a:r>
              <a:rPr lang="en-US" altLang="en-US" sz="2400" dirty="0" err="1"/>
              <a:t>NxK</a:t>
            </a:r>
            <a:r>
              <a:rPr lang="en-US" altLang="en-US" sz="2400" dirty="0"/>
              <a:t> matrix </a:t>
            </a:r>
            <a:r>
              <a:rPr lang="en-US" altLang="en-US" sz="2400" b="1" dirty="0"/>
              <a:t>D</a:t>
            </a:r>
            <a:r>
              <a:rPr lang="en-US" altLang="en-US" sz="2400" dirty="0"/>
              <a:t> with columns that are each basis function evaluated at all the examples in the training set. Construct a Nx1 column vector </a:t>
            </a:r>
            <a:r>
              <a:rPr lang="en-US" altLang="en-US" sz="2400" b="1" dirty="0"/>
              <a:t>r</a:t>
            </a:r>
            <a:r>
              <a:rPr lang="en-US" altLang="en-US" sz="2400" dirty="0"/>
              <a:t> with the response values of the attribute vectors in the training set.  </a:t>
            </a:r>
            <a:endParaRPr lang="en-US" altLang="en-US" sz="2400" b="1" dirty="0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381000" y="5257800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needed, add a column of ones to include a bias node.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Solve normal equations </a:t>
            </a:r>
            <a:r>
              <a:rPr lang="en-US" altLang="en-US" sz="2400" b="1" dirty="0" err="1"/>
              <a:t>D</a:t>
            </a:r>
            <a:r>
              <a:rPr lang="en-US" altLang="en-US" sz="2400" b="1" baseline="30000" dirty="0" err="1"/>
              <a:t>T</a:t>
            </a:r>
            <a:r>
              <a:rPr lang="en-US" altLang="en-US" sz="2400" b="1" dirty="0" err="1"/>
              <a:t>Dw</a:t>
            </a:r>
            <a:r>
              <a:rPr lang="en-US" altLang="en-US" sz="2400" dirty="0"/>
              <a:t> = </a:t>
            </a:r>
            <a:r>
              <a:rPr lang="en-US" altLang="en-US" sz="2400" b="1" dirty="0" err="1"/>
              <a:t>D</a:t>
            </a:r>
            <a:r>
              <a:rPr lang="en-US" altLang="en-US" sz="2400" b="1" baseline="30000" dirty="0" err="1"/>
              <a:t>T</a:t>
            </a:r>
            <a:r>
              <a:rPr lang="en-US" altLang="en-US" sz="2400" b="1" dirty="0" err="1"/>
              <a:t>r</a:t>
            </a:r>
            <a:r>
              <a:rPr lang="en-US" altLang="en-US" sz="2400" dirty="0"/>
              <a:t> for a weight vector </a:t>
            </a:r>
            <a:r>
              <a:rPr lang="en-US" altLang="en-US" sz="2400" b="1" dirty="0"/>
              <a:t>w</a:t>
            </a:r>
            <a:r>
              <a:rPr lang="en-US" altLang="en-US" sz="2400" dirty="0"/>
              <a:t> connecting hidden nodes to output node</a:t>
            </a:r>
          </a:p>
        </p:txBody>
      </p:sp>
    </p:spTree>
    <p:extLst>
      <p:ext uri="{BB962C8B-B14F-4D97-AF65-F5344CB8AC3E}">
        <p14:creationId xmlns:p14="http://schemas.microsoft.com/office/powerpoint/2010/main" val="146372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988344" y="128468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457200" y="1584767"/>
            <a:ext cx="7659469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RBF networks perform best with large datasets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With large datasets, expect redundancy (i.e. multiple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examples expressing the same general pattern)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In RBF network, hidden layer is a feature-space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representation of the data where averaging has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been used to reduce noise.</a:t>
            </a:r>
          </a:p>
        </p:txBody>
      </p:sp>
    </p:spTree>
    <p:extLst>
      <p:ext uri="{BB962C8B-B14F-4D97-AF65-F5344CB8AC3E}">
        <p14:creationId xmlns:p14="http://schemas.microsoft.com/office/powerpoint/2010/main" val="78453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F7BBB-C211-45C8-909A-4ACF86D09353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381000" y="827396"/>
            <a:ext cx="8610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</a:rPr>
              <a:t>Clustering is unsupervised learning to find regularities in data.</a:t>
            </a:r>
          </a:p>
          <a:p>
            <a:endParaRPr lang="en-US" sz="16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In clustering, we look for regularities as group membership</a:t>
            </a:r>
          </a:p>
          <a:p>
            <a:r>
              <a:rPr lang="en-US" sz="2400" dirty="0">
                <a:latin typeface="Arial" charset="0"/>
              </a:rPr>
              <a:t>Assume we know the best number of clusters, K</a:t>
            </a:r>
          </a:p>
          <a:p>
            <a:r>
              <a:rPr lang="en-US" sz="2400" dirty="0">
                <a:latin typeface="Arial" charset="0"/>
              </a:rPr>
              <a:t>Given K and dataset </a:t>
            </a:r>
            <a:r>
              <a:rPr lang="en-US" sz="2400" b="1" dirty="0">
                <a:latin typeface="Lucida Calligraphy" pitchFamily="66" charset="0"/>
              </a:rPr>
              <a:t>X,</a:t>
            </a:r>
            <a:r>
              <a:rPr lang="en-US" sz="2400" dirty="0">
                <a:latin typeface="Arial" charset="0"/>
              </a:rPr>
              <a:t> we find the size of each cluster P(G</a:t>
            </a:r>
            <a:r>
              <a:rPr lang="en-US" sz="2400" baseline="-25000" dirty="0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) and its component density p</a:t>
            </a:r>
            <a:r>
              <a:rPr lang="en-US" sz="2400" baseline="-25000" dirty="0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b="1" dirty="0" err="1">
                <a:latin typeface="Arial" charset="0"/>
              </a:rPr>
              <a:t>x</a:t>
            </a:r>
            <a:r>
              <a:rPr lang="en-US" sz="2400" dirty="0" err="1">
                <a:latin typeface="Arial" charset="0"/>
              </a:rPr>
              <a:t>|G</a:t>
            </a:r>
            <a:r>
              <a:rPr lang="en-US" sz="2400" baseline="-25000" dirty="0" err="1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), the probability that attribute vector </a:t>
            </a:r>
            <a:r>
              <a:rPr lang="en-US" sz="2400" b="1" dirty="0">
                <a:latin typeface="Arial" charset="0"/>
              </a:rPr>
              <a:t>x</a:t>
            </a:r>
            <a:r>
              <a:rPr lang="en-US" sz="2400" dirty="0">
                <a:latin typeface="Arial" charset="0"/>
              </a:rPr>
              <a:t> belongs to cluster </a:t>
            </a:r>
            <a:r>
              <a:rPr lang="en-US" sz="2400" dirty="0" err="1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92953" y="304800"/>
            <a:ext cx="3661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Background on clustering</a:t>
            </a:r>
          </a:p>
        </p:txBody>
      </p:sp>
    </p:spTree>
    <p:extLst>
      <p:ext uri="{BB962C8B-B14F-4D97-AF65-F5344CB8AC3E}">
        <p14:creationId xmlns:p14="http://schemas.microsoft.com/office/powerpoint/2010/main" val="25871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22F65-2DF6-44FB-B1EA-43CD02ED7EC9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287780" name="Text Box 18"/>
          <p:cNvSpPr txBox="1">
            <a:spLocks noChangeArrowheads="1"/>
          </p:cNvSpPr>
          <p:nvPr/>
        </p:nvSpPr>
        <p:spPr bwMode="auto">
          <a:xfrm>
            <a:off x="291845" y="2748983"/>
            <a:ext cx="35060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Define group labels </a:t>
            </a:r>
          </a:p>
          <a:p>
            <a:r>
              <a:rPr lang="en-US" sz="2400" dirty="0">
                <a:latin typeface="Arial" charset="0"/>
              </a:rPr>
              <a:t>based on nearest center</a:t>
            </a:r>
            <a:endParaRPr lang="en-US" sz="1600" dirty="0"/>
          </a:p>
        </p:txBody>
      </p:sp>
      <p:sp>
        <p:nvSpPr>
          <p:cNvPr id="287781" name="Text Box 19"/>
          <p:cNvSpPr txBox="1">
            <a:spLocks noChangeArrowheads="1"/>
          </p:cNvSpPr>
          <p:nvPr/>
        </p:nvSpPr>
        <p:spPr bwMode="auto">
          <a:xfrm>
            <a:off x="662940" y="4060092"/>
            <a:ext cx="32175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Get new trial centers</a:t>
            </a:r>
          </a:p>
          <a:p>
            <a:r>
              <a:rPr lang="en-US" sz="2400" dirty="0">
                <a:latin typeface="Arial" charset="0"/>
              </a:rPr>
              <a:t>based on group labels</a:t>
            </a:r>
          </a:p>
        </p:txBody>
      </p:sp>
      <p:sp>
        <p:nvSpPr>
          <p:cNvPr id="287782" name="Rectangle 21"/>
          <p:cNvSpPr>
            <a:spLocks noChangeArrowheads="1"/>
          </p:cNvSpPr>
          <p:nvPr/>
        </p:nvSpPr>
        <p:spPr bwMode="auto">
          <a:xfrm>
            <a:off x="152400" y="662754"/>
            <a:ext cx="8839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</a:rPr>
              <a:t>Find group labels using the geometric interpretation of a cluster </a:t>
            </a:r>
          </a:p>
          <a:p>
            <a:r>
              <a:rPr lang="en-US" sz="2400" dirty="0">
                <a:latin typeface="Arial" charset="0"/>
              </a:rPr>
              <a:t>as points in attribute space closer to a “center” than they are to </a:t>
            </a:r>
          </a:p>
          <a:p>
            <a:r>
              <a:rPr lang="en-US" sz="2400" dirty="0">
                <a:latin typeface="Arial" charset="0"/>
              </a:rPr>
              <a:t>data points not in the cluster</a:t>
            </a:r>
          </a:p>
          <a:p>
            <a:endParaRPr lang="en-US" sz="16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Define trial centers by reference vectors </a:t>
            </a:r>
            <a:r>
              <a:rPr lang="en-US" sz="2400" b="1" dirty="0">
                <a:latin typeface="Arial" charset="0"/>
              </a:rPr>
              <a:t>m</a:t>
            </a:r>
            <a:r>
              <a:rPr lang="en-US" sz="2400" i="1" baseline="-25000" dirty="0">
                <a:latin typeface="Arial" charset="0"/>
              </a:rPr>
              <a:t>j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j </a:t>
            </a:r>
            <a:r>
              <a:rPr lang="en-US" sz="2400" dirty="0">
                <a:latin typeface="Arial" charset="0"/>
              </a:rPr>
              <a:t>= 1…</a:t>
            </a:r>
            <a:r>
              <a:rPr lang="en-US" sz="2400" i="1" dirty="0">
                <a:latin typeface="Arial" charset="0"/>
              </a:rPr>
              <a:t>k</a:t>
            </a:r>
          </a:p>
        </p:txBody>
      </p:sp>
      <p:graphicFrame>
        <p:nvGraphicFramePr>
          <p:cNvPr id="287766" name="Object 22"/>
          <p:cNvGraphicFramePr>
            <a:graphicFrameLocks noChangeAspect="1"/>
          </p:cNvGraphicFramePr>
          <p:nvPr/>
        </p:nvGraphicFramePr>
        <p:xfrm>
          <a:off x="3824788" y="2544489"/>
          <a:ext cx="4877961" cy="1195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41320" imgH="647640" progId="Equation.3">
                  <p:embed/>
                </p:oleObj>
              </mc:Choice>
              <mc:Fallback>
                <p:oleObj name="Equation" r:id="rId2" imgW="2641320" imgH="647640" progId="Equation.3">
                  <p:embed/>
                  <p:pic>
                    <p:nvPicPr>
                      <p:cNvPr id="28776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788" y="2544489"/>
                        <a:ext cx="4877961" cy="11957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767" name="Object 23"/>
          <p:cNvGraphicFramePr>
            <a:graphicFrameLocks noChangeAspect="1"/>
          </p:cNvGraphicFramePr>
          <p:nvPr/>
        </p:nvGraphicFramePr>
        <p:xfrm>
          <a:off x="4114800" y="3811648"/>
          <a:ext cx="1942608" cy="114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5920" imgH="596880" progId="Equation.3">
                  <p:embed/>
                </p:oleObj>
              </mc:Choice>
              <mc:Fallback>
                <p:oleObj name="Equation" r:id="rId4" imgW="1015920" imgH="596880" progId="Equation.3">
                  <p:embed/>
                  <p:pic>
                    <p:nvPicPr>
                      <p:cNvPr id="28776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811648"/>
                        <a:ext cx="1942608" cy="1141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83" name="Text Box 24"/>
          <p:cNvSpPr txBox="1">
            <a:spLocks noChangeArrowheads="1"/>
          </p:cNvSpPr>
          <p:nvPr/>
        </p:nvSpPr>
        <p:spPr bwMode="auto">
          <a:xfrm>
            <a:off x="495845" y="5024927"/>
            <a:ext cx="33820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</a:rPr>
              <a:t>Judge convergence by dispersion of clusters</a:t>
            </a:r>
          </a:p>
        </p:txBody>
      </p:sp>
      <p:graphicFrame>
        <p:nvGraphicFramePr>
          <p:cNvPr id="287776" name="Object 32"/>
          <p:cNvGraphicFramePr>
            <a:graphicFrameLocks noChangeAspect="1"/>
          </p:cNvGraphicFramePr>
          <p:nvPr/>
        </p:nvGraphicFramePr>
        <p:xfrm>
          <a:off x="3516171" y="5185153"/>
          <a:ext cx="5400389" cy="772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00120" imgH="342720" progId="Equation.3">
                  <p:embed/>
                </p:oleObj>
              </mc:Choice>
              <mc:Fallback>
                <p:oleObj name="Equation" r:id="rId6" imgW="2400120" imgH="342720" progId="Equation.3">
                  <p:embed/>
                  <p:pic>
                    <p:nvPicPr>
                      <p:cNvPr id="28777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171" y="5185153"/>
                        <a:ext cx="5400389" cy="7726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76841" y="104719"/>
            <a:ext cx="4568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-Means Clustering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hard labels</a:t>
            </a:r>
          </a:p>
        </p:txBody>
      </p:sp>
    </p:spTree>
    <p:extLst>
      <p:ext uri="{BB962C8B-B14F-4D97-AF65-F5344CB8AC3E}">
        <p14:creationId xmlns:p14="http://schemas.microsoft.com/office/powerpoint/2010/main" val="2106740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344517"/>
              </p:ext>
            </p:extLst>
          </p:nvPr>
        </p:nvGraphicFramePr>
        <p:xfrm>
          <a:off x="762000" y="685800"/>
          <a:ext cx="1942608" cy="114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5920" imgH="596880" progId="Equation.3">
                  <p:embed/>
                </p:oleObj>
              </mc:Choice>
              <mc:Fallback>
                <p:oleObj name="Equation" r:id="rId2" imgW="1015920" imgH="596880" progId="Equation.3">
                  <p:embed/>
                  <p:pic>
                    <p:nvPicPr>
                      <p:cNvPr id="28776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1942608" cy="1141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841220"/>
            <a:ext cx="5917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Components of m</a:t>
            </a:r>
            <a:r>
              <a:rPr lang="en-US" sz="2400" i="1" baseline="-25000" dirty="0"/>
              <a:t>i</a:t>
            </a:r>
            <a:r>
              <a:rPr lang="en-US" sz="2400" dirty="0"/>
              <a:t> are just the average of </a:t>
            </a:r>
          </a:p>
          <a:p>
            <a:r>
              <a:rPr lang="en-US" sz="2400" dirty="0"/>
              <a:t>components of attribute vectors in cluster </a:t>
            </a:r>
            <a:r>
              <a:rPr lang="en-US" sz="2400" dirty="0" err="1"/>
              <a:t>i</a:t>
            </a:r>
            <a:endParaRPr lang="en-US" sz="2400" dirty="0"/>
          </a:p>
        </p:txBody>
      </p:sp>
      <p:graphicFrame>
        <p:nvGraphicFramePr>
          <p:cNvPr id="9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729380"/>
              </p:ext>
            </p:extLst>
          </p:nvPr>
        </p:nvGraphicFramePr>
        <p:xfrm>
          <a:off x="463140" y="2590800"/>
          <a:ext cx="5400389" cy="772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00120" imgH="342720" progId="Equation.3">
                  <p:embed/>
                </p:oleObj>
              </mc:Choice>
              <mc:Fallback>
                <p:oleObj name="Equation" r:id="rId4" imgW="2400120" imgH="342720" progId="Equation.3">
                  <p:embed/>
                  <p:pic>
                    <p:nvPicPr>
                      <p:cNvPr id="28777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140" y="2590800"/>
                        <a:ext cx="5400389" cy="7726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3140" y="3363441"/>
            <a:ext cx="8349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Dispersion of a cluster is the sum of the distance of each member from the mean of the cluster. </a:t>
            </a:r>
          </a:p>
          <a:p>
            <a:endParaRPr lang="en-US" sz="2400" dirty="0"/>
          </a:p>
          <a:p>
            <a:r>
              <a:rPr lang="en-US" sz="2400" i="1" dirty="0"/>
              <a:t>E</a:t>
            </a:r>
            <a:r>
              <a:rPr lang="en-US" sz="2400" dirty="0"/>
              <a:t> is the sum of the dispersions of the k clusters</a:t>
            </a:r>
          </a:p>
        </p:txBody>
      </p:sp>
    </p:spTree>
    <p:extLst>
      <p:ext uri="{BB962C8B-B14F-4D97-AF65-F5344CB8AC3E}">
        <p14:creationId xmlns:p14="http://schemas.microsoft.com/office/powerpoint/2010/main" val="1816054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7EE9B-A7E0-4845-8736-08509A1544AD}" type="slidenum">
              <a:rPr lang="tr-TR"/>
              <a:pPr>
                <a:defRPr/>
              </a:pPr>
              <a:t>9</a:t>
            </a:fld>
            <a:endParaRPr lang="tr-TR"/>
          </a:p>
        </p:txBody>
      </p:sp>
      <p:pic>
        <p:nvPicPr>
          <p:cNvPr id="33177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14066"/>
            <a:ext cx="7375192" cy="610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1780" name="Text Box 5"/>
          <p:cNvSpPr txBox="1">
            <a:spLocks noChangeArrowheads="1"/>
          </p:cNvSpPr>
          <p:nvPr/>
        </p:nvSpPr>
        <p:spPr bwMode="auto">
          <a:xfrm>
            <a:off x="1665282" y="165636"/>
            <a:ext cx="68098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Initial centers are 2 randomly chosen data points</a:t>
            </a:r>
          </a:p>
        </p:txBody>
      </p:sp>
    </p:spTree>
    <p:extLst>
      <p:ext uri="{BB962C8B-B14F-4D97-AF65-F5344CB8AC3E}">
        <p14:creationId xmlns:p14="http://schemas.microsoft.com/office/powerpoint/2010/main" val="1331755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1611</Words>
  <Application>Microsoft Office PowerPoint</Application>
  <PresentationFormat>On-screen Show (4:3)</PresentationFormat>
  <Paragraphs>206</Paragraphs>
  <Slides>35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8" baseType="lpstr">
      <vt:lpstr>Arial</vt:lpstr>
      <vt:lpstr>Calibri</vt:lpstr>
      <vt:lpstr>Calibri Light</vt:lpstr>
      <vt:lpstr>Lucida Bright</vt:lpstr>
      <vt:lpstr>Lucida Calligraphy</vt:lpstr>
      <vt:lpstr>Palatino Linotype</vt:lpstr>
      <vt:lpstr>Roboto</vt:lpstr>
      <vt:lpstr>Symbol</vt:lpstr>
      <vt:lpstr>Wingdings</vt:lpstr>
      <vt:lpstr>Wingdings 2</vt:lpstr>
      <vt:lpstr>Default Design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Initial centers are arbitrary points in attribute space. </vt:lpstr>
      <vt:lpstr>K-means is an example of the Expectation-Maximization (EM) approach to maximum likelihood estimation (MLE)</vt:lpstr>
      <vt:lpstr>K-means clustering pseudo 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K-means clustering returns membership and centroids only RBF with K-means uses s2 = d2max/2K for all basis functions</vt:lpstr>
      <vt:lpstr>PowerPoint Presentation</vt:lpstr>
      <vt:lpstr>PowerPoint Presentation</vt:lpstr>
      <vt:lpstr>PowerPoint Presentation</vt:lpstr>
      <vt:lpstr>rit, is 1 if training example xt is in ith group and zero otherwise. Allows parameters of the Gaussian mixture to be written as sums over the whole training set.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133</cp:revision>
  <dcterms:created xsi:type="dcterms:W3CDTF">2014-08-26T18:18:36Z</dcterms:created>
  <dcterms:modified xsi:type="dcterms:W3CDTF">2024-10-17T18:30:15Z</dcterms:modified>
</cp:coreProperties>
</file>