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4" r:id="rId2"/>
  </p:sldMasterIdLst>
  <p:notesMasterIdLst>
    <p:notesMasterId r:id="rId38"/>
  </p:notesMasterIdLst>
  <p:sldIdLst>
    <p:sldId id="384" r:id="rId3"/>
    <p:sldId id="385" r:id="rId4"/>
    <p:sldId id="386" r:id="rId5"/>
    <p:sldId id="387" r:id="rId6"/>
    <p:sldId id="388" r:id="rId7"/>
    <p:sldId id="389" r:id="rId8"/>
    <p:sldId id="390" r:id="rId9"/>
    <p:sldId id="508" r:id="rId10"/>
    <p:sldId id="392" r:id="rId11"/>
    <p:sldId id="393" r:id="rId12"/>
    <p:sldId id="394" r:id="rId13"/>
    <p:sldId id="509" r:id="rId14"/>
    <p:sldId id="271" r:id="rId15"/>
    <p:sldId id="506" r:id="rId16"/>
    <p:sldId id="505" r:id="rId17"/>
    <p:sldId id="507" r:id="rId18"/>
    <p:sldId id="490" r:id="rId19"/>
    <p:sldId id="415" r:id="rId20"/>
    <p:sldId id="416" r:id="rId21"/>
    <p:sldId id="500" r:id="rId22"/>
    <p:sldId id="502" r:id="rId23"/>
    <p:sldId id="503" r:id="rId24"/>
    <p:sldId id="498" r:id="rId25"/>
    <p:sldId id="501" r:id="rId26"/>
    <p:sldId id="391" r:id="rId27"/>
    <p:sldId id="418" r:id="rId28"/>
    <p:sldId id="413" r:id="rId29"/>
    <p:sldId id="398" r:id="rId30"/>
    <p:sldId id="494" r:id="rId31"/>
    <p:sldId id="495" r:id="rId32"/>
    <p:sldId id="419" r:id="rId33"/>
    <p:sldId id="497" r:id="rId34"/>
    <p:sldId id="405" r:id="rId35"/>
    <p:sldId id="406" r:id="rId36"/>
    <p:sldId id="407" r:id="rId3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896" autoAdjust="0"/>
    <p:restoredTop sz="94660"/>
  </p:normalViewPr>
  <p:slideViewPr>
    <p:cSldViewPr>
      <p:cViewPr varScale="1">
        <p:scale>
          <a:sx n="91" d="100"/>
          <a:sy n="91" d="100"/>
        </p:scale>
        <p:origin x="480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presProps" Target="presProps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tableStyles" Target="tableStyle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3D9181-9DD2-492A-9356-553CB3262E9B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6D79A8-EA43-4745-B5BA-D1BD82A9BE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80000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96D79A8-EA43-4745-B5BA-D1BD82A9BEA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37990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8552" indent="-291751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67003" indent="-233401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33804" indent="-233401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00605" indent="-233401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67407" indent="-23340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34208" indent="-23340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01009" indent="-23340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67810" indent="-23340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77B9D6A-84D4-44F1-8D08-AC27C9874D7F}" type="slidenum">
              <a:rPr lang="en-US" altLang="en-US"/>
              <a:pPr eaLnBrk="1" hangingPunct="1"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304432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35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56354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356355" name="Slide Number Placeholder 3"/>
          <p:cNvSpPr txBox="1">
            <a:spLocks noGrp="1"/>
          </p:cNvSpPr>
          <p:nvPr/>
        </p:nvSpPr>
        <p:spPr bwMode="auto">
          <a:xfrm>
            <a:off x="5939805" y="6866187"/>
            <a:ext cx="4544308" cy="362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128" tIns="50564" rIns="101128" bIns="50564" anchor="b"/>
          <a:lstStyle/>
          <a:p>
            <a:pPr algn="r" defTabSz="1011403"/>
            <a:fld id="{AA3D9A9E-A7AD-4173-AC42-5D96F74CDCE6}" type="slidenum">
              <a:rPr lang="tr-TR" sz="1300">
                <a:latin typeface="Arial" charset="0"/>
              </a:rPr>
              <a:pPr algn="r" defTabSz="1011403"/>
              <a:t>11</a:t>
            </a:fld>
            <a:endParaRPr lang="tr-TR" sz="130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58509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8552" indent="-29175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67003" indent="-23340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33804" indent="-23340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00605" indent="-233401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67407" indent="-23340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34208" indent="-23340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01009" indent="-23340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67810" indent="-23340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AAA1285-9B64-4F31-B02D-BA9B22306BE1}" type="slidenum">
              <a:rPr lang="en-US" altLang="en-US" smtClean="0"/>
              <a:pPr>
                <a:spcBef>
                  <a:spcPct val="0"/>
                </a:spcBef>
              </a:pPr>
              <a:t>17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139531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96D79A8-EA43-4745-B5BA-D1BD82A9BEA7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85841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96D79A8-EA43-4745-B5BA-D1BD82A9BEA7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1032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96D79A8-EA43-4745-B5BA-D1BD82A9BEA7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5222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0C3EB9-EB26-47FB-AE88-15FDA2AC53D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241693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6B1426-6498-4223-BFC3-0F155D0DD79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416708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828E18-54C9-42EC-8C71-B4D9D8DA47B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422658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6D604D-BCBE-4919-9D59-21D77EE8937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439794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Tx">
  <p:cSld name="Title, 2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981200"/>
            <a:ext cx="4038600" cy="18669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57200" y="4000500"/>
            <a:ext cx="4038600" cy="18669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1" y="6642100"/>
            <a:ext cx="6048375" cy="215900"/>
          </a:xfrm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Lecture Notes for E Alpaydın 2010 Introduction to Machine Learning 2e © The MIT Press (V1.0)</a:t>
            </a:r>
            <a:endParaRPr kumimoji="0" lang="tr-TR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6588125" y="623728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8430E37-25C4-4654-BDB0-16B28C3E2285}" type="slidenum">
              <a:rPr kumimoji="0" lang="tr-TR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tr-TR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025461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FBBB96-DFF4-9C47-841F-73206B7AE5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3BCF11C-FE3D-A341-A7B5-44F893D207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3B4270-87F2-F948-8DD5-80BD96F66A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936DB-5FDC-E548-BB61-2DF8B4C5A8E7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743A6B-1EB2-4546-83B1-998426BBBC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3477CC-E118-8341-8AD3-1EF1519E3D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D45C1-B371-D848-94F0-AFCD5748D7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06915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EFC170-FAF1-8A4B-9BF4-525ECBBAC9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6F769A-F3C4-4947-B209-DC79C65BDE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88B41A-9F07-634B-A329-C6BB37040F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936DB-5FDC-E548-BB61-2DF8B4C5A8E7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BA1800-AE40-2742-A191-FF24D3A9EE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49353B-1182-304A-9E96-B5B688B133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D45C1-B371-D848-94F0-AFCD5748D7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9525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5E24A6-4098-4246-9E35-20B250C4BD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7AC161-4744-E048-9246-F72F4B0192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224309-3AAC-C942-82F4-4CC27DD0FD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936DB-5FDC-E548-BB61-2DF8B4C5A8E7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6B82AD-DCE1-A047-98BB-AA82D762E2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E9A18A-EFB9-E34A-BE3A-A4F6553955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D45C1-B371-D848-94F0-AFCD5748D7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4396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EED94E-2771-D64E-8AC2-50D68D0123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DF0D16-A56C-B54E-855B-94D4E70030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3BFAD60-93B0-AE4C-A446-F1F2A5169A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5E984E4-E33E-AA4B-9E18-8BBC67F7E8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936DB-5FDC-E548-BB61-2DF8B4C5A8E7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1DDA2C-23C6-1143-80A6-BEEBE80295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F7CE143-DCE7-0C43-934C-B4059D3432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D45C1-B371-D848-94F0-AFCD5748D7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51713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A16D64-3062-DB49-ACDE-D4B8A0DDF9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9F6FFA-BC45-144C-8007-4FCCCBF177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D97E845-23E1-334E-A92A-0496B05699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AA07A17-BC81-5944-89B6-232F91D00B9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2E6711F-9A22-F042-B851-70BB1E8C32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3496C3C-DC2E-1F4E-939D-C5CC6E4E0A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936DB-5FDC-E548-BB61-2DF8B4C5A8E7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6E86EED-1AE8-5D47-877A-ED4D3DDB24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6717497-6E74-1D4D-BADC-8001950204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D45C1-B371-D848-94F0-AFCD5748D7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25349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4908AB-C882-AF44-AB57-47EE57915A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436608D-DF68-434A-8DC7-A510BC4A4D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936DB-5FDC-E548-BB61-2DF8B4C5A8E7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BA3F02B-B15D-6C43-930D-AF98B80231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12DE66F-EDC5-6E41-9F0C-0A2E7B13FE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D45C1-B371-D848-94F0-AFCD5748D7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9553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2C9C1F-1309-4D08-B210-72F6920C011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371705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67E476F-570D-3847-9C0C-097214ED72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936DB-5FDC-E548-BB61-2DF8B4C5A8E7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A4BA161-5226-F34D-AC97-BEC4177A21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AA5070-9A04-5341-9FB4-2FB5BC1089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D45C1-B371-D848-94F0-AFCD5748D7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986554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F4AEB7-687A-E64F-920B-6E191DA7CB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2689C7-9E2F-F340-8924-D430A41506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ED804D0-010F-654A-B495-9632319B5E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7D9CD7-506D-8248-AB9A-AD963539BE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936DB-5FDC-E548-BB61-2DF8B4C5A8E7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6BCAA3-7280-1A4F-A2BF-A6C7B897C1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B8E1B42-45AE-B24D-859B-2749DAB364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D45C1-B371-D848-94F0-AFCD5748D7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864263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D2D725-6E7E-C245-90D7-5F5299A296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B7710E1-950D-4D46-9987-CDEC426600F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5734FE9-C469-0349-B05F-F553AC2031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FBFF8E8-27AA-0A4B-A895-3A4B41756D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936DB-5FDC-E548-BB61-2DF8B4C5A8E7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73EC40-0C36-3F48-956C-DA7A5A8D29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B00BA30-3B79-B44E-80D5-B2CC122B36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D45C1-B371-D848-94F0-AFCD5748D7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706934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14935D-9B9B-D64C-9BD3-6AA1950F6B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620C0AF-5389-D444-8636-821F849C2E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FCE160-2E04-6946-A030-44E62BECA4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936DB-5FDC-E548-BB61-2DF8B4C5A8E7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A3D224-36DB-5F44-A3D1-5FAC69FD65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513070-B8E3-8D42-9EAC-AF2B844298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D45C1-B371-D848-94F0-AFCD5748D7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372482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05D2086-6E3D-304E-8208-20D7055D442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C87875B-2E44-E34B-9425-61241D3C7F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B0938D-82FB-5F46-A5BC-5D449ED22F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936DB-5FDC-E548-BB61-2DF8B4C5A8E7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7536D4-A963-0748-A6B9-04CF8D3884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100E5D-B8C5-F648-AC22-D2601EA085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D45C1-B371-D848-94F0-AFCD5748D7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90213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FC1C27-2BBC-4391-ACF2-7B7A4A71E5B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633436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6531FE-5F93-415D-AA37-611FAC81780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731293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1BD2B2-8C14-4F10-BF98-024EF2BC7F3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178245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3CA6F4-83BE-4398-AA09-695DCED24DF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294509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B03ECD-18B9-4408-80C1-808123EC763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345009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362B92-F8C4-4B51-BB18-DD627F0126D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079409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462F3B-20A1-4433-BF2C-72C9D61C7F4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098985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24EE1A57-3CBD-4C14-AB42-8C0701CA24B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656671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4518FE8-C5A3-1E4E-B4C6-C0A36EE733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F519A3-5236-2748-BF17-1B3863F12F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E7A86A-AC45-1A41-9DD8-62F89A508A9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B936DB-5FDC-E548-BB61-2DF8B4C5A8E7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FFA78A-54B3-C94D-99F5-814B7C60C9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B8C526-4A66-5744-9F2B-1C5DE017B36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6D45C1-B371-D848-94F0-AFCD5748D7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29925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pyshark.com/davies-bouldin-index-for-k-means-clustering-evaluation-in-python/" TargetMode="Externa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0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oleObject" Target="../embeddings/oleObject6.bin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20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19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oleObject" Target="../embeddings/oleObject8.bin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oleObject" Target="../embeddings/oleObject9.bin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oleObject" Target="../embeddings/oleObject10.bin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oleObject" Target="../embeddings/oleObject11.bin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2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7" Type="http://schemas.openxmlformats.org/officeDocument/2006/relationships/image" Target="../media/image6.wmf"/><Relationship Id="rId2" Type="http://schemas.openxmlformats.org/officeDocument/2006/relationships/oleObject" Target="../embeddings/oleObject3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5.bin"/><Relationship Id="rId5" Type="http://schemas.openxmlformats.org/officeDocument/2006/relationships/image" Target="../media/image5.wmf"/><Relationship Id="rId4" Type="http://schemas.openxmlformats.org/officeDocument/2006/relationships/oleObject" Target="../embeddings/oleObject4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oleObject" Target="../embeddings/oleObject4.bin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wmf"/><Relationship Id="rId4" Type="http://schemas.openxmlformats.org/officeDocument/2006/relationships/oleObject" Target="../embeddings/oleObject5.bin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5"/>
          <p:cNvSpPr txBox="1">
            <a:spLocks noChangeArrowheads="1"/>
          </p:cNvSpPr>
          <p:nvPr/>
        </p:nvSpPr>
        <p:spPr bwMode="auto">
          <a:xfrm>
            <a:off x="1371600" y="2667000"/>
            <a:ext cx="67056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dirty="0"/>
              <a:t>Radial Basis Function Neural Network:</a:t>
            </a:r>
          </a:p>
        </p:txBody>
      </p:sp>
    </p:spTree>
    <p:extLst>
      <p:ext uri="{BB962C8B-B14F-4D97-AF65-F5344CB8AC3E}">
        <p14:creationId xmlns:p14="http://schemas.microsoft.com/office/powerpoint/2010/main" val="285640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29" name="Rectangle 4"/>
          <p:cNvSpPr>
            <a:spLocks noGrp="1" noChangeArrowheads="1"/>
          </p:cNvSpPr>
          <p:nvPr>
            <p:ph type="title"/>
          </p:nvPr>
        </p:nvSpPr>
        <p:spPr>
          <a:xfrm>
            <a:off x="305091" y="762000"/>
            <a:ext cx="2539313" cy="1487058"/>
          </a:xfrm>
        </p:spPr>
        <p:txBody>
          <a:bodyPr>
            <a:noAutofit/>
          </a:bodyPr>
          <a:lstStyle/>
          <a:p>
            <a:pPr eaLnBrk="1" hangingPunct="1"/>
            <a:r>
              <a:rPr lang="en-US" sz="2400" dirty="0">
                <a:latin typeface="Arial" charset="0"/>
              </a:rPr>
              <a:t>Initial centers are arbitrary points in attribute space. </a:t>
            </a:r>
            <a:endParaRPr lang="tr-TR" sz="2400" dirty="0">
              <a:latin typeface="Arial" charset="0"/>
            </a:endParaRP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83C072-1230-4D17-ABA7-6D1986A92A6E}" type="slidenum">
              <a:rPr lang="tr-TR"/>
              <a:pPr>
                <a:defRPr/>
              </a:pPr>
              <a:t>10</a:t>
            </a:fld>
            <a:endParaRPr lang="tr-TR"/>
          </a:p>
        </p:txBody>
      </p:sp>
      <p:pic>
        <p:nvPicPr>
          <p:cNvPr id="329732" name="Picture 14" descr="k-means example from Bishop p42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68255" y="609600"/>
            <a:ext cx="5701476" cy="34897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9733" name="Picture 15" descr="k-means error from Bishop p42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45681" y="4343400"/>
            <a:ext cx="3318242" cy="237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9734" name="Rectangle 4"/>
          <p:cNvSpPr>
            <a:spLocks noChangeArrowheads="1"/>
          </p:cNvSpPr>
          <p:nvPr/>
        </p:nvSpPr>
        <p:spPr bwMode="auto">
          <a:xfrm>
            <a:off x="914400" y="5257800"/>
            <a:ext cx="2565797" cy="3851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 bIns="0" anchor="b"/>
          <a:lstStyle/>
          <a:p>
            <a:r>
              <a:rPr lang="en-US" sz="2800" dirty="0">
                <a:latin typeface="Arial" charset="0"/>
              </a:rPr>
              <a:t>Convergence</a:t>
            </a:r>
            <a:r>
              <a:rPr lang="en-US" sz="2100" dirty="0">
                <a:solidFill>
                  <a:schemeClr val="tx2"/>
                </a:solidFill>
                <a:latin typeface="Arial" charset="0"/>
              </a:rPr>
              <a:t> </a:t>
            </a:r>
            <a:endParaRPr lang="tr-TR" sz="2100" dirty="0">
              <a:solidFill>
                <a:schemeClr val="tx2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50938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33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52400" y="609600"/>
            <a:ext cx="8610600" cy="758428"/>
          </a:xfrm>
        </p:spPr>
        <p:txBody>
          <a:bodyPr>
            <a:noAutofit/>
          </a:bodyPr>
          <a:lstStyle/>
          <a:p>
            <a:pPr algn="l" eaLnBrk="1" hangingPunct="1"/>
            <a:r>
              <a:rPr lang="en-US" sz="2400" dirty="0">
                <a:latin typeface="Arial" charset="0"/>
              </a:rPr>
              <a:t>K-means is an example of the </a:t>
            </a:r>
            <a:r>
              <a:rPr lang="tr-TR" sz="2400" dirty="0">
                <a:latin typeface="Arial" charset="0"/>
              </a:rPr>
              <a:t>Expectation-Maximization (EM)</a:t>
            </a:r>
            <a:r>
              <a:rPr lang="en-US" sz="2400" dirty="0">
                <a:latin typeface="Arial" charset="0"/>
              </a:rPr>
              <a:t> approach to maximum likelihood estimation (MLE)</a:t>
            </a:r>
            <a:endParaRPr lang="tr-TR" sz="2400" dirty="0">
              <a:latin typeface="Arial" charset="0"/>
            </a:endParaRPr>
          </a:p>
        </p:txBody>
      </p:sp>
      <p:sp>
        <p:nvSpPr>
          <p:cNvPr id="6" name="Slide Number Placeholder 4"/>
          <p:cNvSpPr txBox="1">
            <a:spLocks noGrp="1"/>
          </p:cNvSpPr>
          <p:nvPr/>
        </p:nvSpPr>
        <p:spPr>
          <a:xfrm>
            <a:off x="7086600" y="5624514"/>
            <a:ext cx="571500" cy="273844"/>
          </a:xfrm>
          <a:prstGeom prst="rect">
            <a:avLst/>
          </a:prstGeom>
          <a:noFill/>
        </p:spPr>
        <p:txBody>
          <a:bodyPr lIns="0" tIns="0" rIns="0" bIns="0" anchor="b"/>
          <a:lstStyle/>
          <a:p>
            <a:pPr algn="r">
              <a:defRPr/>
            </a:pPr>
            <a:fld id="{A0D5E3BA-493C-4AFF-A143-737B28F3A321}" type="slidenum">
              <a:rPr lang="tr-TR" sz="900">
                <a:solidFill>
                  <a:schemeClr val="tx2">
                    <a:shade val="90000"/>
                  </a:schemeClr>
                </a:solidFill>
              </a:rPr>
              <a:pPr algn="r">
                <a:defRPr/>
              </a:pPr>
              <a:t>11</a:t>
            </a:fld>
            <a:endParaRPr lang="tr-TR" sz="90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355336" name="Text Box 7"/>
          <p:cNvSpPr txBox="1">
            <a:spLocks noChangeArrowheads="1"/>
          </p:cNvSpPr>
          <p:nvPr/>
        </p:nvSpPr>
        <p:spPr bwMode="auto">
          <a:xfrm>
            <a:off x="154709" y="1625740"/>
            <a:ext cx="884447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>
                <a:latin typeface="Arial" charset="0"/>
              </a:rPr>
              <a:t>With simple models, (e.g., Gaussian distribution) </a:t>
            </a:r>
            <a:r>
              <a:rPr lang="tr-TR" sz="2400" dirty="0">
                <a:latin typeface="Arial" charset="0"/>
              </a:rPr>
              <a:t>likelihood </a:t>
            </a:r>
            <a:r>
              <a:rPr lang="en-US" sz="2400" dirty="0">
                <a:latin typeface="Arial" charset="0"/>
              </a:rPr>
              <a:t>of parameter values (e.g., mean and variance) can be expressed analytically and calculus</a:t>
            </a:r>
            <a:r>
              <a:rPr lang="tr-TR" sz="2400" dirty="0">
                <a:latin typeface="Arial" charset="0"/>
              </a:rPr>
              <a:t> </a:t>
            </a:r>
            <a:r>
              <a:rPr lang="en-US" sz="2400" dirty="0">
                <a:latin typeface="Arial" charset="0"/>
              </a:rPr>
              <a:t>can be used to find the best estimates of the parameters (e.g., minimum of in-sample error)</a:t>
            </a:r>
          </a:p>
          <a:p>
            <a:endParaRPr lang="en-US" sz="2400" dirty="0">
              <a:latin typeface="Arial" charset="0"/>
            </a:endParaRPr>
          </a:p>
          <a:p>
            <a:r>
              <a:rPr lang="en-US" sz="2400" dirty="0">
                <a:latin typeface="Arial" charset="0"/>
              </a:rPr>
              <a:t>Parameters of the </a:t>
            </a:r>
            <a:r>
              <a:rPr lang="tr-TR" sz="2400" dirty="0">
                <a:latin typeface="Arial" charset="0"/>
              </a:rPr>
              <a:t>mixture model</a:t>
            </a:r>
            <a:r>
              <a:rPr lang="en-US" sz="2400" dirty="0">
                <a:latin typeface="Arial" charset="0"/>
              </a:rPr>
              <a:t> cannot be solved analytically.</a:t>
            </a:r>
            <a:endParaRPr lang="en-US" sz="2400" dirty="0">
              <a:latin typeface="Symbol" pitchFamily="18" charset="2"/>
            </a:endParaRPr>
          </a:p>
        </p:txBody>
      </p:sp>
      <p:sp>
        <p:nvSpPr>
          <p:cNvPr id="355337" name="Text Box 9"/>
          <p:cNvSpPr txBox="1">
            <a:spLocks noChangeArrowheads="1"/>
          </p:cNvSpPr>
          <p:nvPr/>
        </p:nvSpPr>
        <p:spPr bwMode="auto">
          <a:xfrm>
            <a:off x="457200" y="4038600"/>
            <a:ext cx="8465779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Arial" charset="0"/>
              </a:rPr>
              <a:t>EM is a 2-step iterative method to solve the mixture problem.</a:t>
            </a:r>
          </a:p>
          <a:p>
            <a:r>
              <a:rPr lang="en-US" sz="2400" i="1" dirty="0">
                <a:latin typeface="Arial" charset="0"/>
              </a:rPr>
              <a:t>E-step</a:t>
            </a:r>
            <a:r>
              <a:rPr lang="en-US" sz="2400" dirty="0">
                <a:latin typeface="Arial" charset="0"/>
              </a:rPr>
              <a:t>: estimate group labels of </a:t>
            </a:r>
            <a:r>
              <a:rPr lang="en-US" sz="2400" b="1" dirty="0">
                <a:latin typeface="Arial" charset="0"/>
              </a:rPr>
              <a:t>x</a:t>
            </a:r>
            <a:r>
              <a:rPr lang="en-US" sz="2400" baseline="30000" dirty="0">
                <a:latin typeface="Arial" charset="0"/>
              </a:rPr>
              <a:t>t</a:t>
            </a:r>
            <a:r>
              <a:rPr lang="en-US" sz="2400" dirty="0">
                <a:latin typeface="Arial" charset="0"/>
              </a:rPr>
              <a:t> from current knowledge </a:t>
            </a:r>
          </a:p>
          <a:p>
            <a:r>
              <a:rPr lang="en-US" sz="2400" dirty="0">
                <a:latin typeface="Arial" charset="0"/>
              </a:rPr>
              <a:t>of mixture components</a:t>
            </a:r>
          </a:p>
          <a:p>
            <a:r>
              <a:rPr lang="en-US" sz="2400" i="1" dirty="0">
                <a:latin typeface="Arial" charset="0"/>
              </a:rPr>
              <a:t>M-step</a:t>
            </a:r>
            <a:r>
              <a:rPr lang="en-US" sz="2400" dirty="0">
                <a:latin typeface="Arial" charset="0"/>
              </a:rPr>
              <a:t>: update mixture component using group labels </a:t>
            </a:r>
          </a:p>
          <a:p>
            <a:r>
              <a:rPr lang="en-US" sz="2400" dirty="0">
                <a:latin typeface="Arial" charset="0"/>
              </a:rPr>
              <a:t>from E-step</a:t>
            </a:r>
            <a:endParaRPr lang="en-US" sz="20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23614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75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446609" y="381000"/>
            <a:ext cx="6172200" cy="70366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3450" dirty="0"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tr-TR" sz="3450" dirty="0">
                <a:latin typeface="Arial" panose="020B0604020202020204" pitchFamily="34" charset="0"/>
                <a:cs typeface="Arial" panose="020B0604020202020204" pitchFamily="34" charset="0"/>
              </a:rPr>
              <a:t>-means </a:t>
            </a:r>
            <a:r>
              <a:rPr lang="en-US" sz="3450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tr-TR" sz="3450" dirty="0">
                <a:latin typeface="Arial" panose="020B0604020202020204" pitchFamily="34" charset="0"/>
                <a:cs typeface="Arial" panose="020B0604020202020204" pitchFamily="34" charset="0"/>
              </a:rPr>
              <a:t>lustering</a:t>
            </a:r>
            <a:r>
              <a:rPr lang="en-US" sz="3450" dirty="0">
                <a:latin typeface="Arial" panose="020B0604020202020204" pitchFamily="34" charset="0"/>
                <a:cs typeface="Arial" panose="020B0604020202020204" pitchFamily="34" charset="0"/>
              </a:rPr>
              <a:t> pseudo code</a:t>
            </a:r>
            <a:endParaRPr lang="tr-TR" sz="34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Slide Number Placeholder 4"/>
          <p:cNvSpPr txBox="1">
            <a:spLocks noGrp="1"/>
          </p:cNvSpPr>
          <p:nvPr/>
        </p:nvSpPr>
        <p:spPr>
          <a:xfrm>
            <a:off x="7086600" y="5624514"/>
            <a:ext cx="571500" cy="273844"/>
          </a:xfrm>
          <a:prstGeom prst="rect">
            <a:avLst/>
          </a:prstGeom>
          <a:noFill/>
        </p:spPr>
        <p:txBody>
          <a:bodyPr lIns="0" tIns="0" rIns="0" bIns="0" anchor="b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EC37615-9695-4A8C-A00E-4B49FCC33543}" type="slidenum">
              <a:rPr kumimoji="0" lang="tr-TR" sz="9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shade val="9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tr-TR" sz="900" b="0" i="0" u="none" strike="noStrike" kern="1200" cap="none" spc="0" normalizeH="0" baseline="0" noProof="0">
              <a:ln>
                <a:noFill/>
              </a:ln>
              <a:solidFill>
                <a:srgbClr val="000000">
                  <a:shade val="90000"/>
                </a:srgb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330755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1084660"/>
            <a:ext cx="8742477" cy="45398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0756" name="Rectangle 6"/>
          <p:cNvSpPr>
            <a:spLocks noChangeArrowheads="1"/>
          </p:cNvSpPr>
          <p:nvPr/>
        </p:nvSpPr>
        <p:spPr bwMode="auto">
          <a:xfrm>
            <a:off x="1676400" y="4419600"/>
            <a:ext cx="3582592" cy="587238"/>
          </a:xfrm>
          <a:prstGeom prst="rect">
            <a:avLst/>
          </a:prstGeom>
          <a:noFill/>
          <a:ln w="1905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30757" name="Rectangle 7"/>
          <p:cNvSpPr>
            <a:spLocks noChangeArrowheads="1"/>
          </p:cNvSpPr>
          <p:nvPr/>
        </p:nvSpPr>
        <p:spPr bwMode="auto">
          <a:xfrm>
            <a:off x="1524000" y="2781300"/>
            <a:ext cx="6553200" cy="1104900"/>
          </a:xfrm>
          <a:prstGeom prst="rect">
            <a:avLst/>
          </a:prstGeom>
          <a:noFill/>
          <a:ln w="19050">
            <a:solidFill>
              <a:srgbClr val="66FF33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F4BAE4F-A35B-75CC-0740-43EFDA441795}"/>
              </a:ext>
            </a:extLst>
          </p:cNvPr>
          <p:cNvSpPr txBox="1"/>
          <p:nvPr/>
        </p:nvSpPr>
        <p:spPr>
          <a:xfrm>
            <a:off x="3467696" y="2296114"/>
            <a:ext cx="42739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Assign training examples to clusters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31451C3-823D-1803-04E6-8DA164C3A6B1}"/>
              </a:ext>
            </a:extLst>
          </p:cNvPr>
          <p:cNvSpPr txBox="1"/>
          <p:nvPr/>
        </p:nvSpPr>
        <p:spPr>
          <a:xfrm>
            <a:off x="5486400" y="4359276"/>
            <a:ext cx="2937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Update centroids based on new assignments</a:t>
            </a:r>
          </a:p>
        </p:txBody>
      </p:sp>
    </p:spTree>
    <p:extLst>
      <p:ext uri="{BB962C8B-B14F-4D97-AF65-F5344CB8AC3E}">
        <p14:creationId xmlns:p14="http://schemas.microsoft.com/office/powerpoint/2010/main" val="31068481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883837C-D73E-4FAB-9512-600E9A44448C}"/>
              </a:ext>
            </a:extLst>
          </p:cNvPr>
          <p:cNvSpPr txBox="1"/>
          <p:nvPr/>
        </p:nvSpPr>
        <p:spPr>
          <a:xfrm>
            <a:off x="685800" y="1219200"/>
            <a:ext cx="8116324" cy="40934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Davies-Bouldin index (DBI) is used to find the optimum 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number of clusters.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Rationale: Choose K that makes the clusters least similar</a:t>
            </a:r>
          </a:p>
          <a:p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US" sz="2400" baseline="-25000" dirty="0">
                <a:latin typeface="Arial" panose="020B0604020202020204" pitchFamily="34" charset="0"/>
                <a:cs typeface="Arial" panose="020B0604020202020204" pitchFamily="34" charset="0"/>
              </a:rPr>
              <a:t>ij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= similarity of clusters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and j = (S</a:t>
            </a:r>
            <a:r>
              <a:rPr lang="en-US" sz="2400" baseline="-25000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+ S</a:t>
            </a:r>
            <a:r>
              <a:rPr lang="en-US" sz="2400" baseline="-25000" dirty="0">
                <a:latin typeface="Arial" panose="020B0604020202020204" pitchFamily="34" charset="0"/>
                <a:cs typeface="Arial" panose="020B0604020202020204" pitchFamily="34" charset="0"/>
              </a:rPr>
              <a:t>j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)/M</a:t>
            </a:r>
            <a:r>
              <a:rPr lang="en-US" sz="2400" baseline="-25000" dirty="0">
                <a:latin typeface="Arial" panose="020B0604020202020204" pitchFamily="34" charset="0"/>
                <a:cs typeface="Arial" panose="020B0604020202020204" pitchFamily="34" charset="0"/>
              </a:rPr>
              <a:t>ij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where</a:t>
            </a:r>
          </a:p>
          <a:p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</a:t>
            </a:r>
            <a:r>
              <a:rPr kumimoji="0" lang="en-US" sz="24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is the intra-dispersion of cluster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which is the average </a:t>
            </a:r>
          </a:p>
          <a:p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separation of its members from the centroid, and M</a:t>
            </a:r>
            <a:r>
              <a:rPr kumimoji="0" lang="en-US" sz="24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ij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is the </a:t>
            </a:r>
          </a:p>
          <a:p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distance between the centroids of clusters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and j.</a:t>
            </a:r>
          </a:p>
          <a:p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Small dispersion and wide separation -&gt; low similarity</a:t>
            </a:r>
          </a:p>
        </p:txBody>
      </p:sp>
    </p:spTree>
    <p:extLst>
      <p:ext uri="{BB962C8B-B14F-4D97-AF65-F5344CB8AC3E}">
        <p14:creationId xmlns:p14="http://schemas.microsoft.com/office/powerpoint/2010/main" val="1037586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883837C-D73E-4FAB-9512-600E9A44448C}"/>
              </a:ext>
            </a:extLst>
          </p:cNvPr>
          <p:cNvSpPr txBox="1"/>
          <p:nvPr/>
        </p:nvSpPr>
        <p:spPr>
          <a:xfrm>
            <a:off x="547501" y="990600"/>
            <a:ext cx="8048998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With K clusters, calculate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</a:t>
            </a:r>
            <a:r>
              <a:rPr kumimoji="0" lang="en-US" sz="24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ij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= similarity of clusters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and j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or K(K-1)/2 distinct ordered pairs.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For each cluster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find R</a:t>
            </a:r>
            <a:r>
              <a:rPr kumimoji="0" lang="en-US" sz="24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= max(R</a:t>
            </a:r>
            <a:r>
              <a:rPr kumimoji="0" lang="en-US" sz="24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ij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DBI is the simple average of R</a:t>
            </a:r>
            <a:r>
              <a:rPr kumimoji="0" lang="en-US" sz="24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over the K clusters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Plot DBI(K) over the desired range of K.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Chose K with the minimum DBI(K)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75205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2967335"/>
            <a:ext cx="86868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https://pyshark.com/davies-bouldin-index-for-k-means-clustering-evaluation-in-python/</a:t>
            </a:r>
          </a:p>
        </p:txBody>
      </p:sp>
      <p:sp>
        <p:nvSpPr>
          <p:cNvPr id="6" name="Rectangle 5"/>
          <p:cNvSpPr/>
          <p:nvPr/>
        </p:nvSpPr>
        <p:spPr>
          <a:xfrm>
            <a:off x="1981200" y="3581400"/>
            <a:ext cx="4572000" cy="507831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1" i="0" u="sng" strike="noStrike" kern="1200" cap="none" spc="0" normalizeH="0" baseline="0" noProof="0" dirty="0">
                <a:ln>
                  <a:noFill/>
                </a:ln>
                <a:solidFill>
                  <a:srgbClr val="1A0DAB"/>
                </a:solidFill>
                <a:effectLst/>
                <a:uLnTx/>
                <a:uFillTx/>
                <a:latin typeface="Roboto" panose="02000000000000000000" pitchFamily="2" charset="0"/>
                <a:ea typeface="+mn-ea"/>
                <a:cs typeface="+mn-cs"/>
                <a:hlinkClick r:id="rId2"/>
              </a:rPr>
              <a:t>Davies-</a:t>
            </a:r>
            <a:r>
              <a:rPr kumimoji="0" lang="en-US" sz="1350" b="1" i="0" u="sng" strike="noStrike" kern="1200" cap="none" spc="0" normalizeH="0" baseline="0" noProof="0" dirty="0" err="1">
                <a:ln>
                  <a:noFill/>
                </a:ln>
                <a:solidFill>
                  <a:srgbClr val="1A0DAB"/>
                </a:solidFill>
                <a:effectLst/>
                <a:uLnTx/>
                <a:uFillTx/>
                <a:latin typeface="Roboto" panose="02000000000000000000" pitchFamily="2" charset="0"/>
                <a:ea typeface="+mn-ea"/>
                <a:cs typeface="+mn-cs"/>
                <a:hlinkClick r:id="rId2"/>
              </a:rPr>
              <a:t>Bouldin</a:t>
            </a:r>
            <a:r>
              <a:rPr kumimoji="0" lang="en-US" sz="1350" b="1" i="0" u="sng" strike="noStrike" kern="1200" cap="none" spc="0" normalizeH="0" baseline="0" noProof="0" dirty="0">
                <a:ln>
                  <a:noFill/>
                </a:ln>
                <a:solidFill>
                  <a:srgbClr val="1A0DAB"/>
                </a:solidFill>
                <a:effectLst/>
                <a:uLnTx/>
                <a:uFillTx/>
                <a:latin typeface="Roboto" panose="02000000000000000000" pitchFamily="2" charset="0"/>
                <a:ea typeface="+mn-ea"/>
                <a:cs typeface="+mn-cs"/>
                <a:hlinkClick r:id="rId2"/>
              </a:rPr>
              <a:t> Index for K-Means Clustering Evaluation in ...</a:t>
            </a:r>
            <a:endParaRPr kumimoji="0" lang="en-US" sz="1350" b="1" i="0" u="none" strike="noStrike" kern="1200" cap="none" spc="0" normalizeH="0" baseline="0" noProof="0" dirty="0">
              <a:ln>
                <a:noFill/>
              </a:ln>
              <a:solidFill>
                <a:srgbClr val="666666"/>
              </a:solidFill>
              <a:effectLst/>
              <a:uLnTx/>
              <a:uFillTx/>
              <a:latin typeface="Roboto" panose="02000000000000000000" pitchFamily="2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286547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883837C-D73E-4FAB-9512-600E9A44448C}"/>
              </a:ext>
            </a:extLst>
          </p:cNvPr>
          <p:cNvSpPr txBox="1"/>
          <p:nvPr/>
        </p:nvSpPr>
        <p:spPr>
          <a:xfrm>
            <a:off x="222460" y="914400"/>
            <a:ext cx="834715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Example from link: 2D labeled data.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DBI predicts 3 as best number of clusters between 2 and 10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With labeled data, the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next question</a:t>
            </a: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is usually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Are class members in the same cluster?</a:t>
            </a:r>
          </a:p>
        </p:txBody>
      </p:sp>
      <p:pic>
        <p:nvPicPr>
          <p:cNvPr id="4" name="Picture 3" descr="Chart, line chart&#10;&#10;Description automatically generated">
            <a:extLst>
              <a:ext uri="{FF2B5EF4-FFF2-40B4-BE49-F238E27FC236}">
                <a16:creationId xmlns:a16="http://schemas.microsoft.com/office/drawing/2014/main" id="{35FCCA64-36B4-47CB-99DA-A20A6BDFB2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65705" y="2829071"/>
            <a:ext cx="4144048" cy="2748941"/>
          </a:xfrm>
          <a:prstGeom prst="rect">
            <a:avLst/>
          </a:prstGeom>
        </p:spPr>
      </p:pic>
      <p:pic>
        <p:nvPicPr>
          <p:cNvPr id="7" name="Picture 6" descr="Chart, scatter chart&#10;&#10;Description automatically generated">
            <a:extLst>
              <a:ext uri="{FF2B5EF4-FFF2-40B4-BE49-F238E27FC236}">
                <a16:creationId xmlns:a16="http://schemas.microsoft.com/office/drawing/2014/main" id="{CEFEA505-EFB1-4ECE-90B1-4851E605D84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2819400"/>
            <a:ext cx="4533153" cy="28194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89471" y="394394"/>
            <a:ext cx="896505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https://pyshark.com/davies-bouldin-index-for-k-means-clustering-evaluation-in-python/</a:t>
            </a:r>
          </a:p>
        </p:txBody>
      </p:sp>
    </p:spTree>
    <p:extLst>
      <p:ext uri="{BB962C8B-B14F-4D97-AF65-F5344CB8AC3E}">
        <p14:creationId xmlns:p14="http://schemas.microsoft.com/office/powerpoint/2010/main" val="217590574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5" descr="radial basis functions networ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2057400"/>
            <a:ext cx="3914775" cy="37349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79" name="Text Box 6"/>
          <p:cNvSpPr txBox="1">
            <a:spLocks noChangeArrowheads="1"/>
          </p:cNvSpPr>
          <p:nvPr/>
        </p:nvSpPr>
        <p:spPr bwMode="auto">
          <a:xfrm>
            <a:off x="4876800" y="2057400"/>
            <a:ext cx="4037943" cy="35394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cs typeface="Arial" panose="020B0604020202020204" pitchFamily="34" charset="0"/>
              </a:rPr>
              <a:t>Given converged K-means centers, estimate variance for RBFs by </a:t>
            </a:r>
            <a:r>
              <a:rPr lang="en-US" altLang="en-US" sz="2400" dirty="0">
                <a:latin typeface="Symbol" panose="05050102010706020507" pitchFamily="18" charset="2"/>
                <a:cs typeface="Arial" panose="020B0604020202020204" pitchFamily="34" charset="0"/>
              </a:rPr>
              <a:t>s</a:t>
            </a:r>
            <a:r>
              <a:rPr lang="en-US" altLang="en-US" sz="2400" b="1" baseline="30000" dirty="0">
                <a:cs typeface="Arial" panose="020B0604020202020204" pitchFamily="34" charset="0"/>
              </a:rPr>
              <a:t>2</a:t>
            </a:r>
            <a:r>
              <a:rPr lang="en-US" altLang="en-US" sz="2400" dirty="0">
                <a:cs typeface="Arial" panose="020B0604020202020204" pitchFamily="34" charset="0"/>
              </a:rPr>
              <a:t> = d</a:t>
            </a:r>
            <a:r>
              <a:rPr lang="en-US" altLang="en-US" sz="2400" b="1" baseline="30000" dirty="0">
                <a:cs typeface="Arial" panose="020B0604020202020204" pitchFamily="34" charset="0"/>
              </a:rPr>
              <a:t>2</a:t>
            </a:r>
            <a:r>
              <a:rPr lang="en-US" altLang="en-US" sz="2400" b="1" baseline="-25000" dirty="0">
                <a:cs typeface="Arial" panose="020B0604020202020204" pitchFamily="34" charset="0"/>
              </a:rPr>
              <a:t>max</a:t>
            </a:r>
            <a:r>
              <a:rPr lang="en-US" altLang="en-US" sz="2400" dirty="0">
                <a:cs typeface="Arial" panose="020B0604020202020204" pitchFamily="34" charset="0"/>
              </a:rPr>
              <a:t>/2K, where </a:t>
            </a:r>
            <a:r>
              <a:rPr lang="en-US" altLang="en-US" sz="2400" dirty="0" err="1">
                <a:cs typeface="Arial" panose="020B0604020202020204" pitchFamily="34" charset="0"/>
              </a:rPr>
              <a:t>d</a:t>
            </a:r>
            <a:r>
              <a:rPr lang="en-US" altLang="en-US" sz="2400" b="1" baseline="-25000" dirty="0" err="1">
                <a:cs typeface="Arial" panose="020B0604020202020204" pitchFamily="34" charset="0"/>
              </a:rPr>
              <a:t>max</a:t>
            </a:r>
            <a:r>
              <a:rPr lang="en-US" altLang="en-US" sz="2400" dirty="0">
                <a:cs typeface="Arial" panose="020B0604020202020204" pitchFamily="34" charset="0"/>
              </a:rPr>
              <a:t> is the largest distance between clusters.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 dirty="0"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cs typeface="Arial" panose="020B0604020202020204" pitchFamily="34" charset="0"/>
              </a:rPr>
              <a:t>How do we calculate distance between clusters?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>
                <a:cs typeface="Arial" panose="020B0604020202020204" pitchFamily="34" charset="0"/>
              </a:rPr>
              <a:t>d</a:t>
            </a:r>
            <a:r>
              <a:rPr lang="en-US" altLang="en-US" sz="2800" baseline="-25000" dirty="0">
                <a:cs typeface="Arial" panose="020B0604020202020204" pitchFamily="34" charset="0"/>
              </a:rPr>
              <a:t>ij</a:t>
            </a:r>
            <a:r>
              <a:rPr lang="en-US" altLang="en-US" sz="2800" dirty="0">
                <a:cs typeface="Arial" panose="020B0604020202020204" pitchFamily="34" charset="0"/>
              </a:rPr>
              <a:t> = ||</a:t>
            </a:r>
            <a:r>
              <a:rPr lang="en-US" altLang="en-US" sz="2800" b="1" dirty="0">
                <a:cs typeface="Arial" panose="020B0604020202020204" pitchFamily="34" charset="0"/>
              </a:rPr>
              <a:t>m</a:t>
            </a:r>
            <a:r>
              <a:rPr lang="en-US" altLang="en-US" sz="2800" baseline="-25000" dirty="0">
                <a:cs typeface="Arial" panose="020B0604020202020204" pitchFamily="34" charset="0"/>
              </a:rPr>
              <a:t>i</a:t>
            </a:r>
            <a:r>
              <a:rPr lang="en-US" altLang="en-US" sz="2800" dirty="0">
                <a:cs typeface="Arial" panose="020B0604020202020204" pitchFamily="34" charset="0"/>
              </a:rPr>
              <a:t>-</a:t>
            </a:r>
            <a:r>
              <a:rPr lang="en-US" altLang="en-US" sz="2800" b="1" dirty="0">
                <a:cs typeface="Arial" panose="020B0604020202020204" pitchFamily="34" charset="0"/>
              </a:rPr>
              <a:t>m</a:t>
            </a:r>
            <a:r>
              <a:rPr lang="en-US" altLang="en-US" sz="2800" baseline="-25000" dirty="0">
                <a:cs typeface="Arial" panose="020B0604020202020204" pitchFamily="34" charset="0"/>
              </a:rPr>
              <a:t>j</a:t>
            </a:r>
            <a:r>
              <a:rPr lang="en-US" altLang="en-US" sz="2800" dirty="0">
                <a:cs typeface="Arial" panose="020B0604020202020204" pitchFamily="34" charset="0"/>
              </a:rPr>
              <a:t>||</a:t>
            </a:r>
            <a:r>
              <a:rPr lang="en-US" altLang="en-US" dirty="0">
                <a:cs typeface="Arial" panose="020B0604020202020204" pitchFamily="34" charset="0"/>
              </a:rPr>
              <a:t>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87643" y="685800"/>
            <a:ext cx="81782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Application of K-means clustering to RBF network</a:t>
            </a:r>
          </a:p>
        </p:txBody>
      </p:sp>
      <p:sp>
        <p:nvSpPr>
          <p:cNvPr id="3" name="Text Box 6">
            <a:extLst>
              <a:ext uri="{FF2B5EF4-FFF2-40B4-BE49-F238E27FC236}">
                <a16:creationId xmlns:a16="http://schemas.microsoft.com/office/drawing/2014/main" id="{89BA960B-759D-4B1F-B863-BCF4D49873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8600" y="1405147"/>
            <a:ext cx="409118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dirty="0" err="1">
                <a:latin typeface="Symbol" panose="05050102010706020507" pitchFamily="18" charset="2"/>
              </a:rPr>
              <a:t>j</a:t>
            </a:r>
            <a:r>
              <a:rPr lang="en-US" altLang="en-US" sz="2800" b="1" baseline="-25000" dirty="0" err="1"/>
              <a:t>j</a:t>
            </a:r>
            <a:r>
              <a:rPr lang="en-US" altLang="en-US" sz="2800" dirty="0"/>
              <a:t>(</a:t>
            </a:r>
            <a:r>
              <a:rPr lang="en-US" altLang="en-US" sz="2800" b="1" dirty="0"/>
              <a:t>x</a:t>
            </a:r>
            <a:r>
              <a:rPr lang="en-US" altLang="en-US" sz="2800" dirty="0"/>
              <a:t>) = exp(-</a:t>
            </a:r>
            <a:r>
              <a:rPr lang="en-US" altLang="en-US" sz="2800" dirty="0">
                <a:cs typeface="Arial" panose="020B0604020202020204" pitchFamily="34" charset="0"/>
              </a:rPr>
              <a:t>½(</a:t>
            </a:r>
            <a:r>
              <a:rPr lang="en-US" altLang="en-US" sz="2800" dirty="0"/>
              <a:t>|</a:t>
            </a:r>
            <a:r>
              <a:rPr lang="en-US" altLang="en-US" sz="2800" b="1" dirty="0"/>
              <a:t>x</a:t>
            </a:r>
            <a:r>
              <a:rPr lang="en-US" altLang="en-US" sz="2800" dirty="0"/>
              <a:t>-</a:t>
            </a:r>
            <a:r>
              <a:rPr lang="en-US" altLang="en-US" sz="2800" b="1" dirty="0" err="1">
                <a:latin typeface="Symbol" panose="05050102010706020507" pitchFamily="18" charset="2"/>
              </a:rPr>
              <a:t>m</a:t>
            </a:r>
            <a:r>
              <a:rPr lang="en-US" altLang="en-US" sz="2800" b="1" baseline="-25000" dirty="0" err="1"/>
              <a:t>j</a:t>
            </a:r>
            <a:r>
              <a:rPr lang="en-US" altLang="en-US" sz="2800" dirty="0"/>
              <a:t>|/</a:t>
            </a:r>
            <a:r>
              <a:rPr lang="en-US" altLang="en-US" sz="2800" dirty="0" err="1">
                <a:latin typeface="Symbol" panose="05050102010706020507" pitchFamily="18" charset="2"/>
              </a:rPr>
              <a:t>s</a:t>
            </a:r>
            <a:r>
              <a:rPr lang="en-US" altLang="en-US" sz="2800" b="1" baseline="-25000" dirty="0" err="1"/>
              <a:t>j</a:t>
            </a:r>
            <a:r>
              <a:rPr lang="en-US" altLang="en-US" sz="2800" dirty="0"/>
              <a:t>)</a:t>
            </a:r>
            <a:r>
              <a:rPr lang="en-US" altLang="en-US" sz="2800" b="1" baseline="30000" dirty="0"/>
              <a:t>2</a:t>
            </a:r>
            <a:r>
              <a:rPr lang="en-US" altLang="en-US" sz="2800" dirty="0"/>
              <a:t>)</a:t>
            </a:r>
            <a:endParaRPr lang="en-US" altLang="en-US" sz="2800" dirty="0">
              <a:latin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93742414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999" y="828020"/>
            <a:ext cx="8200001" cy="4057143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545413" y="304800"/>
            <a:ext cx="540244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RBF network for digit recognition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22627" y="5257800"/>
            <a:ext cx="762099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Examples of hand-written digits from zip codes</a:t>
            </a:r>
          </a:p>
        </p:txBody>
      </p:sp>
    </p:spTree>
    <p:extLst>
      <p:ext uri="{BB962C8B-B14F-4D97-AF65-F5344CB8AC3E}">
        <p14:creationId xmlns:p14="http://schemas.microsoft.com/office/powerpoint/2010/main" val="389900695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394635" y="1119002"/>
            <a:ext cx="64652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2-attribute digit model: intensity and symmetry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730021" y="5486400"/>
            <a:ext cx="578075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Intensity: how much black is in the image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Symmetry: how similar are mirror images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845216" y="1905000"/>
            <a:ext cx="7005941" cy="3692308"/>
            <a:chOff x="845216" y="1905000"/>
            <a:chExt cx="7005941" cy="3692308"/>
          </a:xfrm>
        </p:grpSpPr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19200" y="1905000"/>
              <a:ext cx="6631957" cy="3403106"/>
            </a:xfrm>
            <a:prstGeom prst="rect">
              <a:avLst/>
            </a:prstGeom>
          </p:spPr>
        </p:pic>
        <p:sp>
          <p:nvSpPr>
            <p:cNvPr id="5" name="TextBox 4"/>
            <p:cNvSpPr txBox="1"/>
            <p:nvPr/>
          </p:nvSpPr>
          <p:spPr>
            <a:xfrm>
              <a:off x="4077779" y="5197198"/>
              <a:ext cx="108523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intensity</a:t>
              </a:r>
            </a:p>
          </p:txBody>
        </p:sp>
        <p:sp>
          <p:nvSpPr>
            <p:cNvPr id="6" name="TextBox 5"/>
            <p:cNvSpPr txBox="1"/>
            <p:nvPr/>
          </p:nvSpPr>
          <p:spPr>
            <a:xfrm rot="16200000">
              <a:off x="431898" y="3308918"/>
              <a:ext cx="122674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symmetry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645080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5" descr="radial basis functions networ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7942" y="928125"/>
            <a:ext cx="4457700" cy="42517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Text Box 6"/>
          <p:cNvSpPr txBox="1">
            <a:spLocks noChangeArrowheads="1"/>
          </p:cNvSpPr>
          <p:nvPr/>
        </p:nvSpPr>
        <p:spPr bwMode="auto">
          <a:xfrm>
            <a:off x="1600200" y="525990"/>
            <a:ext cx="685957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dirty="0"/>
              <a:t>Example of Radial Basis Function (RBF) network</a:t>
            </a:r>
          </a:p>
        </p:txBody>
      </p:sp>
      <p:sp>
        <p:nvSpPr>
          <p:cNvPr id="3076" name="Text Box 7"/>
          <p:cNvSpPr txBox="1">
            <a:spLocks noChangeArrowheads="1"/>
          </p:cNvSpPr>
          <p:nvPr/>
        </p:nvSpPr>
        <p:spPr bwMode="auto">
          <a:xfrm>
            <a:off x="377073" y="2638487"/>
            <a:ext cx="2000869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dirty="0"/>
              <a:t>Input vectors</a:t>
            </a:r>
          </a:p>
          <a:p>
            <a:pPr eaLnBrk="1" hangingPunct="1"/>
            <a:r>
              <a:rPr lang="en-US" altLang="en-US" sz="2400" dirty="0"/>
              <a:t>d dimensions</a:t>
            </a:r>
          </a:p>
        </p:txBody>
      </p:sp>
      <p:sp>
        <p:nvSpPr>
          <p:cNvPr id="3077" name="Text Box 8"/>
          <p:cNvSpPr txBox="1">
            <a:spLocks noChangeArrowheads="1"/>
          </p:cNvSpPr>
          <p:nvPr/>
        </p:nvSpPr>
        <p:spPr bwMode="auto">
          <a:xfrm>
            <a:off x="914400" y="5258816"/>
            <a:ext cx="753718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dirty="0"/>
              <a:t>K nodes in the hidden layer are basis functions with parameters defined by clustering of attribute vectors</a:t>
            </a:r>
          </a:p>
        </p:txBody>
      </p:sp>
      <p:sp>
        <p:nvSpPr>
          <p:cNvPr id="3078" name="Text Box 9"/>
          <p:cNvSpPr txBox="1">
            <a:spLocks noChangeArrowheads="1"/>
          </p:cNvSpPr>
          <p:nvPr/>
        </p:nvSpPr>
        <p:spPr bwMode="auto">
          <a:xfrm>
            <a:off x="6905226" y="1899823"/>
            <a:ext cx="2086374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dirty="0"/>
              <a:t>Single output that is linear combination of basis functions</a:t>
            </a:r>
          </a:p>
        </p:txBody>
      </p:sp>
    </p:spTree>
    <p:extLst>
      <p:ext uri="{BB962C8B-B14F-4D97-AF65-F5344CB8AC3E}">
        <p14:creationId xmlns:p14="http://schemas.microsoft.com/office/powerpoint/2010/main" val="175739558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457200"/>
            <a:ext cx="8915400" cy="6063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Assignment 10 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Use Weka’s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RBFnetwork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to distinguish hand-written digits 1vs5.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Load Weka’s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RBFnetwork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from package manager under Tools on the main menu.</a:t>
            </a: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Use 1-5-1561-no name.csv for training.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Use 1-5-424-no name.csv for testing.  After loading the test set, select output predictions under more options</a:t>
            </a:r>
            <a:r>
              <a:rPr lang="en-US" sz="2400" dirty="0"/>
              <a:t>. Choose CSV.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Run with default settings.</a:t>
            </a: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Save the results buffer that contains predictions of model on test-set examples.  Edit to 2 columns, actual and predicted.</a:t>
            </a: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Use software like that for HW4 to calculate the accuracy of predictions in each class, the overall accuracy, and the confusion matrix with column sums equal to class size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408150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Graphical user interface, application, table, Excel&#10;&#10;Description automatically generated">
            <a:extLst>
              <a:ext uri="{FF2B5EF4-FFF2-40B4-BE49-F238E27FC236}">
                <a16:creationId xmlns:a16="http://schemas.microsoft.com/office/drawing/2014/main" id="{E335FEA9-6B1C-4D69-86C7-8828D066CF4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2400" y="114300"/>
            <a:ext cx="4666658" cy="66294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5D68309-5107-4592-A156-E31B271D95C5}"/>
              </a:ext>
            </a:extLst>
          </p:cNvPr>
          <p:cNvSpPr txBox="1"/>
          <p:nvPr/>
        </p:nvSpPr>
        <p:spPr>
          <a:xfrm>
            <a:off x="609600" y="914400"/>
            <a:ext cx="290175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Part of csv file from </a:t>
            </a:r>
          </a:p>
          <a:p>
            <a:r>
              <a:rPr lang="en-US" sz="2400" dirty="0"/>
              <a:t>results buffer.</a:t>
            </a:r>
          </a:p>
        </p:txBody>
      </p:sp>
    </p:spTree>
    <p:extLst>
      <p:ext uri="{BB962C8B-B14F-4D97-AF65-F5344CB8AC3E}">
        <p14:creationId xmlns:p14="http://schemas.microsoft.com/office/powerpoint/2010/main" val="348785224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B2E65B2-92E6-4441-BD13-7DD56AB9AE01}"/>
              </a:ext>
            </a:extLst>
          </p:cNvPr>
          <p:cNvSpPr txBox="1"/>
          <p:nvPr/>
        </p:nvSpPr>
        <p:spPr>
          <a:xfrm>
            <a:off x="152400" y="914400"/>
            <a:ext cx="4922253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More of csv file from results buffer.</a:t>
            </a:r>
          </a:p>
          <a:p>
            <a:endParaRPr lang="en-US" sz="2400" dirty="0"/>
          </a:p>
          <a:p>
            <a:r>
              <a:rPr lang="en-US" sz="2400" dirty="0"/>
              <a:t>2D linear regression model.</a:t>
            </a:r>
          </a:p>
          <a:p>
            <a:r>
              <a:rPr lang="en-US" sz="2400" dirty="0"/>
              <a:t>R</a:t>
            </a:r>
            <a:r>
              <a:rPr lang="en-US" sz="2400" baseline="30000" dirty="0"/>
              <a:t>2</a:t>
            </a:r>
            <a:r>
              <a:rPr lang="en-US" sz="2400" dirty="0"/>
              <a:t> = 95.75% without optimization.</a:t>
            </a:r>
          </a:p>
          <a:p>
            <a:endParaRPr lang="en-US" sz="2400" dirty="0"/>
          </a:p>
          <a:p>
            <a:r>
              <a:rPr lang="en-US" sz="2400" dirty="0"/>
              <a:t>Note instance 7 where difference between actual and predicted is large</a:t>
            </a:r>
          </a:p>
          <a:p>
            <a:endParaRPr lang="en-US" sz="2400" dirty="0"/>
          </a:p>
          <a:p>
            <a:r>
              <a:rPr lang="en-US" sz="2400" dirty="0"/>
              <a:t>Copy and paste columns “actual” </a:t>
            </a:r>
          </a:p>
          <a:p>
            <a:r>
              <a:rPr lang="en-US" sz="2400" dirty="0"/>
              <a:t>and “predicted” into new csv file for analysis of predictions by class and confusion matrix.</a:t>
            </a:r>
          </a:p>
        </p:txBody>
      </p:sp>
      <p:pic>
        <p:nvPicPr>
          <p:cNvPr id="5" name="Picture 4" descr="Table&#10;&#10;Description automatically generated">
            <a:extLst>
              <a:ext uri="{FF2B5EF4-FFF2-40B4-BE49-F238E27FC236}">
                <a16:creationId xmlns:a16="http://schemas.microsoft.com/office/drawing/2014/main" id="{A52A83B7-4CE1-4715-A54E-BFF130239FC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7800" y="76200"/>
            <a:ext cx="3779253" cy="670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607530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381000"/>
            <a:ext cx="3200400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00" dirty="0">
                <a:latin typeface="Arial" panose="020B0604020202020204" pitchFamily="34" charset="0"/>
                <a:cs typeface="Arial" panose="020B0604020202020204" pitchFamily="34" charset="0"/>
              </a:rPr>
              <a:t>HW10 has only 2 classes </a:t>
            </a:r>
          </a:p>
          <a:p>
            <a:r>
              <a:rPr lang="en-US" sz="2100" dirty="0">
                <a:latin typeface="Arial" panose="020B0604020202020204" pitchFamily="34" charset="0"/>
                <a:cs typeface="Arial" panose="020B0604020202020204" pitchFamily="34" charset="0"/>
              </a:rPr>
              <a:t>with labels 1 and 5. </a:t>
            </a:r>
          </a:p>
          <a:p>
            <a:r>
              <a:rPr lang="en-US" sz="2100" dirty="0">
                <a:latin typeface="Arial" panose="020B0604020202020204" pitchFamily="34" charset="0"/>
                <a:cs typeface="Arial" panose="020B0604020202020204" pitchFamily="34" charset="0"/>
              </a:rPr>
              <a:t>Choose bin boundary </a:t>
            </a:r>
          </a:p>
          <a:p>
            <a:r>
              <a:rPr lang="en-US" sz="2100" dirty="0">
                <a:latin typeface="Arial" panose="020B0604020202020204" pitchFamily="34" charset="0"/>
                <a:cs typeface="Arial" panose="020B0604020202020204" pitchFamily="34" charset="0"/>
              </a:rPr>
              <a:t>equal to 3 </a:t>
            </a:r>
          </a:p>
          <a:p>
            <a:r>
              <a:rPr lang="en-US" sz="2100" dirty="0">
                <a:latin typeface="Arial" panose="020B0604020202020204" pitchFamily="34" charset="0"/>
                <a:cs typeface="Arial" panose="020B0604020202020204" pitchFamily="34" charset="0"/>
              </a:rPr>
              <a:t>(average of 1 and 5)</a:t>
            </a:r>
            <a:endParaRPr lang="en-US" sz="1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9E33262C-6FA0-428C-A734-C8C498BDB90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7410" y="181006"/>
            <a:ext cx="5718197" cy="64959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088692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F5C49FA-653D-63C3-E4F7-501D75761B39}"/>
              </a:ext>
            </a:extLst>
          </p:cNvPr>
          <p:cNvSpPr txBox="1"/>
          <p:nvPr/>
        </p:nvSpPr>
        <p:spPr>
          <a:xfrm>
            <a:off x="2810941" y="2743200"/>
            <a:ext cx="35221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Gaussian mixture theory</a:t>
            </a:r>
          </a:p>
        </p:txBody>
      </p:sp>
    </p:spTree>
    <p:extLst>
      <p:ext uri="{BB962C8B-B14F-4D97-AF65-F5344CB8AC3E}">
        <p14:creationId xmlns:p14="http://schemas.microsoft.com/office/powerpoint/2010/main" val="89758514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75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24561" y="438995"/>
            <a:ext cx="8894877" cy="703660"/>
          </a:xfrm>
        </p:spPr>
        <p:txBody>
          <a:bodyPr>
            <a:noAutofit/>
          </a:bodyPr>
          <a:lstStyle/>
          <a:p>
            <a:pPr algn="l" eaLnBrk="1" hangingPunct="1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-means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lustering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returns membership and centroids only</a:t>
            </a:r>
            <a:b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RBF with K-means uses </a:t>
            </a:r>
            <a:r>
              <a:rPr lang="en-US" altLang="en-US" sz="2400" dirty="0">
                <a:latin typeface="Symbol" panose="05050102010706020507" pitchFamily="18" charset="2"/>
                <a:cs typeface="Arial" panose="020B0604020202020204" pitchFamily="34" charset="0"/>
              </a:rPr>
              <a:t>s</a:t>
            </a:r>
            <a:r>
              <a:rPr lang="en-US" altLang="en-US" sz="2400" b="1" baseline="30000" dirty="0">
                <a:cs typeface="Arial" panose="020B0604020202020204" pitchFamily="34" charset="0"/>
              </a:rPr>
              <a:t>2</a:t>
            </a:r>
            <a:r>
              <a:rPr lang="en-US" altLang="en-US" sz="2400" dirty="0">
                <a:cs typeface="Arial" panose="020B0604020202020204" pitchFamily="34" charset="0"/>
              </a:rPr>
              <a:t> = d</a:t>
            </a:r>
            <a:r>
              <a:rPr lang="en-US" altLang="en-US" sz="2400" b="1" baseline="30000" dirty="0">
                <a:cs typeface="Arial" panose="020B0604020202020204" pitchFamily="34" charset="0"/>
              </a:rPr>
              <a:t>2</a:t>
            </a:r>
            <a:r>
              <a:rPr lang="en-US" altLang="en-US" sz="2400" b="1" baseline="-25000" dirty="0">
                <a:cs typeface="Arial" panose="020B0604020202020204" pitchFamily="34" charset="0"/>
              </a:rPr>
              <a:t>max</a:t>
            </a:r>
            <a:r>
              <a:rPr lang="en-US" altLang="en-US" sz="2400" dirty="0">
                <a:cs typeface="Arial" panose="020B0604020202020204" pitchFamily="34" charset="0"/>
              </a:rPr>
              <a:t>/2K for all basis functions</a:t>
            </a:r>
            <a:endParaRPr lang="tr-T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Slide Number Placeholder 4"/>
          <p:cNvSpPr txBox="1">
            <a:spLocks noGrp="1"/>
          </p:cNvSpPr>
          <p:nvPr/>
        </p:nvSpPr>
        <p:spPr>
          <a:xfrm>
            <a:off x="7086600" y="5624514"/>
            <a:ext cx="571500" cy="273844"/>
          </a:xfrm>
          <a:prstGeom prst="rect">
            <a:avLst/>
          </a:prstGeom>
          <a:noFill/>
        </p:spPr>
        <p:txBody>
          <a:bodyPr lIns="0" tIns="0" rIns="0" bIns="0" anchor="b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EC37615-9695-4A8C-A00E-4B49FCC33543}" type="slidenum">
              <a:rPr kumimoji="0" lang="tr-TR" sz="9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shade val="9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25</a:t>
            </a:fld>
            <a:endParaRPr kumimoji="0" lang="tr-TR" sz="900" b="0" i="0" u="none" strike="noStrike" kern="1200" cap="none" spc="0" normalizeH="0" baseline="0" noProof="0">
              <a:ln>
                <a:noFill/>
              </a:ln>
              <a:solidFill>
                <a:srgbClr val="000000">
                  <a:shade val="90000"/>
                </a:srgb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330755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799" y="1447800"/>
            <a:ext cx="8742477" cy="45398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0756" name="Rectangle 6"/>
          <p:cNvSpPr>
            <a:spLocks noChangeArrowheads="1"/>
          </p:cNvSpPr>
          <p:nvPr/>
        </p:nvSpPr>
        <p:spPr bwMode="auto">
          <a:xfrm>
            <a:off x="1676400" y="4812605"/>
            <a:ext cx="3582592" cy="587238"/>
          </a:xfrm>
          <a:prstGeom prst="rect">
            <a:avLst/>
          </a:prstGeom>
          <a:noFill/>
          <a:ln w="1905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30757" name="Rectangle 7"/>
          <p:cNvSpPr>
            <a:spLocks noChangeArrowheads="1"/>
          </p:cNvSpPr>
          <p:nvPr/>
        </p:nvSpPr>
        <p:spPr bwMode="auto">
          <a:xfrm>
            <a:off x="1524000" y="3203951"/>
            <a:ext cx="6553200" cy="1104900"/>
          </a:xfrm>
          <a:prstGeom prst="rect">
            <a:avLst/>
          </a:prstGeom>
          <a:noFill/>
          <a:ln w="19050">
            <a:solidFill>
              <a:srgbClr val="66FF33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7183025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8"/>
          <p:cNvSpPr txBox="1">
            <a:spLocks noChangeArrowheads="1"/>
          </p:cNvSpPr>
          <p:nvPr/>
        </p:nvSpPr>
        <p:spPr bwMode="auto">
          <a:xfrm>
            <a:off x="381000" y="2362200"/>
            <a:ext cx="8382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Gaussian mixture theory is another approach to calculating parameters of RBF networks with Gaussian basis functions.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en-US" sz="2400" dirty="0">
              <a:solidFill>
                <a:srgbClr val="000000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2400" dirty="0">
                <a:solidFill>
                  <a:srgbClr val="000000"/>
                </a:solidFill>
              </a:rPr>
              <a:t>It can return both centroids and variance of clusters</a:t>
            </a: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5513427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7958" name="Object 22"/>
          <p:cNvGraphicFramePr>
            <a:graphicFrameLocks noGrp="1" noChangeAspect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3951519933"/>
              </p:ext>
            </p:extLst>
          </p:nvPr>
        </p:nvGraphicFramePr>
        <p:xfrm>
          <a:off x="5423694" y="2322343"/>
          <a:ext cx="2328861" cy="24121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054080" imgH="1091880" progId="Equation.3">
                  <p:embed/>
                </p:oleObj>
              </mc:Choice>
              <mc:Fallback>
                <p:oleObj name="Equation" r:id="rId2" imgW="1054080" imgH="1091880" progId="Equation.3">
                  <p:embed/>
                  <p:pic>
                    <p:nvPicPr>
                      <p:cNvPr id="167958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23694" y="2322343"/>
                        <a:ext cx="2328861" cy="241215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7942" name="Rectangle 6"/>
          <p:cNvSpPr>
            <a:spLocks noGrp="1" noChangeArrowheads="1"/>
          </p:cNvSpPr>
          <p:nvPr>
            <p:ph type="body" sz="half" idx="3"/>
          </p:nvPr>
        </p:nvSpPr>
        <p:spPr>
          <a:xfrm>
            <a:off x="4641056" y="1084235"/>
            <a:ext cx="4038600" cy="1209674"/>
          </a:xfrm>
        </p:spPr>
        <p:txBody>
          <a:bodyPr>
            <a:normAutofit/>
          </a:bodyPr>
          <a:lstStyle/>
          <a:p>
            <a:pPr marL="205740" indent="-205740"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i="1" dirty="0">
                <a:solidFill>
                  <a:schemeClr val="tx2"/>
                </a:solidFill>
                <a:latin typeface="+mj-lt"/>
              </a:rPr>
              <a:t>p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(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x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) = </a:t>
            </a:r>
            <a:r>
              <a:rPr lang="tr-TR" dirty="0">
                <a:solidFill>
                  <a:schemeClr val="tx2"/>
                </a:solidFill>
                <a:latin typeface="Lucida Calligraphy" pitchFamily="66" charset="0"/>
              </a:rPr>
              <a:t>N </a:t>
            </a:r>
            <a:r>
              <a:rPr lang="tr-TR" dirty="0">
                <a:solidFill>
                  <a:schemeClr val="tx2"/>
                </a:solidFill>
              </a:rPr>
              <a:t>( </a:t>
            </a:r>
            <a:r>
              <a:rPr lang="tr-TR" i="1" dirty="0">
                <a:solidFill>
                  <a:schemeClr val="tx2"/>
                </a:solidFill>
              </a:rPr>
              <a:t>μ</a:t>
            </a:r>
            <a:r>
              <a:rPr lang="tr-TR" dirty="0">
                <a:solidFill>
                  <a:schemeClr val="tx2"/>
                </a:solidFill>
              </a:rPr>
              <a:t>, </a:t>
            </a:r>
            <a:r>
              <a:rPr lang="tr-TR" i="1" dirty="0">
                <a:solidFill>
                  <a:schemeClr val="tx2"/>
                </a:solidFill>
              </a:rPr>
              <a:t>σ</a:t>
            </a:r>
            <a:r>
              <a:rPr lang="tr-TR" baseline="30000" dirty="0">
                <a:solidFill>
                  <a:schemeClr val="tx2"/>
                </a:solidFill>
              </a:rPr>
              <a:t>2</a:t>
            </a:r>
            <a:r>
              <a:rPr lang="tr-TR" dirty="0">
                <a:solidFill>
                  <a:schemeClr val="tx2"/>
                </a:solidFill>
              </a:rPr>
              <a:t>)</a:t>
            </a:r>
          </a:p>
          <a:p>
            <a:pPr marL="205740" indent="-205740"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dirty="0">
                <a:solidFill>
                  <a:schemeClr val="tx2"/>
                </a:solidFill>
                <a:latin typeface="+mj-lt"/>
              </a:rPr>
              <a:t>MLE for </a:t>
            </a:r>
            <a:r>
              <a:rPr lang="tr-TR" i="1" dirty="0">
                <a:solidFill>
                  <a:schemeClr val="tx2"/>
                </a:solidFill>
              </a:rPr>
              <a:t>μ</a:t>
            </a:r>
            <a:r>
              <a:rPr lang="tr-TR" dirty="0">
                <a:solidFill>
                  <a:schemeClr val="tx2"/>
                </a:solidFill>
              </a:rPr>
              <a:t>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and</a:t>
            </a:r>
            <a:r>
              <a:rPr lang="tr-TR" dirty="0">
                <a:solidFill>
                  <a:schemeClr val="tx2"/>
                </a:solidFill>
              </a:rPr>
              <a:t> </a:t>
            </a:r>
            <a:r>
              <a:rPr lang="tr-TR" i="1" dirty="0">
                <a:solidFill>
                  <a:schemeClr val="tx2"/>
                </a:solidFill>
              </a:rPr>
              <a:t>σ</a:t>
            </a:r>
            <a:r>
              <a:rPr lang="tr-TR" baseline="30000" dirty="0">
                <a:solidFill>
                  <a:schemeClr val="tx2"/>
                </a:solidFill>
              </a:rPr>
              <a:t>2</a:t>
            </a:r>
            <a:r>
              <a:rPr lang="tr-TR" dirty="0">
                <a:solidFill>
                  <a:schemeClr val="tx2"/>
                </a:solidFill>
              </a:rPr>
              <a:t>:</a:t>
            </a:r>
            <a:endParaRPr lang="en-GB" i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8CC669B-C34C-46AE-B96B-FEA7C898B556}" type="slidenum">
              <a:rPr kumimoji="0" lang="tr-TR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27</a:t>
            </a:fld>
            <a:endParaRPr kumimoji="0" lang="tr-TR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2032640" y="2720263"/>
            <a:ext cx="907028" cy="466964"/>
            <a:chOff x="2897981" y="4131469"/>
            <a:chExt cx="907028" cy="466964"/>
          </a:xfrm>
        </p:grpSpPr>
        <p:sp>
          <p:nvSpPr>
            <p:cNvPr id="167964" name="Text Box 9"/>
            <p:cNvSpPr txBox="1">
              <a:spLocks noChangeArrowheads="1"/>
            </p:cNvSpPr>
            <p:nvPr/>
          </p:nvSpPr>
          <p:spPr bwMode="auto">
            <a:xfrm>
              <a:off x="2897981" y="4131469"/>
              <a:ext cx="28575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1800" b="0" i="1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Lucida Bright" pitchFamily="18" charset="0"/>
                  <a:ea typeface="+mn-ea"/>
                  <a:cs typeface="+mn-cs"/>
                </a:rPr>
                <a:t>μ</a:t>
              </a:r>
              <a:endParaRPr kumimoji="0" lang="en-GB" sz="1800" b="0" i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ucida Bright" pitchFamily="18" charset="0"/>
                <a:ea typeface="+mn-ea"/>
                <a:cs typeface="+mn-cs"/>
              </a:endParaRPr>
            </a:p>
          </p:txBody>
        </p:sp>
        <p:sp>
          <p:nvSpPr>
            <p:cNvPr id="167965" name="Line 11"/>
            <p:cNvSpPr>
              <a:spLocks noChangeShapeType="1"/>
            </p:cNvSpPr>
            <p:nvPr/>
          </p:nvSpPr>
          <p:spPr bwMode="auto">
            <a:xfrm flipH="1" flipV="1">
              <a:off x="2897981" y="4131469"/>
              <a:ext cx="0" cy="37742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35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67966" name="Line 12"/>
            <p:cNvSpPr>
              <a:spLocks noChangeShapeType="1"/>
            </p:cNvSpPr>
            <p:nvPr/>
          </p:nvSpPr>
          <p:spPr bwMode="auto">
            <a:xfrm>
              <a:off x="2897981" y="4525805"/>
              <a:ext cx="59412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35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67967" name="Text Box 13"/>
            <p:cNvSpPr txBox="1">
              <a:spLocks noChangeArrowheads="1"/>
            </p:cNvSpPr>
            <p:nvPr/>
          </p:nvSpPr>
          <p:spPr bwMode="auto">
            <a:xfrm>
              <a:off x="3492103" y="4229101"/>
              <a:ext cx="312906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1800" b="0" i="1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Lucida Bright" pitchFamily="18" charset="0"/>
                  <a:ea typeface="+mn-ea"/>
                  <a:cs typeface="+mn-cs"/>
                </a:rPr>
                <a:t>σ</a:t>
              </a:r>
              <a:endParaRPr kumimoji="0" lang="en-GB" sz="1800" b="0" i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ucida Bright" pitchFamily="18" charset="0"/>
                <a:ea typeface="+mn-ea"/>
                <a:cs typeface="+mn-cs"/>
              </a:endParaRPr>
            </a:p>
          </p:txBody>
        </p:sp>
      </p:grpSp>
      <p:pic>
        <p:nvPicPr>
          <p:cNvPr id="167968" name="Picture 19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86056" y="838804"/>
            <a:ext cx="2493169" cy="1893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67960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96596119"/>
              </p:ext>
            </p:extLst>
          </p:nvPr>
        </p:nvGraphicFramePr>
        <p:xfrm>
          <a:off x="604381" y="3326254"/>
          <a:ext cx="4081552" cy="10780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1828800" imgH="482400" progId="Equation.3">
                  <p:embed/>
                </p:oleObj>
              </mc:Choice>
              <mc:Fallback>
                <p:oleObj name="Equation" r:id="rId5" imgW="1828800" imgH="482400" progId="Equation.3">
                  <p:embed/>
                  <p:pic>
                    <p:nvPicPr>
                      <p:cNvPr id="16796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4381" y="3326254"/>
                        <a:ext cx="4081552" cy="107808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776367" y="326178"/>
            <a:ext cx="35413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1D Gaussian distribution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64646FA-D3C5-4CD6-A725-22140370A6D3}"/>
              </a:ext>
            </a:extLst>
          </p:cNvPr>
          <p:cNvSpPr txBox="1"/>
          <p:nvPr/>
        </p:nvSpPr>
        <p:spPr>
          <a:xfrm>
            <a:off x="0" y="4714816"/>
            <a:ext cx="9102172" cy="16004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p(x)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is the probability that x belongs to a population characterized by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m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and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s</a:t>
            </a:r>
            <a:r>
              <a:rPr kumimoji="0" lang="en-US" sz="2000" b="0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,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which are estimated from a sample of size N by the parameters m and s</a:t>
            </a:r>
            <a:r>
              <a:rPr kumimoji="0" lang="en-US" sz="2000" b="0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The Gaussian distribution can be generalized to any number of dimensions by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treating 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x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and 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m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as vectors and replacing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s</a:t>
            </a:r>
            <a:r>
              <a:rPr kumimoji="0" lang="en-US" sz="2000" b="0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by the covariance matrix.</a:t>
            </a:r>
            <a:endParaRPr kumimoji="0" lang="en-US" sz="2000" b="0" i="0" u="none" strike="noStrike" kern="1200" cap="none" spc="0" normalizeH="0" baseline="3000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2973709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84677" name="Object 5"/>
          <p:cNvGraphicFramePr>
            <a:graphicFrameLocks noGrp="1" noChangeAspect="1"/>
          </p:cNvGraphicFramePr>
          <p:nvPr>
            <p:ph idx="1"/>
          </p:nvPr>
        </p:nvGraphicFramePr>
        <p:xfrm>
          <a:off x="2089837" y="1653991"/>
          <a:ext cx="5040526" cy="13824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574640" imgH="431640" progId="Equation.3">
                  <p:embed/>
                </p:oleObj>
              </mc:Choice>
              <mc:Fallback>
                <p:oleObj name="Equation" r:id="rId2" imgW="1574640" imgH="431640" progId="Equation.3">
                  <p:embed/>
                  <p:pic>
                    <p:nvPicPr>
                      <p:cNvPr id="284677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89837" y="1653991"/>
                        <a:ext cx="5040526" cy="138245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12ECF31-AC87-4565-A07F-A3E69FA229D4}" type="slidenum">
              <a:rPr kumimoji="0" lang="tr-TR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</a:t>
            </a:fld>
            <a:endParaRPr kumimoji="0" lang="tr-TR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8468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04800" y="3200996"/>
            <a:ext cx="8686800" cy="3337916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Dataset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is made up of K groups (clusters)</a:t>
            </a:r>
          </a:p>
          <a:p>
            <a:pPr>
              <a:buNone/>
            </a:pP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  <a:r>
              <a:rPr lang="en-US" sz="2400" i="1" baseline="-25000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) proportion of datase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in group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r>
              <a:rPr lang="tr-TR" sz="2400" i="1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tr-TR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n-US" sz="2400" b="1" i="1" baseline="30000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  <a:r>
              <a:rPr lang="tr-TR" sz="2400" i="1" dirty="0"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  <a:r>
              <a:rPr lang="tr-TR" sz="2400" i="1" baseline="-25000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-dimensional Gaussian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for probability that </a:t>
            </a:r>
            <a:r>
              <a:rPr lang="tr-TR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tr-TR" sz="2400" i="1" baseline="30000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is in group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US" sz="2400" b="1" i="1" baseline="-25000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is the mean of </a:t>
            </a:r>
            <a:r>
              <a:rPr lang="tr-TR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tr-TR" sz="2400" i="1" baseline="30000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in group i</a:t>
            </a:r>
          </a:p>
          <a:p>
            <a:pPr>
              <a:buNone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sz="2400" i="1" baseline="-25000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is the covariance matrix of </a:t>
            </a:r>
            <a:r>
              <a:rPr lang="tr-TR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tr-TR" sz="2400" i="1" baseline="30000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in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group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52600" y="1110050"/>
            <a:ext cx="57679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Assume 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x</a:t>
            </a:r>
            <a:r>
              <a:rPr kumimoji="0" 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 is a mixture of k Gaussians</a:t>
            </a:r>
          </a:p>
        </p:txBody>
      </p:sp>
    </p:spTree>
    <p:extLst>
      <p:ext uri="{BB962C8B-B14F-4D97-AF65-F5344CB8AC3E}">
        <p14:creationId xmlns:p14="http://schemas.microsoft.com/office/powerpoint/2010/main" val="82850592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33400" y="1066800"/>
            <a:ext cx="8382000" cy="1255514"/>
          </a:xfrm>
        </p:spPr>
        <p:txBody>
          <a:bodyPr>
            <a:noAutofit/>
          </a:bodyPr>
          <a:lstStyle/>
          <a:p>
            <a:pPr algn="l"/>
            <a:r>
              <a:rPr lang="en-US" sz="2400" dirty="0" err="1">
                <a:latin typeface="Arial" charset="0"/>
              </a:rPr>
              <a:t>r</a:t>
            </a:r>
            <a:r>
              <a:rPr lang="en-US" sz="2400" baseline="-25000" dirty="0" err="1">
                <a:latin typeface="Arial" charset="0"/>
              </a:rPr>
              <a:t>i</a:t>
            </a:r>
            <a:r>
              <a:rPr lang="en-US" sz="2400" baseline="30000" dirty="0" err="1">
                <a:latin typeface="Arial" charset="0"/>
              </a:rPr>
              <a:t>t</a:t>
            </a:r>
            <a:r>
              <a:rPr lang="en-US" sz="2400" dirty="0">
                <a:latin typeface="Arial" charset="0"/>
              </a:rPr>
              <a:t>, is 1 if training example </a:t>
            </a:r>
            <a:r>
              <a:rPr lang="en-US" sz="2400" b="1" dirty="0">
                <a:latin typeface="Arial" charset="0"/>
              </a:rPr>
              <a:t>x</a:t>
            </a:r>
            <a:r>
              <a:rPr lang="en-US" sz="2400" baseline="30000" dirty="0">
                <a:latin typeface="Arial" charset="0"/>
              </a:rPr>
              <a:t>t</a:t>
            </a:r>
            <a:r>
              <a:rPr lang="en-US" sz="2400" dirty="0">
                <a:latin typeface="Arial" charset="0"/>
              </a:rPr>
              <a:t> is in i</a:t>
            </a:r>
            <a:r>
              <a:rPr lang="en-US" sz="2400" baseline="30000" dirty="0">
                <a:latin typeface="Arial" charset="0"/>
              </a:rPr>
              <a:t>th</a:t>
            </a:r>
            <a:r>
              <a:rPr lang="en-US" sz="2400" dirty="0">
                <a:latin typeface="Arial" charset="0"/>
              </a:rPr>
              <a:t> group and zero otherwise. Allows parameters of the Gaussian mixture to be written as sums over the whole training set. </a:t>
            </a:r>
            <a:endParaRPr lang="tr-TR" sz="2400" dirty="0">
              <a:latin typeface="Arial" charset="0"/>
            </a:endParaRPr>
          </a:p>
        </p:txBody>
      </p:sp>
      <p:sp>
        <p:nvSpPr>
          <p:cNvPr id="9" name="Slide Number Placeholder 5"/>
          <p:cNvSpPr txBox="1">
            <a:spLocks noGrp="1"/>
          </p:cNvSpPr>
          <p:nvPr/>
        </p:nvSpPr>
        <p:spPr>
          <a:xfrm>
            <a:off x="7086600" y="5624514"/>
            <a:ext cx="571500" cy="273844"/>
          </a:xfrm>
          <a:prstGeom prst="rect">
            <a:avLst/>
          </a:prstGeom>
          <a:noFill/>
        </p:spPr>
        <p:txBody>
          <a:bodyPr lIns="0" tIns="0" rIns="0" bIns="0" anchor="b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7DB5A5D-C01B-4F1D-B00C-939B36DA70B0}" type="slidenum">
              <a:rPr kumimoji="0" lang="tr-TR" sz="9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shade val="9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29</a:t>
            </a:fld>
            <a:endParaRPr kumimoji="0" lang="tr-TR" sz="900" b="0" i="0" u="none" strike="noStrike" kern="1200" cap="none" spc="0" normalizeH="0" baseline="0" noProof="0">
              <a:ln>
                <a:noFill/>
              </a:ln>
              <a:solidFill>
                <a:srgbClr val="000000">
                  <a:shade val="90000"/>
                </a:srgb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graphicFrame>
        <p:nvGraphicFramePr>
          <p:cNvPr id="327690" name="Object 10"/>
          <p:cNvGraphicFramePr>
            <a:graphicFrameLocks noChangeAspect="1"/>
          </p:cNvGraphicFramePr>
          <p:nvPr/>
        </p:nvGraphicFramePr>
        <p:xfrm>
          <a:off x="2209800" y="2334604"/>
          <a:ext cx="4508812" cy="2667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803240" imgH="1066680" progId="Equation.3">
                  <p:embed/>
                </p:oleObj>
              </mc:Choice>
              <mc:Fallback>
                <p:oleObj name="Equation" r:id="rId2" imgW="1803240" imgH="1066680" progId="Equation.3">
                  <p:embed/>
                  <p:pic>
                    <p:nvPicPr>
                      <p:cNvPr id="32769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2334604"/>
                        <a:ext cx="4508812" cy="26670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8A7C800B-312E-484D-B755-412B9F6F0A7F}"/>
              </a:ext>
            </a:extLst>
          </p:cNvPr>
          <p:cNvSpPr txBox="1"/>
          <p:nvPr/>
        </p:nvSpPr>
        <p:spPr>
          <a:xfrm>
            <a:off x="2438400" y="396972"/>
            <a:ext cx="48077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Gaussian mixture with hard labels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07D540A-3A42-4EE2-BA9E-82721E97AE1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2496" y="5069480"/>
            <a:ext cx="8772904" cy="13839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64988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radial basis functions networ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954" y="1166219"/>
            <a:ext cx="3920046" cy="3738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152399" y="312704"/>
            <a:ext cx="885048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dirty="0"/>
              <a:t>Gaussians are the most frequently used basis function</a:t>
            </a:r>
          </a:p>
        </p:txBody>
      </p:sp>
      <p:sp>
        <p:nvSpPr>
          <p:cNvPr id="4101" name="Text Box 6"/>
          <p:cNvSpPr txBox="1">
            <a:spLocks noChangeArrowheads="1"/>
          </p:cNvSpPr>
          <p:nvPr/>
        </p:nvSpPr>
        <p:spPr bwMode="auto">
          <a:xfrm>
            <a:off x="4038600" y="904609"/>
            <a:ext cx="409118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dirty="0" err="1">
                <a:latin typeface="Symbol" panose="05050102010706020507" pitchFamily="18" charset="2"/>
              </a:rPr>
              <a:t>j</a:t>
            </a:r>
            <a:r>
              <a:rPr lang="en-US" altLang="en-US" sz="2800" b="1" baseline="-25000" dirty="0" err="1"/>
              <a:t>j</a:t>
            </a:r>
            <a:r>
              <a:rPr lang="en-US" altLang="en-US" sz="2800" dirty="0"/>
              <a:t>(</a:t>
            </a:r>
            <a:r>
              <a:rPr lang="en-US" altLang="en-US" sz="2800" b="1" dirty="0"/>
              <a:t>x</a:t>
            </a:r>
            <a:r>
              <a:rPr lang="en-US" altLang="en-US" sz="2800" dirty="0"/>
              <a:t>) = exp(-</a:t>
            </a:r>
            <a:r>
              <a:rPr lang="en-US" altLang="en-US" sz="2800" dirty="0">
                <a:cs typeface="Arial" panose="020B0604020202020204" pitchFamily="34" charset="0"/>
              </a:rPr>
              <a:t>½(</a:t>
            </a:r>
            <a:r>
              <a:rPr lang="en-US" altLang="en-US" sz="2800" dirty="0"/>
              <a:t>|</a:t>
            </a:r>
            <a:r>
              <a:rPr lang="en-US" altLang="en-US" sz="2800" b="1" dirty="0"/>
              <a:t>x</a:t>
            </a:r>
            <a:r>
              <a:rPr lang="en-US" altLang="en-US" sz="2800" dirty="0"/>
              <a:t>-</a:t>
            </a:r>
            <a:r>
              <a:rPr lang="en-US" altLang="en-US" sz="2800" b="1" dirty="0" err="1">
                <a:latin typeface="Symbol" panose="05050102010706020507" pitchFamily="18" charset="2"/>
              </a:rPr>
              <a:t>m</a:t>
            </a:r>
            <a:r>
              <a:rPr lang="en-US" altLang="en-US" sz="2800" b="1" baseline="-25000" dirty="0" err="1"/>
              <a:t>j</a:t>
            </a:r>
            <a:r>
              <a:rPr lang="en-US" altLang="en-US" sz="2800" dirty="0"/>
              <a:t>|/</a:t>
            </a:r>
            <a:r>
              <a:rPr lang="en-US" altLang="en-US" sz="2800" dirty="0" err="1">
                <a:latin typeface="Symbol" panose="05050102010706020507" pitchFamily="18" charset="2"/>
              </a:rPr>
              <a:t>s</a:t>
            </a:r>
            <a:r>
              <a:rPr lang="en-US" altLang="en-US" sz="2800" b="1" baseline="-25000" dirty="0" err="1"/>
              <a:t>j</a:t>
            </a:r>
            <a:r>
              <a:rPr lang="en-US" altLang="en-US" sz="2800" dirty="0"/>
              <a:t>)</a:t>
            </a:r>
            <a:r>
              <a:rPr lang="en-US" altLang="en-US" sz="2800" b="1" baseline="30000" dirty="0"/>
              <a:t>2</a:t>
            </a:r>
            <a:r>
              <a:rPr lang="en-US" altLang="en-US" sz="2800" dirty="0"/>
              <a:t>)</a:t>
            </a:r>
            <a:endParaRPr lang="en-US" altLang="en-US" sz="2800" dirty="0">
              <a:latin typeface="Symbol" panose="05050102010706020507" pitchFamily="18" charset="2"/>
            </a:endParaRPr>
          </a:p>
        </p:txBody>
      </p:sp>
      <p:sp>
        <p:nvSpPr>
          <p:cNvPr id="4102" name="Text Box 7"/>
          <p:cNvSpPr txBox="1">
            <a:spLocks noChangeArrowheads="1"/>
          </p:cNvSpPr>
          <p:nvPr/>
        </p:nvSpPr>
        <p:spPr bwMode="auto">
          <a:xfrm>
            <a:off x="4626048" y="1516179"/>
            <a:ext cx="4362092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dirty="0"/>
              <a:t>Clusters of input data are</a:t>
            </a:r>
          </a:p>
          <a:p>
            <a:pPr eaLnBrk="1" hangingPunct="1"/>
            <a:r>
              <a:rPr lang="en-US" altLang="en-US" sz="2400" dirty="0"/>
              <a:t>parameterized by a mean and </a:t>
            </a:r>
          </a:p>
          <a:p>
            <a:pPr eaLnBrk="1" hangingPunct="1"/>
            <a:r>
              <a:rPr lang="en-US" altLang="en-US" sz="2400" dirty="0"/>
              <a:t>variance. </a:t>
            </a:r>
            <a:r>
              <a:rPr lang="en-US" altLang="en-US" sz="2400" b="1" dirty="0"/>
              <a:t>X</a:t>
            </a:r>
            <a:r>
              <a:rPr lang="en-US" altLang="en-US" sz="2400" dirty="0"/>
              <a:t> is an attribute </a:t>
            </a:r>
          </a:p>
          <a:p>
            <a:pPr eaLnBrk="1" hangingPunct="1"/>
            <a:r>
              <a:rPr lang="en-US" altLang="en-US" sz="2400" dirty="0"/>
              <a:t>vector in the training set.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68487" y="5122394"/>
            <a:ext cx="8534401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dirty="0"/>
              <a:t>Optimum number of clusters is usually not obvious from training data. Validation set can be used to find best number.</a:t>
            </a:r>
          </a:p>
        </p:txBody>
      </p:sp>
    </p:spTree>
    <p:extLst>
      <p:ext uri="{BB962C8B-B14F-4D97-AF65-F5344CB8AC3E}">
        <p14:creationId xmlns:p14="http://schemas.microsoft.com/office/powerpoint/2010/main" val="377015516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/>
          <p:cNvSpPr txBox="1">
            <a:spLocks noGrp="1"/>
          </p:cNvSpPr>
          <p:nvPr/>
        </p:nvSpPr>
        <p:spPr>
          <a:xfrm>
            <a:off x="7086600" y="5624514"/>
            <a:ext cx="571500" cy="273844"/>
          </a:xfrm>
          <a:prstGeom prst="rect">
            <a:avLst/>
          </a:prstGeom>
          <a:noFill/>
        </p:spPr>
        <p:txBody>
          <a:bodyPr lIns="0" tIns="0" rIns="0" bIns="0" anchor="b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7DB5A5D-C01B-4F1D-B00C-939B36DA70B0}" type="slidenum">
              <a:rPr kumimoji="0" lang="tr-TR" sz="9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shade val="9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30</a:t>
            </a:fld>
            <a:endParaRPr kumimoji="0" lang="tr-TR" sz="900" b="0" i="0" u="none" strike="noStrike" kern="1200" cap="none" spc="0" normalizeH="0" baseline="0" noProof="0">
              <a:ln>
                <a:noFill/>
              </a:ln>
              <a:solidFill>
                <a:srgbClr val="000000">
                  <a:shade val="90000"/>
                </a:srgb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graphicFrame>
        <p:nvGraphicFramePr>
          <p:cNvPr id="327690" name="Object 10"/>
          <p:cNvGraphicFramePr>
            <a:graphicFrameLocks noChangeAspect="1"/>
          </p:cNvGraphicFramePr>
          <p:nvPr/>
        </p:nvGraphicFramePr>
        <p:xfrm>
          <a:off x="2229295" y="1768345"/>
          <a:ext cx="4508812" cy="2667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803240" imgH="1066680" progId="Equation.3">
                  <p:embed/>
                </p:oleObj>
              </mc:Choice>
              <mc:Fallback>
                <p:oleObj name="Equation" r:id="rId2" imgW="1803240" imgH="1066680" progId="Equation.3">
                  <p:embed/>
                  <p:pic>
                    <p:nvPicPr>
                      <p:cNvPr id="32769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29295" y="1768345"/>
                        <a:ext cx="4508812" cy="26670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2"/>
          <p:cNvSpPr txBox="1">
            <a:spLocks noChangeArrowheads="1"/>
          </p:cNvSpPr>
          <p:nvPr/>
        </p:nvSpPr>
        <p:spPr>
          <a:xfrm>
            <a:off x="419100" y="426242"/>
            <a:ext cx="8572500" cy="1066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Since RBF requires a single variance parameter for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i</a:t>
            </a:r>
            <a:r>
              <a:rPr kumimoji="0" 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th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group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, we make additional assumptions about the correlation and variance of attributes. </a:t>
            </a:r>
            <a:endParaRPr kumimoji="0" lang="tr-TR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j-ea"/>
              <a:cs typeface="+mj-cs"/>
            </a:endParaRPr>
          </a:p>
        </p:txBody>
      </p:sp>
      <p:sp>
        <p:nvSpPr>
          <p:cNvPr id="5" name="Text Box 12">
            <a:extLst>
              <a:ext uri="{FF2B5EF4-FFF2-40B4-BE49-F238E27FC236}">
                <a16:creationId xmlns:a16="http://schemas.microsoft.com/office/drawing/2014/main" id="{CEB396F4-1FE3-42F5-BC60-799443423D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" y="4435345"/>
            <a:ext cx="8129202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In addition to neglecting correlation between attributes, we assume that all attributes of the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</a:t>
            </a:r>
            <a:r>
              <a:rPr kumimoji="0" 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group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have the same variance. The covariance matrix reduces to a scalar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s</a:t>
            </a:r>
            <a:r>
              <a:rPr kumimoji="0" lang="en-US" altLang="en-US" sz="2400" b="0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i</a:t>
            </a:r>
            <a:r>
              <a:rPr kumimoji="0" lang="en-US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2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that can be used in RBF with Gaussian basis functions.</a:t>
            </a: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5821343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4"/>
          <p:cNvSpPr txBox="1">
            <a:spLocks noGrp="1"/>
          </p:cNvSpPr>
          <p:nvPr/>
        </p:nvSpPr>
        <p:spPr bwMode="auto">
          <a:xfrm>
            <a:off x="7086600" y="5624514"/>
            <a:ext cx="571500" cy="2738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EBCD5EF-DAA2-47C3-9F8F-F7BD3028634A}" type="slidenum">
              <a:rPr kumimoji="0" lang="tr-TR" altLang="en-US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alatino Linotype" panose="02040502050505030304" pitchFamily="18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31</a:t>
            </a:fld>
            <a:endParaRPr kumimoji="0" lang="tr-TR" altLang="en-US" sz="9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Palatino Linotype" panose="02040502050505030304" pitchFamily="18" charset="0"/>
              <a:ea typeface="+mn-ea"/>
              <a:cs typeface="+mn-cs"/>
            </a:endParaRPr>
          </a:p>
        </p:txBody>
      </p:sp>
      <p:sp>
        <p:nvSpPr>
          <p:cNvPr id="33796" name="Text Box 12"/>
          <p:cNvSpPr txBox="1">
            <a:spLocks noChangeArrowheads="1"/>
          </p:cNvSpPr>
          <p:nvPr/>
        </p:nvSpPr>
        <p:spPr bwMode="auto">
          <a:xfrm>
            <a:off x="838200" y="959642"/>
            <a:ext cx="74676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h</a:t>
            </a:r>
            <a:r>
              <a:rPr kumimoji="0" lang="en-US" sz="2400" b="0" i="1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i</a:t>
            </a:r>
            <a:r>
              <a:rPr kumimoji="0" lang="en-US" sz="2400" b="0" i="1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</a:t>
            </a:r>
            <a:r>
              <a:rPr kumimoji="0" 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= probability that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x</a:t>
            </a:r>
            <a:r>
              <a:rPr kumimoji="0" 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belongs to the i</a:t>
            </a:r>
            <a:r>
              <a:rPr kumimoji="0" 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th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cluster,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found by </a:t>
            </a:r>
            <a:r>
              <a:rPr kumimoji="0" lang="tr-TR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Expectation-Maximization (EM)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 iteration.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M-step illustrated below with 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h</a:t>
            </a:r>
            <a:r>
              <a:rPr kumimoji="0" lang="en-US" sz="2400" b="0" i="1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i</a:t>
            </a:r>
            <a:r>
              <a:rPr kumimoji="0" lang="en-US" sz="2400" b="0" i="1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from previous E-step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graphicFrame>
        <p:nvGraphicFramePr>
          <p:cNvPr id="33797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47842764"/>
              </p:ext>
            </p:extLst>
          </p:nvPr>
        </p:nvGraphicFramePr>
        <p:xfrm>
          <a:off x="1466665" y="2725311"/>
          <a:ext cx="6027954" cy="31730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628900" imgH="1384300" progId="Equation.3">
                  <p:embed/>
                </p:oleObj>
              </mc:Choice>
              <mc:Fallback>
                <p:oleObj name="Equation" r:id="rId2" imgW="2628900" imgH="1384300" progId="Equation.3">
                  <p:embed/>
                  <p:pic>
                    <p:nvPicPr>
                      <p:cNvPr id="33797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66665" y="2725311"/>
                        <a:ext cx="6027954" cy="317304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75EE34F0-4B0D-4236-BAE8-FE5FFBA87675}"/>
              </a:ext>
            </a:extLst>
          </p:cNvPr>
          <p:cNvSpPr txBox="1"/>
          <p:nvPr/>
        </p:nvSpPr>
        <p:spPr>
          <a:xfrm>
            <a:off x="3429000" y="290817"/>
            <a:ext cx="26308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Soft (fuzzy) labels</a:t>
            </a:r>
            <a:endParaRPr kumimoji="0" lang="en-US" sz="2400" b="0" i="0" u="none" strike="noStrike" kern="1200" cap="none" spc="0" normalizeH="0" baseline="3000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2A3977D-CC01-4928-A852-EE86B78B0447}"/>
              </a:ext>
            </a:extLst>
          </p:cNvPr>
          <p:cNvSpPr/>
          <p:nvPr/>
        </p:nvSpPr>
        <p:spPr>
          <a:xfrm>
            <a:off x="1524000" y="4953001"/>
            <a:ext cx="2286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0F56F8E-2700-4A3E-8261-85259193061C}"/>
              </a:ext>
            </a:extLst>
          </p:cNvPr>
          <p:cNvSpPr txBox="1"/>
          <p:nvPr/>
        </p:nvSpPr>
        <p:spPr>
          <a:xfrm>
            <a:off x="1501806" y="4832122"/>
            <a:ext cx="40107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latin typeface="Symbol" panose="05050102010706020507" pitchFamily="18" charset="2"/>
              </a:rPr>
              <a:t>s</a:t>
            </a:r>
          </a:p>
        </p:txBody>
      </p:sp>
    </p:spTree>
    <p:extLst>
      <p:ext uri="{BB962C8B-B14F-4D97-AF65-F5344CB8AC3E}">
        <p14:creationId xmlns:p14="http://schemas.microsoft.com/office/powerpoint/2010/main" val="371519775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4"/>
          <p:cNvSpPr txBox="1">
            <a:spLocks noGrp="1"/>
          </p:cNvSpPr>
          <p:nvPr/>
        </p:nvSpPr>
        <p:spPr>
          <a:xfrm>
            <a:off x="7086600" y="5624514"/>
            <a:ext cx="571500" cy="273844"/>
          </a:xfrm>
          <a:prstGeom prst="rect">
            <a:avLst/>
          </a:prstGeom>
          <a:noFill/>
        </p:spPr>
        <p:txBody>
          <a:bodyPr lIns="0" tIns="0" rIns="0" bIns="0" anchor="b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D12610D-A58F-46FD-8CB5-6F0DC77A7A1B}" type="slidenum">
              <a:rPr kumimoji="0" lang="tr-TR" sz="9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shade val="9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32</a:t>
            </a:fld>
            <a:endParaRPr kumimoji="0" lang="tr-TR" sz="900" b="0" i="0" u="none" strike="noStrike" kern="1200" cap="none" spc="0" normalizeH="0" baseline="0" noProof="0">
              <a:ln>
                <a:noFill/>
              </a:ln>
              <a:solidFill>
                <a:srgbClr val="000000">
                  <a:shade val="90000"/>
                </a:srgb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80942" name="Text Box 6"/>
          <p:cNvSpPr txBox="1">
            <a:spLocks noChangeArrowheads="1"/>
          </p:cNvSpPr>
          <p:nvPr/>
        </p:nvSpPr>
        <p:spPr bwMode="auto">
          <a:xfrm>
            <a:off x="240890" y="1219200"/>
            <a:ext cx="8915400" cy="33547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After a few iterations of K-means, use centers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</a:t>
            </a:r>
            <a:r>
              <a:rPr kumimoji="0" lang="en-US" sz="2400" b="0" i="1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and attribute vectors  associated with each center to estimate scalar variance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Arial" panose="020B0604020202020204" pitchFamily="34" charset="0"/>
              </a:rPr>
              <a:t>s</a:t>
            </a:r>
            <a:r>
              <a:rPr kumimoji="0" lang="en-US" sz="2400" b="0" i="1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</a:t>
            </a:r>
            <a:r>
              <a:rPr kumimoji="0" 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and mixture proportions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Arial" panose="020B0604020202020204" pitchFamily="34" charset="0"/>
              </a:rPr>
              <a:t>p</a:t>
            </a:r>
            <a:r>
              <a:rPr kumimoji="0" lang="en-US" sz="2400" b="0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From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</a:t>
            </a:r>
            <a:r>
              <a:rPr kumimoji="0" lang="en-US" sz="2400" b="0" i="1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 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</a:t>
            </a:r>
            <a:r>
              <a:rPr kumimoji="0" lang="en-US" sz="2400" b="0" i="1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Arial" panose="020B0604020202020204" pitchFamily="34" charset="0"/>
              </a:rPr>
              <a:t>s</a:t>
            </a:r>
            <a:r>
              <a:rPr kumimoji="0" lang="en-US" sz="2400" b="0" i="1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</a:t>
            </a:r>
            <a:r>
              <a:rPr kumimoji="0" 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and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Arial" panose="020B0604020202020204" pitchFamily="34" charset="0"/>
              </a:rPr>
              <a:t>p</a:t>
            </a:r>
            <a:r>
              <a:rPr kumimoji="0" lang="en-US" sz="2400" b="0" i="1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calculate new soft labels 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</a:t>
            </a:r>
            <a:r>
              <a:rPr kumimoji="0" lang="en-US" sz="2400" b="0" i="1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</a:t>
            </a:r>
            <a:r>
              <a:rPr kumimoji="0" lang="en-US" sz="2400" b="0" i="1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h</a:t>
            </a:r>
            <a:r>
              <a:rPr kumimoji="0" lang="en-US" sz="2400" b="0" i="1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</a:t>
            </a:r>
            <a:r>
              <a:rPr kumimoji="0" lang="en-US" sz="2400" b="0" i="1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</a:t>
            </a:r>
            <a:r>
              <a:rPr kumimoji="0" 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=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Arial" panose="020B0604020202020204" pitchFamily="34" charset="0"/>
              </a:rPr>
              <a:t>p</a:t>
            </a:r>
            <a:r>
              <a:rPr kumimoji="0" lang="en-US" sz="2400" b="0" i="1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Arial" panose="020B0604020202020204" pitchFamily="34" charset="0"/>
              </a:rPr>
              <a:t>s</a:t>
            </a:r>
            <a:r>
              <a:rPr kumimoji="0" lang="en-US" sz="2400" b="0" i="1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</a:t>
            </a:r>
            <a:r>
              <a:rPr kumimoji="0" 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-1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exp(-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0.5</a:t>
            </a:r>
            <a:r>
              <a:rPr kumimoji="0" lang="en-US" sz="2400" b="0" i="1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Arial" panose="020B0604020202020204" pitchFamily="34" charset="0"/>
              </a:rPr>
              <a:t>s</a:t>
            </a:r>
            <a:r>
              <a:rPr kumimoji="0" lang="en-US" sz="2400" b="0" i="1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</a:t>
            </a:r>
            <a:r>
              <a:rPr kumimoji="0" 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-1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||(</a:t>
            </a:r>
            <a: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x</a:t>
            </a:r>
            <a:r>
              <a:rPr kumimoji="0" 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- </a:t>
            </a:r>
            <a: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</a:t>
            </a:r>
            <a:r>
              <a:rPr kumimoji="0" lang="en-US" sz="2400" b="0" i="1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 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||</a:t>
            </a:r>
            <a:r>
              <a:rPr kumimoji="0" lang="en-US" sz="2400" b="0" i="1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 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/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norm,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rPr>
              <a:t>where norm =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Arial" panose="020B0604020202020204" pitchFamily="34" charset="0"/>
              </a:rPr>
              <a:t>S</a:t>
            </a:r>
            <a:r>
              <a:rPr kumimoji="0" lang="en-US" sz="2400" b="0" i="0" u="none" strike="noStrike" kern="1200" cap="none" spc="0" normalizeH="0" baseline="-2500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Arial" panose="020B0604020202020204" pitchFamily="34" charset="0"/>
              </a:rPr>
              <a:t>p</a:t>
            </a:r>
            <a:r>
              <a:rPr kumimoji="0" lang="en-US" sz="2400" b="0" i="1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Arial" panose="020B0604020202020204" pitchFamily="34" charset="0"/>
              </a:rPr>
              <a:t>s</a:t>
            </a:r>
            <a:r>
              <a:rPr kumimoji="0" lang="en-US" sz="2400" b="0" i="1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</a:t>
            </a:r>
            <a:r>
              <a:rPr kumimoji="0" 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-1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exp(-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0.5</a:t>
            </a:r>
            <a:r>
              <a:rPr kumimoji="0" lang="en-US" sz="2400" b="0" i="1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Arial" panose="020B0604020202020204" pitchFamily="34" charset="0"/>
              </a:rPr>
              <a:t>s</a:t>
            </a:r>
            <a:r>
              <a:rPr kumimoji="0" lang="en-US" sz="2400" b="0" i="1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</a:t>
            </a:r>
            <a:r>
              <a:rPr kumimoji="0" 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-1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||(</a:t>
            </a:r>
            <a: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x</a:t>
            </a:r>
            <a:r>
              <a:rPr kumimoji="0" 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- </a:t>
            </a:r>
            <a:r>
              <a:rPr kumimoji="0" lang="en-US" sz="2400" b="1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</a:t>
            </a:r>
            <a:r>
              <a:rPr kumimoji="0" lang="en-US" sz="2400" b="0" i="1" u="none" strike="noStrike" kern="1200" cap="none" spc="0" normalizeH="0" baseline="-2500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</a:t>
            </a:r>
            <a:r>
              <a:rPr kumimoji="0" lang="en-US" sz="2400" b="0" i="1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||</a:t>
            </a:r>
            <a:r>
              <a:rPr kumimoji="0" lang="en-US" sz="2400" b="0" i="1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lvl="0">
              <a:defRPr/>
            </a:pPr>
            <a:r>
              <a:rPr lang="en-US" sz="2400" i="1" dirty="0">
                <a:solidFill>
                  <a:srgbClr val="000000"/>
                </a:solidFill>
              </a:rPr>
              <a:t>h</a:t>
            </a:r>
            <a:r>
              <a:rPr lang="en-US" sz="2400" i="1" baseline="-25000" dirty="0">
                <a:solidFill>
                  <a:srgbClr val="000000"/>
                </a:solidFill>
              </a:rPr>
              <a:t>i</a:t>
            </a:r>
            <a:r>
              <a:rPr lang="en-US" sz="2400" i="1" baseline="30000" dirty="0">
                <a:solidFill>
                  <a:srgbClr val="000000"/>
                </a:solidFill>
              </a:rPr>
              <a:t>t</a:t>
            </a:r>
            <a:r>
              <a:rPr lang="en-US" sz="2400" baseline="30000" dirty="0">
                <a:solidFill>
                  <a:srgbClr val="000000"/>
                </a:solidFill>
              </a:rPr>
              <a:t>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is the probability that </a:t>
            </a:r>
            <a:r>
              <a:rPr kumimoji="0" lang="en-US" sz="2400" b="1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x</a:t>
            </a:r>
            <a:r>
              <a:rPr kumimoji="0" lang="en-US" sz="2400" b="0" i="0" u="none" strike="noStrike" kern="1200" cap="none" spc="0" normalizeH="0" baseline="3000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belongs to the i</a:t>
            </a:r>
            <a:r>
              <a:rPr kumimoji="0" 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th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cluster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057400" y="537445"/>
            <a:ext cx="46009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Initialize by K-means clustering. </a:t>
            </a:r>
          </a:p>
        </p:txBody>
      </p:sp>
    </p:spTree>
    <p:extLst>
      <p:ext uri="{BB962C8B-B14F-4D97-AF65-F5344CB8AC3E}">
        <p14:creationId xmlns:p14="http://schemas.microsoft.com/office/powerpoint/2010/main" val="73137493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 txBox="1">
            <a:spLocks noGrp="1"/>
          </p:cNvSpPr>
          <p:nvPr/>
        </p:nvSpPr>
        <p:spPr>
          <a:xfrm>
            <a:off x="7086600" y="5624514"/>
            <a:ext cx="571500" cy="273844"/>
          </a:xfrm>
          <a:prstGeom prst="rect">
            <a:avLst/>
          </a:prstGeom>
          <a:noFill/>
        </p:spPr>
        <p:txBody>
          <a:bodyPr lIns="0" tIns="0" rIns="0" bIns="0" anchor="b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D20C6EB-0BAA-4A5D-89CB-061B686A5F91}" type="slidenum">
              <a:rPr kumimoji="0" lang="tr-TR" sz="9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shade val="9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33</a:t>
            </a:fld>
            <a:endParaRPr kumimoji="0" lang="tr-TR" sz="900" b="0" i="0" u="none" strike="noStrike" kern="1200" cap="none" spc="0" normalizeH="0" baseline="0" noProof="0">
              <a:ln>
                <a:noFill/>
              </a:ln>
              <a:solidFill>
                <a:srgbClr val="000000">
                  <a:shade val="90000"/>
                </a:srgb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406531" name="Picture 14" descr="k-means example from Bishop p42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37335" y="175762"/>
            <a:ext cx="5071401" cy="3104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6532" name="Picture 8" descr="EM Bishop pg 43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92102" y="3320655"/>
            <a:ext cx="5016634" cy="3330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6533" name="Text Box 10"/>
          <p:cNvSpPr txBox="1">
            <a:spLocks noChangeArrowheads="1"/>
          </p:cNvSpPr>
          <p:nvPr/>
        </p:nvSpPr>
        <p:spPr bwMode="auto">
          <a:xfrm>
            <a:off x="1268290" y="1220135"/>
            <a:ext cx="2007281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K-means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Hard labels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Centers marked</a:t>
            </a:r>
          </a:p>
        </p:txBody>
      </p:sp>
      <p:sp>
        <p:nvSpPr>
          <p:cNvPr id="406534" name="Text Box 11"/>
          <p:cNvSpPr txBox="1">
            <a:spLocks noChangeArrowheads="1"/>
          </p:cNvSpPr>
          <p:nvPr/>
        </p:nvSpPr>
        <p:spPr bwMode="auto">
          <a:xfrm>
            <a:off x="152401" y="3320655"/>
            <a:ext cx="3284934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EM Gaussian mixtures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with soft labels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Contours show 1 standard deviation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Colors show mixture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proportions</a:t>
            </a:r>
          </a:p>
        </p:txBody>
      </p:sp>
    </p:spTree>
    <p:extLst>
      <p:ext uri="{BB962C8B-B14F-4D97-AF65-F5344CB8AC3E}">
        <p14:creationId xmlns:p14="http://schemas.microsoft.com/office/powerpoint/2010/main" val="64160938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2"/>
          <p:cNvSpPr txBox="1">
            <a:spLocks noGrp="1"/>
          </p:cNvSpPr>
          <p:nvPr/>
        </p:nvSpPr>
        <p:spPr>
          <a:xfrm>
            <a:off x="7086600" y="5624514"/>
            <a:ext cx="571500" cy="273844"/>
          </a:xfrm>
          <a:prstGeom prst="rect">
            <a:avLst/>
          </a:prstGeom>
          <a:noFill/>
        </p:spPr>
        <p:txBody>
          <a:bodyPr lIns="0" tIns="0" rIns="0" bIns="0" anchor="b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D98A00A-9014-4613-999E-B798754F2799}" type="slidenum">
              <a:rPr kumimoji="0" lang="tr-TR" sz="9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shade val="9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34</a:t>
            </a:fld>
            <a:endParaRPr kumimoji="0" lang="tr-TR" sz="900" b="0" i="0" u="none" strike="noStrike" kern="1200" cap="none" spc="0" normalizeH="0" baseline="0" noProof="0">
              <a:ln>
                <a:noFill/>
              </a:ln>
              <a:solidFill>
                <a:srgbClr val="000000">
                  <a:shade val="90000"/>
                </a:srgb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408578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1171575"/>
            <a:ext cx="6615113" cy="5472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8580" name="Text Box 5"/>
          <p:cNvSpPr txBox="1">
            <a:spLocks noChangeArrowheads="1"/>
          </p:cNvSpPr>
          <p:nvPr/>
        </p:nvSpPr>
        <p:spPr bwMode="auto">
          <a:xfrm>
            <a:off x="3124200" y="381000"/>
            <a:ext cx="3581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k-means hard labels</a:t>
            </a:r>
          </a:p>
        </p:txBody>
      </p:sp>
    </p:spTree>
    <p:extLst>
      <p:ext uri="{BB962C8B-B14F-4D97-AF65-F5344CB8AC3E}">
        <p14:creationId xmlns:p14="http://schemas.microsoft.com/office/powerpoint/2010/main" val="201472288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2"/>
          <p:cNvSpPr txBox="1">
            <a:spLocks noGrp="1"/>
          </p:cNvSpPr>
          <p:nvPr/>
        </p:nvSpPr>
        <p:spPr bwMode="auto">
          <a:xfrm>
            <a:off x="7086600" y="5624514"/>
            <a:ext cx="571500" cy="2738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8B68164-5E53-4846-97C2-B395EC171BC0}" type="slidenum">
              <a:rPr kumimoji="0" lang="tr-TR" altLang="en-US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alatino Linotype" panose="02040502050505030304" pitchFamily="18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35</a:t>
            </a:fld>
            <a:endParaRPr kumimoji="0" lang="tr-TR" altLang="en-US" sz="9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Palatino Linotype" panose="02040502050505030304" pitchFamily="18" charset="0"/>
              <a:ea typeface="+mn-ea"/>
              <a:cs typeface="+mn-cs"/>
            </a:endParaRPr>
          </a:p>
        </p:txBody>
      </p:sp>
      <p:pic>
        <p:nvPicPr>
          <p:cNvPr id="19459" name="Picture 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786" y="147632"/>
            <a:ext cx="7772400" cy="63174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0" name="Text Box 7"/>
          <p:cNvSpPr txBox="1">
            <a:spLocks noChangeArrowheads="1"/>
          </p:cNvSpPr>
          <p:nvPr/>
        </p:nvSpPr>
        <p:spPr bwMode="auto">
          <a:xfrm>
            <a:off x="5542668" y="3924547"/>
            <a:ext cx="1588897" cy="41549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1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P</a:t>
            </a:r>
            <a:r>
              <a:rPr kumimoji="0" lang="tr-TR" sz="2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(G</a:t>
            </a:r>
            <a:r>
              <a:rPr kumimoji="0" lang="tr-TR" sz="2100" b="0" i="1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1</a:t>
            </a:r>
            <a:r>
              <a:rPr kumimoji="0" lang="tr-TR" sz="2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|</a:t>
            </a:r>
            <a:r>
              <a:rPr kumimoji="0" lang="tr-TR" sz="21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x</a:t>
            </a:r>
            <a:r>
              <a:rPr kumimoji="0" lang="tr-TR" sz="2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)</a:t>
            </a:r>
            <a:r>
              <a:rPr kumimoji="0" lang="tr-TR" altLang="en-US" sz="2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=0.5</a:t>
            </a:r>
          </a:p>
        </p:txBody>
      </p:sp>
      <p:sp>
        <p:nvSpPr>
          <p:cNvPr id="19461" name="Line 8"/>
          <p:cNvSpPr>
            <a:spLocks noChangeShapeType="1"/>
          </p:cNvSpPr>
          <p:nvPr/>
        </p:nvSpPr>
        <p:spPr bwMode="auto">
          <a:xfrm flipV="1">
            <a:off x="6192442" y="3482579"/>
            <a:ext cx="53578" cy="4857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9463" name="Oval 7"/>
          <p:cNvSpPr>
            <a:spLocks noChangeArrowheads="1"/>
          </p:cNvSpPr>
          <p:nvPr/>
        </p:nvSpPr>
        <p:spPr bwMode="auto">
          <a:xfrm rot="-2097343">
            <a:off x="5651897" y="1538289"/>
            <a:ext cx="3132534" cy="1675210"/>
          </a:xfrm>
          <a:prstGeom prst="ellips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Palatino Linotype" panose="02040502050505030304" pitchFamily="18" charset="0"/>
              <a:ea typeface="+mn-ea"/>
              <a:cs typeface="+mn-cs"/>
            </a:endParaRPr>
          </a:p>
        </p:txBody>
      </p:sp>
      <p:sp>
        <p:nvSpPr>
          <p:cNvPr id="19464" name="Oval 8"/>
          <p:cNvSpPr>
            <a:spLocks noChangeArrowheads="1"/>
          </p:cNvSpPr>
          <p:nvPr/>
        </p:nvSpPr>
        <p:spPr bwMode="auto">
          <a:xfrm>
            <a:off x="2951561" y="3058717"/>
            <a:ext cx="54769" cy="53578"/>
          </a:xfrm>
          <a:prstGeom prst="ellips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Palatino Linotype" panose="02040502050505030304" pitchFamily="18" charset="0"/>
              <a:ea typeface="+mn-ea"/>
              <a:cs typeface="+mn-cs"/>
            </a:endParaRPr>
          </a:p>
        </p:txBody>
      </p:sp>
      <p:sp>
        <p:nvSpPr>
          <p:cNvPr id="19465" name="Oval 9"/>
          <p:cNvSpPr>
            <a:spLocks noChangeArrowheads="1"/>
          </p:cNvSpPr>
          <p:nvPr/>
        </p:nvSpPr>
        <p:spPr bwMode="auto">
          <a:xfrm>
            <a:off x="4204098" y="4227911"/>
            <a:ext cx="54769" cy="53578"/>
          </a:xfrm>
          <a:prstGeom prst="ellips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Palatino Linotype" panose="02040502050505030304" pitchFamily="18" charset="0"/>
              <a:ea typeface="+mn-ea"/>
              <a:cs typeface="+mn-cs"/>
            </a:endParaRPr>
          </a:p>
        </p:txBody>
      </p:sp>
      <p:sp>
        <p:nvSpPr>
          <p:cNvPr id="19466" name="Oval 10"/>
          <p:cNvSpPr>
            <a:spLocks noChangeArrowheads="1"/>
          </p:cNvSpPr>
          <p:nvPr/>
        </p:nvSpPr>
        <p:spPr bwMode="auto">
          <a:xfrm>
            <a:off x="4035030" y="4120755"/>
            <a:ext cx="54769" cy="53578"/>
          </a:xfrm>
          <a:prstGeom prst="ellips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Palatino Linotype" panose="02040502050505030304" pitchFamily="18" charset="0"/>
              <a:ea typeface="+mn-ea"/>
              <a:cs typeface="+mn-cs"/>
            </a:endParaRPr>
          </a:p>
        </p:txBody>
      </p:sp>
      <p:sp>
        <p:nvSpPr>
          <p:cNvPr id="19467" name="Oval 11"/>
          <p:cNvSpPr>
            <a:spLocks noChangeArrowheads="1"/>
          </p:cNvSpPr>
          <p:nvPr/>
        </p:nvSpPr>
        <p:spPr bwMode="auto">
          <a:xfrm>
            <a:off x="3787380" y="3457575"/>
            <a:ext cx="54769" cy="53579"/>
          </a:xfrm>
          <a:prstGeom prst="ellips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Palatino Linotype" panose="02040502050505030304" pitchFamily="18" charset="0"/>
              <a:ea typeface="+mn-ea"/>
              <a:cs typeface="+mn-cs"/>
            </a:endParaRPr>
          </a:p>
        </p:txBody>
      </p:sp>
      <p:sp>
        <p:nvSpPr>
          <p:cNvPr id="19468" name="Oval 12"/>
          <p:cNvSpPr>
            <a:spLocks noChangeArrowheads="1"/>
          </p:cNvSpPr>
          <p:nvPr/>
        </p:nvSpPr>
        <p:spPr bwMode="auto">
          <a:xfrm>
            <a:off x="4943476" y="3252787"/>
            <a:ext cx="54769" cy="53579"/>
          </a:xfrm>
          <a:prstGeom prst="ellips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Palatino Linotype" panose="02040502050505030304" pitchFamily="18" charset="0"/>
              <a:ea typeface="+mn-ea"/>
              <a:cs typeface="+mn-cs"/>
            </a:endParaRPr>
          </a:p>
        </p:txBody>
      </p:sp>
      <p:sp>
        <p:nvSpPr>
          <p:cNvPr id="19469" name="Oval 13"/>
          <p:cNvSpPr>
            <a:spLocks noChangeArrowheads="1"/>
          </p:cNvSpPr>
          <p:nvPr/>
        </p:nvSpPr>
        <p:spPr bwMode="auto">
          <a:xfrm>
            <a:off x="5201842" y="2461023"/>
            <a:ext cx="54769" cy="53578"/>
          </a:xfrm>
          <a:prstGeom prst="ellips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Palatino Linotype" panose="02040502050505030304" pitchFamily="18" charset="0"/>
              <a:ea typeface="+mn-ea"/>
              <a:cs typeface="+mn-cs"/>
            </a:endParaRPr>
          </a:p>
        </p:txBody>
      </p:sp>
      <p:sp>
        <p:nvSpPr>
          <p:cNvPr id="19470" name="Oval 14"/>
          <p:cNvSpPr>
            <a:spLocks noChangeArrowheads="1"/>
          </p:cNvSpPr>
          <p:nvPr/>
        </p:nvSpPr>
        <p:spPr bwMode="auto">
          <a:xfrm>
            <a:off x="5144692" y="1945481"/>
            <a:ext cx="54769" cy="53579"/>
          </a:xfrm>
          <a:prstGeom prst="ellips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Palatino Linotype" panose="02040502050505030304" pitchFamily="18" charset="0"/>
              <a:ea typeface="+mn-ea"/>
              <a:cs typeface="+mn-cs"/>
            </a:endParaRPr>
          </a:p>
        </p:txBody>
      </p:sp>
      <p:sp>
        <p:nvSpPr>
          <p:cNvPr id="19471" name="Oval 15"/>
          <p:cNvSpPr>
            <a:spLocks noChangeArrowheads="1"/>
          </p:cNvSpPr>
          <p:nvPr/>
        </p:nvSpPr>
        <p:spPr bwMode="auto">
          <a:xfrm>
            <a:off x="5436395" y="2461023"/>
            <a:ext cx="54769" cy="53578"/>
          </a:xfrm>
          <a:prstGeom prst="ellips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Palatino Linotype" panose="02040502050505030304" pitchFamily="18" charset="0"/>
              <a:ea typeface="+mn-ea"/>
              <a:cs typeface="+mn-cs"/>
            </a:endParaRPr>
          </a:p>
        </p:txBody>
      </p:sp>
      <p:sp>
        <p:nvSpPr>
          <p:cNvPr id="19472" name="Oval 16"/>
          <p:cNvSpPr>
            <a:spLocks noChangeArrowheads="1"/>
          </p:cNvSpPr>
          <p:nvPr/>
        </p:nvSpPr>
        <p:spPr bwMode="auto">
          <a:xfrm>
            <a:off x="5447111" y="2708673"/>
            <a:ext cx="54769" cy="53578"/>
          </a:xfrm>
          <a:prstGeom prst="ellips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Palatino Linotype" panose="02040502050505030304" pitchFamily="18" charset="0"/>
              <a:ea typeface="+mn-ea"/>
              <a:cs typeface="+mn-cs"/>
            </a:endParaRPr>
          </a:p>
        </p:txBody>
      </p:sp>
      <p:sp>
        <p:nvSpPr>
          <p:cNvPr id="19473" name="Oval 17"/>
          <p:cNvSpPr>
            <a:spLocks noChangeArrowheads="1"/>
          </p:cNvSpPr>
          <p:nvPr/>
        </p:nvSpPr>
        <p:spPr bwMode="auto">
          <a:xfrm>
            <a:off x="5486401" y="1754981"/>
            <a:ext cx="54769" cy="53579"/>
          </a:xfrm>
          <a:prstGeom prst="ellips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Palatino Linotype" panose="02040502050505030304" pitchFamily="18" charset="0"/>
              <a:ea typeface="+mn-ea"/>
              <a:cs typeface="+mn-cs"/>
            </a:endParaRPr>
          </a:p>
        </p:txBody>
      </p:sp>
      <p:sp>
        <p:nvSpPr>
          <p:cNvPr id="19474" name="Oval 18"/>
          <p:cNvSpPr>
            <a:spLocks noChangeArrowheads="1"/>
          </p:cNvSpPr>
          <p:nvPr/>
        </p:nvSpPr>
        <p:spPr bwMode="auto">
          <a:xfrm>
            <a:off x="4392217" y="4170761"/>
            <a:ext cx="54769" cy="53578"/>
          </a:xfrm>
          <a:prstGeom prst="ellips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Palatino Linotype" panose="02040502050505030304" pitchFamily="18" charset="0"/>
              <a:ea typeface="+mn-ea"/>
              <a:cs typeface="+mn-cs"/>
            </a:endParaRPr>
          </a:p>
        </p:txBody>
      </p:sp>
      <p:sp>
        <p:nvSpPr>
          <p:cNvPr id="19475" name="Text Box 19"/>
          <p:cNvSpPr txBox="1">
            <a:spLocks noChangeArrowheads="1"/>
          </p:cNvSpPr>
          <p:nvPr/>
        </p:nvSpPr>
        <p:spPr bwMode="auto">
          <a:xfrm>
            <a:off x="2519442" y="5086092"/>
            <a:ext cx="4942379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Data points color coded by the larger soft label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Contours show </a:t>
            </a: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m</a:t>
            </a: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+ </a:t>
            </a: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s</a:t>
            </a: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of Gaussian densities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Dashed contour is “separating” curve</a:t>
            </a:r>
          </a:p>
        </p:txBody>
      </p:sp>
      <p:sp>
        <p:nvSpPr>
          <p:cNvPr id="19476" name="Rectangle 20"/>
          <p:cNvSpPr>
            <a:spLocks noChangeArrowheads="1"/>
          </p:cNvSpPr>
          <p:nvPr/>
        </p:nvSpPr>
        <p:spPr bwMode="auto">
          <a:xfrm>
            <a:off x="4171950" y="1085850"/>
            <a:ext cx="1200150" cy="1143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35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9477" name="Text Box 21"/>
          <p:cNvSpPr txBox="1">
            <a:spLocks noChangeArrowheads="1"/>
          </p:cNvSpPr>
          <p:nvPr/>
        </p:nvSpPr>
        <p:spPr bwMode="auto">
          <a:xfrm>
            <a:off x="2216944" y="1306117"/>
            <a:ext cx="3772186" cy="6924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Gaussian mixtures; soft labels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x marks cluster mean</a:t>
            </a:r>
          </a:p>
        </p:txBody>
      </p:sp>
    </p:spTree>
    <p:extLst>
      <p:ext uri="{BB962C8B-B14F-4D97-AF65-F5344CB8AC3E}">
        <p14:creationId xmlns:p14="http://schemas.microsoft.com/office/powerpoint/2010/main" val="10858158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506" name="Object 4"/>
          <p:cNvGraphicFramePr>
            <a:graphicFrameLocks noChangeAspect="1"/>
          </p:cNvGraphicFramePr>
          <p:nvPr/>
        </p:nvGraphicFramePr>
        <p:xfrm>
          <a:off x="1524000" y="3722336"/>
          <a:ext cx="4914900" cy="12882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5283200" imgH="1384300" progId="Equation.3">
                  <p:embed/>
                </p:oleObj>
              </mc:Choice>
              <mc:Fallback>
                <p:oleObj name="Equation" r:id="rId2" imgW="5283200" imgH="1384300" progId="Equation.3">
                  <p:embed/>
                  <p:pic>
                    <p:nvPicPr>
                      <p:cNvPr id="21506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3722336"/>
                        <a:ext cx="4914900" cy="128825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BBE0E3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07" name="Text Box 6"/>
          <p:cNvSpPr txBox="1">
            <a:spLocks noChangeArrowheads="1"/>
          </p:cNvSpPr>
          <p:nvPr/>
        </p:nvSpPr>
        <p:spPr bwMode="auto">
          <a:xfrm>
            <a:off x="1371600" y="287441"/>
            <a:ext cx="571502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Linear least squares with basis functions</a:t>
            </a:r>
          </a:p>
        </p:txBody>
      </p:sp>
      <p:graphicFrame>
        <p:nvGraphicFramePr>
          <p:cNvPr id="21508" name="Object 7"/>
          <p:cNvGraphicFramePr>
            <a:graphicFrameLocks noChangeAspect="1"/>
          </p:cNvGraphicFramePr>
          <p:nvPr/>
        </p:nvGraphicFramePr>
        <p:xfrm>
          <a:off x="3733800" y="966085"/>
          <a:ext cx="1885950" cy="5274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863225" imgH="241195" progId="Equation.3">
                  <p:embed/>
                </p:oleObj>
              </mc:Choice>
              <mc:Fallback>
                <p:oleObj name="Equation" r:id="rId4" imgW="863225" imgH="241195" progId="Equation.3">
                  <p:embed/>
                  <p:pic>
                    <p:nvPicPr>
                      <p:cNvPr id="21508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3800" y="966085"/>
                        <a:ext cx="1885950" cy="52744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09" name="Text Box 8"/>
          <p:cNvSpPr txBox="1">
            <a:spLocks noChangeArrowheads="1"/>
          </p:cNvSpPr>
          <p:nvPr/>
        </p:nvSpPr>
        <p:spPr bwMode="auto">
          <a:xfrm>
            <a:off x="533400" y="943178"/>
            <a:ext cx="258115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Given training set</a:t>
            </a:r>
          </a:p>
        </p:txBody>
      </p:sp>
      <p:sp>
        <p:nvSpPr>
          <p:cNvPr id="21510" name="Text Box 9"/>
          <p:cNvSpPr txBox="1">
            <a:spLocks noChangeArrowheads="1"/>
          </p:cNvSpPr>
          <p:nvPr/>
        </p:nvSpPr>
        <p:spPr bwMode="auto">
          <a:xfrm>
            <a:off x="517451" y="1536137"/>
            <a:ext cx="8078723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Find the mean and variance of K clusters of input data. Construct the </a:t>
            </a:r>
            <a:r>
              <a:rPr lang="en-US" altLang="en-US" sz="2400" dirty="0" err="1"/>
              <a:t>NxK</a:t>
            </a:r>
            <a:r>
              <a:rPr lang="en-US" altLang="en-US" sz="2400" dirty="0"/>
              <a:t> matrix </a:t>
            </a:r>
            <a:r>
              <a:rPr lang="en-US" altLang="en-US" sz="2400" b="1" dirty="0"/>
              <a:t>D</a:t>
            </a:r>
            <a:r>
              <a:rPr lang="en-US" altLang="en-US" sz="2400" dirty="0"/>
              <a:t> with columns that are each basis function evaluated at all the examples in the training set. Construct a Nx1 column vector </a:t>
            </a:r>
            <a:r>
              <a:rPr lang="en-US" altLang="en-US" sz="2400" b="1" dirty="0"/>
              <a:t>r</a:t>
            </a:r>
            <a:r>
              <a:rPr lang="en-US" altLang="en-US" sz="2400" dirty="0"/>
              <a:t> with the response values of the attribute vectors in the training set.  </a:t>
            </a:r>
            <a:endParaRPr lang="en-US" altLang="en-US" sz="2400" b="1" dirty="0"/>
          </a:p>
        </p:txBody>
      </p:sp>
      <p:sp>
        <p:nvSpPr>
          <p:cNvPr id="21511" name="Text Box 10"/>
          <p:cNvSpPr txBox="1">
            <a:spLocks noChangeArrowheads="1"/>
          </p:cNvSpPr>
          <p:nvPr/>
        </p:nvSpPr>
        <p:spPr bwMode="auto">
          <a:xfrm>
            <a:off x="381000" y="5257800"/>
            <a:ext cx="85344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If needed, add a column of ones to include a bias node.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Solve normal equations </a:t>
            </a:r>
            <a:r>
              <a:rPr lang="en-US" altLang="en-US" sz="2400" b="1" dirty="0" err="1"/>
              <a:t>D</a:t>
            </a:r>
            <a:r>
              <a:rPr lang="en-US" altLang="en-US" sz="2400" b="1" baseline="30000" dirty="0" err="1"/>
              <a:t>T</a:t>
            </a:r>
            <a:r>
              <a:rPr lang="en-US" altLang="en-US" sz="2400" b="1" dirty="0" err="1"/>
              <a:t>Dw</a:t>
            </a:r>
            <a:r>
              <a:rPr lang="en-US" altLang="en-US" sz="2400" dirty="0"/>
              <a:t> = </a:t>
            </a:r>
            <a:r>
              <a:rPr lang="en-US" altLang="en-US" sz="2400" b="1" dirty="0" err="1"/>
              <a:t>D</a:t>
            </a:r>
            <a:r>
              <a:rPr lang="en-US" altLang="en-US" sz="2400" b="1" baseline="30000" dirty="0" err="1"/>
              <a:t>T</a:t>
            </a:r>
            <a:r>
              <a:rPr lang="en-US" altLang="en-US" sz="2400" b="1" dirty="0" err="1"/>
              <a:t>r</a:t>
            </a:r>
            <a:r>
              <a:rPr lang="en-US" altLang="en-US" sz="2400" dirty="0"/>
              <a:t> for a weight vector </a:t>
            </a:r>
            <a:r>
              <a:rPr lang="en-US" altLang="en-US" sz="2400" b="1" dirty="0"/>
              <a:t>w</a:t>
            </a:r>
            <a:r>
              <a:rPr lang="en-US" altLang="en-US" sz="2400" dirty="0"/>
              <a:t> connecting hidden nodes to output node</a:t>
            </a:r>
          </a:p>
        </p:txBody>
      </p:sp>
    </p:spTree>
    <p:extLst>
      <p:ext uri="{BB962C8B-B14F-4D97-AF65-F5344CB8AC3E}">
        <p14:creationId xmlns:p14="http://schemas.microsoft.com/office/powerpoint/2010/main" val="1463729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4"/>
          <p:cNvSpPr txBox="1">
            <a:spLocks noChangeArrowheads="1"/>
          </p:cNvSpPr>
          <p:nvPr/>
        </p:nvSpPr>
        <p:spPr bwMode="auto">
          <a:xfrm>
            <a:off x="1988344" y="1284685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22531" name="Text Box 5"/>
          <p:cNvSpPr txBox="1">
            <a:spLocks noChangeArrowheads="1"/>
          </p:cNvSpPr>
          <p:nvPr/>
        </p:nvSpPr>
        <p:spPr bwMode="auto">
          <a:xfrm>
            <a:off x="457200" y="1584767"/>
            <a:ext cx="7659469" cy="31085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/>
              <a:t>RBF networks perform best with large datasets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With large datasets, expect redundancy (i.e. multiple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examples expressing the same general pattern)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In RBF network, hidden layer is a feature-space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representation of the data where averaging has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been used to reduce noise.</a:t>
            </a:r>
          </a:p>
        </p:txBody>
      </p:sp>
    </p:spTree>
    <p:extLst>
      <p:ext uri="{BB962C8B-B14F-4D97-AF65-F5344CB8AC3E}">
        <p14:creationId xmlns:p14="http://schemas.microsoft.com/office/powerpoint/2010/main" val="7845309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8F7BBB-C211-45C8-909A-4ACF86D09353}" type="slidenum">
              <a:rPr lang="tr-TR"/>
              <a:pPr>
                <a:defRPr/>
              </a:pPr>
              <a:t>6</a:t>
            </a:fld>
            <a:endParaRPr lang="tr-TR"/>
          </a:p>
        </p:txBody>
      </p:sp>
      <p:sp>
        <p:nvSpPr>
          <p:cNvPr id="29700" name="Text Box 6"/>
          <p:cNvSpPr txBox="1">
            <a:spLocks noChangeArrowheads="1"/>
          </p:cNvSpPr>
          <p:nvPr/>
        </p:nvSpPr>
        <p:spPr bwMode="auto">
          <a:xfrm>
            <a:off x="381000" y="827396"/>
            <a:ext cx="8610600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>
                <a:latin typeface="Arial" charset="0"/>
              </a:rPr>
              <a:t>Clustering is unsupervised learning to find regularities in data.</a:t>
            </a:r>
          </a:p>
          <a:p>
            <a:endParaRPr lang="en-US" sz="1600" dirty="0">
              <a:latin typeface="Arial" charset="0"/>
            </a:endParaRPr>
          </a:p>
          <a:p>
            <a:r>
              <a:rPr lang="en-US" sz="2400" dirty="0">
                <a:latin typeface="Arial" charset="0"/>
              </a:rPr>
              <a:t>In clustering, we look for regularities as group membership</a:t>
            </a:r>
          </a:p>
          <a:p>
            <a:r>
              <a:rPr lang="en-US" sz="2400" dirty="0">
                <a:latin typeface="Arial" charset="0"/>
              </a:rPr>
              <a:t>Assume we know the best number of clusters, K</a:t>
            </a:r>
          </a:p>
          <a:p>
            <a:r>
              <a:rPr lang="en-US" sz="2400" dirty="0">
                <a:latin typeface="Arial" charset="0"/>
              </a:rPr>
              <a:t>Given K and dataset </a:t>
            </a:r>
            <a:r>
              <a:rPr lang="en-US" sz="2400" b="1" dirty="0">
                <a:latin typeface="Lucida Calligraphy" pitchFamily="66" charset="0"/>
              </a:rPr>
              <a:t>X,</a:t>
            </a:r>
            <a:r>
              <a:rPr lang="en-US" sz="2400" dirty="0">
                <a:latin typeface="Arial" charset="0"/>
              </a:rPr>
              <a:t> we find the size of each cluster P(G</a:t>
            </a:r>
            <a:r>
              <a:rPr lang="en-US" sz="2400" baseline="-25000" dirty="0">
                <a:latin typeface="Arial" charset="0"/>
              </a:rPr>
              <a:t>i</a:t>
            </a:r>
            <a:r>
              <a:rPr lang="en-US" sz="2400" dirty="0">
                <a:latin typeface="Arial" charset="0"/>
              </a:rPr>
              <a:t>) and its component density p</a:t>
            </a:r>
            <a:r>
              <a:rPr lang="en-US" sz="2400" baseline="-25000" dirty="0">
                <a:latin typeface="Arial" charset="0"/>
              </a:rPr>
              <a:t>i</a:t>
            </a:r>
            <a:r>
              <a:rPr lang="en-US" sz="2400" dirty="0">
                <a:latin typeface="Arial" charset="0"/>
              </a:rPr>
              <a:t>(</a:t>
            </a:r>
            <a:r>
              <a:rPr lang="en-US" sz="2400" b="1" dirty="0" err="1">
                <a:latin typeface="Arial" charset="0"/>
              </a:rPr>
              <a:t>x</a:t>
            </a:r>
            <a:r>
              <a:rPr lang="en-US" sz="2400" dirty="0" err="1">
                <a:latin typeface="Arial" charset="0"/>
              </a:rPr>
              <a:t>|G</a:t>
            </a:r>
            <a:r>
              <a:rPr lang="en-US" sz="2400" baseline="-25000" dirty="0" err="1">
                <a:latin typeface="Arial" charset="0"/>
              </a:rPr>
              <a:t>i</a:t>
            </a:r>
            <a:r>
              <a:rPr lang="en-US" sz="2400" dirty="0">
                <a:latin typeface="Arial" charset="0"/>
              </a:rPr>
              <a:t>), the probability that attribute vector </a:t>
            </a:r>
            <a:r>
              <a:rPr lang="en-US" sz="2400" b="1" dirty="0">
                <a:latin typeface="Arial" charset="0"/>
              </a:rPr>
              <a:t>x</a:t>
            </a:r>
            <a:r>
              <a:rPr lang="en-US" sz="2400" dirty="0">
                <a:latin typeface="Arial" charset="0"/>
              </a:rPr>
              <a:t> belongs to cluster </a:t>
            </a:r>
            <a:r>
              <a:rPr lang="en-US" sz="2400" dirty="0" err="1">
                <a:latin typeface="Arial" charset="0"/>
              </a:rPr>
              <a:t>i</a:t>
            </a:r>
            <a:r>
              <a:rPr lang="en-US" sz="2400" dirty="0">
                <a:latin typeface="Arial" charset="0"/>
              </a:rPr>
              <a:t>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392953" y="304800"/>
            <a:ext cx="36615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Background on clustering</a:t>
            </a:r>
          </a:p>
        </p:txBody>
      </p:sp>
    </p:spTree>
    <p:extLst>
      <p:ext uri="{BB962C8B-B14F-4D97-AF65-F5344CB8AC3E}">
        <p14:creationId xmlns:p14="http://schemas.microsoft.com/office/powerpoint/2010/main" val="2587106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E22F65-2DF6-44FB-B1EA-43CD02ED7EC9}" type="slidenum">
              <a:rPr lang="tr-TR"/>
              <a:pPr>
                <a:defRPr/>
              </a:pPr>
              <a:t>7</a:t>
            </a:fld>
            <a:endParaRPr lang="tr-TR"/>
          </a:p>
        </p:txBody>
      </p:sp>
      <p:sp>
        <p:nvSpPr>
          <p:cNvPr id="287780" name="Text Box 18"/>
          <p:cNvSpPr txBox="1">
            <a:spLocks noChangeArrowheads="1"/>
          </p:cNvSpPr>
          <p:nvPr/>
        </p:nvSpPr>
        <p:spPr bwMode="auto">
          <a:xfrm>
            <a:off x="291845" y="2748983"/>
            <a:ext cx="350608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Arial" charset="0"/>
              </a:rPr>
              <a:t>Define group labels </a:t>
            </a:r>
          </a:p>
          <a:p>
            <a:r>
              <a:rPr lang="en-US" sz="2400" dirty="0">
                <a:latin typeface="Arial" charset="0"/>
              </a:rPr>
              <a:t>based on nearest center</a:t>
            </a:r>
            <a:endParaRPr lang="en-US" sz="1600" dirty="0"/>
          </a:p>
        </p:txBody>
      </p:sp>
      <p:sp>
        <p:nvSpPr>
          <p:cNvPr id="287781" name="Text Box 19"/>
          <p:cNvSpPr txBox="1">
            <a:spLocks noChangeArrowheads="1"/>
          </p:cNvSpPr>
          <p:nvPr/>
        </p:nvSpPr>
        <p:spPr bwMode="auto">
          <a:xfrm>
            <a:off x="662940" y="4060092"/>
            <a:ext cx="321754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Arial" charset="0"/>
              </a:rPr>
              <a:t>Get new trial centers</a:t>
            </a:r>
          </a:p>
          <a:p>
            <a:r>
              <a:rPr lang="en-US" sz="2400" dirty="0">
                <a:latin typeface="Arial" charset="0"/>
              </a:rPr>
              <a:t>based on group labels</a:t>
            </a:r>
          </a:p>
        </p:txBody>
      </p:sp>
      <p:sp>
        <p:nvSpPr>
          <p:cNvPr id="287782" name="Rectangle 21"/>
          <p:cNvSpPr>
            <a:spLocks noChangeArrowheads="1"/>
          </p:cNvSpPr>
          <p:nvPr/>
        </p:nvSpPr>
        <p:spPr bwMode="auto">
          <a:xfrm>
            <a:off x="152400" y="662754"/>
            <a:ext cx="883920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>
                <a:latin typeface="Arial" charset="0"/>
              </a:rPr>
              <a:t>Find group labels using the geometric interpretation of a cluster </a:t>
            </a:r>
          </a:p>
          <a:p>
            <a:r>
              <a:rPr lang="en-US" sz="2400" dirty="0">
                <a:latin typeface="Arial" charset="0"/>
              </a:rPr>
              <a:t>as points in attribute space closer to a “center” than they are to </a:t>
            </a:r>
          </a:p>
          <a:p>
            <a:r>
              <a:rPr lang="en-US" sz="2400" dirty="0">
                <a:latin typeface="Arial" charset="0"/>
              </a:rPr>
              <a:t>data points not in the cluster</a:t>
            </a:r>
          </a:p>
          <a:p>
            <a:endParaRPr lang="en-US" sz="1600" dirty="0">
              <a:latin typeface="Arial" charset="0"/>
            </a:endParaRPr>
          </a:p>
          <a:p>
            <a:r>
              <a:rPr lang="en-US" sz="2400" dirty="0">
                <a:latin typeface="Arial" charset="0"/>
              </a:rPr>
              <a:t>Define trial centers by reference vectors </a:t>
            </a:r>
            <a:r>
              <a:rPr lang="en-US" sz="2400" b="1" dirty="0">
                <a:latin typeface="Arial" charset="0"/>
              </a:rPr>
              <a:t>m</a:t>
            </a:r>
            <a:r>
              <a:rPr lang="en-US" sz="2400" i="1" baseline="-25000" dirty="0">
                <a:latin typeface="Arial" charset="0"/>
              </a:rPr>
              <a:t>j</a:t>
            </a:r>
            <a:r>
              <a:rPr lang="en-US" sz="2400" dirty="0">
                <a:latin typeface="Arial" charset="0"/>
              </a:rPr>
              <a:t> </a:t>
            </a:r>
            <a:r>
              <a:rPr lang="en-US" sz="2400" i="1" dirty="0">
                <a:latin typeface="Arial" charset="0"/>
              </a:rPr>
              <a:t>j </a:t>
            </a:r>
            <a:r>
              <a:rPr lang="en-US" sz="2400" dirty="0">
                <a:latin typeface="Arial" charset="0"/>
              </a:rPr>
              <a:t>= 1…</a:t>
            </a:r>
            <a:r>
              <a:rPr lang="en-US" sz="2400" i="1" dirty="0">
                <a:latin typeface="Arial" charset="0"/>
              </a:rPr>
              <a:t>k</a:t>
            </a:r>
          </a:p>
        </p:txBody>
      </p:sp>
      <p:graphicFrame>
        <p:nvGraphicFramePr>
          <p:cNvPr id="287766" name="Object 22"/>
          <p:cNvGraphicFramePr>
            <a:graphicFrameLocks noChangeAspect="1"/>
          </p:cNvGraphicFramePr>
          <p:nvPr/>
        </p:nvGraphicFramePr>
        <p:xfrm>
          <a:off x="3824788" y="2544489"/>
          <a:ext cx="4877961" cy="11957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641320" imgH="647640" progId="Equation.3">
                  <p:embed/>
                </p:oleObj>
              </mc:Choice>
              <mc:Fallback>
                <p:oleObj name="Equation" r:id="rId2" imgW="2641320" imgH="647640" progId="Equation.3">
                  <p:embed/>
                  <p:pic>
                    <p:nvPicPr>
                      <p:cNvPr id="287766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24788" y="2544489"/>
                        <a:ext cx="4877961" cy="119571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7767" name="Object 23"/>
          <p:cNvGraphicFramePr>
            <a:graphicFrameLocks noChangeAspect="1"/>
          </p:cNvGraphicFramePr>
          <p:nvPr/>
        </p:nvGraphicFramePr>
        <p:xfrm>
          <a:off x="4114800" y="3811648"/>
          <a:ext cx="1942608" cy="1141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015920" imgH="596880" progId="Equation.3">
                  <p:embed/>
                </p:oleObj>
              </mc:Choice>
              <mc:Fallback>
                <p:oleObj name="Equation" r:id="rId4" imgW="1015920" imgH="596880" progId="Equation.3">
                  <p:embed/>
                  <p:pic>
                    <p:nvPicPr>
                      <p:cNvPr id="287767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4800" y="3811648"/>
                        <a:ext cx="1942608" cy="114183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7783" name="Text Box 24"/>
          <p:cNvSpPr txBox="1">
            <a:spLocks noChangeArrowheads="1"/>
          </p:cNvSpPr>
          <p:nvPr/>
        </p:nvSpPr>
        <p:spPr bwMode="auto">
          <a:xfrm>
            <a:off x="495845" y="5024927"/>
            <a:ext cx="338201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>
                <a:latin typeface="Arial" charset="0"/>
              </a:rPr>
              <a:t>Judge convergence by dispersion of clusters</a:t>
            </a:r>
          </a:p>
        </p:txBody>
      </p:sp>
      <p:graphicFrame>
        <p:nvGraphicFramePr>
          <p:cNvPr id="287776" name="Object 32"/>
          <p:cNvGraphicFramePr>
            <a:graphicFrameLocks noChangeAspect="1"/>
          </p:cNvGraphicFramePr>
          <p:nvPr/>
        </p:nvGraphicFramePr>
        <p:xfrm>
          <a:off x="3516171" y="5185153"/>
          <a:ext cx="5400389" cy="7726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2400120" imgH="342720" progId="Equation.3">
                  <p:embed/>
                </p:oleObj>
              </mc:Choice>
              <mc:Fallback>
                <p:oleObj name="Equation" r:id="rId6" imgW="2400120" imgH="342720" progId="Equation.3">
                  <p:embed/>
                  <p:pic>
                    <p:nvPicPr>
                      <p:cNvPr id="287776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16171" y="5185153"/>
                        <a:ext cx="5400389" cy="77264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176841" y="104719"/>
            <a:ext cx="45688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-Means Clustering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: hard labels</a:t>
            </a:r>
          </a:p>
        </p:txBody>
      </p:sp>
    </p:spTree>
    <p:extLst>
      <p:ext uri="{BB962C8B-B14F-4D97-AF65-F5344CB8AC3E}">
        <p14:creationId xmlns:p14="http://schemas.microsoft.com/office/powerpoint/2010/main" val="21067401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92344517"/>
              </p:ext>
            </p:extLst>
          </p:nvPr>
        </p:nvGraphicFramePr>
        <p:xfrm>
          <a:off x="762000" y="685800"/>
          <a:ext cx="1942608" cy="1141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015920" imgH="596880" progId="Equation.3">
                  <p:embed/>
                </p:oleObj>
              </mc:Choice>
              <mc:Fallback>
                <p:oleObj name="Equation" r:id="rId2" imgW="1015920" imgH="596880" progId="Equation.3">
                  <p:embed/>
                  <p:pic>
                    <p:nvPicPr>
                      <p:cNvPr id="287767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685800"/>
                        <a:ext cx="1942608" cy="114183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895600" y="841220"/>
            <a:ext cx="591700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Components of m</a:t>
            </a:r>
            <a:r>
              <a:rPr lang="en-US" sz="2400" i="1" baseline="-25000" dirty="0"/>
              <a:t>i</a:t>
            </a:r>
            <a:r>
              <a:rPr lang="en-US" sz="2400" dirty="0"/>
              <a:t> are just the average of </a:t>
            </a:r>
          </a:p>
          <a:p>
            <a:r>
              <a:rPr lang="en-US" sz="2400" dirty="0"/>
              <a:t>components of attribute vectors in cluster </a:t>
            </a:r>
            <a:r>
              <a:rPr lang="en-US" sz="2400" dirty="0" err="1"/>
              <a:t>i</a:t>
            </a:r>
            <a:endParaRPr lang="en-US" sz="2400" dirty="0"/>
          </a:p>
        </p:txBody>
      </p:sp>
      <p:graphicFrame>
        <p:nvGraphicFramePr>
          <p:cNvPr id="9" name="Object 3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38729380"/>
              </p:ext>
            </p:extLst>
          </p:nvPr>
        </p:nvGraphicFramePr>
        <p:xfrm>
          <a:off x="463140" y="2590800"/>
          <a:ext cx="5400389" cy="7726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2400120" imgH="342720" progId="Equation.3">
                  <p:embed/>
                </p:oleObj>
              </mc:Choice>
              <mc:Fallback>
                <p:oleObj name="Equation" r:id="rId4" imgW="2400120" imgH="342720" progId="Equation.3">
                  <p:embed/>
                  <p:pic>
                    <p:nvPicPr>
                      <p:cNvPr id="287776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3140" y="2590800"/>
                        <a:ext cx="5400389" cy="77264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463140" y="3363441"/>
            <a:ext cx="834946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Dispersion of a cluster is the sum of the distance of each member from the mean of the cluster. </a:t>
            </a:r>
          </a:p>
          <a:p>
            <a:endParaRPr lang="en-US" sz="2400" dirty="0"/>
          </a:p>
          <a:p>
            <a:r>
              <a:rPr lang="en-US" sz="2400" i="1" dirty="0"/>
              <a:t>E</a:t>
            </a:r>
            <a:r>
              <a:rPr lang="en-US" sz="2400" dirty="0"/>
              <a:t> is the sum of the dispersions of the k clusters</a:t>
            </a:r>
          </a:p>
        </p:txBody>
      </p:sp>
    </p:spTree>
    <p:extLst>
      <p:ext uri="{BB962C8B-B14F-4D97-AF65-F5344CB8AC3E}">
        <p14:creationId xmlns:p14="http://schemas.microsoft.com/office/powerpoint/2010/main" val="18160545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B7EE9B-A7E0-4845-8736-08509A1544AD}" type="slidenum">
              <a:rPr lang="tr-TR"/>
              <a:pPr>
                <a:defRPr/>
              </a:pPr>
              <a:t>9</a:t>
            </a:fld>
            <a:endParaRPr lang="tr-TR"/>
          </a:p>
        </p:txBody>
      </p:sp>
      <p:pic>
        <p:nvPicPr>
          <p:cNvPr id="331778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14400" y="614066"/>
            <a:ext cx="7375192" cy="61009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1780" name="Text Box 5"/>
          <p:cNvSpPr txBox="1">
            <a:spLocks noChangeArrowheads="1"/>
          </p:cNvSpPr>
          <p:nvPr/>
        </p:nvSpPr>
        <p:spPr bwMode="auto">
          <a:xfrm>
            <a:off x="1665282" y="165636"/>
            <a:ext cx="680987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Arial" charset="0"/>
              </a:rPr>
              <a:t>Initial centers are 2 randomly chosen data points</a:t>
            </a:r>
          </a:p>
        </p:txBody>
      </p:sp>
    </p:spTree>
    <p:extLst>
      <p:ext uri="{BB962C8B-B14F-4D97-AF65-F5344CB8AC3E}">
        <p14:creationId xmlns:p14="http://schemas.microsoft.com/office/powerpoint/2010/main" val="133175514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1937</TotalTime>
  <Words>1611</Words>
  <Application>Microsoft Office PowerPoint</Application>
  <PresentationFormat>On-screen Show (4:3)</PresentationFormat>
  <Paragraphs>206</Paragraphs>
  <Slides>35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10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48" baseType="lpstr">
      <vt:lpstr>Arial</vt:lpstr>
      <vt:lpstr>Calibri</vt:lpstr>
      <vt:lpstr>Calibri Light</vt:lpstr>
      <vt:lpstr>Lucida Bright</vt:lpstr>
      <vt:lpstr>Lucida Calligraphy</vt:lpstr>
      <vt:lpstr>Palatino Linotype</vt:lpstr>
      <vt:lpstr>Roboto</vt:lpstr>
      <vt:lpstr>Symbol</vt:lpstr>
      <vt:lpstr>Wingdings</vt:lpstr>
      <vt:lpstr>Wingdings 2</vt:lpstr>
      <vt:lpstr>Default Design</vt:lpstr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Initial centers are arbitrary points in attribute space. </vt:lpstr>
      <vt:lpstr>K-means is an example of the Expectation-Maximization (EM) approach to maximum likelihood estimation (MLE)</vt:lpstr>
      <vt:lpstr>K-means clustering pseudo code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K-means clustering returns membership and centroids only RBF with K-means uses s2 = d2max/2K for all basis functions</vt:lpstr>
      <vt:lpstr>PowerPoint Presentation</vt:lpstr>
      <vt:lpstr>PowerPoint Presentation</vt:lpstr>
      <vt:lpstr>PowerPoint Presentation</vt:lpstr>
      <vt:lpstr>rit, is 1 if training example xt is in ith group and zero otherwise. Allows parameters of the Gaussian mixture to be written as sums over the whole training set.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 H. Miller</dc:creator>
  <cp:lastModifiedBy>Miller, John H</cp:lastModifiedBy>
  <cp:revision>133</cp:revision>
  <dcterms:created xsi:type="dcterms:W3CDTF">2014-08-26T18:18:36Z</dcterms:created>
  <dcterms:modified xsi:type="dcterms:W3CDTF">2024-10-17T18:30:15Z</dcterms:modified>
</cp:coreProperties>
</file>