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9" r:id="rId2"/>
    <p:sldId id="290" r:id="rId3"/>
    <p:sldId id="260" r:id="rId4"/>
    <p:sldId id="281" r:id="rId5"/>
    <p:sldId id="293" r:id="rId6"/>
    <p:sldId id="294" r:id="rId7"/>
    <p:sldId id="295" r:id="rId8"/>
    <p:sldId id="267" r:id="rId9"/>
    <p:sldId id="262" r:id="rId10"/>
    <p:sldId id="296" r:id="rId11"/>
    <p:sldId id="264" r:id="rId12"/>
    <p:sldId id="289" r:id="rId13"/>
    <p:sldId id="284" r:id="rId14"/>
    <p:sldId id="285" r:id="rId15"/>
    <p:sldId id="269" r:id="rId16"/>
    <p:sldId id="286" r:id="rId17"/>
    <p:sldId id="28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194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3D9181-9DD2-492A-9356-553CB3262E9B}" type="datetimeFigureOut">
              <a:rPr lang="en-US" smtClean="0"/>
              <a:t>8/18/2025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6D79A8-EA43-4745-B5BA-D1BD82A9BEA7}" type="slidenum">
              <a:rPr lang="en-US" smtClean="0"/>
              <a:t>‹#›</a:t>
            </a:fld>
            <a:endParaRPr lang="en-US" dirty="0"/>
          </a:p>
        </p:txBody>
      </p:sp>
    </p:spTree>
    <p:extLst>
      <p:ext uri="{BB962C8B-B14F-4D97-AF65-F5344CB8AC3E}">
        <p14:creationId xmlns:p14="http://schemas.microsoft.com/office/powerpoint/2010/main" val="333800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96D79A8-EA43-4745-B5BA-D1BD82A9BEA7}" type="slidenum">
              <a:rPr lang="en-US" smtClean="0"/>
              <a:t>11</a:t>
            </a:fld>
            <a:endParaRPr lang="en-US"/>
          </a:p>
        </p:txBody>
      </p:sp>
    </p:spTree>
    <p:extLst>
      <p:ext uri="{BB962C8B-B14F-4D97-AF65-F5344CB8AC3E}">
        <p14:creationId xmlns:p14="http://schemas.microsoft.com/office/powerpoint/2010/main" val="41968006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195AFB4-D42A-4838-9CF5-BEB1A5CBA502}" type="datetimeFigureOut">
              <a:rPr lang="en-US" smtClean="0"/>
              <a:t>8/18/2025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A8137A-AB4B-4288-BDCF-97DE575A0E18}" type="slidenum">
              <a:rPr lang="en-US" smtClean="0"/>
              <a:t>‹#›</a:t>
            </a:fld>
            <a:endParaRPr lang="en-US" dirty="0"/>
          </a:p>
        </p:txBody>
      </p:sp>
    </p:spTree>
    <p:extLst>
      <p:ext uri="{BB962C8B-B14F-4D97-AF65-F5344CB8AC3E}">
        <p14:creationId xmlns:p14="http://schemas.microsoft.com/office/powerpoint/2010/main" val="2379997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95AFB4-D42A-4838-9CF5-BEB1A5CBA502}" type="datetimeFigureOut">
              <a:rPr lang="en-US" smtClean="0"/>
              <a:t>8/18/2025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A8137A-AB4B-4288-BDCF-97DE575A0E18}" type="slidenum">
              <a:rPr lang="en-US" smtClean="0"/>
              <a:t>‹#›</a:t>
            </a:fld>
            <a:endParaRPr lang="en-US" dirty="0"/>
          </a:p>
        </p:txBody>
      </p:sp>
    </p:spTree>
    <p:extLst>
      <p:ext uri="{BB962C8B-B14F-4D97-AF65-F5344CB8AC3E}">
        <p14:creationId xmlns:p14="http://schemas.microsoft.com/office/powerpoint/2010/main" val="1377513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95AFB4-D42A-4838-9CF5-BEB1A5CBA502}" type="datetimeFigureOut">
              <a:rPr lang="en-US" smtClean="0"/>
              <a:t>8/18/2025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A8137A-AB4B-4288-BDCF-97DE575A0E18}" type="slidenum">
              <a:rPr lang="en-US" smtClean="0"/>
              <a:t>‹#›</a:t>
            </a:fld>
            <a:endParaRPr lang="en-US" dirty="0"/>
          </a:p>
        </p:txBody>
      </p:sp>
    </p:spTree>
    <p:extLst>
      <p:ext uri="{BB962C8B-B14F-4D97-AF65-F5344CB8AC3E}">
        <p14:creationId xmlns:p14="http://schemas.microsoft.com/office/powerpoint/2010/main" val="689419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95AFB4-D42A-4838-9CF5-BEB1A5CBA502}" type="datetimeFigureOut">
              <a:rPr lang="en-US" smtClean="0"/>
              <a:t>8/18/2025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A8137A-AB4B-4288-BDCF-97DE575A0E18}" type="slidenum">
              <a:rPr lang="en-US" smtClean="0"/>
              <a:t>‹#›</a:t>
            </a:fld>
            <a:endParaRPr lang="en-US" dirty="0"/>
          </a:p>
        </p:txBody>
      </p:sp>
    </p:spTree>
    <p:extLst>
      <p:ext uri="{BB962C8B-B14F-4D97-AF65-F5344CB8AC3E}">
        <p14:creationId xmlns:p14="http://schemas.microsoft.com/office/powerpoint/2010/main" val="4241313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95AFB4-D42A-4838-9CF5-BEB1A5CBA502}" type="datetimeFigureOut">
              <a:rPr lang="en-US" smtClean="0"/>
              <a:t>8/18/2025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FA8137A-AB4B-4288-BDCF-97DE575A0E18}" type="slidenum">
              <a:rPr lang="en-US" smtClean="0"/>
              <a:t>‹#›</a:t>
            </a:fld>
            <a:endParaRPr lang="en-US" dirty="0"/>
          </a:p>
        </p:txBody>
      </p:sp>
    </p:spTree>
    <p:extLst>
      <p:ext uri="{BB962C8B-B14F-4D97-AF65-F5344CB8AC3E}">
        <p14:creationId xmlns:p14="http://schemas.microsoft.com/office/powerpoint/2010/main" val="222025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195AFB4-D42A-4838-9CF5-BEB1A5CBA502}" type="datetimeFigureOut">
              <a:rPr lang="en-US" smtClean="0"/>
              <a:t>8/18/2025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A8137A-AB4B-4288-BDCF-97DE575A0E18}" type="slidenum">
              <a:rPr lang="en-US" smtClean="0"/>
              <a:t>‹#›</a:t>
            </a:fld>
            <a:endParaRPr lang="en-US" dirty="0"/>
          </a:p>
        </p:txBody>
      </p:sp>
    </p:spTree>
    <p:extLst>
      <p:ext uri="{BB962C8B-B14F-4D97-AF65-F5344CB8AC3E}">
        <p14:creationId xmlns:p14="http://schemas.microsoft.com/office/powerpoint/2010/main" val="1974075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195AFB4-D42A-4838-9CF5-BEB1A5CBA502}" type="datetimeFigureOut">
              <a:rPr lang="en-US" smtClean="0"/>
              <a:t>8/18/2025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FA8137A-AB4B-4288-BDCF-97DE575A0E18}" type="slidenum">
              <a:rPr lang="en-US" smtClean="0"/>
              <a:t>‹#›</a:t>
            </a:fld>
            <a:endParaRPr lang="en-US" dirty="0"/>
          </a:p>
        </p:txBody>
      </p:sp>
    </p:spTree>
    <p:extLst>
      <p:ext uri="{BB962C8B-B14F-4D97-AF65-F5344CB8AC3E}">
        <p14:creationId xmlns:p14="http://schemas.microsoft.com/office/powerpoint/2010/main" val="242519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195AFB4-D42A-4838-9CF5-BEB1A5CBA502}" type="datetimeFigureOut">
              <a:rPr lang="en-US" smtClean="0"/>
              <a:t>8/18/2025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FA8137A-AB4B-4288-BDCF-97DE575A0E18}" type="slidenum">
              <a:rPr lang="en-US" smtClean="0"/>
              <a:t>‹#›</a:t>
            </a:fld>
            <a:endParaRPr lang="en-US" dirty="0"/>
          </a:p>
        </p:txBody>
      </p:sp>
    </p:spTree>
    <p:extLst>
      <p:ext uri="{BB962C8B-B14F-4D97-AF65-F5344CB8AC3E}">
        <p14:creationId xmlns:p14="http://schemas.microsoft.com/office/powerpoint/2010/main" val="2981846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95AFB4-D42A-4838-9CF5-BEB1A5CBA502}" type="datetimeFigureOut">
              <a:rPr lang="en-US" smtClean="0"/>
              <a:t>8/18/2025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FA8137A-AB4B-4288-BDCF-97DE575A0E18}" type="slidenum">
              <a:rPr lang="en-US" smtClean="0"/>
              <a:t>‹#›</a:t>
            </a:fld>
            <a:endParaRPr lang="en-US" dirty="0"/>
          </a:p>
        </p:txBody>
      </p:sp>
    </p:spTree>
    <p:extLst>
      <p:ext uri="{BB962C8B-B14F-4D97-AF65-F5344CB8AC3E}">
        <p14:creationId xmlns:p14="http://schemas.microsoft.com/office/powerpoint/2010/main" val="1302951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95AFB4-D42A-4838-9CF5-BEB1A5CBA502}" type="datetimeFigureOut">
              <a:rPr lang="en-US" smtClean="0"/>
              <a:t>8/18/2025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A8137A-AB4B-4288-BDCF-97DE575A0E18}" type="slidenum">
              <a:rPr lang="en-US" smtClean="0"/>
              <a:t>‹#›</a:t>
            </a:fld>
            <a:endParaRPr lang="en-US" dirty="0"/>
          </a:p>
        </p:txBody>
      </p:sp>
    </p:spTree>
    <p:extLst>
      <p:ext uri="{BB962C8B-B14F-4D97-AF65-F5344CB8AC3E}">
        <p14:creationId xmlns:p14="http://schemas.microsoft.com/office/powerpoint/2010/main" val="463893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95AFB4-D42A-4838-9CF5-BEB1A5CBA502}" type="datetimeFigureOut">
              <a:rPr lang="en-US" smtClean="0"/>
              <a:t>8/18/2025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FA8137A-AB4B-4288-BDCF-97DE575A0E18}" type="slidenum">
              <a:rPr lang="en-US" smtClean="0"/>
              <a:t>‹#›</a:t>
            </a:fld>
            <a:endParaRPr lang="en-US" dirty="0"/>
          </a:p>
        </p:txBody>
      </p:sp>
    </p:spTree>
    <p:extLst>
      <p:ext uri="{BB962C8B-B14F-4D97-AF65-F5344CB8AC3E}">
        <p14:creationId xmlns:p14="http://schemas.microsoft.com/office/powerpoint/2010/main" val="404666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95AFB4-D42A-4838-9CF5-BEB1A5CBA502}" type="datetimeFigureOut">
              <a:rPr lang="en-US" smtClean="0"/>
              <a:t>8/18/2025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A8137A-AB4B-4288-BDCF-97DE575A0E18}" type="slidenum">
              <a:rPr lang="en-US" smtClean="0"/>
              <a:t>‹#›</a:t>
            </a:fld>
            <a:endParaRPr lang="en-US" dirty="0"/>
          </a:p>
        </p:txBody>
      </p:sp>
    </p:spTree>
    <p:extLst>
      <p:ext uri="{BB962C8B-B14F-4D97-AF65-F5344CB8AC3E}">
        <p14:creationId xmlns:p14="http://schemas.microsoft.com/office/powerpoint/2010/main" val="1473286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tricity.wsu.edu/~jhmiller" TargetMode="External"/><Relationship Id="rId2" Type="http://schemas.openxmlformats.org/officeDocument/2006/relationships/hyperlink" Target="mailto:jhmiller@tricity.wsu.edu"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mailto:tricities.testingcenter@wsu.edu"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communitystandards.wsu.edu/policies-and-reporting/academic-integrity-policy/"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hyperlink" Target="https://syllabus.wsu.edu/university-syllabus/"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https://catalog.wsu.edu/General/AcademicRegulations/ListBy/104" TargetMode="Externa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ccr.wsu.edu/file-a-complaint/" TargetMode="External"/><Relationship Id="rId2" Type="http://schemas.openxmlformats.org/officeDocument/2006/relationships/hyperlink" Target="https://ccr.wsu.edu/"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www.youtube.com/watch?v=WClaZzSvao4&amp;feature=youtu.be"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s://tricities.wsu.edu/current-students/cougarcares/" TargetMode="External"/><Relationship Id="rId2" Type="http://schemas.openxmlformats.org/officeDocument/2006/relationships/hyperlink" Target="https://tricities.wsu.edu/current-students/support/"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www.tricity.wsu.edu/~jhmiller"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tel:5093727352" TargetMode="External"/><Relationship Id="rId2" Type="http://schemas.openxmlformats.org/officeDocument/2006/relationships/hyperlink" Target="mailto:tricities.accommodations@wsu.edu" TargetMode="External"/><Relationship Id="rId1" Type="http://schemas.openxmlformats.org/officeDocument/2006/relationships/slideLayout" Target="../slideLayouts/slideLayout1.xml"/><Relationship Id="rId4" Type="http://schemas.openxmlformats.org/officeDocument/2006/relationships/hyperlink" Target="https://urldefense.com/v3/__https:/nam12.safelinks.protection.outlook.com/?url=https*3A*2F*2Faccommodations.wsu.edu*2Fstudent-support*2F&amp;data=05*7C02*7Cfaculty*40tricity.wsu.edu*7C5990a489f48f41e9184e08dddb2fa188*7Cb52be471f7f147b4a8790c799bb53db5*7C0*7C0*7C638907719792585483*7CUnknown*7CTWFpbGZsb3d8eyJFbXB0eU1hcGkiOnRydWUsIlYiOiIwLjAuMDAwMCIsIlAiOiJXaW4zMiIsIkFOIjoiTWFpbCIsIldUIjoyfQ*3D*3D*7C0*7C*7C*7C&amp;sdata=ZOyrIzbdvOv9FpQx5ptQ4KesDWHwosruyc7Gpd2nTqk*3D&amp;reserved=0__;JSUlJSUlJSUlJSUlJSUlJSUlJSUlJQ!!JmPEgBY0HMszNaDT!v9viqoigHBelaq7dKrNF5Ywwlu4gUotmr21ZqGPsIwm0x7ArOejxk7KpkIpieht1jCCG80-RgqwOXtOJnp2sJZV9$"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458956"/>
            <a:ext cx="8153400" cy="5663089"/>
          </a:xfrm>
          <a:prstGeom prst="rect">
            <a:avLst/>
          </a:prstGeom>
        </p:spPr>
        <p:txBody>
          <a:bodyPr wrap="square">
            <a:spAutoFit/>
          </a:bodyPr>
          <a:lstStyle/>
          <a:p>
            <a:pPr algn="ctr"/>
            <a:r>
              <a:rPr lang="en-US" sz="2000" dirty="0">
                <a:latin typeface="Arial" panose="020B0604020202020204" pitchFamily="34" charset="0"/>
                <a:ea typeface="Times New Roman" panose="02020603050405020304" pitchFamily="18" charset="0"/>
                <a:cs typeface="Arial" panose="020B0604020202020204" pitchFamily="34" charset="0"/>
              </a:rPr>
              <a:t>Welcome to </a:t>
            </a:r>
            <a:r>
              <a:rPr lang="en-US" sz="2000" dirty="0" err="1">
                <a:latin typeface="Arial" panose="020B0604020202020204" pitchFamily="34" charset="0"/>
                <a:ea typeface="Times New Roman" panose="02020603050405020304" pitchFamily="18" charset="0"/>
                <a:cs typeface="Arial" panose="020B0604020202020204" pitchFamily="34" charset="0"/>
              </a:rPr>
              <a:t>CptS</a:t>
            </a:r>
            <a:r>
              <a:rPr lang="en-US" sz="2000" dirty="0">
                <a:latin typeface="Arial" panose="020B0604020202020204" pitchFamily="34" charset="0"/>
                <a:ea typeface="Times New Roman" panose="02020603050405020304" pitchFamily="18" charset="0"/>
                <a:cs typeface="Arial" panose="020B0604020202020204" pitchFamily="34" charset="0"/>
              </a:rPr>
              <a:t> 434-534</a:t>
            </a:r>
          </a:p>
          <a:p>
            <a:pPr algn="ct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Neural Network </a:t>
            </a:r>
            <a:r>
              <a:rPr lang="en-US" sz="2000" dirty="0">
                <a:latin typeface="Arial" panose="020B0604020202020204" pitchFamily="34" charset="0"/>
                <a:ea typeface="Times New Roman" panose="02020603050405020304" pitchFamily="18" charset="0"/>
                <a:cs typeface="Arial" panose="020B0604020202020204" pitchFamily="34" charset="0"/>
              </a:rPr>
              <a:t>Design and Application</a:t>
            </a:r>
          </a:p>
          <a:p>
            <a:pPr algn="ctr"/>
            <a:r>
              <a:rPr lang="en-US" sz="2000" dirty="0">
                <a:latin typeface="Arial" panose="020B0604020202020204" pitchFamily="34" charset="0"/>
                <a:ea typeface="Times New Roman" panose="02020603050405020304" pitchFamily="18" charset="0"/>
                <a:cs typeface="Arial" panose="020B0604020202020204" pitchFamily="34" charset="0"/>
              </a:rPr>
              <a:t>Fall 2025</a:t>
            </a:r>
            <a:endParaRPr lang="en-US" sz="1400" dirty="0">
              <a:latin typeface="Arial" panose="020B0604020202020204" pitchFamily="34" charset="0"/>
              <a:ea typeface="Times New Roman" panose="02020603050405020304" pitchFamily="18" charset="0"/>
              <a:cs typeface="Arial" panose="020B0604020202020204" pitchFamily="34" charset="0"/>
            </a:endParaRPr>
          </a:p>
          <a:p>
            <a:pPr algn="ctr"/>
            <a:r>
              <a:rPr lang="en-US" sz="2000" dirty="0">
                <a:latin typeface="Arial" panose="020B0604020202020204" pitchFamily="34" charset="0"/>
                <a:ea typeface="Times New Roman" panose="02020603050405020304" pitchFamily="18" charset="0"/>
                <a:cs typeface="Arial" panose="020B0604020202020204" pitchFamily="34" charset="0"/>
              </a:rPr>
              <a:t>Tuesday Thursday 1:30-2:45 pm</a:t>
            </a:r>
          </a:p>
          <a:p>
            <a:pPr algn="ctr"/>
            <a:r>
              <a:rPr lang="en-US" sz="2000" dirty="0">
                <a:effectLst/>
                <a:latin typeface="Arial" panose="020B0604020202020204" pitchFamily="34" charset="0"/>
                <a:ea typeface="Times New Roman" panose="02020603050405020304" pitchFamily="18" charset="0"/>
                <a:cs typeface="Arial" panose="020B0604020202020204" pitchFamily="34" charset="0"/>
              </a:rPr>
              <a:t>Floyd 131</a:t>
            </a:r>
          </a:p>
          <a:p>
            <a:pPr algn="ctr"/>
            <a:r>
              <a:rPr lang="en-US" sz="2000" dirty="0">
                <a:latin typeface="Arial" panose="020B0604020202020204" pitchFamily="34" charset="0"/>
                <a:ea typeface="Times New Roman" panose="02020603050405020304" pitchFamily="18" charset="0"/>
                <a:cs typeface="Arial" panose="020B0604020202020204" pitchFamily="34" charset="0"/>
              </a:rPr>
              <a:t>Laptops with MATLAB required</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algn="ctr"/>
            <a:endParaRPr lang="en-US" sz="1400" dirty="0">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Instructor: John Miller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srgbClr val="0000FF"/>
                </a:solidFill>
                <a:effectLst/>
                <a:uLnTx/>
                <a:uFillTx/>
                <a:latin typeface="Arial" panose="020B0604020202020204" pitchFamily="34" charset="0"/>
                <a:ea typeface="Times New Roman" panose="02020603050405020304" pitchFamily="18" charset="0"/>
                <a:cs typeface="Arial" panose="020B0604020202020204" pitchFamily="34" charset="0"/>
                <a:hlinkClick r:id="rId2"/>
              </a:rPr>
              <a:t>jhmiller@tricity.wsu.edu</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Office location: Floyd 134E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Office hours: In person after class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prstClr val="black"/>
                </a:solidFill>
                <a:latin typeface="Arial" panose="020B0604020202020204" pitchFamily="34" charset="0"/>
                <a:cs typeface="Arial" panose="020B0604020202020204" pitchFamily="34" charset="0"/>
              </a:rPr>
              <a:t>Zoom </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Monday-Friday by appointment</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TA: TBD</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2000" dirty="0">
              <a:solidFill>
                <a:prstClr val="black"/>
              </a:solidFill>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prstClr val="black"/>
                </a:solidFill>
                <a:latin typeface="Arial" panose="020B0604020202020204" pitchFamily="34" charset="0"/>
                <a:cs typeface="Arial" panose="020B0604020202020204" pitchFamily="34" charset="0"/>
              </a:rPr>
              <a:t>Tutors available in library</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algn="ctr"/>
            <a:endParaRPr lang="en-US" sz="1400" dirty="0">
              <a:latin typeface="Arial" panose="020B0604020202020204" pitchFamily="34" charset="0"/>
              <a:ea typeface="Times New Roman" panose="02020603050405020304" pitchFamily="18" charset="0"/>
              <a:cs typeface="Arial" panose="020B0604020202020204" pitchFamily="34" charset="0"/>
            </a:endParaRPr>
          </a:p>
          <a:p>
            <a:pPr algn="ctr"/>
            <a:r>
              <a:rPr lang="en-US" sz="2000" dirty="0">
                <a:latin typeface="Arial" panose="020B0604020202020204" pitchFamily="34" charset="0"/>
                <a:ea typeface="Times New Roman" panose="02020603050405020304" pitchFamily="18" charset="0"/>
                <a:cs typeface="Arial" panose="020B0604020202020204" pitchFamily="34" charset="0"/>
              </a:rPr>
              <a:t>class web page has lecture slides, assignments, and MATLAB codes </a:t>
            </a:r>
          </a:p>
          <a:p>
            <a:pPr algn="ctr"/>
            <a:r>
              <a:rPr lang="en-US" sz="2000" u="sng" dirty="0">
                <a:solidFill>
                  <a:srgbClr val="0000FF"/>
                </a:solidFill>
                <a:latin typeface="Arial" panose="020B0604020202020204" pitchFamily="34" charset="0"/>
                <a:ea typeface="Times New Roman" panose="02020603050405020304" pitchFamily="18" charset="0"/>
                <a:cs typeface="Arial" panose="020B0604020202020204" pitchFamily="34" charset="0"/>
                <a:hlinkClick r:id="rId3"/>
              </a:rPr>
              <a:t>http://www.tricity.wsu.edu/~jhmiller</a:t>
            </a:r>
            <a:endParaRPr lang="en-US" sz="2000" u="sng" dirty="0">
              <a:solidFill>
                <a:srgbClr val="0000FF"/>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85072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DFC22-4D83-F5C2-F9F7-71BFBA858FD8}"/>
            </a:ext>
          </a:extLst>
        </p:cNvPr>
        <p:cNvGrpSpPr/>
        <p:nvPr/>
      </p:nvGrpSpPr>
      <p:grpSpPr>
        <a:xfrm>
          <a:off x="0" y="0"/>
          <a:ext cx="0" cy="0"/>
          <a:chOff x="0" y="0"/>
          <a:chExt cx="0" cy="0"/>
        </a:xfrm>
      </p:grpSpPr>
      <p:sp>
        <p:nvSpPr>
          <p:cNvPr id="6146" name="Rectangle 4">
            <a:extLst>
              <a:ext uri="{FF2B5EF4-FFF2-40B4-BE49-F238E27FC236}">
                <a16:creationId xmlns:a16="http://schemas.microsoft.com/office/drawing/2014/main" id="{17E9A4DB-E2D9-2DA8-DFE2-661EEA550527}"/>
              </a:ext>
            </a:extLst>
          </p:cNvPr>
          <p:cNvSpPr>
            <a:spLocks noChangeArrowheads="1"/>
          </p:cNvSpPr>
          <p:nvPr/>
        </p:nvSpPr>
        <p:spPr bwMode="auto">
          <a:xfrm>
            <a:off x="381000" y="416647"/>
            <a:ext cx="8610600" cy="5853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400" b="0" i="0" u="sng"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t>Alternative Testing</a:t>
            </a:r>
            <a:r>
              <a:rPr kumimoji="0" lang="en-US" sz="24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t>:</a:t>
            </a: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400" b="0" i="0" u="none" strike="noStrike" kern="1200" cap="none" spc="0" normalizeH="0" baseline="0" noProof="0" dirty="0">
                <a:ln>
                  <a:noFill/>
                </a:ln>
                <a:solidFill>
                  <a:srgbClr val="000000"/>
                </a:solidFill>
                <a:effectLst/>
                <a:uLnTx/>
                <a:uFillTx/>
                <a:latin typeface="Arial" panose="020B0604020202020204" pitchFamily="34" charset="0"/>
                <a:ea typeface="DengXian" panose="02010600030101010101" pitchFamily="2" charset="-122"/>
                <a:cs typeface="Arial" panose="020B0604020202020204" pitchFamily="34" charset="0"/>
              </a:rPr>
              <a:t>Alternative Testing Center will administer accommodated exams on behalf of WSU Tri-Cities faculty for students registered with Student Accommodations &amp; Disability Resources (SADR). The Alternative Testing Center’s responsibility is to ensure that all classroom exams (test and quizzes) are carried out per the student’s accommodation and the instructor’s parameters.  This office will no longer be able to support proctoring for students who are not registered with SADR.  </a:t>
            </a:r>
            <a:r>
              <a:rPr kumimoji="0" lang="en-US" sz="24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t> </a:t>
            </a: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0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t> </a:t>
            </a: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4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t>To contact someone about alternative testing, please use </a:t>
            </a: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4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t>Email: </a:t>
            </a:r>
            <a:r>
              <a:rPr kumimoji="0" lang="en-US" sz="2400" b="0" i="0" u="sng" strike="noStrike" kern="1200" cap="none" spc="0" normalizeH="0" baseline="0" noProof="0" dirty="0">
                <a:ln>
                  <a:noFill/>
                </a:ln>
                <a:solidFill>
                  <a:srgbClr val="000000"/>
                </a:solidFill>
                <a:effectLst/>
                <a:uLnTx/>
                <a:uFillTx/>
                <a:latin typeface="Arial" panose="020B0604020202020204" pitchFamily="34" charset="0"/>
                <a:ea typeface="DengXian" panose="02010600030101010101" pitchFamily="2" charset="-122"/>
                <a:cs typeface="Arial" panose="020B0604020202020204" pitchFamily="34" charset="0"/>
                <a:hlinkClick r:id="rId2" tooltip="mailto:tricities.testingcenter@wsu.edu"/>
              </a:rPr>
              <a:t>tricities.testingcenter@wsu.edu</a:t>
            </a:r>
            <a:r>
              <a:rPr kumimoji="0" lang="en-US" sz="24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t> </a:t>
            </a:r>
            <a:br>
              <a:rPr kumimoji="0" lang="en-US" sz="24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br>
            <a:r>
              <a:rPr kumimoji="0" lang="en-US" sz="24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t>Phone: 509-372-7191 </a:t>
            </a:r>
            <a:br>
              <a:rPr kumimoji="0" lang="en-US" sz="24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br>
            <a:r>
              <a:rPr kumimoji="0" lang="en-US" sz="24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t>Primary Contact: Laura Sanchez, Floyd 269 </a:t>
            </a: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420547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ChangeArrowheads="1"/>
          </p:cNvSpPr>
          <p:nvPr/>
        </p:nvSpPr>
        <p:spPr bwMode="auto">
          <a:xfrm>
            <a:off x="266700" y="705180"/>
            <a:ext cx="8610600" cy="5447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a:spcBef>
                <a:spcPts val="0"/>
              </a:spcBef>
              <a:spcAft>
                <a:spcPts val="0"/>
              </a:spcAft>
              <a:buNone/>
            </a:pPr>
            <a:r>
              <a:rPr lang="en-US" sz="2000" u="sng" dirty="0">
                <a:effectLst/>
                <a:ea typeface="Times New Roman" panose="02020603050405020304" pitchFamily="18" charset="0"/>
                <a:cs typeface="Arial" panose="020B0604020202020204" pitchFamily="34" charset="0"/>
              </a:rPr>
              <a:t>Academic Integrity:</a:t>
            </a:r>
            <a:endParaRPr lang="en-US" sz="2000" dirty="0">
              <a:effectLst/>
              <a:ea typeface="Times New Roman" panose="02020603050405020304" pitchFamily="18" charset="0"/>
              <a:cs typeface="Arial" panose="020B0604020202020204" pitchFamily="34" charset="0"/>
            </a:endParaRPr>
          </a:p>
          <a:p>
            <a:pPr marL="0" marR="0">
              <a:buNone/>
            </a:pPr>
            <a:r>
              <a:rPr lang="en-US" sz="2000" dirty="0">
                <a:solidFill>
                  <a:srgbClr val="464E54"/>
                </a:solidFill>
                <a:effectLst/>
                <a:ea typeface="Times New Roman" panose="02020603050405020304" pitchFamily="18" charset="0"/>
                <a:cs typeface="Arial" panose="020B0604020202020204" pitchFamily="34" charset="0"/>
              </a:rPr>
              <a:t>All members of the university community share responsibility for maintaining and promoting the principles of integrity in all activities, including academic integrity and honest scholarship. </a:t>
            </a:r>
          </a:p>
          <a:p>
            <a:pPr marL="0" marR="0">
              <a:buNone/>
            </a:pPr>
            <a:endParaRPr lang="en-US" sz="2000" dirty="0">
              <a:solidFill>
                <a:srgbClr val="464E54"/>
              </a:solidFill>
              <a:ea typeface="Times New Roman" panose="02020603050405020304" pitchFamily="18" charset="0"/>
              <a:cs typeface="Arial" panose="020B0604020202020204" pitchFamily="34" charset="0"/>
            </a:endParaRPr>
          </a:p>
          <a:p>
            <a:pPr marL="0" marR="0">
              <a:buNone/>
            </a:pPr>
            <a:r>
              <a:rPr lang="en-US" sz="2000" dirty="0">
                <a:solidFill>
                  <a:srgbClr val="464E54"/>
                </a:solidFill>
                <a:effectLst/>
                <a:ea typeface="Times New Roman" panose="02020603050405020304" pitchFamily="18" charset="0"/>
                <a:cs typeface="Arial" panose="020B0604020202020204" pitchFamily="34" charset="0"/>
              </a:rPr>
              <a:t>Students are responsible for understanding the full </a:t>
            </a:r>
            <a:r>
              <a:rPr lang="en-US" sz="2000" u="sng" dirty="0">
                <a:solidFill>
                  <a:srgbClr val="C60C30"/>
                </a:solidFill>
                <a:effectLst/>
                <a:ea typeface="Times New Roman" panose="02020603050405020304" pitchFamily="18" charset="0"/>
                <a:cs typeface="Arial" panose="020B0604020202020204" pitchFamily="34" charset="0"/>
                <a:hlinkClick r:id="rId3"/>
              </a:rPr>
              <a:t>Academic Integrity Statement</a:t>
            </a:r>
            <a:r>
              <a:rPr lang="en-US" sz="2000" dirty="0">
                <a:solidFill>
                  <a:srgbClr val="464E54"/>
                </a:solidFill>
                <a:effectLst/>
                <a:ea typeface="Times New Roman" panose="02020603050405020304" pitchFamily="18" charset="0"/>
                <a:cs typeface="Arial" panose="020B0604020202020204" pitchFamily="34" charset="0"/>
              </a:rPr>
              <a:t>. </a:t>
            </a:r>
          </a:p>
          <a:p>
            <a:pPr marL="0" marR="0">
              <a:buNone/>
            </a:pPr>
            <a:endParaRPr lang="en-US" sz="2000" dirty="0">
              <a:solidFill>
                <a:srgbClr val="464E54"/>
              </a:solidFill>
              <a:ea typeface="Times New Roman" panose="02020603050405020304" pitchFamily="18" charset="0"/>
              <a:cs typeface="Arial" panose="020B0604020202020204" pitchFamily="34" charset="0"/>
            </a:endParaRPr>
          </a:p>
          <a:p>
            <a:pPr marL="0" marR="0">
              <a:buNone/>
            </a:pPr>
            <a:r>
              <a:rPr lang="en-US" sz="2000" dirty="0">
                <a:solidFill>
                  <a:srgbClr val="464E54"/>
                </a:solidFill>
                <a:effectLst/>
                <a:ea typeface="Times New Roman" panose="02020603050405020304" pitchFamily="18" charset="0"/>
                <a:cs typeface="Arial" panose="020B0604020202020204" pitchFamily="34" charset="0"/>
              </a:rPr>
              <a:t>Students who violate WSU’s Academic Integrity Policy (identified in WAC 504-26-010(3) and -404) will receive a failing grade on the assessment tool where cheating was detected, will not have the option to withdraw from the course pending an appeal, and will be reported to the Center for Community Standards. </a:t>
            </a:r>
          </a:p>
          <a:p>
            <a:pPr marL="0" marR="0">
              <a:buNone/>
            </a:pPr>
            <a:endParaRPr lang="en-US" sz="2000" dirty="0">
              <a:solidFill>
                <a:srgbClr val="464E54"/>
              </a:solidFill>
              <a:ea typeface="Times New Roman" panose="02020603050405020304" pitchFamily="18" charset="0"/>
              <a:cs typeface="Arial" panose="020B0604020202020204" pitchFamily="34" charset="0"/>
            </a:endParaRPr>
          </a:p>
          <a:p>
            <a:pPr marL="0" marR="0">
              <a:buNone/>
            </a:pPr>
            <a:r>
              <a:rPr lang="en-US" sz="2000" dirty="0">
                <a:solidFill>
                  <a:srgbClr val="464E54"/>
                </a:solidFill>
                <a:effectLst/>
                <a:ea typeface="Times New Roman" panose="02020603050405020304" pitchFamily="18" charset="0"/>
                <a:cs typeface="Arial" panose="020B0604020202020204" pitchFamily="34" charset="0"/>
              </a:rPr>
              <a:t>If you have any questions about what is and is not allowed in this course, ask your course instructor.</a:t>
            </a:r>
            <a:endParaRPr lang="en-US" sz="200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554040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44D2698-24CF-36D9-E03C-A81C2657DAF1}"/>
              </a:ext>
            </a:extLst>
          </p:cNvPr>
          <p:cNvSpPr txBox="1"/>
          <p:nvPr/>
        </p:nvSpPr>
        <p:spPr>
          <a:xfrm>
            <a:off x="457200" y="2277244"/>
            <a:ext cx="8077200" cy="1754326"/>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sng" strike="noStrike" kern="1200" cap="none" spc="0" normalizeH="0" baseline="0" noProof="0" dirty="0">
                <a:ln>
                  <a:noFill/>
                </a:ln>
                <a:solidFill>
                  <a:srgbClr val="262626"/>
                </a:solidFill>
                <a:effectLst/>
                <a:uLnTx/>
                <a:uFillTx/>
                <a:latin typeface="Montserrat" panose="00000500000000000000" pitchFamily="2" charset="0"/>
                <a:ea typeface="Times New Roman" panose="02020603050405020304" pitchFamily="18" charset="0"/>
                <a:cs typeface="+mn-cs"/>
              </a:rPr>
              <a:t>University syllabus: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262626"/>
                </a:solidFill>
                <a:effectLst/>
                <a:uLnTx/>
                <a:uFillTx/>
                <a:latin typeface="Montserrat" panose="00000500000000000000" pitchFamily="2" charset="0"/>
                <a:ea typeface="Times New Roman" panose="02020603050405020304" pitchFamily="18" charset="0"/>
                <a:cs typeface="+mn-cs"/>
              </a:rPr>
              <a:t>“Students are responsible for reading and understanding all university-wide policies and resources pertaining to all courses (for instance: accommodations, care resources, policies on discrimination or harassment), which can be found in the </a:t>
            </a:r>
            <a:r>
              <a:rPr kumimoji="0" lang="en-US" sz="1800" b="1" i="0" u="sng" strike="noStrike" kern="1200" cap="none" spc="0" normalizeH="0" baseline="0" noProof="0" dirty="0">
                <a:ln>
                  <a:noFill/>
                </a:ln>
                <a:solidFill>
                  <a:srgbClr val="A60F2D"/>
                </a:solidFill>
                <a:effectLst/>
                <a:uLnTx/>
                <a:uFillTx/>
                <a:latin typeface="Montserrat" panose="00000500000000000000" pitchFamily="2" charset="0"/>
                <a:ea typeface="Times New Roman" panose="02020603050405020304" pitchFamily="18" charset="0"/>
                <a:cs typeface="+mn-cs"/>
                <a:hlinkClick r:id="rId2"/>
              </a:rPr>
              <a:t>university syllabus</a:t>
            </a:r>
            <a:r>
              <a:rPr kumimoji="0" lang="en-US" sz="1800" b="1" i="0" u="none" strike="noStrike" kern="1200" cap="none" spc="0" normalizeH="0" baseline="0" noProof="0" dirty="0">
                <a:ln>
                  <a:noFill/>
                </a:ln>
                <a:solidFill>
                  <a:srgbClr val="262626"/>
                </a:solidFill>
                <a:effectLst/>
                <a:uLnTx/>
                <a:uFillTx/>
                <a:latin typeface="Montserrat" panose="00000500000000000000" pitchFamily="2" charset="0"/>
                <a:ea typeface="Times New Roman" panose="02020603050405020304" pitchFamily="18" charset="0"/>
                <a:cs typeface="+mn-cs"/>
              </a:rPr>
              <a:t>.”</a:t>
            </a:r>
            <a:endParaRPr kumimoji="0" lang="en-US"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18413829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FD907E5-4E13-4BD8-AC00-D9797610A7B5}"/>
              </a:ext>
            </a:extLst>
          </p:cNvPr>
          <p:cNvSpPr txBox="1"/>
          <p:nvPr/>
        </p:nvSpPr>
        <p:spPr>
          <a:xfrm>
            <a:off x="685800" y="1066800"/>
            <a:ext cx="7620000" cy="4524315"/>
          </a:xfrm>
          <a:prstGeom prst="rect">
            <a:avLst/>
          </a:prstGeom>
          <a:noFill/>
        </p:spPr>
        <p:txBody>
          <a:bodyPr wrap="square">
            <a:spAutoFit/>
          </a:bodyPr>
          <a:lstStyle/>
          <a:p>
            <a:pPr marL="0" marR="0">
              <a:spcBef>
                <a:spcPts val="0"/>
              </a:spcBef>
              <a:spcAft>
                <a:spcPts val="0"/>
              </a:spcAft>
            </a:pPr>
            <a:r>
              <a:rPr lang="en-US" sz="1800" u="sng" dirty="0">
                <a:effectLst/>
                <a:latin typeface="Arial" panose="020B0604020202020204" pitchFamily="34" charset="0"/>
                <a:ea typeface="Times New Roman" panose="02020603050405020304" pitchFamily="18" charset="0"/>
                <a:cs typeface="Arial" panose="020B0604020202020204" pitchFamily="34" charset="0"/>
              </a:rPr>
              <a:t>Accommodation for religious observances</a:t>
            </a:r>
            <a:r>
              <a:rPr lang="en-US" sz="1800" b="1" dirty="0">
                <a:effectLst/>
                <a:latin typeface="Arial" panose="020B0604020202020204" pitchFamily="34" charset="0"/>
                <a:ea typeface="Times New Roman" panose="02020603050405020304" pitchFamily="18" charset="0"/>
                <a:cs typeface="Arial" panose="020B0604020202020204" pitchFamily="34" charset="0"/>
              </a:rPr>
              <a:t>:  </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Washington State University reasonably accommodates absences allowing for students to take holidays for reasons of faith or conscience or organized activities conducted under the auspices of a religious denomination, church, or religious organization.  Reasonable accommodation requires the student to coordinate with the instructor on scheduling examinations or other activities necessary for course completion.  Students requesting accommodation must provide written notification within the first two weeks of the beginning of the course and include specific dates for absences.  Approved accommodations for absences will not adversely impact student grades. Absence from classes or examinations for religious reasons does not relieve students from responsibility for any part of the course work required during the period of absence.  Students who feel they have been treated unfairly in terms of this accommodation may refer to </a:t>
            </a:r>
            <a:r>
              <a:rPr lang="en-US" sz="1800" u="sng" dirty="0">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2"/>
              </a:rPr>
              <a:t>Academic Regulation 104 - Academic Complaint Procedures</a:t>
            </a:r>
            <a:r>
              <a:rPr lang="en-US" sz="1800" dirty="0">
                <a:effectLst/>
                <a:latin typeface="Arial" panose="020B0604020202020204" pitchFamily="34" charset="0"/>
                <a:ea typeface="Times New Roman" panose="02020603050405020304" pitchFamily="18" charset="0"/>
                <a:cs typeface="Arial" panose="020B0604020202020204" pitchFamily="34" charset="0"/>
              </a:rPr>
              <a:t>.</a:t>
            </a:r>
          </a:p>
        </p:txBody>
      </p:sp>
    </p:spTree>
    <p:extLst>
      <p:ext uri="{BB962C8B-B14F-4D97-AF65-F5344CB8AC3E}">
        <p14:creationId xmlns:p14="http://schemas.microsoft.com/office/powerpoint/2010/main" val="7370134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293ACA0-3218-4827-9A22-C40371D927E2}"/>
              </a:ext>
            </a:extLst>
          </p:cNvPr>
          <p:cNvSpPr txBox="1"/>
          <p:nvPr/>
        </p:nvSpPr>
        <p:spPr>
          <a:xfrm>
            <a:off x="533400" y="1524000"/>
            <a:ext cx="8001000" cy="3724096"/>
          </a:xfrm>
          <a:prstGeom prst="rect">
            <a:avLst/>
          </a:prstGeom>
          <a:noFill/>
        </p:spPr>
        <p:txBody>
          <a:bodyPr wrap="square">
            <a:spAutoFit/>
          </a:bodyPr>
          <a:lstStyle/>
          <a:p>
            <a:pPr marL="0" marR="0">
              <a:spcBef>
                <a:spcPts val="0"/>
              </a:spcBef>
              <a:spcAft>
                <a:spcPts val="0"/>
              </a:spcAft>
            </a:pPr>
            <a:r>
              <a:rPr lang="en-US" sz="1800" u="sng" dirty="0">
                <a:effectLst/>
                <a:latin typeface="Arial" panose="020B0604020202020204" pitchFamily="34" charset="0"/>
                <a:ea typeface="Times New Roman" panose="02020603050405020304" pitchFamily="18" charset="0"/>
                <a:cs typeface="Arial" panose="020B0604020202020204" pitchFamily="34" charset="0"/>
              </a:rPr>
              <a:t>Discrimination and Harassment Policy</a:t>
            </a:r>
            <a:r>
              <a:rPr lang="en-US" sz="2000" dirty="0">
                <a:effectLst/>
                <a:latin typeface="Arial" panose="020B0604020202020204" pitchFamily="34" charset="0"/>
                <a:ea typeface="Times New Roman" panose="02020603050405020304" pitchFamily="18" charset="0"/>
                <a:cs typeface="Arial" panose="020B0604020202020204" pitchFamily="34" charset="0"/>
              </a:rPr>
              <a:t>:</a:t>
            </a: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WSU is commitment to maintaining an environment free from discrimination, including sexual harassment. This policy applies to all students, faculty, staff, or others having an association with the University.</a:t>
            </a:r>
          </a:p>
          <a:p>
            <a:pPr marL="0" marR="0">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If you feel you have experienced or have witnessed discriminatory conduct, you can contact the WSU Office of Compliance and Civil Rights (CCR) and/or the WSU Title IX Coordinator at 509-335-8288 to discuss resources, including confidential resources, and reporting options. (Visit </a:t>
            </a:r>
            <a:r>
              <a:rPr lang="en-US" sz="1800" u="sng" dirty="0">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2"/>
              </a:rPr>
              <a:t>https://ccr.wsu.edu/ </a:t>
            </a:r>
            <a:r>
              <a:rPr lang="en-US" sz="1800" dirty="0">
                <a:effectLst/>
                <a:latin typeface="Arial" panose="020B0604020202020204" pitchFamily="34" charset="0"/>
                <a:ea typeface="Times New Roman" panose="02020603050405020304" pitchFamily="18" charset="0"/>
                <a:cs typeface="Arial" panose="020B0604020202020204" pitchFamily="34" charset="0"/>
              </a:rPr>
              <a:t>for more information). Most WSU employees, including faculty, who have information regarding sexual harassment or sexual misconduct are required to report the information to CCR or a designated Title IX Coordinator or Liaison. Visit </a:t>
            </a:r>
            <a:r>
              <a:rPr lang="en-US" sz="1800" u="sng" dirty="0">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3"/>
              </a:rPr>
              <a:t>https://ccr.wsu.edu/file-a-</a:t>
            </a:r>
            <a:r>
              <a:rPr lang="en-US" sz="1800" dirty="0">
                <a:effectLst/>
                <a:latin typeface="Arial" panose="020B0604020202020204" pitchFamily="34" charset="0"/>
                <a:ea typeface="Times New Roman" panose="02020603050405020304" pitchFamily="18" charset="0"/>
                <a:cs typeface="Arial" panose="020B0604020202020204" pitchFamily="34" charset="0"/>
              </a:rPr>
              <a:t> </a:t>
            </a:r>
            <a:r>
              <a:rPr lang="en-US" sz="1800" u="sng" dirty="0">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3"/>
              </a:rPr>
              <a:t>complaint/ </a:t>
            </a:r>
            <a:r>
              <a:rPr lang="en-US" sz="1800" dirty="0">
                <a:effectLst/>
                <a:latin typeface="Arial" panose="020B0604020202020204" pitchFamily="34" charset="0"/>
                <a:ea typeface="Times New Roman" panose="02020603050405020304" pitchFamily="18" charset="0"/>
                <a:cs typeface="Arial" panose="020B0604020202020204" pitchFamily="34" charset="0"/>
              </a:rPr>
              <a:t>for more information.</a:t>
            </a:r>
          </a:p>
        </p:txBody>
      </p:sp>
    </p:spTree>
    <p:extLst>
      <p:ext uri="{BB962C8B-B14F-4D97-AF65-F5344CB8AC3E}">
        <p14:creationId xmlns:p14="http://schemas.microsoft.com/office/powerpoint/2010/main" val="1785995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533400"/>
            <a:ext cx="8686800" cy="5355312"/>
          </a:xfrm>
          <a:prstGeom prst="rect">
            <a:avLst/>
          </a:prstGeom>
        </p:spPr>
        <p:txBody>
          <a:bodyPr wrap="square">
            <a:spAutoFit/>
          </a:bodyPr>
          <a:lstStyle/>
          <a:p>
            <a:r>
              <a:rPr lang="en-US" u="sng" dirty="0">
                <a:latin typeface="Arial" panose="020B0604020202020204" pitchFamily="34" charset="0"/>
                <a:ea typeface="Times New Roman" panose="02020603050405020304" pitchFamily="18" charset="0"/>
                <a:cs typeface="Arial" panose="020B0604020202020204" pitchFamily="34" charset="0"/>
              </a:rPr>
              <a:t>Safety and Emergency Notification</a:t>
            </a:r>
            <a:r>
              <a:rPr lang="en-US" b="1" dirty="0">
                <a:latin typeface="Arial" panose="020B0604020202020204" pitchFamily="34" charset="0"/>
                <a:ea typeface="Times New Roman" panose="02020603050405020304" pitchFamily="18" charset="0"/>
                <a:cs typeface="Arial" panose="020B0604020202020204" pitchFamily="34" charset="0"/>
              </a:rPr>
              <a:t>:  </a:t>
            </a:r>
          </a:p>
          <a:p>
            <a:r>
              <a:rPr lang="en-US" dirty="0">
                <a:latin typeface="Arial" panose="020B0604020202020204" pitchFamily="34" charset="0"/>
                <a:ea typeface="Times New Roman" panose="02020603050405020304" pitchFamily="18" charset="0"/>
                <a:cs typeface="Arial" panose="020B0604020202020204" pitchFamily="34" charset="0"/>
              </a:rPr>
              <a:t>Classroom and campus safety are of paramount importance at WSU, They are the shared responsibility of the entire campus population. WSU urges students to follow the “Alert, Assess, Act,” protocol for all types of emergencies and the “Run, Hide, Fight” response for an active shooter incident. Remain ALERT (through direct observation or emergency notification), ASSESS your specific situation, and ACT in the most appropriate way to assure your own safety (and the safety of others if you are able). </a:t>
            </a:r>
          </a:p>
          <a:p>
            <a:endParaRPr lang="en-US" dirty="0">
              <a:latin typeface="Arial" panose="020B0604020202020204" pitchFamily="34" charset="0"/>
              <a:ea typeface="Times New Roman" panose="02020603050405020304" pitchFamily="18" charset="0"/>
              <a:cs typeface="Arial" panose="020B0604020202020204" pitchFamily="34" charset="0"/>
            </a:endParaRPr>
          </a:p>
          <a:p>
            <a:r>
              <a:rPr lang="en-US" dirty="0">
                <a:latin typeface="Arial" panose="020B0604020202020204" pitchFamily="34" charset="0"/>
                <a:ea typeface="Times New Roman" panose="02020603050405020304" pitchFamily="18" charset="0"/>
                <a:cs typeface="Arial" panose="020B0604020202020204" pitchFamily="34" charset="0"/>
              </a:rPr>
              <a:t>Please sign up for emergency alerts on your account at </a:t>
            </a:r>
            <a:r>
              <a:rPr lang="en-US" dirty="0" err="1">
                <a:latin typeface="Arial" panose="020B0604020202020204" pitchFamily="34" charset="0"/>
                <a:ea typeface="Times New Roman" panose="02020603050405020304" pitchFamily="18" charset="0"/>
                <a:cs typeface="Arial" panose="020B0604020202020204" pitchFamily="34" charset="0"/>
              </a:rPr>
              <a:t>MyWSU</a:t>
            </a:r>
            <a:r>
              <a:rPr lang="en-US" dirty="0">
                <a:latin typeface="Arial" panose="020B0604020202020204" pitchFamily="34" charset="0"/>
                <a:ea typeface="Times New Roman" panose="02020603050405020304" pitchFamily="18" charset="0"/>
                <a:cs typeface="Arial" panose="020B0604020202020204" pitchFamily="34" charset="0"/>
              </a:rPr>
              <a:t> to receive notification regarding campus emergencies (including campus closures). Click Update Now! Under “Tri-Cities Emergency Info” to register for notification by text message, e-mail, telephone, or any combination of the three. Providing multiple contact methods will help ensure you receive notifications in a timely manner, and your information will NOT be used for any other purpose.</a:t>
            </a:r>
          </a:p>
          <a:p>
            <a:endParaRPr lang="en-US" dirty="0">
              <a:latin typeface="Arial" panose="020B0604020202020204" pitchFamily="34" charset="0"/>
              <a:ea typeface="Times New Roman" panose="02020603050405020304" pitchFamily="18" charset="0"/>
              <a:cs typeface="Arial" panose="020B0604020202020204" pitchFamily="34" charset="0"/>
            </a:endParaRPr>
          </a:p>
          <a:p>
            <a:r>
              <a:rPr lang="en-US" dirty="0">
                <a:latin typeface="Arial" panose="020B0604020202020204" pitchFamily="34" charset="0"/>
                <a:ea typeface="Times New Roman" panose="02020603050405020304" pitchFamily="18" charset="0"/>
                <a:cs typeface="Arial" panose="020B0604020202020204" pitchFamily="34" charset="0"/>
              </a:rPr>
              <a:t>A v</a:t>
            </a:r>
            <a:r>
              <a:rPr lang="en-US" dirty="0">
                <a:effectLst/>
                <a:latin typeface="Arial" panose="020B0604020202020204" pitchFamily="34" charset="0"/>
                <a:ea typeface="Times New Roman" panose="02020603050405020304" pitchFamily="18" charset="0"/>
                <a:cs typeface="Arial" panose="020B0604020202020204" pitchFamily="34" charset="0"/>
              </a:rPr>
              <a:t>ideo to learn about WSU Tri-Cities’ safety and emergency protocols is at: </a:t>
            </a:r>
            <a:r>
              <a:rPr lang="en-US" u="sng" dirty="0">
                <a:effectLst/>
                <a:latin typeface="Arial" panose="020B0604020202020204" pitchFamily="34" charset="0"/>
                <a:ea typeface="Times New Roman" panose="02020603050405020304" pitchFamily="18" charset="0"/>
                <a:cs typeface="Arial" panose="020B0604020202020204" pitchFamily="34" charset="0"/>
              </a:rPr>
              <a:t>https://</a:t>
            </a:r>
            <a:r>
              <a:rPr lang="en-US" u="sng" dirty="0">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2"/>
              </a:rPr>
              <a:t>www.youtube.com/watch?v=WClaZzSvao4&amp;feature=youtu.be</a:t>
            </a:r>
            <a:endParaRPr lang="en-US" u="sng" dirty="0">
              <a:solidFill>
                <a:srgbClr val="0000FF"/>
              </a:solidFill>
              <a:effectLst/>
              <a:latin typeface="Arial" panose="020B0604020202020204" pitchFamily="34" charset="0"/>
              <a:ea typeface="Times New Roman" panose="02020603050405020304" pitchFamily="18" charset="0"/>
              <a:cs typeface="Arial" panose="020B0604020202020204" pitchFamily="34" charset="0"/>
            </a:endParaRPr>
          </a:p>
          <a:p>
            <a:endParaRPr lang="en-US"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39046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486B52-8B18-4EB2-8EC9-5392AAFBD756}"/>
              </a:ext>
            </a:extLst>
          </p:cNvPr>
          <p:cNvSpPr txBox="1"/>
          <p:nvPr/>
        </p:nvSpPr>
        <p:spPr>
          <a:xfrm>
            <a:off x="838200" y="500922"/>
            <a:ext cx="7924800" cy="2332113"/>
          </a:xfrm>
          <a:prstGeom prst="rect">
            <a:avLst/>
          </a:prstGeom>
          <a:noFill/>
        </p:spPr>
        <p:txBody>
          <a:bodyPr wrap="square">
            <a:spAutoFit/>
          </a:bodyPr>
          <a:lstStyle/>
          <a:p>
            <a:pPr marL="0" marR="0">
              <a:lnSpc>
                <a:spcPct val="105000"/>
              </a:lnSpc>
              <a:spcBef>
                <a:spcPts val="0"/>
              </a:spcBef>
              <a:spcAft>
                <a:spcPts val="800"/>
              </a:spcAft>
            </a:pPr>
            <a:r>
              <a:rPr lang="en-US" sz="2000" b="1" dirty="0">
                <a:effectLst/>
                <a:latin typeface="Arial" panose="020B0604020202020204" pitchFamily="34" charset="0"/>
                <a:ea typeface="Times New Roman" panose="02020603050405020304" pitchFamily="18" charset="0"/>
                <a:cs typeface="Arial" panose="020B0604020202020204" pitchFamily="34" charset="0"/>
              </a:rPr>
              <a:t>Emergency Evacuations. </a:t>
            </a:r>
            <a:r>
              <a:rPr lang="en-US" sz="2000" dirty="0">
                <a:effectLst/>
                <a:latin typeface="Arial" panose="020B0604020202020204" pitchFamily="34" charset="0"/>
                <a:ea typeface="Times New Roman" panose="02020603050405020304" pitchFamily="18" charset="0"/>
                <a:cs typeface="Arial" panose="020B0604020202020204" pitchFamily="34" charset="0"/>
              </a:rPr>
              <a:t>If the alarm sounds, everyone must leave the building. Try to stay together. Your instructor will be the last one to exit the room, close the door(s), and direct you to the assembly areas. If any student is unable to evacuate, please notify immediately the evacuation coordinator (who will be wearing a green vest. The assembly area for East/Floyd/BSEL is the blue emergency pole located directly south of the BSEL sidewalk, parking row 6.</a:t>
            </a:r>
          </a:p>
        </p:txBody>
      </p:sp>
      <p:sp>
        <p:nvSpPr>
          <p:cNvPr id="4" name="TextBox 3">
            <a:extLst>
              <a:ext uri="{FF2B5EF4-FFF2-40B4-BE49-F238E27FC236}">
                <a16:creationId xmlns:a16="http://schemas.microsoft.com/office/drawing/2014/main" id="{BD53C49A-3F8B-1C68-83F5-B95B380B6F26}"/>
              </a:ext>
            </a:extLst>
          </p:cNvPr>
          <p:cNvSpPr txBox="1"/>
          <p:nvPr/>
        </p:nvSpPr>
        <p:spPr>
          <a:xfrm>
            <a:off x="482029" y="3276600"/>
            <a:ext cx="8305800" cy="2031325"/>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Student Support Services</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Academic success can be challenging if you have trouble meeting basic needs. If you have difficulty affording groceries or accessing sufficient food to eat every day, lack a safe and stable place to live, have an emergency, or just need support, I urge you to contact Student Support Services at 509-372-7433 and review the list of services available on the </a:t>
            </a:r>
            <a:r>
              <a:rPr kumimoji="0" lang="en-US" sz="1800" b="0" i="0" u="sng" strike="noStrike" kern="1200" cap="none" spc="0" normalizeH="0" baseline="0" noProof="0" dirty="0">
                <a:ln>
                  <a:noFill/>
                </a:ln>
                <a:solidFill>
                  <a:srgbClr val="0000FF"/>
                </a:solidFill>
                <a:effectLst/>
                <a:uLnTx/>
                <a:uFillTx/>
                <a:latin typeface="Arial" panose="020B0604020202020204" pitchFamily="34" charset="0"/>
                <a:ea typeface="Times New Roman" panose="02020603050405020304" pitchFamily="18" charset="0"/>
                <a:cs typeface="Arial" panose="020B0604020202020204" pitchFamily="34" charset="0"/>
                <a:hlinkClick r:id="rId2"/>
              </a:rPr>
              <a:t>Student Support Services website</a:t>
            </a: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If you have a friend who needs support, consider filling out a </a:t>
            </a:r>
            <a:r>
              <a:rPr kumimoji="0" lang="en-US" sz="1800" b="0" i="0" u="sng" strike="noStrike" kern="1200" cap="none" spc="0" normalizeH="0" baseline="0" noProof="0" dirty="0">
                <a:ln>
                  <a:noFill/>
                </a:ln>
                <a:solidFill>
                  <a:srgbClr val="0000FF"/>
                </a:solidFill>
                <a:effectLst/>
                <a:uLnTx/>
                <a:uFillTx/>
                <a:latin typeface="Arial" panose="020B0604020202020204" pitchFamily="34" charset="0"/>
                <a:ea typeface="Times New Roman" panose="02020603050405020304" pitchFamily="18" charset="0"/>
                <a:cs typeface="Arial" panose="020B0604020202020204" pitchFamily="34" charset="0"/>
                <a:hlinkClick r:id="rId3"/>
              </a:rPr>
              <a:t>Cougar Cares</a:t>
            </a:r>
            <a:endPar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024420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1BC3D9-52C7-4753-B6FA-0B96CC0847C5}"/>
              </a:ext>
            </a:extLst>
          </p:cNvPr>
          <p:cNvSpPr txBox="1"/>
          <p:nvPr/>
        </p:nvSpPr>
        <p:spPr>
          <a:xfrm>
            <a:off x="304800" y="1066800"/>
            <a:ext cx="8534400" cy="397031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STUDENTS IN CRISIS – WSU TRI-CITIES RESOURCES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you or someone you know is in immediate danger, DIAL 911 FIRST!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Student Care Network: https://tricities.wsu.edu/current-students/cougarcares/ 509-372-7433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WSU Tri-Cities Student Emergency Hardship Fund: https://tricities.wsu.edu/current-students/student-emergency-hardship-fund/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WSU Tri-Cities Mental Health Counseling: 509-372-7153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Suicide Prevention Hotline:  800 273-8255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Crisis Text Line:  Text HOME to 741741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WSU Tri-Cities Campus Security: 509-372-7698</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WSU Tri-Cities Campus Emergency: 509-372-7234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WSU Tri-Cities Deputy Title IX Director: 509-372-7381</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Support, Advocacy, and Resource Center (SARC): 888-846-7273</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WSU Health Sciences 24/7 Crisis Line: 509-368-6500</a:t>
            </a:r>
          </a:p>
        </p:txBody>
      </p:sp>
    </p:spTree>
    <p:extLst>
      <p:ext uri="{BB962C8B-B14F-4D97-AF65-F5344CB8AC3E}">
        <p14:creationId xmlns:p14="http://schemas.microsoft.com/office/powerpoint/2010/main" val="2059495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838200"/>
            <a:ext cx="8534400" cy="32316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prstClr val="black"/>
                </a:solidFill>
                <a:latin typeface="Arial" panose="020B0604020202020204" pitchFamily="34" charset="0"/>
                <a:ea typeface="Times New Roman" panose="02020603050405020304" pitchFamily="18" charset="0"/>
                <a:cs typeface="Arial" panose="020B0604020202020204" pitchFamily="34" charset="0"/>
              </a:rPr>
              <a:t>How to download MATLAB codes from the class web page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Open MATLAB</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prstClr val="black"/>
                </a:solidFill>
                <a:latin typeface="Arial" panose="020B0604020202020204" pitchFamily="34" charset="0"/>
                <a:ea typeface="Times New Roman" panose="02020603050405020304" pitchFamily="18" charset="0"/>
                <a:cs typeface="Arial" panose="020B0604020202020204" pitchFamily="34" charset="0"/>
              </a:rPr>
              <a:t>Follow link on the previous slide to the class web page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Find the MATLAB folder</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prstClr val="black"/>
                </a:solidFill>
                <a:latin typeface="Arial" panose="020B0604020202020204" pitchFamily="34" charset="0"/>
                <a:ea typeface="Times New Roman" panose="02020603050405020304" pitchFamily="18" charset="0"/>
                <a:cs typeface="Arial" panose="020B0604020202020204" pitchFamily="34" charset="0"/>
              </a:rPr>
              <a:t>Right-click on the .m file that you want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Choose “Save link as”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prstClr val="black"/>
                </a:solidFill>
                <a:latin typeface="Arial" panose="020B0604020202020204" pitchFamily="34" charset="0"/>
                <a:ea typeface="Times New Roman" panose="02020603050405020304" pitchFamily="18" charset="0"/>
                <a:cs typeface="Arial" panose="020B0604020202020204" pitchFamily="34" charset="0"/>
              </a:rPr>
              <a:t>Navigate to the folder where you want to save the file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Click save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prstClr val="black"/>
                </a:solidFill>
                <a:latin typeface="Arial" panose="020B0604020202020204" pitchFamily="34" charset="0"/>
                <a:ea typeface="Times New Roman" panose="02020603050405020304" pitchFamily="18" charset="0"/>
                <a:cs typeface="Arial" panose="020B0604020202020204" pitchFamily="34" charset="0"/>
              </a:rPr>
              <a:t>A download information box will appear. Ignore if all you wanted was to save the file. If you click on Open, file will open in the MATLAB editor</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p>
        </p:txBody>
      </p:sp>
    </p:spTree>
    <p:extLst>
      <p:ext uri="{BB962C8B-B14F-4D97-AF65-F5344CB8AC3E}">
        <p14:creationId xmlns:p14="http://schemas.microsoft.com/office/powerpoint/2010/main" val="3156843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838200"/>
            <a:ext cx="7772400" cy="5324535"/>
          </a:xfrm>
          <a:prstGeom prst="rect">
            <a:avLst/>
          </a:prstGeom>
        </p:spPr>
        <p:txBody>
          <a:bodyPr wrap="square">
            <a:spAutoFit/>
          </a:bodyPr>
          <a:lstStyle/>
          <a:p>
            <a:r>
              <a:rPr lang="en-US" sz="2000" u="sng" dirty="0">
                <a:latin typeface="Arial" panose="020B0604020202020204" pitchFamily="34" charset="0"/>
                <a:ea typeface="Times New Roman" panose="02020603050405020304" pitchFamily="18" charset="0"/>
                <a:cs typeface="Arial" panose="020B0604020202020204" pitchFamily="34" charset="0"/>
              </a:rPr>
              <a:t>Objectives:</a:t>
            </a:r>
            <a:r>
              <a:rPr lang="en-US" sz="2000" dirty="0">
                <a:latin typeface="Arial" panose="020B0604020202020204" pitchFamily="34" charset="0"/>
                <a:ea typeface="Times New Roman" panose="02020603050405020304" pitchFamily="18" charset="0"/>
                <a:cs typeface="Arial" panose="020B0604020202020204" pitchFamily="34" charset="0"/>
              </a:rPr>
              <a:t> </a:t>
            </a:r>
            <a:r>
              <a:rPr lang="en-US" sz="2000" dirty="0">
                <a:effectLst/>
                <a:latin typeface="Arial" panose="020B0604020202020204" pitchFamily="34" charset="0"/>
                <a:ea typeface="Times New Roman" panose="02020603050405020304" pitchFamily="18" charset="0"/>
                <a:cs typeface="Arial" panose="020B0604020202020204" pitchFamily="34" charset="0"/>
              </a:rPr>
              <a:t>Introduce students to applications of neural networks in the context of other machine-learning techniques</a:t>
            </a:r>
            <a:endParaRPr lang="en-US" sz="2000" dirty="0">
              <a:latin typeface="Arial" panose="020B0604020202020204" pitchFamily="34" charset="0"/>
              <a:ea typeface="Times New Roman" panose="02020603050405020304" pitchFamily="18" charset="0"/>
              <a:cs typeface="Arial" panose="020B0604020202020204" pitchFamily="34" charset="0"/>
            </a:endParaRPr>
          </a:p>
          <a:p>
            <a:r>
              <a:rPr lang="en-US" sz="2000" dirty="0">
                <a:latin typeface="Arial" panose="020B0604020202020204" pitchFamily="34" charset="0"/>
                <a:ea typeface="Times New Roman" panose="02020603050405020304" pitchFamily="18" charset="0"/>
                <a:cs typeface="Arial" panose="020B0604020202020204" pitchFamily="34" charset="0"/>
              </a:rPr>
              <a:t>  </a:t>
            </a:r>
          </a:p>
          <a:p>
            <a:pPr marL="0" marR="0">
              <a:spcBef>
                <a:spcPts val="0"/>
              </a:spcBef>
              <a:spcAft>
                <a:spcPts val="0"/>
              </a:spcAft>
            </a:pPr>
            <a:r>
              <a:rPr lang="en-US" sz="2000" u="sng" dirty="0">
                <a:effectLst/>
                <a:latin typeface="Arial" panose="020B0604020202020204" pitchFamily="34" charset="0"/>
                <a:ea typeface="Times New Roman" panose="02020603050405020304" pitchFamily="18" charset="0"/>
                <a:cs typeface="Arial" panose="020B0604020202020204" pitchFamily="34" charset="0"/>
              </a:rPr>
              <a:t>Suggested texts</a:t>
            </a:r>
            <a:r>
              <a:rPr lang="en-US" sz="2000" dirty="0">
                <a:effectLst/>
                <a:latin typeface="Arial" panose="020B0604020202020204" pitchFamily="34" charset="0"/>
                <a:ea typeface="Times New Roman" panose="02020603050405020304" pitchFamily="18" charset="0"/>
                <a:cs typeface="Arial" panose="020B0604020202020204" pitchFamily="34" charset="0"/>
              </a:rPr>
              <a:t>: </a:t>
            </a:r>
          </a:p>
          <a:p>
            <a:pPr marL="0" marR="0">
              <a:spcBef>
                <a:spcPts val="0"/>
              </a:spcBef>
              <a:spcAft>
                <a:spcPts val="0"/>
              </a:spcAft>
            </a:pPr>
            <a:r>
              <a:rPr lang="en-US" sz="2000" dirty="0">
                <a:effectLst/>
                <a:latin typeface="Arial" panose="020B0604020202020204" pitchFamily="34" charset="0"/>
                <a:ea typeface="Times New Roman" panose="02020603050405020304" pitchFamily="18" charset="0"/>
                <a:cs typeface="Arial" panose="020B0604020202020204" pitchFamily="34" charset="0"/>
              </a:rPr>
              <a:t>“Building Neural Networks”, David M. </a:t>
            </a:r>
            <a:r>
              <a:rPr lang="en-US" sz="2000" dirty="0" err="1">
                <a:effectLst/>
                <a:latin typeface="Arial" panose="020B0604020202020204" pitchFamily="34" charset="0"/>
                <a:ea typeface="Times New Roman" panose="02020603050405020304" pitchFamily="18" charset="0"/>
                <a:cs typeface="Arial" panose="020B0604020202020204" pitchFamily="34" charset="0"/>
              </a:rPr>
              <a:t>Skapura</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2000" dirty="0">
                <a:effectLst/>
                <a:latin typeface="Arial" panose="020B0604020202020204" pitchFamily="34" charset="0"/>
                <a:ea typeface="Times New Roman" panose="02020603050405020304" pitchFamily="18" charset="0"/>
                <a:cs typeface="Arial" panose="020B0604020202020204" pitchFamily="34" charset="0"/>
              </a:rPr>
              <a:t>“Fundamentals of Neural Networks” Laurene Fausett</a:t>
            </a:r>
          </a:p>
          <a:p>
            <a:pPr marL="0" marR="0">
              <a:spcBef>
                <a:spcPts val="0"/>
              </a:spcBef>
              <a:spcAft>
                <a:spcPts val="0"/>
              </a:spcAft>
            </a:pPr>
            <a:r>
              <a:rPr lang="en-US" sz="2000" dirty="0">
                <a:latin typeface="Arial" panose="020B0604020202020204" pitchFamily="34" charset="0"/>
                <a:ea typeface="Times New Roman" panose="02020603050405020304" pitchFamily="18" charset="0"/>
                <a:cs typeface="Arial" panose="020B0604020202020204" pitchFamily="34" charset="0"/>
              </a:rPr>
              <a:t>“Neural Networks and Deep Learning” 2</a:t>
            </a:r>
            <a:r>
              <a:rPr lang="en-US" sz="2000" baseline="30000" dirty="0">
                <a:latin typeface="Arial" panose="020B0604020202020204" pitchFamily="34" charset="0"/>
                <a:ea typeface="Times New Roman" panose="02020603050405020304" pitchFamily="18" charset="0"/>
                <a:cs typeface="Arial" panose="020B0604020202020204" pitchFamily="34" charset="0"/>
              </a:rPr>
              <a:t>nd</a:t>
            </a:r>
            <a:r>
              <a:rPr lang="en-US" sz="2000" dirty="0">
                <a:latin typeface="Arial" panose="020B0604020202020204" pitchFamily="34" charset="0"/>
                <a:ea typeface="Times New Roman" panose="02020603050405020304" pitchFamily="18" charset="0"/>
                <a:cs typeface="Arial" panose="020B0604020202020204" pitchFamily="34" charset="0"/>
              </a:rPr>
              <a:t> ed. Charu Aggarwal</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r>
              <a:rPr lang="en-US" sz="2000" dirty="0">
                <a:latin typeface="Arial" panose="020B0604020202020204" pitchFamily="34" charset="0"/>
                <a:ea typeface="Times New Roman" panose="02020603050405020304" pitchFamily="18" charset="0"/>
                <a:cs typeface="Arial" panose="020B0604020202020204" pitchFamily="34" charset="0"/>
              </a:rPr>
              <a:t> </a:t>
            </a:r>
          </a:p>
          <a:p>
            <a:pPr marL="0" marR="0">
              <a:spcBef>
                <a:spcPts val="0"/>
              </a:spcBef>
              <a:spcAft>
                <a:spcPts val="0"/>
              </a:spcAft>
            </a:pPr>
            <a:r>
              <a:rPr lang="en-US" sz="2000" u="sng" dirty="0">
                <a:effectLst/>
                <a:latin typeface="Arial" panose="020B0604020202020204" pitchFamily="34" charset="0"/>
                <a:ea typeface="Times New Roman" panose="02020603050405020304" pitchFamily="18" charset="0"/>
                <a:cs typeface="Arial" panose="020B0604020202020204" pitchFamily="34" charset="0"/>
              </a:rPr>
              <a:t>Student learning outcomes</a:t>
            </a:r>
            <a:r>
              <a:rPr lang="en-US" sz="2000" dirty="0">
                <a:effectLst/>
                <a:latin typeface="Arial" panose="020B0604020202020204" pitchFamily="34" charset="0"/>
                <a:ea typeface="Times New Roman" panose="02020603050405020304" pitchFamily="18" charset="0"/>
                <a:cs typeface="Arial" panose="020B0604020202020204" pitchFamily="34" charset="0"/>
              </a:rPr>
              <a:t>:</a:t>
            </a:r>
          </a:p>
          <a:p>
            <a:pPr marL="342900" marR="0" lvl="0" indent="-342900">
              <a:spcBef>
                <a:spcPts val="0"/>
              </a:spcBef>
              <a:spcAft>
                <a:spcPts val="0"/>
              </a:spcAft>
              <a:buFont typeface="+mj-lt"/>
              <a:buAutoNum type="arabicPeriod"/>
            </a:pPr>
            <a:r>
              <a:rPr lang="en-US" sz="2000" dirty="0">
                <a:effectLst/>
                <a:latin typeface="Arial" panose="020B0604020202020204" pitchFamily="34" charset="0"/>
                <a:ea typeface="Times New Roman" panose="02020603050405020304" pitchFamily="18" charset="0"/>
                <a:cs typeface="Arial" panose="020B0604020202020204" pitchFamily="34" charset="0"/>
              </a:rPr>
              <a:t>Understand applications of the 2-layer perceptron to regression and pattern recognition</a:t>
            </a:r>
            <a:r>
              <a:rPr lang="en-US" sz="2000" dirty="0">
                <a:latin typeface="Arial" panose="020B0604020202020204" pitchFamily="34" charset="0"/>
                <a:ea typeface="Times New Roman" panose="02020603050405020304" pitchFamily="18" charset="0"/>
                <a:cs typeface="Arial" panose="020B0604020202020204" pitchFamily="34" charset="0"/>
              </a:rPr>
              <a:t>.</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342900" marR="0" lvl="0" indent="-342900">
              <a:spcBef>
                <a:spcPts val="0"/>
              </a:spcBef>
              <a:spcAft>
                <a:spcPts val="0"/>
              </a:spcAft>
              <a:buFont typeface="+mj-lt"/>
              <a:buAutoNum type="arabicPeriod"/>
            </a:pPr>
            <a:r>
              <a:rPr lang="en-US" sz="2000" dirty="0">
                <a:effectLst/>
                <a:latin typeface="Arial" panose="020B0604020202020204" pitchFamily="34" charset="0"/>
                <a:ea typeface="Times New Roman" panose="02020603050405020304" pitchFamily="18" charset="0"/>
                <a:cs typeface="Arial" panose="020B0604020202020204" pitchFamily="34" charset="0"/>
              </a:rPr>
              <a:t>Understand applications of the multilayer perceptron, radial basis function neural network, and support vector machines to classification.</a:t>
            </a:r>
          </a:p>
          <a:p>
            <a:pPr marL="342900" marR="0" lvl="0" indent="-342900">
              <a:spcBef>
                <a:spcPts val="0"/>
              </a:spcBef>
              <a:spcAft>
                <a:spcPts val="0"/>
              </a:spcAft>
              <a:buFont typeface="+mj-lt"/>
              <a:buAutoNum type="arabicPeriod"/>
            </a:pPr>
            <a:r>
              <a:rPr lang="en-US" sz="2000" dirty="0">
                <a:effectLst/>
                <a:latin typeface="Arial" panose="020B0604020202020204" pitchFamily="34" charset="0"/>
                <a:ea typeface="Times New Roman" panose="02020603050405020304" pitchFamily="18" charset="0"/>
                <a:cs typeface="Arial" panose="020B0604020202020204" pitchFamily="34" charset="0"/>
              </a:rPr>
              <a:t>Understand dimensionality reduction by autocorrelation neural network, PCA, genetic algorithm, and self-organizing maps</a:t>
            </a:r>
          </a:p>
          <a:p>
            <a:pPr marL="342900" marR="0" lvl="0" indent="-342900">
              <a:spcBef>
                <a:spcPts val="0"/>
              </a:spcBef>
              <a:spcAft>
                <a:spcPts val="0"/>
              </a:spcAft>
              <a:buFont typeface="+mj-lt"/>
              <a:buAutoNum type="arabicPeriod"/>
            </a:pPr>
            <a:r>
              <a:rPr lang="en-US" sz="2000" dirty="0">
                <a:effectLst/>
                <a:latin typeface="Arial" panose="020B0604020202020204" pitchFamily="34" charset="0"/>
                <a:ea typeface="Times New Roman" panose="02020603050405020304" pitchFamily="18" charset="0"/>
                <a:cs typeface="Arial" panose="020B0604020202020204" pitchFamily="34" charset="0"/>
              </a:rPr>
              <a:t>Understand image classification by convolutional neural network</a:t>
            </a:r>
          </a:p>
        </p:txBody>
      </p:sp>
    </p:spTree>
    <p:extLst>
      <p:ext uri="{BB962C8B-B14F-4D97-AF65-F5344CB8AC3E}">
        <p14:creationId xmlns:p14="http://schemas.microsoft.com/office/powerpoint/2010/main" val="3569385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EE367247-1641-46D3-982F-58AF3CA040FF}"/>
              </a:ext>
            </a:extLst>
          </p:cNvPr>
          <p:cNvSpPr>
            <a:spLocks noChangeArrowheads="1"/>
          </p:cNvSpPr>
          <p:nvPr/>
        </p:nvSpPr>
        <p:spPr bwMode="auto">
          <a:xfrm>
            <a:off x="2547938" y="243681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TextBox 8">
            <a:extLst>
              <a:ext uri="{FF2B5EF4-FFF2-40B4-BE49-F238E27FC236}">
                <a16:creationId xmlns:a16="http://schemas.microsoft.com/office/drawing/2014/main" id="{9F49D9E3-0C91-412A-93E9-8458F32E6F30}"/>
              </a:ext>
            </a:extLst>
          </p:cNvPr>
          <p:cNvSpPr txBox="1"/>
          <p:nvPr/>
        </p:nvSpPr>
        <p:spPr>
          <a:xfrm>
            <a:off x="2547937" y="609600"/>
            <a:ext cx="4222376" cy="369332"/>
          </a:xfrm>
          <a:prstGeom prst="rect">
            <a:avLst/>
          </a:prstGeom>
          <a:noFill/>
        </p:spPr>
        <p:txBody>
          <a:bodyPr wrap="square">
            <a:spAutoFit/>
          </a:bodyPr>
          <a:lstStyle/>
          <a:p>
            <a:pPr marL="0" marR="0">
              <a:spcBef>
                <a:spcPts val="0"/>
              </a:spcBef>
              <a:spcAft>
                <a:spcPts val="0"/>
              </a:spcAft>
            </a:pPr>
            <a:r>
              <a:rPr lang="en-US" sz="1800" dirty="0">
                <a:effectLst/>
                <a:latin typeface="Arial" panose="020B0604020202020204" pitchFamily="34" charset="0"/>
                <a:ea typeface="Times New Roman" panose="02020603050405020304" pitchFamily="18" charset="0"/>
                <a:cs typeface="Arial" panose="020B0604020202020204" pitchFamily="34" charset="0"/>
              </a:rPr>
              <a:t>Course outline (subject to change)</a:t>
            </a:r>
            <a:endParaRPr lang="en-US" sz="1800" dirty="0">
              <a:effectLst/>
              <a:latin typeface="Times New Roman" panose="02020603050405020304" pitchFamily="18" charset="0"/>
              <a:ea typeface="Times New Roman" panose="02020603050405020304" pitchFamily="18" charset="0"/>
            </a:endParaRPr>
          </a:p>
        </p:txBody>
      </p:sp>
      <p:graphicFrame>
        <p:nvGraphicFramePr>
          <p:cNvPr id="3" name="Table 2">
            <a:extLst>
              <a:ext uri="{FF2B5EF4-FFF2-40B4-BE49-F238E27FC236}">
                <a16:creationId xmlns:a16="http://schemas.microsoft.com/office/drawing/2014/main" id="{BA840561-1FED-5CDD-E670-4604949FA90D}"/>
              </a:ext>
            </a:extLst>
          </p:cNvPr>
          <p:cNvGraphicFramePr>
            <a:graphicFrameLocks noGrp="1"/>
          </p:cNvGraphicFramePr>
          <p:nvPr>
            <p:extLst>
              <p:ext uri="{D42A27DB-BD31-4B8C-83A1-F6EECF244321}">
                <p14:modId xmlns:p14="http://schemas.microsoft.com/office/powerpoint/2010/main" val="429164295"/>
              </p:ext>
            </p:extLst>
          </p:nvPr>
        </p:nvGraphicFramePr>
        <p:xfrm>
          <a:off x="1295400" y="1371600"/>
          <a:ext cx="6324601" cy="4495803"/>
        </p:xfrm>
        <a:graphic>
          <a:graphicData uri="http://schemas.openxmlformats.org/drawingml/2006/table">
            <a:tbl>
              <a:tblPr firstRow="1" firstCol="1" bandRow="1"/>
              <a:tblGrid>
                <a:gridCol w="878004">
                  <a:extLst>
                    <a:ext uri="{9D8B030D-6E8A-4147-A177-3AD203B41FA5}">
                      <a16:colId xmlns:a16="http://schemas.microsoft.com/office/drawing/2014/main" val="1210641972"/>
                    </a:ext>
                  </a:extLst>
                </a:gridCol>
                <a:gridCol w="4686653">
                  <a:extLst>
                    <a:ext uri="{9D8B030D-6E8A-4147-A177-3AD203B41FA5}">
                      <a16:colId xmlns:a16="http://schemas.microsoft.com/office/drawing/2014/main" val="1110334225"/>
                    </a:ext>
                  </a:extLst>
                </a:gridCol>
                <a:gridCol w="759944">
                  <a:extLst>
                    <a:ext uri="{9D8B030D-6E8A-4147-A177-3AD203B41FA5}">
                      <a16:colId xmlns:a16="http://schemas.microsoft.com/office/drawing/2014/main" val="1192649753"/>
                    </a:ext>
                  </a:extLst>
                </a:gridCol>
              </a:tblGrid>
              <a:tr h="264459">
                <a:tc>
                  <a:txBody>
                    <a:bodyPr/>
                    <a:lstStyle/>
                    <a:p>
                      <a:pPr marL="0" marR="0" algn="ctr">
                        <a:buNone/>
                      </a:pPr>
                      <a:r>
                        <a:rPr lang="en-US" sz="1400" b="1" baseline="0" dirty="0">
                          <a:effectLst/>
                          <a:latin typeface="Arial" panose="020B0604020202020204" pitchFamily="34" charset="0"/>
                          <a:ea typeface="Calibri" panose="020F0502020204030204" pitchFamily="34" charset="0"/>
                          <a:cs typeface="Arial" panose="020B0604020202020204" pitchFamily="34" charset="0"/>
                        </a:rPr>
                        <a:t>Week</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1" baseline="0" dirty="0">
                          <a:effectLst/>
                          <a:latin typeface="Arial" panose="020B0604020202020204" pitchFamily="34" charset="0"/>
                          <a:ea typeface="Calibri" panose="020F0502020204030204" pitchFamily="34" charset="0"/>
                          <a:cs typeface="Arial" panose="020B0604020202020204" pitchFamily="34" charset="0"/>
                        </a:rPr>
                        <a:t>Topics</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1" baseline="0">
                          <a:effectLst/>
                          <a:latin typeface="Arial" panose="020B0604020202020204" pitchFamily="34" charset="0"/>
                          <a:ea typeface="Calibri" panose="020F0502020204030204" pitchFamily="34" charset="0"/>
                          <a:cs typeface="Arial" panose="020B0604020202020204" pitchFamily="34" charset="0"/>
                        </a:rPr>
                        <a:t>Notes</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2698731380"/>
                  </a:ext>
                </a:extLst>
              </a:tr>
              <a:tr h="264459">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1</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Syllabus, Introduction</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HW1 </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1146431475"/>
                  </a:ext>
                </a:extLst>
              </a:tr>
              <a:tr h="264459">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2</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Perceptron regression</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HW2</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3248590246"/>
                  </a:ext>
                </a:extLst>
              </a:tr>
              <a:tr h="264459">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3</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Statistical analysis of regression </a:t>
                      </a:r>
                      <a:r>
                        <a:rPr lang="en-US" sz="1400" b="1" baseline="0">
                          <a:effectLst/>
                          <a:latin typeface="Arial" panose="020B0604020202020204" pitchFamily="34" charset="0"/>
                          <a:ea typeface="Calibri" panose="020F0502020204030204" pitchFamily="34" charset="0"/>
                          <a:cs typeface="Arial" panose="020B0604020202020204" pitchFamily="34" charset="0"/>
                        </a:rPr>
                        <a:t>QUIZ 1</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HW3</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488599458"/>
                  </a:ext>
                </a:extLst>
              </a:tr>
              <a:tr h="264459">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4</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Fundamentals of classification, Classify by regression, </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HW4</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3976266293"/>
                  </a:ext>
                </a:extLst>
              </a:tr>
              <a:tr h="264459">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5</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Pattern recognition</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HW5&amp;6</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2361174242"/>
                  </a:ext>
                </a:extLst>
              </a:tr>
              <a:tr h="264459">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6</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Perceptron learning algorithm, </a:t>
                      </a:r>
                      <a:r>
                        <a:rPr lang="en-US" sz="1400" b="1" baseline="0">
                          <a:effectLst/>
                          <a:latin typeface="Arial" panose="020B0604020202020204" pitchFamily="34" charset="0"/>
                          <a:ea typeface="Calibri" panose="020F0502020204030204" pitchFamily="34" charset="0"/>
                          <a:cs typeface="Arial" panose="020B0604020202020204" pitchFamily="34" charset="0"/>
                        </a:rPr>
                        <a:t>QUIZ 2</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HW7</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2873378316"/>
                  </a:ext>
                </a:extLst>
              </a:tr>
              <a:tr h="264459">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7</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Multilayer perceptron</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HW8</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2106897277"/>
                  </a:ext>
                </a:extLst>
              </a:tr>
              <a:tr h="264459">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8</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 Support Vector Machines</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HW9</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805232660"/>
                  </a:ext>
                </a:extLst>
              </a:tr>
              <a:tr h="264459">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9</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Radial basis function neural network</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HW10</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4168085855"/>
                  </a:ext>
                </a:extLst>
              </a:tr>
              <a:tr h="264459">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10</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Principal component analysis </a:t>
                      </a:r>
                      <a:r>
                        <a:rPr lang="en-US" sz="1400" b="1" baseline="0">
                          <a:effectLst/>
                          <a:latin typeface="Arial" panose="020B0604020202020204" pitchFamily="34" charset="0"/>
                          <a:ea typeface="Calibri" panose="020F0502020204030204" pitchFamily="34" charset="0"/>
                          <a:cs typeface="Arial" panose="020B0604020202020204" pitchFamily="34" charset="0"/>
                        </a:rPr>
                        <a:t>QUIZ 3</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HW11</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3463265008"/>
                  </a:ext>
                </a:extLst>
              </a:tr>
              <a:tr h="264459">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11</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Genetic algorithm</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HW12</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4061744912"/>
                  </a:ext>
                </a:extLst>
              </a:tr>
              <a:tr h="264459">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12</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Self-organizing maps</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HW13</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133406118"/>
                  </a:ext>
                </a:extLst>
              </a:tr>
              <a:tr h="264459">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13 </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Semester Break</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 </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2474019331"/>
                  </a:ext>
                </a:extLst>
              </a:tr>
              <a:tr h="264459">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14</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Convolutional neural networks </a:t>
                      </a:r>
                      <a:r>
                        <a:rPr lang="en-US" sz="1400" b="1" baseline="0">
                          <a:effectLst/>
                          <a:latin typeface="Arial" panose="020B0604020202020204" pitchFamily="34" charset="0"/>
                          <a:ea typeface="Calibri" panose="020F0502020204030204" pitchFamily="34" charset="0"/>
                          <a:cs typeface="Arial" panose="020B0604020202020204" pitchFamily="34" charset="0"/>
                        </a:rPr>
                        <a:t>QUIZ 4</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HW14</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3980770690"/>
                  </a:ext>
                </a:extLst>
              </a:tr>
              <a:tr h="264459">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15</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Assistance to individual students</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 </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2201194586"/>
                  </a:ext>
                </a:extLst>
              </a:tr>
              <a:tr h="264459">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 </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a:effectLst/>
                          <a:latin typeface="Arial" panose="020B0604020202020204" pitchFamily="34" charset="0"/>
                          <a:ea typeface="Calibri" panose="020F0502020204030204" pitchFamily="34" charset="0"/>
                          <a:cs typeface="Arial" panose="020B0604020202020204" pitchFamily="34" charset="0"/>
                        </a:rPr>
                        <a:t>No Final Exam</a:t>
                      </a:r>
                      <a:endParaRPr lang="en-US" sz="1400" baseline="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400" baseline="0" dirty="0">
                          <a:effectLst/>
                          <a:latin typeface="Arial" panose="020B0604020202020204" pitchFamily="34" charset="0"/>
                          <a:ea typeface="Calibri" panose="020F0502020204030204" pitchFamily="34" charset="0"/>
                          <a:cs typeface="Arial" panose="020B0604020202020204" pitchFamily="34" charset="0"/>
                        </a:rPr>
                        <a:t> </a:t>
                      </a:r>
                      <a:endParaRPr lang="en-US" sz="1400" baseline="0" dirty="0">
                        <a:effectLst/>
                        <a:latin typeface="Arial" panose="020B0604020202020204" pitchFamily="34" charset="0"/>
                        <a:ea typeface="Times New Roman" panose="02020603050405020304" pitchFamily="18" charset="0"/>
                        <a:cs typeface="Arial" panose="020B0604020202020204" pitchFamily="34"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2620457661"/>
                  </a:ext>
                </a:extLst>
              </a:tr>
            </a:tbl>
          </a:graphicData>
        </a:graphic>
      </p:graphicFrame>
    </p:spTree>
    <p:extLst>
      <p:ext uri="{BB962C8B-B14F-4D97-AF65-F5344CB8AC3E}">
        <p14:creationId xmlns:p14="http://schemas.microsoft.com/office/powerpoint/2010/main" val="14440650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49901E9-C432-9A8C-CEC3-1285EED807EE}"/>
              </a:ext>
            </a:extLst>
          </p:cNvPr>
          <p:cNvSpPr txBox="1"/>
          <p:nvPr/>
        </p:nvSpPr>
        <p:spPr>
          <a:xfrm>
            <a:off x="533400" y="914400"/>
            <a:ext cx="8077200" cy="6001643"/>
          </a:xfrm>
          <a:prstGeom prst="rect">
            <a:avLst/>
          </a:prstGeom>
          <a:noFill/>
        </p:spPr>
        <p:txBody>
          <a:bodyPr wrap="square">
            <a:spAutoFit/>
          </a:bodyPr>
          <a:lstStyle/>
          <a:p>
            <a:pPr marL="0" marR="0">
              <a:buNone/>
            </a:pPr>
            <a:r>
              <a:rPr lang="en-US" sz="2400" u="sng" dirty="0">
                <a:effectLst/>
                <a:latin typeface="Arial" panose="020B0604020202020204" pitchFamily="34" charset="0"/>
                <a:ea typeface="Times New Roman" panose="02020603050405020304" pitchFamily="18" charset="0"/>
                <a:cs typeface="Arial" panose="020B0604020202020204" pitchFamily="34" charset="0"/>
              </a:rPr>
              <a:t>Course Management:</a:t>
            </a:r>
          </a:p>
          <a:p>
            <a:pPr marL="0" marR="0">
              <a:buNone/>
            </a:pPr>
            <a:endParaRPr lang="en-US" sz="2400" u="sng" dirty="0">
              <a:latin typeface="Arial" panose="020B0604020202020204" pitchFamily="34" charset="0"/>
              <a:ea typeface="Times New Roman" panose="02020603050405020304" pitchFamily="18" charset="0"/>
              <a:cs typeface="Arial" panose="020B0604020202020204" pitchFamily="34" charset="0"/>
            </a:endParaRPr>
          </a:p>
          <a:p>
            <a:pPr marL="342900" marR="0" indent="-342900">
              <a:buFont typeface="Arial" panose="020B0604020202020204" pitchFamily="34" charset="0"/>
              <a:buChar char="•"/>
            </a:pPr>
            <a:r>
              <a:rPr lang="en-US" sz="2400" dirty="0">
                <a:effectLst/>
                <a:latin typeface="Arial" panose="020B0604020202020204" pitchFamily="34" charset="0"/>
                <a:ea typeface="Times New Roman" panose="02020603050405020304" pitchFamily="18" charset="0"/>
                <a:cs typeface="Arial" panose="020B0604020202020204" pitchFamily="34" charset="0"/>
              </a:rPr>
              <a:t>CANVAS will NOT be used for course management. </a:t>
            </a:r>
            <a:endParaRPr lang="en-US" sz="2400" u="sng" dirty="0">
              <a:latin typeface="Arial" panose="020B0604020202020204" pitchFamily="34" charset="0"/>
              <a:ea typeface="Times New Roman" panose="02020603050405020304" pitchFamily="18" charset="0"/>
              <a:cs typeface="Arial" panose="020B0604020202020204" pitchFamily="34" charset="0"/>
            </a:endParaRPr>
          </a:p>
          <a:p>
            <a:pPr marL="342900" marR="0" indent="-342900">
              <a:buFont typeface="Arial" panose="020B0604020202020204" pitchFamily="34" charset="0"/>
              <a:buChar char="•"/>
            </a:pPr>
            <a:r>
              <a:rPr lang="en-US" sz="2400" dirty="0">
                <a:effectLst/>
                <a:latin typeface="Arial" panose="020B0604020202020204" pitchFamily="34" charset="0"/>
                <a:ea typeface="Times New Roman" panose="02020603050405020304" pitchFamily="18" charset="0"/>
                <a:cs typeface="Arial" panose="020B0604020202020204" pitchFamily="34" charset="0"/>
              </a:rPr>
              <a:t>Syllabus, lecture notes and assignments will be posted on the class web page </a:t>
            </a:r>
            <a:r>
              <a:rPr lang="en-US" sz="2400" u="none" strike="noStrike" dirty="0">
                <a:solidFill>
                  <a:srgbClr val="0000FF"/>
                </a:solidFill>
                <a:effectLst/>
                <a:latin typeface="Arial" panose="020B0604020202020204" pitchFamily="34" charset="0"/>
                <a:ea typeface="Times New Roman" panose="02020603050405020304" pitchFamily="18" charset="0"/>
                <a:cs typeface="Arial" panose="020B0604020202020204" pitchFamily="34" charset="0"/>
                <a:hlinkClick r:id="rId2"/>
              </a:rPr>
              <a:t>http://www.tricity.wsu.edu/~jhmiller</a:t>
            </a:r>
            <a:r>
              <a:rPr lang="en-US" sz="2400" dirty="0">
                <a:effectLst/>
                <a:latin typeface="Arial" panose="020B0604020202020204" pitchFamily="34" charset="0"/>
                <a:ea typeface="Times New Roman" panose="02020603050405020304" pitchFamily="18" charset="0"/>
                <a:cs typeface="Arial" panose="020B0604020202020204" pitchFamily="34" charset="0"/>
              </a:rPr>
              <a:t>.</a:t>
            </a:r>
            <a:endParaRPr lang="en-US" sz="2400" u="sng" dirty="0">
              <a:latin typeface="Arial" panose="020B0604020202020204" pitchFamily="34" charset="0"/>
              <a:ea typeface="Times New Roman" panose="02020603050405020304" pitchFamily="18" charset="0"/>
              <a:cs typeface="Arial" panose="020B0604020202020204" pitchFamily="34" charset="0"/>
            </a:endParaRPr>
          </a:p>
          <a:p>
            <a:pPr marL="342900" marR="0" indent="-342900">
              <a:buFont typeface="Arial" panose="020B0604020202020204" pitchFamily="34" charset="0"/>
              <a:buChar char="•"/>
            </a:pPr>
            <a:r>
              <a:rPr lang="en-US" sz="2400" dirty="0">
                <a:effectLst/>
                <a:latin typeface="Arial" panose="020B0604020202020204" pitchFamily="34" charset="0"/>
                <a:ea typeface="Times New Roman" panose="02020603050405020304" pitchFamily="18" charset="0"/>
                <a:cs typeface="Arial" panose="020B0604020202020204" pitchFamily="34" charset="0"/>
              </a:rPr>
              <a:t>Help with homework assignments is available from instructor, TA, and tutors.</a:t>
            </a:r>
            <a:endParaRPr lang="en-US" sz="2400" u="sng" dirty="0">
              <a:effectLst/>
              <a:latin typeface="Arial" panose="020B0604020202020204" pitchFamily="34" charset="0"/>
              <a:ea typeface="Times New Roman" panose="02020603050405020304" pitchFamily="18" charset="0"/>
              <a:cs typeface="Arial" panose="020B0604020202020204" pitchFamily="34" charset="0"/>
            </a:endParaRPr>
          </a:p>
          <a:p>
            <a:pPr marL="342900" marR="0" indent="-342900">
              <a:buFont typeface="Arial" panose="020B0604020202020204" pitchFamily="34" charset="0"/>
              <a:buChar char="•"/>
            </a:pPr>
            <a:r>
              <a:rPr lang="en-US" sz="2400" dirty="0">
                <a:effectLst/>
                <a:latin typeface="Arial" panose="020B0604020202020204" pitchFamily="34" charset="0"/>
                <a:ea typeface="Times New Roman" panose="02020603050405020304" pitchFamily="18" charset="0"/>
                <a:cs typeface="Arial" panose="020B0604020202020204" pitchFamily="34" charset="0"/>
              </a:rPr>
              <a:t>Application of machine learning techniques with provided data sets.  </a:t>
            </a:r>
          </a:p>
          <a:p>
            <a:pPr marL="342900" marR="0" indent="-342900">
              <a:buFont typeface="Arial" panose="020B0604020202020204" pitchFamily="34" charset="0"/>
              <a:buChar char="•"/>
            </a:pPr>
            <a:r>
              <a:rPr lang="en-US" sz="2400" dirty="0">
                <a:effectLst/>
                <a:latin typeface="Arial" panose="020B0604020202020204" pitchFamily="34" charset="0"/>
                <a:ea typeface="Times New Roman" panose="02020603050405020304" pitchFamily="18" charset="0"/>
                <a:cs typeface="Arial" panose="020B0604020202020204" pitchFamily="34" charset="0"/>
              </a:rPr>
              <a:t>Some assignments will involve the use of software packages. </a:t>
            </a:r>
          </a:p>
          <a:p>
            <a:pPr marL="342900" marR="0" indent="-342900">
              <a:buFont typeface="Arial" panose="020B0604020202020204" pitchFamily="34" charset="0"/>
              <a:buChar char="•"/>
            </a:pPr>
            <a:r>
              <a:rPr lang="en-US" sz="2400" dirty="0">
                <a:effectLst/>
                <a:latin typeface="Arial" panose="020B0604020202020204" pitchFamily="34" charset="0"/>
                <a:ea typeface="Times New Roman" panose="02020603050405020304" pitchFamily="18" charset="0"/>
                <a:cs typeface="Arial" panose="020B0604020202020204" pitchFamily="34" charset="0"/>
              </a:rPr>
              <a:t>Some assignments will involve writing code and/or hand calculations.</a:t>
            </a:r>
          </a:p>
          <a:p>
            <a:pPr marL="0" marR="0">
              <a:buNone/>
            </a:pPr>
            <a:r>
              <a:rPr lang="en-US" sz="2400" dirty="0">
                <a:effectLst/>
                <a:latin typeface="Times New Roman" panose="02020603050405020304" pitchFamily="18" charset="0"/>
                <a:ea typeface="Times New Roman" panose="02020603050405020304" pitchFamily="18" charset="0"/>
              </a:rPr>
              <a:t> </a:t>
            </a:r>
          </a:p>
          <a:p>
            <a:pPr marL="0" marR="0">
              <a:buNone/>
            </a:pPr>
            <a:endParaRPr lang="en-US" sz="2400" u="sng"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3082730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4E8996-90C3-D806-6401-7542CC518973}"/>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F89DA4D-3F85-B928-A9C9-53E46E5200FD}"/>
              </a:ext>
            </a:extLst>
          </p:cNvPr>
          <p:cNvSpPr/>
          <p:nvPr/>
        </p:nvSpPr>
        <p:spPr>
          <a:xfrm>
            <a:off x="609600" y="457200"/>
            <a:ext cx="8229600" cy="501675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Assessment</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342900" marR="0" indent="-342900">
              <a:buFont typeface="Arial" panose="020B0604020202020204" pitchFamily="34" charset="0"/>
              <a:buChar char="•"/>
            </a:pPr>
            <a:r>
              <a:rPr lang="en-US" sz="2000" dirty="0">
                <a:effectLst/>
                <a:latin typeface="Arial" panose="020B0604020202020204" pitchFamily="34" charset="0"/>
                <a:ea typeface="Times New Roman" panose="02020603050405020304" pitchFamily="18" charset="0"/>
                <a:cs typeface="Arial" panose="020B0604020202020204" pitchFamily="34" charset="0"/>
              </a:rPr>
              <a:t>No midterm exam or final exam. </a:t>
            </a:r>
          </a:p>
          <a:p>
            <a:pPr marL="342900" marR="0" indent="-342900">
              <a:buFont typeface="Arial" panose="020B0604020202020204" pitchFamily="34" charset="0"/>
              <a:buChar char="•"/>
            </a:pPr>
            <a:r>
              <a:rPr lang="en-US" sz="2000" dirty="0">
                <a:effectLst/>
                <a:latin typeface="Arial" panose="020B0604020202020204" pitchFamily="34" charset="0"/>
                <a:ea typeface="Times New Roman" panose="02020603050405020304" pitchFamily="18" charset="0"/>
                <a:cs typeface="Arial" panose="020B0604020202020204" pitchFamily="34" charset="0"/>
              </a:rPr>
              <a:t>Average of homework scores and average of quiz scores have equal weight in determining final grade. </a:t>
            </a:r>
          </a:p>
          <a:p>
            <a:pPr marL="342900" marR="0" indent="-342900">
              <a:buFont typeface="Arial" panose="020B0604020202020204" pitchFamily="34" charset="0"/>
              <a:buChar char="•"/>
            </a:pPr>
            <a:r>
              <a:rPr lang="en-US" sz="2000" dirty="0">
                <a:effectLst/>
                <a:latin typeface="Arial" panose="020B0604020202020204" pitchFamily="34" charset="0"/>
                <a:ea typeface="Times New Roman" panose="02020603050405020304" pitchFamily="18" charset="0"/>
                <a:cs typeface="Arial" panose="020B0604020202020204" pitchFamily="34" charset="0"/>
              </a:rPr>
              <a:t>Tests will include problems like those in homework assignments and/or worked in class and may require coding. </a:t>
            </a:r>
          </a:p>
          <a:p>
            <a:pPr marL="342900" marR="0" indent="-342900">
              <a:buFont typeface="Arial" panose="020B0604020202020204" pitchFamily="34" charset="0"/>
              <a:buChar char="•"/>
            </a:pPr>
            <a:r>
              <a:rPr lang="en-US" sz="2000" dirty="0">
                <a:effectLst/>
                <a:latin typeface="Arial" panose="020B0604020202020204" pitchFamily="34" charset="0"/>
                <a:ea typeface="Times New Roman" panose="02020603050405020304" pitchFamily="18" charset="0"/>
                <a:cs typeface="Arial" panose="020B0604020202020204" pitchFamily="34" charset="0"/>
              </a:rPr>
              <a:t>Quizzes will be given in class with open class notes and computers.</a:t>
            </a:r>
          </a:p>
          <a:p>
            <a:pPr marL="342900" marR="0" indent="-342900">
              <a:buFont typeface="Arial" panose="020B0604020202020204" pitchFamily="34" charset="0"/>
              <a:buChar char="•"/>
            </a:pPr>
            <a:r>
              <a:rPr lang="en-US" sz="2000" dirty="0">
                <a:effectLst/>
                <a:latin typeface="Arial" panose="020B0604020202020204" pitchFamily="34" charset="0"/>
                <a:ea typeface="Times New Roman" panose="02020603050405020304" pitchFamily="18" charset="0"/>
                <a:cs typeface="Arial" panose="020B0604020202020204" pitchFamily="34" charset="0"/>
              </a:rPr>
              <a:t>No homework accepted after the last class period before final exam week.</a:t>
            </a:r>
          </a:p>
          <a:p>
            <a:pPr marL="342900" marR="0" indent="-342900">
              <a:buFont typeface="Arial" panose="020B0604020202020204" pitchFamily="34" charset="0"/>
              <a:buChar char="•"/>
            </a:pPr>
            <a:r>
              <a:rPr lang="en-US" sz="2000" dirty="0">
                <a:effectLst/>
                <a:latin typeface="Arial" panose="020B0604020202020204" pitchFamily="34" charset="0"/>
                <a:ea typeface="Times New Roman" panose="02020603050405020304" pitchFamily="18" charset="0"/>
                <a:cs typeface="Arial" panose="020B0604020202020204" pitchFamily="34" charset="0"/>
              </a:rPr>
              <a:t>Most homework assignments have multiple parts. </a:t>
            </a:r>
          </a:p>
          <a:p>
            <a:pPr marL="342900" marR="0" indent="-342900">
              <a:buFont typeface="Arial" panose="020B0604020202020204" pitchFamily="34" charset="0"/>
              <a:buChar char="•"/>
            </a:pPr>
            <a:r>
              <a:rPr lang="en-US" sz="2000" dirty="0">
                <a:effectLst/>
                <a:latin typeface="Arial" panose="020B0604020202020204" pitchFamily="34" charset="0"/>
                <a:ea typeface="Times New Roman" panose="02020603050405020304" pitchFamily="18" charset="0"/>
                <a:cs typeface="Arial" panose="020B0604020202020204" pitchFamily="34" charset="0"/>
              </a:rPr>
              <a:t>Full credit requires correct answers for all parts.</a:t>
            </a:r>
          </a:p>
          <a:p>
            <a:pPr marL="342900" marR="0" indent="-342900">
              <a:buFont typeface="Arial" panose="020B0604020202020204" pitchFamily="34" charset="0"/>
              <a:buChar char="•"/>
            </a:pPr>
            <a:r>
              <a:rPr lang="en-US" sz="2000" dirty="0">
                <a:effectLst/>
                <a:latin typeface="Arial" panose="020B0604020202020204" pitchFamily="34" charset="0"/>
                <a:ea typeface="Times New Roman" panose="02020603050405020304" pitchFamily="18" charset="0"/>
                <a:cs typeface="Arial" panose="020B0604020202020204" pitchFamily="34" charset="0"/>
              </a:rPr>
              <a:t>Homework scores can be improved with full credit for corrections.</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latin typeface="Arial" panose="020B0604020202020204" pitchFamily="34" charset="0"/>
                <a:ea typeface="Times New Roman" panose="02020603050405020304" pitchFamily="18" charset="0"/>
                <a:cs typeface="Arial" panose="020B0604020202020204" pitchFamily="34" charset="0"/>
              </a:rPr>
              <a:t>534 credit requires p</a:t>
            </a:r>
            <a:r>
              <a:rPr lang="en-US" sz="2000" dirty="0">
                <a:effectLst/>
                <a:latin typeface="Arial" panose="020B0604020202020204" pitchFamily="34" charset="0"/>
                <a:ea typeface="Times New Roman" panose="02020603050405020304" pitchFamily="18" charset="0"/>
                <a:cs typeface="Arial" panose="020B0604020202020204" pitchFamily="34" charset="0"/>
              </a:rPr>
              <a:t>roject report in addition to 434 requirements. </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effectLst/>
                <a:latin typeface="Arial" panose="020B0604020202020204" pitchFamily="34" charset="0"/>
                <a:ea typeface="Times New Roman" panose="02020603050405020304" pitchFamily="18" charset="0"/>
                <a:cs typeface="Arial" panose="020B0604020202020204" pitchFamily="34" charset="0"/>
              </a:rPr>
              <a:t>Project topics must be approved by the instructor. </a:t>
            </a: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effectLst/>
                <a:latin typeface="Arial" panose="020B0604020202020204" pitchFamily="34" charset="0"/>
                <a:ea typeface="Times New Roman" panose="02020603050405020304" pitchFamily="18" charset="0"/>
                <a:cs typeface="Arial" panose="020B0604020202020204" pitchFamily="34" charset="0"/>
              </a:rPr>
              <a:t>Reports not accepted after the last class period before final exam week.</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950053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7AC3D-21C1-9616-E90A-1D5FF347486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A0EE796-10A7-740B-53F0-BE1C4D5FB4D0}"/>
              </a:ext>
            </a:extLst>
          </p:cNvPr>
          <p:cNvSpPr/>
          <p:nvPr/>
        </p:nvSpPr>
        <p:spPr>
          <a:xfrm>
            <a:off x="609600" y="457200"/>
            <a:ext cx="7848600" cy="378565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2400" b="0"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Expectation of student effort</a:t>
            </a: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Students are expected to attend class with laptop, contribute to class discussions, and participate in the solution of problems that are like those in homework assignments and on quizzes.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Students are expected to complete all homework assignments correctly prior to testing on the material related to those assignments.</a:t>
            </a:r>
          </a:p>
        </p:txBody>
      </p:sp>
    </p:spTree>
    <p:extLst>
      <p:ext uri="{BB962C8B-B14F-4D97-AF65-F5344CB8AC3E}">
        <p14:creationId xmlns:p14="http://schemas.microsoft.com/office/powerpoint/2010/main" val="3965022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7700" y="304800"/>
            <a:ext cx="7848600" cy="6001643"/>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Attendance policy</a:t>
            </a: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Students are responsible for ensuring that they attend all class meetings and complete all in-class and out-of-class work as assigned by the instructor.</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Students are also responsible for communicating with the instructor should they need to be absent.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If absent when a quiz is given, a makeup quiz will be treated on a case-by-case basis.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Attendance will be noted as part of class participation.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Good attendance and homework completed before quizzes are the keys to a good grade.</a:t>
            </a:r>
          </a:p>
        </p:txBody>
      </p:sp>
    </p:spTree>
    <p:extLst>
      <p:ext uri="{BB962C8B-B14F-4D97-AF65-F5344CB8AC3E}">
        <p14:creationId xmlns:p14="http://schemas.microsoft.com/office/powerpoint/2010/main" val="1748856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ChangeArrowheads="1"/>
          </p:cNvSpPr>
          <p:nvPr/>
        </p:nvSpPr>
        <p:spPr bwMode="auto">
          <a:xfrm>
            <a:off x="381000" y="275070"/>
            <a:ext cx="8610600" cy="61370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400" b="0"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Reasonable Accommodations</a:t>
            </a:r>
            <a:r>
              <a:rPr kumimoji="0" lang="en-US" sz="2400" b="1"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
            </a:r>
            <a:r>
              <a:rPr kumimoji="0" lang="en-US" sz="2400" b="1" i="0" u="sng" strike="noStrike" kern="1200" cap="none" spc="0" normalizeH="0" baseline="0" noProof="0" dirty="0">
                <a:ln>
                  <a:noFill/>
                </a:ln>
                <a:solidFill>
                  <a:srgbClr val="467886"/>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0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t>Changes in how students with disability accommodations are served at WSU Tri-Cities.  The Office of Student Accommodation and Disability Resources (formerly Access Services) has merged with the Alternative Testing Center (formerly Testing Center).   The Student Accommodation Specialist position, which will perform the duties of the new office, is currently vacant with active recruitment happening now. To ensure that students and faculty still receive services during this period of transition, we have contracted the work of meeting with students to establish or continue with accommodations to the Office of Student Accommodation and Disability Resources (SADR) in Pullman. </a:t>
            </a:r>
            <a:r>
              <a:rPr kumimoji="0" lang="en-US" sz="2000" b="0" i="0" u="none" strike="noStrike" kern="1200" cap="none" spc="0" normalizeH="0" baseline="0" noProof="0" dirty="0">
                <a:ln>
                  <a:noFill/>
                </a:ln>
                <a:solidFill>
                  <a:srgbClr val="212121"/>
                </a:solidFill>
                <a:effectLst/>
                <a:uLnTx/>
                <a:uFillTx/>
                <a:latin typeface="Aptos" panose="020B0004020202020204" pitchFamily="34" charset="0"/>
                <a:ea typeface="DengXian" panose="02010600030101010101" pitchFamily="2" charset="-122"/>
                <a:cs typeface="Aptos" panose="020B0004020202020204" pitchFamily="34" charset="0"/>
              </a:rPr>
              <a:t> </a:t>
            </a:r>
            <a:endParaRPr kumimoji="0" lang="en-US" sz="1600" b="0" i="0" u="none" strike="noStrike" kern="1200" cap="none" spc="0" normalizeH="0" baseline="0" noProof="0" dirty="0">
              <a:ln>
                <a:noFill/>
              </a:ln>
              <a:solidFill>
                <a:prstClr val="black"/>
              </a:solidFill>
              <a:effectLst/>
              <a:uLnTx/>
              <a:uFillTx/>
              <a:latin typeface="Aptos" panose="020B0004020202020204" pitchFamily="34" charset="0"/>
              <a:ea typeface="DengXian" panose="02010600030101010101" pitchFamily="2" charset="-122"/>
              <a:cs typeface="Aptos" panose="020B0004020202020204" pitchFamily="34" charset="0"/>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400" b="0" i="0" u="none" strike="noStrike" kern="1200" cap="none" spc="0" normalizeH="0" baseline="0" noProof="0" dirty="0">
                <a:ln>
                  <a:noFill/>
                </a:ln>
                <a:solidFill>
                  <a:srgbClr val="212121"/>
                </a:solidFill>
                <a:effectLst/>
                <a:uLnTx/>
                <a:uFillTx/>
                <a:latin typeface="Times New Roman" panose="02020603050405020304" pitchFamily="18" charset="0"/>
                <a:ea typeface="DengXian" panose="02010600030101010101" pitchFamily="2" charset="-122"/>
                <a:cs typeface="Aptos" panose="020B0004020202020204" pitchFamily="34" charset="0"/>
              </a:rPr>
              <a:t> </a:t>
            </a:r>
            <a:endParaRPr kumimoji="0" lang="en-US" sz="1600" b="0" i="0" u="none" strike="noStrike" kern="1200" cap="none" spc="0" normalizeH="0" baseline="0" noProof="0" dirty="0">
              <a:ln>
                <a:noFill/>
              </a:ln>
              <a:solidFill>
                <a:prstClr val="black"/>
              </a:solidFill>
              <a:effectLst/>
              <a:uLnTx/>
              <a:uFillTx/>
              <a:latin typeface="Aptos" panose="020B0004020202020204" pitchFamily="34" charset="0"/>
              <a:ea typeface="DengXian" panose="02010600030101010101" pitchFamily="2" charset="-122"/>
              <a:cs typeface="Aptos" panose="020B0004020202020204" pitchFamily="34" charset="0"/>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0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t>To contact someone in SADR, please use </a:t>
            </a:r>
            <a:endPar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DengXian" panose="02010600030101010101" pitchFamily="2" charset="-122"/>
              <a:cs typeface="Arial" panose="020B0604020202020204" pitchFamily="34" charset="0"/>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0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t>Email: </a:t>
            </a:r>
            <a:r>
              <a:rPr kumimoji="0" lang="en-US" sz="2000" b="0" i="0" u="sng" strike="noStrike" kern="1200" cap="none" spc="0" normalizeH="0" baseline="0" noProof="0" dirty="0">
                <a:ln>
                  <a:noFill/>
                </a:ln>
                <a:solidFill>
                  <a:srgbClr val="000000"/>
                </a:solidFill>
                <a:effectLst/>
                <a:uLnTx/>
                <a:uFillTx/>
                <a:latin typeface="Arial" panose="020B0604020202020204" pitchFamily="34" charset="0"/>
                <a:ea typeface="DengXian" panose="02010600030101010101" pitchFamily="2" charset="-122"/>
                <a:cs typeface="Arial" panose="020B0604020202020204" pitchFamily="34" charset="0"/>
                <a:hlinkClick r:id="rId2" tooltip="mailto:tricities.accommodations@wsu.edu"/>
              </a:rPr>
              <a:t>tricities.accommodations@wsu.edu</a:t>
            </a:r>
            <a:r>
              <a:rPr kumimoji="0" lang="en-US" sz="20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t> </a:t>
            </a:r>
            <a:br>
              <a:rPr kumimoji="0" lang="en-US" sz="20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br>
            <a:r>
              <a:rPr kumimoji="0" lang="en-US" sz="20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t>Phone: </a:t>
            </a:r>
            <a:r>
              <a:rPr kumimoji="0" lang="en-US" sz="2000" b="0" i="0" u="sng" strike="noStrike" kern="1200" cap="none" spc="0" normalizeH="0" baseline="0" noProof="0" dirty="0">
                <a:ln>
                  <a:noFill/>
                </a:ln>
                <a:solidFill>
                  <a:srgbClr val="000000"/>
                </a:solidFill>
                <a:effectLst/>
                <a:uLnTx/>
                <a:uFillTx/>
                <a:latin typeface="Arial" panose="020B0604020202020204" pitchFamily="34" charset="0"/>
                <a:ea typeface="DengXian" panose="02010600030101010101" pitchFamily="2" charset="-122"/>
                <a:cs typeface="Arial" panose="020B0604020202020204" pitchFamily="34" charset="0"/>
                <a:hlinkClick r:id="rId3" tooltip="tel:5093727352"/>
              </a:rPr>
              <a:t>509-372-7352</a:t>
            </a:r>
            <a:r>
              <a:rPr kumimoji="0" lang="en-US" sz="20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t> </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0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t> </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0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t>Additional information can also be found here: </a:t>
            </a:r>
            <a:br>
              <a:rPr kumimoji="0" lang="en-US" sz="2000" b="0" i="0" u="none" strike="noStrike" kern="1200" cap="none" spc="0" normalizeH="0" baseline="0" noProof="0" dirty="0">
                <a:ln>
                  <a:noFill/>
                </a:ln>
                <a:solidFill>
                  <a:srgbClr val="212121"/>
                </a:solidFill>
                <a:effectLst/>
                <a:uLnTx/>
                <a:uFillTx/>
                <a:latin typeface="Arial" panose="020B0604020202020204" pitchFamily="34" charset="0"/>
                <a:ea typeface="DengXian" panose="02010600030101010101" pitchFamily="2" charset="-122"/>
                <a:cs typeface="Arial" panose="020B0604020202020204" pitchFamily="34" charset="0"/>
              </a:rPr>
            </a:br>
            <a:r>
              <a:rPr kumimoji="0" lang="en-US" sz="2000" b="0" i="0" u="sng" strike="noStrike" kern="1200" cap="none" spc="0" normalizeH="0" baseline="0" noProof="0" dirty="0">
                <a:ln>
                  <a:noFill/>
                </a:ln>
                <a:solidFill>
                  <a:srgbClr val="467886"/>
                </a:solidFill>
                <a:effectLst/>
                <a:uLnTx/>
                <a:uFillTx/>
                <a:latin typeface="Arial" panose="020B0604020202020204" pitchFamily="34" charset="0"/>
                <a:ea typeface="DengXian" panose="02010600030101010101" pitchFamily="2" charset="-122"/>
                <a:cs typeface="Arial" panose="020B0604020202020204" pitchFamily="34" charset="0"/>
                <a:hlinkClick r:id="rId4" tooltip="https://nam12.safelinks.protection.outlook.com/?url=https%3A%2F%2Faccommodations.wsu.edu%2Fstudent-support%2F&amp;data=05%7C02%7Caplemons%40wsu.edu%7C44bd3cdb7d3248349de808dddae29caa%7Cb52be471f7f147b4a8790c799bb53db5%7C0%7C0%7C638907389003566667%7CUnknown%7C"/>
              </a:rPr>
              <a:t>https://accommodations.wsu.edu/student-support/</a:t>
            </a:r>
            <a:endParaRPr kumimoji="0" lang="en-US" altLang="en-US" sz="1800" b="0"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561196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1531</TotalTime>
  <Words>1979</Words>
  <Application>Microsoft Office PowerPoint</Application>
  <PresentationFormat>On-screen Show (4:3)</PresentationFormat>
  <Paragraphs>178</Paragraphs>
  <Slides>17</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Aptos</vt:lpstr>
      <vt:lpstr>Arial</vt:lpstr>
      <vt:lpstr>Calibri</vt:lpstr>
      <vt:lpstr>Montserrat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H. Miller</dc:creator>
  <cp:lastModifiedBy>Miller, John H</cp:lastModifiedBy>
  <cp:revision>110</cp:revision>
  <dcterms:created xsi:type="dcterms:W3CDTF">2014-08-26T18:18:36Z</dcterms:created>
  <dcterms:modified xsi:type="dcterms:W3CDTF">2025-08-19T03:34:25Z</dcterms:modified>
</cp:coreProperties>
</file>