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9" r:id="rId2"/>
    <p:sldId id="290" r:id="rId3"/>
    <p:sldId id="260" r:id="rId4"/>
    <p:sldId id="281" r:id="rId5"/>
    <p:sldId id="267" r:id="rId6"/>
    <p:sldId id="268" r:id="rId7"/>
    <p:sldId id="287" r:id="rId8"/>
    <p:sldId id="262" r:id="rId9"/>
    <p:sldId id="264" r:id="rId10"/>
    <p:sldId id="284" r:id="rId11"/>
    <p:sldId id="285" r:id="rId12"/>
    <p:sldId id="269" r:id="rId13"/>
    <p:sldId id="286" r:id="rId14"/>
    <p:sldId id="288" r:id="rId15"/>
    <p:sldId id="289" r:id="rId16"/>
    <p:sldId id="28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D9181-9DD2-492A-9356-553CB3262E9B}" type="datetimeFigureOut">
              <a:rPr lang="en-US" smtClean="0"/>
              <a:t>8/20/2024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6D79A8-EA43-4745-B5BA-D1BD82A9BEA7}" type="slidenum">
              <a:rPr lang="en-US" smtClean="0"/>
              <a:t>‹#›</a:t>
            </a:fld>
            <a:endParaRPr lang="en-US" dirty="0"/>
          </a:p>
        </p:txBody>
      </p:sp>
    </p:spTree>
    <p:extLst>
      <p:ext uri="{BB962C8B-B14F-4D97-AF65-F5344CB8AC3E}">
        <p14:creationId xmlns:p14="http://schemas.microsoft.com/office/powerpoint/2010/main" val="333800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6D79A8-EA43-4745-B5BA-D1BD82A9BEA7}" type="slidenum">
              <a:rPr lang="en-US" smtClean="0"/>
              <a:t>9</a:t>
            </a:fld>
            <a:endParaRPr lang="en-US"/>
          </a:p>
        </p:txBody>
      </p:sp>
    </p:spTree>
    <p:extLst>
      <p:ext uri="{BB962C8B-B14F-4D97-AF65-F5344CB8AC3E}">
        <p14:creationId xmlns:p14="http://schemas.microsoft.com/office/powerpoint/2010/main" val="4196800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37999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37751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68941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2413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2202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974075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4251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98184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3029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63893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0466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8/20/2024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dirty="0"/>
          </a:p>
        </p:txBody>
      </p:sp>
    </p:spTree>
    <p:extLst>
      <p:ext uri="{BB962C8B-B14F-4D97-AF65-F5344CB8AC3E}">
        <p14:creationId xmlns:p14="http://schemas.microsoft.com/office/powerpoint/2010/main" val="1473286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ricity.wsu.edu/~jhmiller" TargetMode="External"/><Relationship Id="rId2" Type="http://schemas.openxmlformats.org/officeDocument/2006/relationships/hyperlink" Target="mailto:jhmiller@tricity.wsu.edu"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catalog.wsu.edu/General/AcademicRegulations/ListBy/104"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cr.wsu.edu/file-a-complaint/" TargetMode="External"/><Relationship Id="rId2" Type="http://schemas.openxmlformats.org/officeDocument/2006/relationships/hyperlink" Target="https://ccr.wsu.edu/"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WClaZzSvao4&amp;feature=youtu.b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tricities.wsu.edu/current-students/cougarcares/" TargetMode="External"/><Relationship Id="rId2" Type="http://schemas.openxmlformats.org/officeDocument/2006/relationships/hyperlink" Target="https://tricities.wsu.edu/current-students/support/"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wsu.edu/covid-1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tricity.wsu.edu/~jhmiller"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ricities.wsu.edu/current-students/access/" TargetMode="External"/><Relationship Id="rId2" Type="http://schemas.openxmlformats.org/officeDocument/2006/relationships/hyperlink" Target="mailto:g.hormel@wsu.edu"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jordyn.creighton@wsu.ed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458956"/>
            <a:ext cx="8153400" cy="5355312"/>
          </a:xfrm>
          <a:prstGeom prst="rect">
            <a:avLst/>
          </a:prstGeom>
        </p:spPr>
        <p:txBody>
          <a:bodyPr wrap="square">
            <a:spAutoFit/>
          </a:bodyPr>
          <a:lstStyle/>
          <a:p>
            <a:pPr algn="ctr"/>
            <a:r>
              <a:rPr lang="en-US" sz="2000" dirty="0">
                <a:latin typeface="Arial" panose="020B0604020202020204" pitchFamily="34" charset="0"/>
                <a:ea typeface="Times New Roman" panose="02020603050405020304" pitchFamily="18" charset="0"/>
                <a:cs typeface="Arial" panose="020B0604020202020204" pitchFamily="34" charset="0"/>
              </a:rPr>
              <a:t>Welcome to </a:t>
            </a:r>
            <a:r>
              <a:rPr lang="en-US" sz="2000" dirty="0" err="1">
                <a:latin typeface="Arial" panose="020B0604020202020204" pitchFamily="34" charset="0"/>
                <a:ea typeface="Times New Roman" panose="02020603050405020304" pitchFamily="18" charset="0"/>
                <a:cs typeface="Arial" panose="020B0604020202020204" pitchFamily="34" charset="0"/>
              </a:rPr>
              <a:t>CptS</a:t>
            </a:r>
            <a:r>
              <a:rPr lang="en-US" sz="2000" dirty="0">
                <a:latin typeface="Arial" panose="020B0604020202020204" pitchFamily="34" charset="0"/>
                <a:ea typeface="Times New Roman" panose="02020603050405020304" pitchFamily="18" charset="0"/>
                <a:cs typeface="Arial" panose="020B0604020202020204" pitchFamily="34" charset="0"/>
              </a:rPr>
              <a:t> 434</a:t>
            </a:r>
          </a:p>
          <a:p>
            <a:pPr algn="ct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Neural Network </a:t>
            </a:r>
            <a:r>
              <a:rPr lang="en-US" sz="2000" dirty="0">
                <a:latin typeface="Arial" panose="020B0604020202020204" pitchFamily="34" charset="0"/>
                <a:ea typeface="Times New Roman" panose="02020603050405020304" pitchFamily="18" charset="0"/>
                <a:cs typeface="Arial" panose="020B0604020202020204" pitchFamily="34" charset="0"/>
              </a:rPr>
              <a:t>Design and Application</a:t>
            </a:r>
          </a:p>
          <a:p>
            <a:pPr algn="ctr"/>
            <a:r>
              <a:rPr lang="en-US" sz="2000" dirty="0">
                <a:latin typeface="Arial" panose="020B0604020202020204" pitchFamily="34" charset="0"/>
                <a:ea typeface="Times New Roman" panose="02020603050405020304" pitchFamily="18" charset="0"/>
                <a:cs typeface="Arial" panose="020B0604020202020204" pitchFamily="34" charset="0"/>
              </a:rPr>
              <a:t>Fall 2024</a:t>
            </a: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Tuesday Thursday 1:30-2:45 pm</a:t>
            </a:r>
          </a:p>
          <a:p>
            <a:pPr algn="ctr"/>
            <a:r>
              <a:rPr lang="en-US" sz="2000" dirty="0">
                <a:effectLst/>
                <a:latin typeface="Arial" panose="020B0604020202020204" pitchFamily="34" charset="0"/>
                <a:ea typeface="Times New Roman" panose="02020603050405020304" pitchFamily="18" charset="0"/>
                <a:cs typeface="Arial" panose="020B0604020202020204" pitchFamily="34" charset="0"/>
              </a:rPr>
              <a:t>CIC 219</a:t>
            </a: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Instructor: John Miller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jhmiller@tricity.wsu.edu</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Office location: Floyd 134E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Office hours: In person after class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Arial" panose="020B0604020202020204" pitchFamily="34" charset="0"/>
                <a:cs typeface="Arial" panose="020B0604020202020204" pitchFamily="34" charset="0"/>
              </a:rPr>
              <a:t>Zoom </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Monday-Friday by appointment</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TA: TBD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a:solidFill>
                <a:prstClr val="black"/>
              </a:solidFill>
              <a:latin typeface="Arial" panose="020B0604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prstClr val="black"/>
                </a:solidFill>
                <a:latin typeface="Arial" panose="020B0604020202020204" pitchFamily="34" charset="0"/>
                <a:cs typeface="Arial" panose="020B0604020202020204" pitchFamily="34" charset="0"/>
              </a:rPr>
              <a:t>Tutors available in library</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gn="ctr"/>
            <a:endParaRPr lang="en-US" sz="1400" dirty="0">
              <a:latin typeface="Arial" panose="020B0604020202020204" pitchFamily="34" charset="0"/>
              <a:ea typeface="Times New Roman" panose="02020603050405020304" pitchFamily="18" charset="0"/>
              <a:cs typeface="Arial" panose="020B0604020202020204" pitchFamily="34" charset="0"/>
            </a:endParaRPr>
          </a:p>
          <a:p>
            <a:pPr algn="ctr"/>
            <a:r>
              <a:rPr lang="en-US" sz="2000" dirty="0">
                <a:latin typeface="Arial" panose="020B0604020202020204" pitchFamily="34" charset="0"/>
                <a:ea typeface="Times New Roman" panose="02020603050405020304" pitchFamily="18" charset="0"/>
                <a:cs typeface="Arial" panose="020B0604020202020204" pitchFamily="34" charset="0"/>
              </a:rPr>
              <a:t>class web page has lecture slides, assignments, and MATLAB codes </a:t>
            </a:r>
          </a:p>
          <a:p>
            <a:pPr algn="ctr"/>
            <a:r>
              <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hlinkClick r:id="rId3"/>
              </a:rPr>
              <a:t>http://www.tricity.wsu.edu/~jhmiller</a:t>
            </a:r>
            <a:endParaRPr lang="en-US" sz="2000" u="sng"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8507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D907E5-4E13-4BD8-AC00-D9797610A7B5}"/>
              </a:ext>
            </a:extLst>
          </p:cNvPr>
          <p:cNvSpPr txBox="1"/>
          <p:nvPr/>
        </p:nvSpPr>
        <p:spPr>
          <a:xfrm>
            <a:off x="685800" y="1066800"/>
            <a:ext cx="7620000" cy="4524315"/>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Accommodation for religious observances</a:t>
            </a:r>
            <a:r>
              <a:rPr lang="en-US" sz="1800" b="1" dirty="0">
                <a:effectLst/>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Washington State University reasonably accommodates absences allowing for students to take holidays for reasons of faith or conscience or organized activities conducted under the auspices of a religious denomination, church, or religious organization.  Reasonable accommodation requires the student to coordinate with the instructor on scheduling examinations or other activities necessary for course completion.  Students requesting accommodation must provide written notification within the first two weeks of the beginning of the course and include specific dates for absences.  Approved accommodations for absences will not adversely impact student grades. Absence from classes or examinations for religious reasons does not relieve students from responsibility for any part of the course work required during the period of absence.  Students who feel they have been treated unfairly in terms of this accommodation may refer to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Academic Regulation 104 - Academic Complaint Procedures</a:t>
            </a:r>
            <a:r>
              <a:rPr lang="en-US" sz="1800"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73701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93ACA0-3218-4827-9A22-C40371D927E2}"/>
              </a:ext>
            </a:extLst>
          </p:cNvPr>
          <p:cNvSpPr txBox="1"/>
          <p:nvPr/>
        </p:nvSpPr>
        <p:spPr>
          <a:xfrm>
            <a:off x="533400" y="1524000"/>
            <a:ext cx="8001000" cy="3724096"/>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Discrimination and Harassment Policy</a:t>
            </a:r>
            <a:r>
              <a:rPr lang="en-US" sz="2000" dirty="0">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WSU is commitment to maintaining an environment free from  discrimination, including sexual harassment. This policy applies to all students, faculty, staff, or others having an association with the University.</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If you feel you have experienced or have witnessed discriminatory conduct, you can contact the WSU Office of Compliance and Civil Rights (CCR) and/or the WSU Title IX Coordinator at 509-335-8288 to discuss resources, including confidential resources, and reporting options. (Visit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https://ccr.wsu.edu/ </a:t>
            </a:r>
            <a:r>
              <a:rPr lang="en-US" sz="1800" dirty="0">
                <a:effectLst/>
                <a:latin typeface="Arial" panose="020B0604020202020204" pitchFamily="34" charset="0"/>
                <a:ea typeface="Times New Roman" panose="02020603050405020304" pitchFamily="18" charset="0"/>
                <a:cs typeface="Arial" panose="020B0604020202020204" pitchFamily="34" charset="0"/>
              </a:rPr>
              <a:t>for more information). Most WSU employees, including faculty, who have information regarding sexual harassment or sexual misconduct are required to report the information to CCR or a designated Title IX Coordinator or Liaison. Visit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https://ccr.wsu.edu/file-a-</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complaint/ </a:t>
            </a:r>
            <a:r>
              <a:rPr lang="en-US" sz="1800" dirty="0">
                <a:effectLst/>
                <a:latin typeface="Arial" panose="020B0604020202020204" pitchFamily="34" charset="0"/>
                <a:ea typeface="Times New Roman" panose="02020603050405020304" pitchFamily="18" charset="0"/>
                <a:cs typeface="Arial" panose="020B0604020202020204" pitchFamily="34" charset="0"/>
              </a:rPr>
              <a:t>for more information.</a:t>
            </a:r>
          </a:p>
        </p:txBody>
      </p:sp>
    </p:spTree>
    <p:extLst>
      <p:ext uri="{BB962C8B-B14F-4D97-AF65-F5344CB8AC3E}">
        <p14:creationId xmlns:p14="http://schemas.microsoft.com/office/powerpoint/2010/main" val="1785995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686800" cy="5355312"/>
          </a:xfrm>
          <a:prstGeom prst="rect">
            <a:avLst/>
          </a:prstGeom>
        </p:spPr>
        <p:txBody>
          <a:bodyPr wrap="square">
            <a:spAutoFit/>
          </a:bodyPr>
          <a:lstStyle/>
          <a:p>
            <a:r>
              <a:rPr lang="en-US" u="sng" dirty="0">
                <a:latin typeface="Arial" panose="020B0604020202020204" pitchFamily="34" charset="0"/>
                <a:ea typeface="Times New Roman" panose="02020603050405020304" pitchFamily="18" charset="0"/>
                <a:cs typeface="Arial" panose="020B0604020202020204" pitchFamily="34" charset="0"/>
              </a:rPr>
              <a:t>Safety and Emergency Notification</a:t>
            </a:r>
            <a:r>
              <a:rPr lang="en-US" b="1" dirty="0">
                <a:latin typeface="Arial" panose="020B0604020202020204" pitchFamily="34" charset="0"/>
                <a:ea typeface="Times New Roman" panose="02020603050405020304" pitchFamily="18" charset="0"/>
                <a:cs typeface="Arial" panose="020B0604020202020204" pitchFamily="34" charset="0"/>
              </a:rPr>
              <a:t>:  </a:t>
            </a:r>
          </a:p>
          <a:p>
            <a:r>
              <a:rPr lang="en-US" dirty="0">
                <a:latin typeface="Arial" panose="020B0604020202020204" pitchFamily="34" charset="0"/>
                <a:ea typeface="Times New Roman" panose="02020603050405020304" pitchFamily="18" charset="0"/>
                <a:cs typeface="Arial" panose="020B0604020202020204" pitchFamily="34" charset="0"/>
              </a:rPr>
              <a:t>Classroom and campus safety are of paramount importance at WSU, They are the shared responsibility of the entire campus population. WSU urges students to follow the “Alert, Assess, Act,” protocol for all types of emergencies and the “Run, Hide, Fight” response for an active shooter incident. Remain ALERT (through direct observation or emergency notification), ASSESS your specific situation, and ACT in the most appropriate way to assure your own safety (and the safety of others if you are able). </a:t>
            </a:r>
          </a:p>
          <a:p>
            <a:endParaRPr lang="en-US" dirty="0">
              <a:latin typeface="Arial" panose="020B0604020202020204" pitchFamily="34" charset="0"/>
              <a:ea typeface="Times New Roman" panose="02020603050405020304" pitchFamily="18" charset="0"/>
              <a:cs typeface="Arial" panose="020B0604020202020204" pitchFamily="34" charset="0"/>
            </a:endParaRPr>
          </a:p>
          <a:p>
            <a:r>
              <a:rPr lang="en-US" dirty="0">
                <a:latin typeface="Arial" panose="020B0604020202020204" pitchFamily="34" charset="0"/>
                <a:ea typeface="Times New Roman" panose="02020603050405020304" pitchFamily="18" charset="0"/>
                <a:cs typeface="Arial" panose="020B0604020202020204" pitchFamily="34" charset="0"/>
              </a:rPr>
              <a:t>Please sign up for emergency alerts on your account at </a:t>
            </a:r>
            <a:r>
              <a:rPr lang="en-US" dirty="0" err="1">
                <a:latin typeface="Arial" panose="020B0604020202020204" pitchFamily="34" charset="0"/>
                <a:ea typeface="Times New Roman" panose="02020603050405020304" pitchFamily="18" charset="0"/>
                <a:cs typeface="Arial" panose="020B0604020202020204" pitchFamily="34" charset="0"/>
              </a:rPr>
              <a:t>MyWSU</a:t>
            </a:r>
            <a:r>
              <a:rPr lang="en-US" dirty="0">
                <a:latin typeface="Arial" panose="020B0604020202020204" pitchFamily="34" charset="0"/>
                <a:ea typeface="Times New Roman" panose="02020603050405020304" pitchFamily="18" charset="0"/>
                <a:cs typeface="Arial" panose="020B0604020202020204" pitchFamily="34" charset="0"/>
              </a:rPr>
              <a:t> to receive notification regarding campus emergencies (including campus closures). Click Update Now! Under “Tri-Cities Emergency Info” to register for notification by text message, e-mail, telephone, or any combination of the three. Providing multiple contact methods will help ensure you receive notifications in a timely manner, and your information will NOT be used for any other purpose.</a:t>
            </a:r>
          </a:p>
          <a:p>
            <a:endParaRPr lang="en-US" dirty="0">
              <a:latin typeface="Arial" panose="020B0604020202020204" pitchFamily="34" charset="0"/>
              <a:ea typeface="Times New Roman" panose="02020603050405020304" pitchFamily="18" charset="0"/>
              <a:cs typeface="Arial" panose="020B0604020202020204" pitchFamily="34" charset="0"/>
            </a:endParaRPr>
          </a:p>
          <a:p>
            <a:r>
              <a:rPr lang="en-US" dirty="0">
                <a:latin typeface="Arial" panose="020B0604020202020204" pitchFamily="34" charset="0"/>
                <a:ea typeface="Times New Roman" panose="02020603050405020304" pitchFamily="18" charset="0"/>
                <a:cs typeface="Arial" panose="020B0604020202020204" pitchFamily="34" charset="0"/>
              </a:rPr>
              <a:t>A v</a:t>
            </a:r>
            <a:r>
              <a:rPr lang="en-US" dirty="0">
                <a:effectLst/>
                <a:latin typeface="Arial" panose="020B0604020202020204" pitchFamily="34" charset="0"/>
                <a:ea typeface="Times New Roman" panose="02020603050405020304" pitchFamily="18" charset="0"/>
                <a:cs typeface="Arial" panose="020B0604020202020204" pitchFamily="34" charset="0"/>
              </a:rPr>
              <a:t>ideo to learn about WSU Tri-Cities’ safety and emergency protocols is at: </a:t>
            </a:r>
            <a:r>
              <a:rPr lang="en-US" u="sng" dirty="0">
                <a:effectLst/>
                <a:latin typeface="Arial" panose="020B0604020202020204" pitchFamily="34" charset="0"/>
                <a:ea typeface="Times New Roman" panose="02020603050405020304" pitchFamily="18" charset="0"/>
                <a:cs typeface="Arial" panose="020B0604020202020204" pitchFamily="34" charset="0"/>
              </a:rPr>
              <a:t>https://</a:t>
            </a:r>
            <a:r>
              <a:rPr lang="en-US"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www.youtube.com/watch?v=WClaZzSvao4&amp;feature=youtu.be</a:t>
            </a:r>
            <a:endParaRPr lang="en-US"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3904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486B52-8B18-4EB2-8EC9-5392AAFBD756}"/>
              </a:ext>
            </a:extLst>
          </p:cNvPr>
          <p:cNvSpPr txBox="1"/>
          <p:nvPr/>
        </p:nvSpPr>
        <p:spPr>
          <a:xfrm>
            <a:off x="838200" y="500922"/>
            <a:ext cx="7924800" cy="2332113"/>
          </a:xfrm>
          <a:prstGeom prst="rect">
            <a:avLst/>
          </a:prstGeom>
          <a:noFill/>
        </p:spPr>
        <p:txBody>
          <a:bodyPr wrap="square">
            <a:spAutoFit/>
          </a:bodyPr>
          <a:lstStyle/>
          <a:p>
            <a:pPr marL="0" marR="0">
              <a:lnSpc>
                <a:spcPct val="105000"/>
              </a:lnSpc>
              <a:spcBef>
                <a:spcPts val="0"/>
              </a:spcBef>
              <a:spcAft>
                <a:spcPts val="800"/>
              </a:spcAft>
            </a:pPr>
            <a:r>
              <a:rPr lang="en-US" sz="2000" b="1" dirty="0">
                <a:effectLst/>
                <a:latin typeface="Arial" panose="020B0604020202020204" pitchFamily="34" charset="0"/>
                <a:ea typeface="Times New Roman" panose="02020603050405020304" pitchFamily="18" charset="0"/>
                <a:cs typeface="Arial" panose="020B0604020202020204" pitchFamily="34" charset="0"/>
              </a:rPr>
              <a:t>Emergency Evacuations. </a:t>
            </a:r>
            <a:r>
              <a:rPr lang="en-US" sz="2000" dirty="0">
                <a:effectLst/>
                <a:latin typeface="Arial" panose="020B0604020202020204" pitchFamily="34" charset="0"/>
                <a:ea typeface="Times New Roman" panose="02020603050405020304" pitchFamily="18" charset="0"/>
                <a:cs typeface="Arial" panose="020B0604020202020204" pitchFamily="34" charset="0"/>
              </a:rPr>
              <a:t>If the alarm sounds, everyone must leave the building. Try to stay together. Your instructor will be the last one to exit the room, close the door(s), and direct you to the assembly areas. If any student is unable to evacuate, please notify immediately the evacuation coordinator (who will be wearing a green vest. The assembly area for East/Floyd/BSEL is the blue emergency pole located directly south of the BSEL sidewalk, parking row 6.</a:t>
            </a:r>
          </a:p>
        </p:txBody>
      </p:sp>
      <p:sp>
        <p:nvSpPr>
          <p:cNvPr id="4" name="TextBox 3">
            <a:extLst>
              <a:ext uri="{FF2B5EF4-FFF2-40B4-BE49-F238E27FC236}">
                <a16:creationId xmlns:a16="http://schemas.microsoft.com/office/drawing/2014/main" id="{BD53C49A-3F8B-1C68-83F5-B95B380B6F26}"/>
              </a:ext>
            </a:extLst>
          </p:cNvPr>
          <p:cNvSpPr txBox="1"/>
          <p:nvPr/>
        </p:nvSpPr>
        <p:spPr>
          <a:xfrm>
            <a:off x="482029" y="3276600"/>
            <a:ext cx="8305800" cy="203132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Student Support Services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Academic success can be challenging if you have trouble meeting basic needs. If you have difficulty affording groceries or accessing sufficient food to eat every day, lack a safe and stable place to live, have an emergency, or just need support, I urge you to contact Student Support Services at 509-372-7433 and review the list of services available on the </a:t>
            </a:r>
            <a:r>
              <a:rPr kumimoji="0" lang="en-US" sz="18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Student Support Services website</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If you have a friend who needs support, consider filling out a </a:t>
            </a:r>
            <a:r>
              <a:rPr kumimoji="0" lang="en-US" sz="18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Cougar Cares</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02442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01BC3D9-52C7-4753-B6FA-0B96CC0847C5}"/>
              </a:ext>
            </a:extLst>
          </p:cNvPr>
          <p:cNvSpPr txBox="1"/>
          <p:nvPr/>
        </p:nvSpPr>
        <p:spPr>
          <a:xfrm>
            <a:off x="304800" y="1066800"/>
            <a:ext cx="8534400" cy="39703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STUDENTS IN CRISIS – WSU TRI-CITIES RESOURCES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or someone you know is in immediate danger, DIAL 911 FIRST!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Student Care Network: https://tricities.wsu.edu/current-students/cougarcares/ 509-372-7433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Tri-Cities Student Emergency Hardship Fund: https://tricities.wsu.edu/current-students/student-emergency-hardship-fund/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Tri-Cities Mental Health Counseling: 509-372-7153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Suicide Prevention Hotline:  800 273-8255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Crisis Text Line:  Text HOME to 741741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Tri-Cities Campus Security: 509-372-7698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Tri-Cities Campus Emergency: 509-372-7234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Tri-Cities Deputy Title IX Director: 509-372-7381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Support, Advocacy, and Resource Center (SARC): 888-846-7273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WSU Health Sciences 24/7 Crisis Line: 509-368-6500</a:t>
            </a:r>
          </a:p>
        </p:txBody>
      </p:sp>
    </p:spTree>
    <p:extLst>
      <p:ext uri="{BB962C8B-B14F-4D97-AF65-F5344CB8AC3E}">
        <p14:creationId xmlns:p14="http://schemas.microsoft.com/office/powerpoint/2010/main" val="2059495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8653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28AB72-22B0-450F-9287-E493AB7A14F9}"/>
              </a:ext>
            </a:extLst>
          </p:cNvPr>
          <p:cNvSpPr txBox="1"/>
          <p:nvPr/>
        </p:nvSpPr>
        <p:spPr>
          <a:xfrm>
            <a:off x="457200" y="1382286"/>
            <a:ext cx="8001000" cy="480131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COVID-19</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Per the proclamation of Governor Inslee on August 18, 2021, masks that cover both the nose and mouth must be worn by all people over the age of five while indoors in public spaces. This includes all WSU owned and operated facilities. The state-wide mask mandate goes into effect on Monday, August 23, 2021, and will be effective until further notice.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Public health directives may be adjusted throughout the year to respond to the evolving COVID-19 pandemic. Directives may include, but are not limited to, compliance with WSU’s COVID-19 vaccination policy, wearing a cloth face covering, physically distancing, and sanitizing common-use spaces. All current COVID-19 related university policies and public health directives are located at </a:t>
            </a:r>
            <a:r>
              <a:rPr kumimoji="0" lang="en-US" sz="1800" b="0" i="0" u="none"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https://wsu.edu/covid-19/</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Students who choose not to comply with these directives may be required to leave the classroom; in egregious or repetitive cases, student non-compliance may be referred to the Center for Community Standards for action under the Standards of Conduct for Students.</a:t>
            </a:r>
          </a:p>
        </p:txBody>
      </p:sp>
    </p:spTree>
    <p:extLst>
      <p:ext uri="{BB962C8B-B14F-4D97-AF65-F5344CB8AC3E}">
        <p14:creationId xmlns:p14="http://schemas.microsoft.com/office/powerpoint/2010/main" val="3890769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534400" cy="32316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prstClr val="black"/>
                </a:solidFill>
                <a:latin typeface="Arial" panose="020B0604020202020204" pitchFamily="34" charset="0"/>
                <a:ea typeface="Times New Roman" panose="02020603050405020304" pitchFamily="18" charset="0"/>
                <a:cs typeface="Arial" panose="020B0604020202020204" pitchFamily="34" charset="0"/>
              </a:rPr>
              <a:t>How to download MATLAB codes from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Open MATLAB</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Follow link on the previous slide to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Find the MATLAB folder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Right-click on the .m file that you want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Choose “Save link as”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Navigate to the folder where you want to save the file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Click save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rPr>
              <a:t>A download information box will appear. Ignore if all you wanted was to save the file. If you click on Open, file will open in the MATLAB editor</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315684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772400" cy="5016758"/>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Objectives:</a:t>
            </a:r>
            <a:r>
              <a:rPr lang="en-US" sz="2000" dirty="0">
                <a:latin typeface="Arial" panose="020B0604020202020204" pitchFamily="34" charset="0"/>
                <a:ea typeface="Times New Roman" panose="02020603050405020304" pitchFamily="18" charset="0"/>
                <a:cs typeface="Arial" panose="020B0604020202020204" pitchFamily="34"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Introduce students to applications of neural networks in the context of other machine-learning techniques</a:t>
            </a:r>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dirty="0">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2000" u="sng" dirty="0">
                <a:effectLst/>
                <a:latin typeface="Arial" panose="020B0604020202020204" pitchFamily="34" charset="0"/>
                <a:ea typeface="Times New Roman" panose="02020603050405020304" pitchFamily="18" charset="0"/>
                <a:cs typeface="Arial" panose="020B0604020202020204" pitchFamily="34" charset="0"/>
              </a:rPr>
              <a:t>Suggested texts</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“Building Neural Networks”, David M. </a:t>
            </a:r>
            <a:r>
              <a:rPr lang="en-US" sz="2000" dirty="0" err="1">
                <a:effectLst/>
                <a:latin typeface="Arial" panose="020B0604020202020204" pitchFamily="34" charset="0"/>
                <a:ea typeface="Times New Roman" panose="02020603050405020304" pitchFamily="18" charset="0"/>
                <a:cs typeface="Arial" panose="020B0604020202020204" pitchFamily="34" charset="0"/>
              </a:rPr>
              <a:t>Skapura</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2000" dirty="0">
                <a:effectLst/>
                <a:latin typeface="Arial" panose="020B0604020202020204" pitchFamily="34" charset="0"/>
                <a:ea typeface="Times New Roman" panose="02020603050405020304" pitchFamily="18" charset="0"/>
                <a:cs typeface="Arial" panose="020B0604020202020204" pitchFamily="34" charset="0"/>
              </a:rPr>
              <a:t>“Fundamentals of Neural Networks” Laurene </a:t>
            </a:r>
            <a:r>
              <a:rPr lang="en-US" sz="2000" dirty="0" err="1">
                <a:effectLst/>
                <a:latin typeface="Arial" panose="020B0604020202020204" pitchFamily="34" charset="0"/>
                <a:ea typeface="Times New Roman" panose="02020603050405020304" pitchFamily="18" charset="0"/>
                <a:cs typeface="Arial" panose="020B0604020202020204" pitchFamily="34" charset="0"/>
              </a:rPr>
              <a:t>Fausett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r>
              <a:rPr lang="en-US" sz="2000" dirty="0">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2000" u="sng" dirty="0">
                <a:effectLst/>
                <a:latin typeface="Arial" panose="020B0604020202020204" pitchFamily="34" charset="0"/>
                <a:ea typeface="Times New Roman" panose="02020603050405020304" pitchFamily="18" charset="0"/>
                <a:cs typeface="Arial" panose="020B0604020202020204" pitchFamily="34" charset="0"/>
              </a:rPr>
              <a:t>Student learning outcomes</a:t>
            </a:r>
            <a:r>
              <a:rPr lang="en-US" sz="2000" dirty="0">
                <a:effectLst/>
                <a:latin typeface="Arial" panose="020B0604020202020204" pitchFamily="34" charset="0"/>
                <a:ea typeface="Times New Roman" panose="02020603050405020304" pitchFamily="18" charset="0"/>
                <a:cs typeface="Arial" panose="020B0604020202020204" pitchFamily="34" charset="0"/>
              </a:rPr>
              <a:t>:</a:t>
            </a:r>
          </a:p>
          <a:p>
            <a:pPr marL="342900" marR="0" lvl="0" indent="-342900">
              <a:spcBef>
                <a:spcPts val="0"/>
              </a:spcBef>
              <a:spcAft>
                <a:spcPts val="0"/>
              </a:spcAft>
              <a:buFont typeface="+mj-lt"/>
              <a:buAutoNum type="arabicPeriod"/>
            </a:pPr>
            <a:r>
              <a:rPr lang="en-US" sz="2000" dirty="0">
                <a:effectLst/>
                <a:latin typeface="Arial" panose="020B0604020202020204" pitchFamily="34" charset="0"/>
                <a:ea typeface="Times New Roman" panose="02020603050405020304" pitchFamily="18" charset="0"/>
                <a:cs typeface="Arial" panose="020B0604020202020204" pitchFamily="34" charset="0"/>
              </a:rPr>
              <a:t>Understand applications of the 2-layer perceptron to regression and pattern recognition</a:t>
            </a:r>
            <a:r>
              <a:rPr lang="en-US" sz="2000" dirty="0">
                <a:latin typeface="Arial" panose="020B0604020202020204" pitchFamily="34" charset="0"/>
                <a:ea typeface="Times New Roman" panose="02020603050405020304" pitchFamily="18" charset="0"/>
                <a:cs typeface="Arial" panose="020B0604020202020204" pitchFamily="34" charset="0"/>
              </a:rPr>
              <a: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mj-lt"/>
              <a:buAutoNum type="arabicPeriod"/>
            </a:pPr>
            <a:r>
              <a:rPr lang="en-US" sz="2000" dirty="0">
                <a:effectLst/>
                <a:latin typeface="Arial" panose="020B0604020202020204" pitchFamily="34" charset="0"/>
                <a:ea typeface="Times New Roman" panose="02020603050405020304" pitchFamily="18" charset="0"/>
                <a:cs typeface="Arial" panose="020B0604020202020204" pitchFamily="34" charset="0"/>
              </a:rPr>
              <a:t>Understand applications of the multilayer perceptron, radial basis function neural network, logistic regression, and support vector machines to classification.</a:t>
            </a:r>
          </a:p>
          <a:p>
            <a:pPr marL="342900" marR="0" lvl="0" indent="-342900">
              <a:spcBef>
                <a:spcPts val="0"/>
              </a:spcBef>
              <a:spcAft>
                <a:spcPts val="0"/>
              </a:spcAft>
              <a:buFont typeface="+mj-lt"/>
              <a:buAutoNum type="arabicPeriod"/>
            </a:pPr>
            <a:r>
              <a:rPr lang="en-US" sz="2000" dirty="0">
                <a:effectLst/>
                <a:latin typeface="Arial" panose="020B0604020202020204" pitchFamily="34" charset="0"/>
                <a:ea typeface="Times New Roman" panose="02020603050405020304" pitchFamily="18" charset="0"/>
                <a:cs typeface="Arial" panose="020B0604020202020204" pitchFamily="34" charset="0"/>
              </a:rPr>
              <a:t>Understand dimensionality reduction by autocorrelation neural network, PCA, genetic algorithm, and self-organizing maps</a:t>
            </a:r>
          </a:p>
          <a:p>
            <a:pPr marL="342900" marR="0" lvl="0" indent="-342900">
              <a:spcBef>
                <a:spcPts val="0"/>
              </a:spcBef>
              <a:spcAft>
                <a:spcPts val="0"/>
              </a:spcAft>
              <a:buFont typeface="+mj-lt"/>
              <a:buAutoNum type="arabicPeriod"/>
            </a:pPr>
            <a:r>
              <a:rPr lang="en-US" sz="2000" dirty="0">
                <a:effectLst/>
                <a:latin typeface="Arial" panose="020B0604020202020204" pitchFamily="34" charset="0"/>
                <a:ea typeface="Times New Roman" panose="02020603050405020304" pitchFamily="18" charset="0"/>
                <a:cs typeface="Arial" panose="020B0604020202020204" pitchFamily="34" charset="0"/>
              </a:rPr>
              <a:t>Understand image classification by convolutional neural network</a:t>
            </a:r>
          </a:p>
        </p:txBody>
      </p:sp>
    </p:spTree>
    <p:extLst>
      <p:ext uri="{BB962C8B-B14F-4D97-AF65-F5344CB8AC3E}">
        <p14:creationId xmlns:p14="http://schemas.microsoft.com/office/powerpoint/2010/main" val="356938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a:extLst>
              <a:ext uri="{FF2B5EF4-FFF2-40B4-BE49-F238E27FC236}">
                <a16:creationId xmlns:a16="http://schemas.microsoft.com/office/drawing/2014/main" id="{EE367247-1641-46D3-982F-58AF3CA040FF}"/>
              </a:ext>
            </a:extLst>
          </p:cNvPr>
          <p:cNvSpPr>
            <a:spLocks noChangeArrowheads="1"/>
          </p:cNvSpPr>
          <p:nvPr/>
        </p:nvSpPr>
        <p:spPr bwMode="auto">
          <a:xfrm>
            <a:off x="2547938" y="24368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TextBox 8">
            <a:extLst>
              <a:ext uri="{FF2B5EF4-FFF2-40B4-BE49-F238E27FC236}">
                <a16:creationId xmlns:a16="http://schemas.microsoft.com/office/drawing/2014/main" id="{9F49D9E3-0C91-412A-93E9-8458F32E6F30}"/>
              </a:ext>
            </a:extLst>
          </p:cNvPr>
          <p:cNvSpPr txBox="1"/>
          <p:nvPr/>
        </p:nvSpPr>
        <p:spPr>
          <a:xfrm>
            <a:off x="2547937" y="609600"/>
            <a:ext cx="4222376" cy="369332"/>
          </a:xfrm>
          <a:prstGeom prst="rect">
            <a:avLst/>
          </a:prstGeom>
          <a:noFill/>
        </p:spPr>
        <p:txBody>
          <a:bodyPr wrap="square">
            <a:spAutoFit/>
          </a:bodyPr>
          <a:lstStyle/>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Course outline (subject to change)</a:t>
            </a:r>
            <a:endParaRPr lang="en-US" sz="1800" dirty="0">
              <a:effectLst/>
              <a:latin typeface="Times New Roman" panose="02020603050405020304" pitchFamily="18" charset="0"/>
              <a:ea typeface="Times New Roman" panose="02020603050405020304" pitchFamily="18" charset="0"/>
            </a:endParaRPr>
          </a:p>
        </p:txBody>
      </p:sp>
      <p:graphicFrame>
        <p:nvGraphicFramePr>
          <p:cNvPr id="2" name="Table 1">
            <a:extLst>
              <a:ext uri="{FF2B5EF4-FFF2-40B4-BE49-F238E27FC236}">
                <a16:creationId xmlns:a16="http://schemas.microsoft.com/office/drawing/2014/main" id="{7DDCBFF2-99EE-FEAF-4CE9-34E0402FD2DD}"/>
              </a:ext>
            </a:extLst>
          </p:cNvPr>
          <p:cNvGraphicFramePr>
            <a:graphicFrameLocks noGrp="1"/>
          </p:cNvGraphicFramePr>
          <p:nvPr>
            <p:extLst>
              <p:ext uri="{D42A27DB-BD31-4B8C-83A1-F6EECF244321}">
                <p14:modId xmlns:p14="http://schemas.microsoft.com/office/powerpoint/2010/main" val="3507860841"/>
              </p:ext>
            </p:extLst>
          </p:nvPr>
        </p:nvGraphicFramePr>
        <p:xfrm>
          <a:off x="990600" y="1143000"/>
          <a:ext cx="6553199" cy="4876794"/>
        </p:xfrm>
        <a:graphic>
          <a:graphicData uri="http://schemas.openxmlformats.org/drawingml/2006/table">
            <a:tbl>
              <a:tblPr firstRow="1" firstCol="1" bandRow="1"/>
              <a:tblGrid>
                <a:gridCol w="909738">
                  <a:extLst>
                    <a:ext uri="{9D8B030D-6E8A-4147-A177-3AD203B41FA5}">
                      <a16:colId xmlns:a16="http://schemas.microsoft.com/office/drawing/2014/main" val="4276743819"/>
                    </a:ext>
                  </a:extLst>
                </a:gridCol>
                <a:gridCol w="4856048">
                  <a:extLst>
                    <a:ext uri="{9D8B030D-6E8A-4147-A177-3AD203B41FA5}">
                      <a16:colId xmlns:a16="http://schemas.microsoft.com/office/drawing/2014/main" val="2060229246"/>
                    </a:ext>
                  </a:extLst>
                </a:gridCol>
                <a:gridCol w="787413">
                  <a:extLst>
                    <a:ext uri="{9D8B030D-6E8A-4147-A177-3AD203B41FA5}">
                      <a16:colId xmlns:a16="http://schemas.microsoft.com/office/drawing/2014/main" val="2860800123"/>
                    </a:ext>
                  </a:extLst>
                </a:gridCol>
              </a:tblGrid>
              <a:tr h="270933">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Week</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dirty="0">
                          <a:effectLst/>
                          <a:latin typeface="Arial" panose="020B0604020202020204" pitchFamily="34" charset="0"/>
                          <a:ea typeface="Calibri" panose="020F0502020204030204" pitchFamily="34" charset="0"/>
                          <a:cs typeface="Arial" panose="020B0604020202020204" pitchFamily="34" charset="0"/>
                        </a:rPr>
                        <a:t>Topics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b="1">
                          <a:effectLst/>
                          <a:latin typeface="Arial" panose="020B0604020202020204" pitchFamily="34" charset="0"/>
                          <a:ea typeface="Calibri" panose="020F0502020204030204" pitchFamily="34" charset="0"/>
                          <a:cs typeface="Arial" panose="020B0604020202020204" pitchFamily="34" charset="0"/>
                        </a:rPr>
                        <a:t>Notes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488725703"/>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Syllabus, Introduction</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844255333"/>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2</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Perceptron regression</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HW2</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478840010"/>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3</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Statistical analysis of regression </a:t>
                      </a:r>
                      <a:r>
                        <a:rPr lang="en-US" sz="1400" b="1">
                          <a:effectLst/>
                          <a:latin typeface="Arial" panose="020B0604020202020204" pitchFamily="34" charset="0"/>
                          <a:ea typeface="Calibri" panose="020F0502020204030204" pitchFamily="34" charset="0"/>
                          <a:cs typeface="Arial" panose="020B0604020202020204" pitchFamily="34" charset="0"/>
                        </a:rPr>
                        <a:t>QUIZ 1</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HW3</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93849359"/>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4</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Fundamentals of classification, Classify by regression, </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HW4</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3291050249"/>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5</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Pattern recognition</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HW5&amp;6</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162621843"/>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6</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Perceptron learning algorithm, </a:t>
                      </a:r>
                      <a:r>
                        <a:rPr lang="en-US" sz="1400" b="1">
                          <a:effectLst/>
                          <a:latin typeface="Arial" panose="020B0604020202020204" pitchFamily="34" charset="0"/>
                          <a:ea typeface="Calibri" panose="020F0502020204030204" pitchFamily="34" charset="0"/>
                          <a:cs typeface="Arial" panose="020B0604020202020204" pitchFamily="34" charset="0"/>
                        </a:rPr>
                        <a:t>QUIZ 2</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HW7</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400152217"/>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7</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Multilayer perceptron</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HW8</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875391805"/>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8</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 Support Vector Machines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HW9</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693523044"/>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9</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Radial basis function neural network </a:t>
                      </a:r>
                      <a:r>
                        <a:rPr lang="en-US" sz="1400" b="1">
                          <a:effectLst/>
                          <a:latin typeface="Arial" panose="020B0604020202020204" pitchFamily="34" charset="0"/>
                          <a:ea typeface="Calibri" panose="020F0502020204030204" pitchFamily="34" charset="0"/>
                          <a:cs typeface="Arial" panose="020B0604020202020204" pitchFamily="34" charset="0"/>
                        </a:rPr>
                        <a:t>Quiz 3</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HW10</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95631559"/>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10</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Autocorrelation neural network, Principal component analysis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HW11</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331444324"/>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11</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Genetic algorithm</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HW12</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437702400"/>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12</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Logistic regression </a:t>
                      </a:r>
                      <a:r>
                        <a:rPr lang="en-US" sz="1400" b="1">
                          <a:effectLst/>
                          <a:latin typeface="Arial" panose="020B0604020202020204" pitchFamily="34" charset="0"/>
                          <a:ea typeface="Calibri" panose="020F0502020204030204" pitchFamily="34" charset="0"/>
                          <a:cs typeface="Arial" panose="020B0604020202020204" pitchFamily="34" charset="0"/>
                        </a:rPr>
                        <a:t>QUIZ 4</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HW13</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281218638"/>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13</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Convolutional Neural Network: image classification</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HW14</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58050284"/>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 </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Semester Break</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399134731"/>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14</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Self-Organizing Maps </a:t>
                      </a:r>
                      <a:r>
                        <a:rPr lang="en-US" sz="1400" b="1">
                          <a:effectLst/>
                          <a:latin typeface="Arial" panose="020B0604020202020204" pitchFamily="34" charset="0"/>
                          <a:ea typeface="Calibri" panose="020F0502020204030204" pitchFamily="34" charset="0"/>
                          <a:cs typeface="Arial" panose="020B0604020202020204" pitchFamily="34" charset="0"/>
                        </a:rPr>
                        <a:t>QUIZ 5</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HW15</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069011341"/>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15</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Assistance to individual students</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1228146706"/>
                  </a:ext>
                </a:extLst>
              </a:tr>
              <a:tr h="270933">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 </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a:effectLst/>
                          <a:latin typeface="Arial" panose="020B0604020202020204" pitchFamily="34" charset="0"/>
                          <a:ea typeface="Calibri" panose="020F0502020204030204" pitchFamily="34" charset="0"/>
                          <a:cs typeface="Arial" panose="020B0604020202020204" pitchFamily="34" charset="0"/>
                        </a:rPr>
                        <a:t>No Final Exam</a:t>
                      </a:r>
                      <a:endParaRPr lang="en-US" sz="240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txBody>
                  <a:tcPr marL="18415" marR="18415" marT="8890" marB="889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noFill/>
                  </a:tcPr>
                </a:tc>
                <a:extLst>
                  <a:ext uri="{0D108BD9-81ED-4DB2-BD59-A6C34878D82A}">
                    <a16:rowId xmlns:a16="http://schemas.microsoft.com/office/drawing/2014/main" val="2099467659"/>
                  </a:ext>
                </a:extLst>
              </a:tr>
            </a:tbl>
          </a:graphicData>
        </a:graphic>
      </p:graphicFrame>
    </p:spTree>
    <p:extLst>
      <p:ext uri="{BB962C8B-B14F-4D97-AF65-F5344CB8AC3E}">
        <p14:creationId xmlns:p14="http://schemas.microsoft.com/office/powerpoint/2010/main" val="1444065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7848600" cy="5016758"/>
          </a:xfrm>
          <a:prstGeom prst="rect">
            <a:avLst/>
          </a:prstGeom>
        </p:spPr>
        <p:txBody>
          <a:bodyPr wrap="square">
            <a:spAutoFit/>
          </a:bodyPr>
          <a:lstStyle/>
          <a:p>
            <a:pPr marL="0" marR="0">
              <a:spcBef>
                <a:spcPts val="0"/>
              </a:spcBef>
              <a:spcAft>
                <a:spcPts val="0"/>
              </a:spcAft>
            </a:pPr>
            <a:r>
              <a:rPr lang="en-US" sz="2000" u="sng" dirty="0">
                <a:latin typeface="Arial" panose="020B0604020202020204" pitchFamily="34" charset="0"/>
                <a:ea typeface="Times New Roman" panose="02020603050405020304" pitchFamily="18" charset="0"/>
                <a:cs typeface="Arial" panose="020B0604020202020204" pitchFamily="34" charset="0"/>
              </a:rPr>
              <a:t>Assessment</a:t>
            </a:r>
            <a:r>
              <a:rPr lang="en-US" sz="2000" dirty="0">
                <a:latin typeface="Arial" panose="020B0604020202020204" pitchFamily="34" charset="0"/>
                <a:ea typeface="Times New Roman" panose="02020603050405020304" pitchFamily="18" charset="0"/>
                <a:cs typeface="Arial" panose="020B0604020202020204" pitchFamily="34" charset="0"/>
              </a:rPr>
              <a:t>: No midterm or final exam. </a:t>
            </a:r>
            <a:r>
              <a:rPr lang="en-US" sz="2000" dirty="0">
                <a:effectLst/>
                <a:latin typeface="Arial" panose="020B0604020202020204" pitchFamily="34" charset="0"/>
                <a:ea typeface="Times New Roman" panose="02020603050405020304" pitchFamily="18" charset="0"/>
                <a:cs typeface="Arial" panose="020B0604020202020204" pitchFamily="34" charset="0"/>
              </a:rPr>
              <a:t>Average of homework scores and average of quiz scores have equal weight in determining final grade. Testing will include problems like those in homework assignments and/or worked in class and may require coding.</a:t>
            </a:r>
            <a:r>
              <a:rPr lang="en-US" sz="2000" dirty="0">
                <a:effectLst/>
                <a:latin typeface="Times New Roman" panose="02020603050405020304" pitchFamily="18" charset="0"/>
                <a:ea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Arial" panose="020B0604020202020204" pitchFamily="34" charset="0"/>
              </a:rPr>
              <a:t>Tests will be given in class with open notes and </a:t>
            </a:r>
            <a:r>
              <a:rPr lang="en-US" sz="2000" dirty="0">
                <a:latin typeface="Arial" panose="020B0604020202020204" pitchFamily="34" charset="0"/>
                <a:ea typeface="Times New Roman" panose="02020603050405020304" pitchFamily="18" charset="0"/>
                <a:cs typeface="Arial" panose="020B0604020202020204" pitchFamily="34" charset="0"/>
              </a:rPr>
              <a:t>computers</a:t>
            </a:r>
            <a:r>
              <a:rPr lang="en-US" sz="2000" dirty="0">
                <a:effectLst/>
                <a:latin typeface="Arial" panose="020B0604020202020204" pitchFamily="34" charset="0"/>
                <a:ea typeface="Times New Roman" panose="02020603050405020304" pitchFamily="18" charset="0"/>
                <a:cs typeface="Arial" panose="020B0604020202020204" pitchFamily="34" charset="0"/>
              </a:rPr>
              <a:t>.</a:t>
            </a:r>
          </a:p>
          <a:p>
            <a:pPr marL="0" marR="0">
              <a:spcBef>
                <a:spcPts val="0"/>
              </a:spcBef>
              <a:spcAft>
                <a:spcPts val="0"/>
              </a:spcAft>
            </a:pPr>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ea typeface="Times New Roman" panose="02020603050405020304" pitchFamily="18" charset="0"/>
                <a:cs typeface="Arial" panose="020B0604020202020204" pitchFamily="34" charset="0"/>
              </a:rPr>
              <a:t>Expectation of student effort</a:t>
            </a:r>
            <a:r>
              <a:rPr lang="en-US" sz="2000" dirty="0">
                <a:latin typeface="Arial" panose="020B0604020202020204" pitchFamily="34" charset="0"/>
                <a:ea typeface="Times New Roman" panose="02020603050405020304" pitchFamily="18" charset="0"/>
                <a:cs typeface="Arial" panose="020B0604020202020204" pitchFamily="34" charset="0"/>
              </a:rPr>
              <a:t>:  Students are expected to attend class, contribute to class discussions, and participate in the solution of problems that are like those in homework assignments and on quizzes.  Students are expected to complete all homework assignments correctly prior to testing on the material related to those assignments.</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cs typeface="Arial" panose="020B0604020202020204" pitchFamily="34" charset="0"/>
              </a:rPr>
              <a:t>Attendance policy</a:t>
            </a:r>
            <a:r>
              <a:rPr lang="en-US" sz="2000" dirty="0">
                <a:latin typeface="Arial" panose="020B0604020202020204" pitchFamily="34" charset="0"/>
                <a:cs typeface="Arial" panose="020B0604020202020204" pitchFamily="34" charset="0"/>
              </a:rPr>
              <a:t>:  Attendance will be taken as apart of class participation. Makeup quizzes will be treated on a case-by-case basis.</a:t>
            </a:r>
          </a:p>
        </p:txBody>
      </p:sp>
    </p:spTree>
    <p:extLst>
      <p:ext uri="{BB962C8B-B14F-4D97-AF65-F5344CB8AC3E}">
        <p14:creationId xmlns:p14="http://schemas.microsoft.com/office/powerpoint/2010/main" val="174885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382000" cy="6247864"/>
          </a:xfrm>
          <a:prstGeom prst="rect">
            <a:avLst/>
          </a:prstGeom>
        </p:spPr>
        <p:txBody>
          <a:bodyPr wrap="square">
            <a:spAutoFit/>
          </a:bodyPr>
          <a:lstStyle/>
          <a:p>
            <a:r>
              <a:rPr lang="en-US" sz="2000" u="sng" dirty="0">
                <a:latin typeface="Arial" panose="020B0604020202020204" pitchFamily="34" charset="0"/>
                <a:ea typeface="Times New Roman" panose="02020603050405020304" pitchFamily="18" charset="0"/>
                <a:cs typeface="Arial" panose="020B0604020202020204" pitchFamily="34" charset="0"/>
              </a:rPr>
              <a:t>Description of required assignments</a:t>
            </a:r>
            <a:r>
              <a:rPr lang="en-US" sz="2000" dirty="0">
                <a:latin typeface="Arial" panose="020B0604020202020204" pitchFamily="34" charset="0"/>
                <a:ea typeface="Times New Roman" panose="02020603050405020304" pitchFamily="18" charset="0"/>
                <a:cs typeface="Arial" panose="020B0604020202020204" pitchFamily="34" charset="0"/>
              </a:rPr>
              <a:t>: All required assignments will be problems like examples in class notes and/or worked in class and may require code development.</a:t>
            </a:r>
          </a:p>
          <a:p>
            <a:r>
              <a:rPr lang="en-US" sz="2000" dirty="0">
                <a:latin typeface="Arial" panose="020B0604020202020204" pitchFamily="34" charset="0"/>
                <a:ea typeface="Times New Roman" panose="02020603050405020304" pitchFamily="18" charset="0"/>
                <a:cs typeface="Arial" panose="020B0604020202020204" pitchFamily="34" charset="0"/>
              </a:rPr>
              <a:t> </a:t>
            </a:r>
          </a:p>
          <a:p>
            <a:r>
              <a:rPr lang="en-US" sz="2000" u="sng" dirty="0">
                <a:latin typeface="Arial" panose="020B0604020202020204" pitchFamily="34" charset="0"/>
                <a:ea typeface="Times New Roman" panose="02020603050405020304" pitchFamily="18" charset="0"/>
                <a:cs typeface="Arial" panose="020B0604020202020204" pitchFamily="34" charset="0"/>
              </a:rPr>
              <a:t>Grading policy</a:t>
            </a:r>
            <a:r>
              <a:rPr lang="en-US" sz="2000" dirty="0">
                <a:latin typeface="Arial" panose="020B0604020202020204" pitchFamily="34" charset="0"/>
                <a:ea typeface="Times New Roman" panose="02020603050405020304" pitchFamily="18" charset="0"/>
                <a:cs typeface="Arial" panose="020B0604020202020204" pitchFamily="34" charset="0"/>
              </a:rPr>
              <a:t>: Maximum score of 100% on homework completed before testing on related material; Maximum score of 80% on homework completed after testing on related material. Homework can be redone as many times as needed to get complete correctness. No homework accepted after the last class period before final exam week</a:t>
            </a: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ea typeface="Times New Roman" panose="02020603050405020304" pitchFamily="18" charset="0"/>
                <a:cs typeface="Arial" panose="020B0604020202020204" pitchFamily="34" charset="0"/>
              </a:rPr>
              <a:t>CANVAS</a:t>
            </a:r>
            <a:r>
              <a:rPr lang="en-US" sz="2000" dirty="0">
                <a:latin typeface="Arial" panose="020B0604020202020204" pitchFamily="34" charset="0"/>
                <a:ea typeface="Times New Roman" panose="02020603050405020304" pitchFamily="18" charset="0"/>
                <a:cs typeface="Arial" panose="020B0604020202020204" pitchFamily="34" charset="0"/>
              </a:rPr>
              <a:t> will NOT be used for course management. Syllabus, lecture notes and assignments will be posted on the class web page </a:t>
            </a: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http://www.tricity.wsu.edu/~jhmiller</a:t>
            </a:r>
            <a:r>
              <a:rPr lang="en-US" sz="2000" dirty="0">
                <a:latin typeface="Arial" panose="020B0604020202020204" pitchFamily="34" charset="0"/>
                <a:ea typeface="Times New Roman" panose="02020603050405020304" pitchFamily="18" charset="0"/>
                <a:cs typeface="Arial" panose="020B0604020202020204" pitchFamily="34" charset="0"/>
              </a:rPr>
              <a:t>. Test results and homework will be handed in and returned at regular class meetings. </a:t>
            </a:r>
            <a:r>
              <a:rPr lang="en-US" sz="2000" dirty="0">
                <a:effectLst/>
                <a:latin typeface="Arial" panose="020B0604020202020204" pitchFamily="34" charset="0"/>
                <a:ea typeface="Times New Roman" panose="02020603050405020304" pitchFamily="18" charset="0"/>
                <a:cs typeface="Arial" panose="020B0604020202020204" pitchFamily="34" charset="0"/>
              </a:rPr>
              <a:t>Zoom meeting with instructor or TA can be used for one-on-one help with homework assignments.</a:t>
            </a:r>
            <a:endParaRPr lang="en-US" sz="2000" dirty="0">
              <a:latin typeface="Arial" panose="020B0604020202020204" pitchFamily="34" charset="0"/>
              <a:ea typeface="Times New Roman" panose="02020603050405020304" pitchFamily="18" charset="0"/>
              <a:cs typeface="Arial" panose="020B0604020202020204" pitchFamily="34" charset="0"/>
            </a:endParaRPr>
          </a:p>
          <a:p>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u="sng" dirty="0">
                <a:latin typeface="Arial" panose="020B0604020202020204" pitchFamily="34" charset="0"/>
                <a:ea typeface="Times New Roman" panose="02020603050405020304" pitchFamily="18" charset="0"/>
                <a:cs typeface="Arial" panose="020B0604020202020204" pitchFamily="34" charset="0"/>
              </a:rPr>
              <a:t>Mid-term grades</a:t>
            </a:r>
            <a:r>
              <a:rPr lang="en-US" sz="2000" dirty="0">
                <a:latin typeface="Arial" panose="020B0604020202020204" pitchFamily="34" charset="0"/>
                <a:ea typeface="Times New Roman" panose="02020603050405020304" pitchFamily="18" charset="0"/>
                <a:cs typeface="Arial" panose="020B0604020202020204" pitchFamily="34" charset="0"/>
              </a:rPr>
              <a:t> will be an indication of your progress in this class. Students receiving a grade of C or lower at midterm are advised schedule a Zoom meeting with the instructor to discuss ways to improve grade.</a:t>
            </a:r>
          </a:p>
        </p:txBody>
      </p:sp>
    </p:spTree>
    <p:extLst>
      <p:ext uri="{BB962C8B-B14F-4D97-AF65-F5344CB8AC3E}">
        <p14:creationId xmlns:p14="http://schemas.microsoft.com/office/powerpoint/2010/main" val="3213718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B21C54-D644-4563-8A6A-172E05341AE6}"/>
              </a:ext>
            </a:extLst>
          </p:cNvPr>
          <p:cNvSpPr txBox="1"/>
          <p:nvPr/>
        </p:nvSpPr>
        <p:spPr>
          <a:xfrm>
            <a:off x="342900" y="914400"/>
            <a:ext cx="8458200" cy="3139321"/>
          </a:xfrm>
          <a:prstGeom prst="rect">
            <a:avLst/>
          </a:prstGeom>
          <a:noFill/>
        </p:spPr>
        <p:txBody>
          <a:bodyPr wrap="square">
            <a:spAutoFit/>
          </a:bodyPr>
          <a:lstStyle/>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Attendance policy</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Per Academic Regulation 72, students are responsible for ensuring that they attend all class meetings and complete all in-class and out-of-class work as assigned by the instructor. Students are also responsible for communicating with the instructor should they need to be absent.</a:t>
            </a: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  </a:t>
            </a:r>
          </a:p>
          <a:p>
            <a:pPr marL="0" marR="0">
              <a:spcBef>
                <a:spcPts val="0"/>
              </a:spcBef>
              <a:spcAft>
                <a:spcPts val="0"/>
              </a:spcAft>
            </a:pPr>
            <a:r>
              <a:rPr lang="en-US" sz="1800" u="sng" dirty="0">
                <a:effectLst/>
                <a:latin typeface="Arial" panose="020B0604020202020204" pitchFamily="34" charset="0"/>
                <a:ea typeface="Times New Roman" panose="02020603050405020304" pitchFamily="18" charset="0"/>
                <a:cs typeface="Arial" panose="020B0604020202020204" pitchFamily="34" charset="0"/>
              </a:rPr>
              <a:t>Administrative Drops for Non-Attendance</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Students who have not attended class meetings (including lectures, laboratories, and other meetings) during the first week of the semester may be dropped from the course by the department. Students should not assume that they have been dropped without checking their class schedules. </a:t>
            </a:r>
          </a:p>
        </p:txBody>
      </p:sp>
    </p:spTree>
    <p:extLst>
      <p:ext uri="{BB962C8B-B14F-4D97-AF65-F5344CB8AC3E}">
        <p14:creationId xmlns:p14="http://schemas.microsoft.com/office/powerpoint/2010/main" val="2520293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381000" y="1204556"/>
            <a:ext cx="86106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spcBef>
                <a:spcPts val="0"/>
              </a:spcBef>
              <a:spcAft>
                <a:spcPts val="0"/>
              </a:spcAft>
              <a:buNone/>
            </a:pPr>
            <a:r>
              <a:rPr lang="en-US" sz="1800" u="sng" dirty="0">
                <a:solidFill>
                  <a:srgbClr val="0000FF"/>
                </a:solidFill>
                <a:effectLst/>
                <a:ea typeface="Times New Roman" panose="02020603050405020304" pitchFamily="18" charset="0"/>
                <a:cs typeface="Arial" panose="020B0604020202020204" pitchFamily="34" charset="0"/>
              </a:rPr>
              <a:t>Reasonable Accommodations</a:t>
            </a:r>
            <a:r>
              <a:rPr lang="en-US" sz="1800" b="1" u="sng" dirty="0">
                <a:solidFill>
                  <a:srgbClr val="0000FF"/>
                </a:solidFill>
                <a:effectLst/>
                <a:ea typeface="Times New Roman" panose="02020603050405020304" pitchFamily="18" charset="0"/>
                <a:cs typeface="Arial" panose="020B0604020202020204" pitchFamily="34" charset="0"/>
              </a:rPr>
              <a:t>:  </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Students with Disabilities: Reasonable accommodations are available for students with documented disabilities or chronic medical conditions. If you have a disability and need accommodations to fully participate in this class, please contact the Access Center in Floyd 269 to follow published procedures to request accommodations. Students may also call or email the Access Center to schedule an appointment with Gretchen Hormel, the campus Access Advisor. Phone 509.372.7352	email: </a:t>
            </a:r>
            <a:r>
              <a:rPr lang="en-US" sz="1800" u="sng" dirty="0">
                <a:solidFill>
                  <a:srgbClr val="0000FF"/>
                </a:solidFill>
                <a:effectLst/>
                <a:ea typeface="Times New Roman" panose="02020603050405020304" pitchFamily="18" charset="0"/>
                <a:cs typeface="Arial" panose="020B0604020202020204" pitchFamily="34" charset="0"/>
                <a:hlinkClick r:id="rId2"/>
              </a:rPr>
              <a:t>g.hormel@wsu.edu</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u="sng" dirty="0">
                <a:solidFill>
                  <a:srgbClr val="0000FF"/>
                </a:solidFill>
                <a:effectLst/>
                <a:ea typeface="Times New Roman" panose="02020603050405020304" pitchFamily="18" charset="0"/>
                <a:cs typeface="Arial" panose="020B0604020202020204" pitchFamily="34" charset="0"/>
                <a:hlinkClick r:id="rId3"/>
              </a:rPr>
              <a:t>https://tricities.wsu.edu/current-students/access/</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 </a:t>
            </a: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All disability related accommodations are to be approved through the Access Center. It is a university expectation that students with approved accommodations visit with instructors (in person or via Zoom) within two weeks of requesting their accommodations to discuss logistics.</a:t>
            </a:r>
          </a:p>
          <a:p>
            <a:pPr>
              <a:spcBef>
                <a:spcPct val="0"/>
              </a:spcBef>
              <a:buNone/>
            </a:pPr>
            <a:endParaRPr lang="en-US" altLang="en-US" sz="2000" u="sng" dirty="0"/>
          </a:p>
        </p:txBody>
      </p:sp>
    </p:spTree>
    <p:extLst>
      <p:ext uri="{BB962C8B-B14F-4D97-AF65-F5344CB8AC3E}">
        <p14:creationId xmlns:p14="http://schemas.microsoft.com/office/powerpoint/2010/main" val="2561196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266700" y="58846"/>
            <a:ext cx="86106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a:spcBef>
                <a:spcPts val="0"/>
              </a:spcBef>
              <a:spcAft>
                <a:spcPts val="0"/>
              </a:spcAft>
              <a:buNone/>
            </a:pPr>
            <a:r>
              <a:rPr lang="en-US" sz="1800" u="sng" dirty="0">
                <a:effectLst/>
                <a:ea typeface="Times New Roman" panose="02020603050405020304" pitchFamily="18" charset="0"/>
                <a:cs typeface="Arial" panose="020B0604020202020204" pitchFamily="34" charset="0"/>
              </a:rPr>
              <a:t>Academic Integrity</a:t>
            </a:r>
            <a:endParaRPr lang="en-US" sz="1800" dirty="0">
              <a:effectLst/>
              <a:ea typeface="Times New Roman" panose="02020603050405020304" pitchFamily="18" charset="0"/>
              <a:cs typeface="Arial" panose="020B0604020202020204" pitchFamily="34" charset="0"/>
            </a:endParaRP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Washington State University, a community dedicated to the advancement of knowledge, expects all students to adhere to high expectations of scholarship and the Standards of Conduct for Students. Potential violations of the Standards of Conduct for Students should be referred to the Center for Community Standards. The Center for Community Standards supports students, upholds their rights and responsibilities, and holds them accountable for behavior that doesn’t meet our community expectations.</a:t>
            </a: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 </a:t>
            </a: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Academic integrity will be strongly enforced in this course. Students who violate WSU’s Academic Integrity Policy (identified in Washington Administrative Code (WAC) 504-26- 010(4) will receive a failing grade on the assessment in question, will not have the option to withdraw from the course pending an appeal, and will be reported to the Center for Community Standards.</a:t>
            </a:r>
          </a:p>
          <a:p>
            <a:pPr marL="0" marR="0">
              <a:spcBef>
                <a:spcPts val="0"/>
              </a:spcBef>
              <a:spcAft>
                <a:spcPts val="0"/>
              </a:spcAft>
              <a:buNone/>
            </a:pPr>
            <a:r>
              <a:rPr lang="en-US" sz="1800" dirty="0">
                <a:effectLst/>
                <a:ea typeface="Times New Roman" panose="02020603050405020304" pitchFamily="18" charset="0"/>
                <a:cs typeface="Arial" panose="020B0604020202020204" pitchFamily="34" charset="0"/>
              </a:rPr>
              <a:t> </a:t>
            </a:r>
          </a:p>
          <a:p>
            <a:pPr marL="0" marR="0" algn="just">
              <a:spcBef>
                <a:spcPts val="0"/>
              </a:spcBef>
              <a:spcAft>
                <a:spcPts val="0"/>
              </a:spcAft>
              <a:buNone/>
            </a:pPr>
            <a:r>
              <a:rPr lang="en-US" sz="1800" dirty="0">
                <a:solidFill>
                  <a:srgbClr val="000000"/>
                </a:solidFill>
                <a:effectLst/>
                <a:ea typeface="Times New Roman" panose="02020603050405020304" pitchFamily="18" charset="0"/>
                <a:cs typeface="Arial" panose="020B0604020202020204" pitchFamily="34" charset="0"/>
              </a:rPr>
              <a:t>Cheating includes, but is not limited to, plagiarism and unauthorized collaboration as defined in the Standards of Conduct for Students, WAC 504-26-010(3). If you have any questions about what is and is not allowed in this course, you should ask course instructors before proceeding. If you wish to appeal a faculty member's decision relating to academic integrity, please use the form available at </a:t>
            </a:r>
            <a:r>
              <a:rPr lang="en-US" sz="1800" u="sng" dirty="0">
                <a:solidFill>
                  <a:srgbClr val="0000FF"/>
                </a:solidFill>
                <a:effectLst/>
                <a:ea typeface="Times New Roman" panose="02020603050405020304" pitchFamily="18" charset="0"/>
                <a:cs typeface="Arial" panose="020B0604020202020204" pitchFamily="34" charset="0"/>
              </a:rPr>
              <a:t>communitystandards.wsu.edu</a:t>
            </a:r>
            <a:r>
              <a:rPr lang="en-US" sz="1800" dirty="0">
                <a:solidFill>
                  <a:srgbClr val="000000"/>
                </a:solidFill>
                <a:effectLst/>
                <a:ea typeface="Times New Roman" panose="02020603050405020304" pitchFamily="18" charset="0"/>
                <a:cs typeface="Arial" panose="020B0604020202020204" pitchFamily="34" charset="0"/>
              </a:rPr>
              <a:t>. C</a:t>
            </a:r>
            <a:r>
              <a:rPr lang="en-US" sz="1800" dirty="0">
                <a:effectLst/>
                <a:ea typeface="Times New Roman" panose="02020603050405020304" pitchFamily="18" charset="0"/>
                <a:cs typeface="Arial" panose="020B0604020202020204" pitchFamily="34" charset="0"/>
              </a:rPr>
              <a:t>ontact the Center for Community Standards if you would like more</a:t>
            </a:r>
            <a:r>
              <a:rPr lang="en-US" sz="1800" spc="5" dirty="0">
                <a:effectLst/>
                <a:ea typeface="Times New Roman" panose="02020603050405020304" pitchFamily="18" charset="0"/>
                <a:cs typeface="Arial" panose="020B0604020202020204" pitchFamily="34" charset="0"/>
              </a:rPr>
              <a:t> </a:t>
            </a:r>
            <a:r>
              <a:rPr lang="en-US" sz="1800" spc="-5" dirty="0">
                <a:effectLst/>
                <a:ea typeface="Times New Roman" panose="02020603050405020304" pitchFamily="18" charset="0"/>
                <a:cs typeface="Arial" panose="020B0604020202020204" pitchFamily="34" charset="0"/>
              </a:rPr>
              <a:t>specific</a:t>
            </a:r>
            <a:r>
              <a:rPr lang="en-US" sz="1800" spc="-65" dirty="0">
                <a:effectLst/>
                <a:ea typeface="Times New Roman" panose="02020603050405020304" pitchFamily="18" charset="0"/>
                <a:cs typeface="Arial" panose="020B0604020202020204" pitchFamily="34" charset="0"/>
              </a:rPr>
              <a:t> </a:t>
            </a:r>
            <a:r>
              <a:rPr lang="en-US" sz="1800" spc="-5" dirty="0">
                <a:effectLst/>
                <a:ea typeface="Times New Roman" panose="02020603050405020304" pitchFamily="18" charset="0"/>
                <a:cs typeface="Arial" panose="020B0604020202020204" pitchFamily="34" charset="0"/>
              </a:rPr>
              <a:t>information</a:t>
            </a:r>
            <a:r>
              <a:rPr lang="en-US" sz="1800" spc="-60" dirty="0">
                <a:effectLst/>
                <a:ea typeface="Times New Roman" panose="02020603050405020304" pitchFamily="18" charset="0"/>
                <a:cs typeface="Arial" panose="020B0604020202020204" pitchFamily="34" charset="0"/>
              </a:rPr>
              <a:t> </a:t>
            </a:r>
            <a:r>
              <a:rPr lang="en-US" sz="1800" spc="-5" dirty="0">
                <a:effectLst/>
                <a:ea typeface="Times New Roman" panose="02020603050405020304" pitchFamily="18" charset="0"/>
                <a:cs typeface="Arial" panose="020B0604020202020204" pitchFamily="34" charset="0"/>
              </a:rPr>
              <a:t>about</a:t>
            </a:r>
            <a:r>
              <a:rPr lang="en-US" sz="1800" spc="-70" dirty="0">
                <a:effectLst/>
                <a:ea typeface="Times New Roman" panose="02020603050405020304" pitchFamily="18" charset="0"/>
                <a:cs typeface="Arial" panose="020B0604020202020204" pitchFamily="34" charset="0"/>
              </a:rPr>
              <a:t> </a:t>
            </a:r>
            <a:r>
              <a:rPr lang="en-US" sz="1800" spc="-5" dirty="0">
                <a:effectLst/>
                <a:ea typeface="Times New Roman" panose="02020603050405020304" pitchFamily="18" charset="0"/>
                <a:cs typeface="Arial" panose="020B0604020202020204" pitchFamily="34" charset="0"/>
              </a:rPr>
              <a:t>the</a:t>
            </a:r>
            <a:r>
              <a:rPr lang="en-US" sz="1800" spc="-60" dirty="0">
                <a:effectLst/>
                <a:ea typeface="Times New Roman" panose="02020603050405020304" pitchFamily="18" charset="0"/>
                <a:cs typeface="Arial" panose="020B0604020202020204" pitchFamily="34" charset="0"/>
              </a:rPr>
              <a:t> </a:t>
            </a:r>
            <a:r>
              <a:rPr lang="en-US" sz="1800" spc="-5" dirty="0">
                <a:effectLst/>
                <a:ea typeface="Times New Roman" panose="02020603050405020304" pitchFamily="18" charset="0"/>
                <a:cs typeface="Arial" panose="020B0604020202020204" pitchFamily="34" charset="0"/>
              </a:rPr>
              <a:t>process please contact Jordyn Creighton, Director for Student Services in Floyd 269. </a:t>
            </a:r>
            <a:r>
              <a:rPr lang="en-US" sz="1800" spc="-65" dirty="0">
                <a:effectLst/>
                <a:ea typeface="Times New Roman" panose="02020603050405020304" pitchFamily="18" charset="0"/>
                <a:cs typeface="Arial" panose="020B0604020202020204" pitchFamily="34" charset="0"/>
              </a:rPr>
              <a:t>Phone 509.372.7433 </a:t>
            </a:r>
            <a:r>
              <a:rPr lang="en-US" sz="1800" u="sng" spc="-5" dirty="0">
                <a:solidFill>
                  <a:srgbClr val="0563C1"/>
                </a:solidFill>
                <a:effectLst/>
                <a:ea typeface="Times New Roman" panose="02020603050405020304" pitchFamily="18" charset="0"/>
                <a:cs typeface="Arial" panose="020B0604020202020204" pitchFamily="34" charset="0"/>
                <a:hlinkClick r:id="rId3"/>
              </a:rPr>
              <a:t>jordyn.creighton@wsu.edu</a:t>
            </a:r>
            <a:endParaRPr lang="en-US" sz="180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54040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1366</TotalTime>
  <Words>2206</Words>
  <Application>Microsoft Office PowerPoint</Application>
  <PresentationFormat>On-screen Show (4:3)</PresentationFormat>
  <Paragraphs>152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103</cp:revision>
  <dcterms:created xsi:type="dcterms:W3CDTF">2014-08-26T18:18:36Z</dcterms:created>
  <dcterms:modified xsi:type="dcterms:W3CDTF">2024-08-20T17:07:08Z</dcterms:modified>
</cp:coreProperties>
</file>