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58" r:id="rId2"/>
    <p:sldId id="459" r:id="rId3"/>
    <p:sldId id="361" r:id="rId4"/>
    <p:sldId id="283" r:id="rId5"/>
    <p:sldId id="460" r:id="rId6"/>
    <p:sldId id="277" r:id="rId7"/>
    <p:sldId id="281" r:id="rId8"/>
    <p:sldId id="284" r:id="rId9"/>
    <p:sldId id="320" r:id="rId10"/>
    <p:sldId id="461" r:id="rId11"/>
    <p:sldId id="306" r:id="rId12"/>
    <p:sldId id="296" r:id="rId13"/>
    <p:sldId id="312" r:id="rId14"/>
    <p:sldId id="276" r:id="rId15"/>
    <p:sldId id="311" r:id="rId16"/>
    <p:sldId id="285" r:id="rId17"/>
    <p:sldId id="31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>
            <a:extLst>
              <a:ext uri="{FF2B5EF4-FFF2-40B4-BE49-F238E27FC236}">
                <a16:creationId xmlns:a16="http://schemas.microsoft.com/office/drawing/2014/main" id="{40D37D50-B4D1-4D1B-AE26-945A8F8DF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026" y="1351508"/>
            <a:ext cx="912394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Quiz #4</a:t>
            </a:r>
            <a:r>
              <a:rPr lang="en-US" altLang="en-US" sz="2400"/>
              <a:t>: Tuesday 4/9/24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of linear systems of equations by matrix factorization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Text section 8.1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Eigenvalues Text section 8.3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Linear least squares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Text Chapters 12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Lectures L16-20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Assignments HW15-20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735016" y="243512"/>
            <a:ext cx="10975721" cy="66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parabola to surface tension data using singular value decomposition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 = [0, 10, 20, 30, 40, 80, 90, 95]’; % 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ST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[68.0, 67.1, 66.4, 65.6, 64.6, 61.8, 61.0, 60.0]’; %column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npts</a:t>
            </a:r>
            <a:r>
              <a:rPr lang="en-US" altLang="en-US" sz="2000" dirty="0">
                <a:solidFill>
                  <a:prstClr val="black"/>
                </a:solidFill>
              </a:rPr>
              <a:t>=8;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Vparab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=ones(npts,3);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Vparab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(:,2)=T;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T2=T.*T;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Vparab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(:,3)=T2;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[U,S,V] =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svd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(V</a:t>
            </a:r>
            <a:r>
              <a:rPr lang="en-US" altLang="en-US" sz="2000" dirty="0" err="1">
                <a:solidFill>
                  <a:prstClr val="black"/>
                </a:solidFill>
              </a:rPr>
              <a:t>parab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disp</a:t>
            </a:r>
            <a:r>
              <a:rPr lang="en-US" altLang="en-US" sz="2000" dirty="0">
                <a:solidFill>
                  <a:prstClr val="black"/>
                </a:solidFill>
              </a:rPr>
              <a:t>(S)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=pin</a:t>
            </a:r>
            <a:r>
              <a:rPr lang="en-US" altLang="en-US" sz="2000" dirty="0">
                <a:solidFill>
                  <a:prstClr val="black"/>
                </a:solidFill>
              </a:rPr>
              <a:t>v(S);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x=V*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*U’*ST;	%returns a column vector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Vparab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r=fit-ST;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chisq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chisq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plot(T,ST,’*’);	%plot data as points (no error bars)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T,fit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2347515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808714-94B5-5F51-6180-DC1F431C14CC}"/>
              </a:ext>
            </a:extLst>
          </p:cNvPr>
          <p:cNvSpPr txBox="1"/>
          <p:nvPr/>
        </p:nvSpPr>
        <p:spPr>
          <a:xfrm>
            <a:off x="2133216" y="2550694"/>
            <a:ext cx="7925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Numerical methods to find eigenvalues and eigenvectors</a:t>
            </a:r>
          </a:p>
        </p:txBody>
      </p:sp>
    </p:spTree>
    <p:extLst>
      <p:ext uri="{BB962C8B-B14F-4D97-AF65-F5344CB8AC3E}">
        <p14:creationId xmlns:p14="http://schemas.microsoft.com/office/powerpoint/2010/main" val="807027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9B0D743B-70BB-4C3F-A3B3-838396DB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9" y="225426"/>
            <a:ext cx="88052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 code for power iteration for largest eigenvalue and its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eigenvector using infinity norm and Rayleigh quotient.</a:t>
            </a:r>
          </a:p>
        </p:txBody>
      </p:sp>
      <p:pic>
        <p:nvPicPr>
          <p:cNvPr id="15363" name="Picture 3" descr="MatLab power iteration with acceleration">
            <a:extLst>
              <a:ext uri="{FF2B5EF4-FFF2-40B4-BE49-F238E27FC236}">
                <a16:creationId xmlns:a16="http://schemas.microsoft.com/office/drawing/2014/main" id="{59F27A08-ACA5-4D4E-A31C-8508E4D68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1303339"/>
            <a:ext cx="3575050" cy="375443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5364" name="Text Box 4">
            <a:extLst>
              <a:ext uri="{FF2B5EF4-FFF2-40B4-BE49-F238E27FC236}">
                <a16:creationId xmlns:a16="http://schemas.microsoft.com/office/drawing/2014/main" id="{F22FEE34-E6F1-45D4-849C-CA67FE6B4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5697538"/>
            <a:ext cx="8058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Infinity norm also converges to largest eigenvalue but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Rayleigh quotient converges faster.</a:t>
            </a:r>
          </a:p>
        </p:txBody>
      </p:sp>
      <p:sp>
        <p:nvSpPr>
          <p:cNvPr id="15365" name="TextBox 1">
            <a:extLst>
              <a:ext uri="{FF2B5EF4-FFF2-40B4-BE49-F238E27FC236}">
                <a16:creationId xmlns:a16="http://schemas.microsoft.com/office/drawing/2014/main" id="{28CA8258-3A5D-4D66-B988-9BD8BE6DB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2001838"/>
            <a:ext cx="435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% x is nx1 with random components</a:t>
            </a:r>
          </a:p>
        </p:txBody>
      </p:sp>
      <p:pic>
        <p:nvPicPr>
          <p:cNvPr id="15366" name="Picture 6" descr="power itteration with Rayleigh quotient">
            <a:extLst>
              <a:ext uri="{FF2B5EF4-FFF2-40B4-BE49-F238E27FC236}">
                <a16:creationId xmlns:a16="http://schemas.microsoft.com/office/drawing/2014/main" id="{E127F810-0A7C-4C26-9FDD-ABC6EAFFD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14" y="3089276"/>
            <a:ext cx="5297487" cy="260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Box 1">
            <a:extLst>
              <a:ext uri="{FF2B5EF4-FFF2-40B4-BE49-F238E27FC236}">
                <a16:creationId xmlns:a16="http://schemas.microsoft.com/office/drawing/2014/main" id="{2BEAC080-96F6-4F0A-BAAB-22B67A4CC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38" y="1244601"/>
            <a:ext cx="4376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% MATLAB's built in for eigenvalues</a:t>
            </a:r>
          </a:p>
        </p:txBody>
      </p:sp>
      <p:sp>
        <p:nvSpPr>
          <p:cNvPr id="15368" name="TextBox 1">
            <a:extLst>
              <a:ext uri="{FF2B5EF4-FFF2-40B4-BE49-F238E27FC236}">
                <a16:creationId xmlns:a16="http://schemas.microsoft.com/office/drawing/2014/main" id="{7C3FDE91-74B1-46CE-B6AD-C6D6BEE7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6" y="2562226"/>
            <a:ext cx="3217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output when x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=[0,1]’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B0F918-B619-439E-A95A-36031246A624}"/>
              </a:ext>
            </a:extLst>
          </p:cNvPr>
          <p:cNvSpPr/>
          <p:nvPr/>
        </p:nvSpPr>
        <p:spPr>
          <a:xfrm>
            <a:off x="3069306" y="2715631"/>
            <a:ext cx="552199" cy="308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B25E3B-5BE7-4CE6-9946-4FC1BD53F2D4}"/>
              </a:ext>
            </a:extLst>
          </p:cNvPr>
          <p:cNvSpPr txBox="1"/>
          <p:nvPr/>
        </p:nvSpPr>
        <p:spPr>
          <a:xfrm>
            <a:off x="2955992" y="2586022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DE09C62-2CBA-DE8A-A8E7-E8546526C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7" y="299947"/>
            <a:ext cx="5618747" cy="65580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C1B60E-F539-A6E3-691D-B8D5623AD7E2}"/>
              </a:ext>
            </a:extLst>
          </p:cNvPr>
          <p:cNvSpPr txBox="1"/>
          <p:nvPr/>
        </p:nvSpPr>
        <p:spPr>
          <a:xfrm>
            <a:off x="3196389" y="3789948"/>
            <a:ext cx="5558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Renormalize MATLAB 0.5257/0.8507 = 0.6180 </a:t>
            </a:r>
          </a:p>
        </p:txBody>
      </p:sp>
    </p:spTree>
    <p:extLst>
      <p:ext uri="{BB962C8B-B14F-4D97-AF65-F5344CB8AC3E}">
        <p14:creationId xmlns:p14="http://schemas.microsoft.com/office/powerpoint/2010/main" val="4032201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power itteration for smallest eigenvalue">
            <a:extLst>
              <a:ext uri="{FF2B5EF4-FFF2-40B4-BE49-F238E27FC236}">
                <a16:creationId xmlns:a16="http://schemas.microsoft.com/office/drawing/2014/main" id="{F2D0DFE9-DD49-43A2-9697-846D2B2E3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884555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5">
            <a:extLst>
              <a:ext uri="{FF2B5EF4-FFF2-40B4-BE49-F238E27FC236}">
                <a16:creationId xmlns:a16="http://schemas.microsoft.com/office/drawing/2014/main" id="{7DCFBE8A-C9D9-4972-8622-58BF0BD7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1" y="5181601"/>
            <a:ext cx="23796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corresponding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eigenvector</a:t>
            </a:r>
          </a:p>
        </p:txBody>
      </p:sp>
      <p:grpSp>
        <p:nvGrpSpPr>
          <p:cNvPr id="17412" name="Group 6">
            <a:extLst>
              <a:ext uri="{FF2B5EF4-FFF2-40B4-BE49-F238E27FC236}">
                <a16:creationId xmlns:a16="http://schemas.microsoft.com/office/drawing/2014/main" id="{C97AD317-E7A3-4B6F-92C8-9489424BA389}"/>
              </a:ext>
            </a:extLst>
          </p:cNvPr>
          <p:cNvGrpSpPr>
            <a:grpSpLocks/>
          </p:cNvGrpSpPr>
          <p:nvPr/>
        </p:nvGrpSpPr>
        <p:grpSpPr bwMode="auto">
          <a:xfrm>
            <a:off x="1868488" y="3790950"/>
            <a:ext cx="1219200" cy="762000"/>
            <a:chOff x="3888" y="2256"/>
            <a:chExt cx="768" cy="480"/>
          </a:xfrm>
        </p:grpSpPr>
        <p:graphicFrame>
          <p:nvGraphicFramePr>
            <p:cNvPr id="17416" name="Object 7">
              <a:extLst>
                <a:ext uri="{FF2B5EF4-FFF2-40B4-BE49-F238E27FC236}">
                  <a16:creationId xmlns:a16="http://schemas.microsoft.com/office/drawing/2014/main" id="{068939BD-7B67-4525-92D5-0B5FD1786C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176" y="2256"/>
            <a:ext cx="48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Equation" r:id="rId4" imgW="457200" imgH="457200" progId="Equation.3">
                    <p:embed/>
                  </p:oleObj>
                </mc:Choice>
                <mc:Fallback>
                  <p:oleObj name="Equation" r:id="rId4" imgW="457200" imgH="457200" progId="Equation.3">
                    <p:embed/>
                    <p:pic>
                      <p:nvPicPr>
                        <p:cNvPr id="17416" name="Object 7">
                          <a:extLst>
                            <a:ext uri="{FF2B5EF4-FFF2-40B4-BE49-F238E27FC236}">
                              <a16:creationId xmlns:a16="http://schemas.microsoft.com/office/drawing/2014/main" id="{068939BD-7B67-4525-92D5-0B5FD1786CF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2256"/>
                          <a:ext cx="48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17" name="Text Box 8">
              <a:extLst>
                <a:ext uri="{FF2B5EF4-FFF2-40B4-BE49-F238E27FC236}">
                  <a16:creationId xmlns:a16="http://schemas.microsoft.com/office/drawing/2014/main" id="{A25441D1-6C8D-400C-A197-775AAE57C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400"/>
              <a:ext cx="3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 = </a:t>
              </a:r>
            </a:p>
          </p:txBody>
        </p:sp>
      </p:grpSp>
      <p:sp>
        <p:nvSpPr>
          <p:cNvPr id="17413" name="TextBox 6">
            <a:extLst>
              <a:ext uri="{FF2B5EF4-FFF2-40B4-BE49-F238E27FC236}">
                <a16:creationId xmlns:a16="http://schemas.microsoft.com/office/drawing/2014/main" id="{BE113540-58FD-4416-BC8B-237C7708B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313" y="3971926"/>
            <a:ext cx="81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</a:t>
            </a:r>
          </a:p>
        </p:txBody>
      </p:sp>
      <p:sp>
        <p:nvSpPr>
          <p:cNvPr id="17414" name="Rectangle 8">
            <a:extLst>
              <a:ext uri="{FF2B5EF4-FFF2-40B4-BE49-F238E27FC236}">
                <a16:creationId xmlns:a16="http://schemas.microsoft.com/office/drawing/2014/main" id="{1A2BF79A-E92D-47BB-9BCF-212AE2E5D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3" y="4662489"/>
            <a:ext cx="2438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Using infinity norm,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</a:t>
            </a:r>
            <a:r>
              <a:rPr kumimoji="0" lang="en-US" altLang="en-US" sz="20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[-1,1]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</a:p>
        </p:txBody>
      </p:sp>
      <p:sp>
        <p:nvSpPr>
          <p:cNvPr id="17415" name="TextBox 1">
            <a:extLst>
              <a:ext uri="{FF2B5EF4-FFF2-40B4-BE49-F238E27FC236}">
                <a16:creationId xmlns:a16="http://schemas.microsoft.com/office/drawing/2014/main" id="{3991E45D-4333-4D56-BDFD-87AC21AEF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3363913"/>
            <a:ext cx="3217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output when x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=[0,1]’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CB4B1878-1921-EB7E-1774-B3F7A055F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570" y="299107"/>
            <a:ext cx="5809304" cy="655889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DE3800-290D-09A0-6F5C-D7A888920644}"/>
              </a:ext>
            </a:extLst>
          </p:cNvPr>
          <p:cNvSpPr txBox="1"/>
          <p:nvPr/>
        </p:nvSpPr>
        <p:spPr>
          <a:xfrm>
            <a:off x="4134851" y="3789947"/>
            <a:ext cx="5728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Renormalize MATLAB -0.5257/0.8507 = -0.6180 </a:t>
            </a:r>
          </a:p>
        </p:txBody>
      </p:sp>
    </p:spTree>
    <p:extLst>
      <p:ext uri="{BB962C8B-B14F-4D97-AF65-F5344CB8AC3E}">
        <p14:creationId xmlns:p14="http://schemas.microsoft.com/office/powerpoint/2010/main" val="28885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D6F823C-7622-4212-9868-7B3D18CDA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89" y="1692443"/>
            <a:ext cx="1124551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then 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–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good guess for eigenvalue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then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will be the smallest eigenvalue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\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shift, inverse iteration can be used to compute any eigenvalue and corresponding eigenvector of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using an initial guess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1C5A087-0F64-4CC1-9DD9-4EA0068DE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914401"/>
            <a:ext cx="4202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Inverse iteration with shift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2FF01266-C581-7F3F-16AE-ED57300D1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24" y="252663"/>
            <a:ext cx="6648773" cy="63526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C8F852-6091-4EA7-1ADF-6443D027EE0A}"/>
              </a:ext>
            </a:extLst>
          </p:cNvPr>
          <p:cNvSpPr txBox="1"/>
          <p:nvPr/>
        </p:nvSpPr>
        <p:spPr>
          <a:xfrm>
            <a:off x="3039978" y="3585412"/>
            <a:ext cx="5737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Renormalize MATLAB -0.4974/0.8196 = -0.6069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0.2843/0.8196 = 0.3469 </a:t>
            </a:r>
          </a:p>
        </p:txBody>
      </p:sp>
    </p:spTree>
    <p:extLst>
      <p:ext uri="{BB962C8B-B14F-4D97-AF65-F5344CB8AC3E}">
        <p14:creationId xmlns:p14="http://schemas.microsoft.com/office/powerpoint/2010/main" val="345761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830415-747E-4942-A3EC-B7CAAC2423FD}"/>
              </a:ext>
            </a:extLst>
          </p:cNvPr>
          <p:cNvSpPr txBox="1"/>
          <p:nvPr/>
        </p:nvSpPr>
        <p:spPr>
          <a:xfrm>
            <a:off x="3046997" y="3198168"/>
            <a:ext cx="60939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 of linear systems of equations</a:t>
            </a:r>
          </a:p>
        </p:txBody>
      </p:sp>
    </p:spTree>
    <p:extLst>
      <p:ext uri="{BB962C8B-B14F-4D97-AF65-F5344CB8AC3E}">
        <p14:creationId xmlns:p14="http://schemas.microsoft.com/office/powerpoint/2010/main" val="102654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MatLab implementation">
            <a:extLst>
              <a:ext uri="{FF2B5EF4-FFF2-40B4-BE49-F238E27FC236}">
                <a16:creationId xmlns:a16="http://schemas.microsoft.com/office/drawing/2014/main" id="{F081C94A-5876-4A43-B875-A87445EC3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55626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1">
            <a:extLst>
              <a:ext uri="{FF2B5EF4-FFF2-40B4-BE49-F238E27FC236}">
                <a16:creationId xmlns:a16="http://schemas.microsoft.com/office/drawing/2014/main" id="{A049BF7F-CF06-4AAC-AC0B-B222721EE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470" y="859803"/>
            <a:ext cx="496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Cholesky to solve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D0450F-D8A9-432A-9A07-06F766E329D6}"/>
              </a:ext>
            </a:extLst>
          </p:cNvPr>
          <p:cNvSpPr/>
          <p:nvPr/>
        </p:nvSpPr>
        <p:spPr>
          <a:xfrm>
            <a:off x="3276600" y="1371600"/>
            <a:ext cx="5562600" cy="258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677" name="TextBox 1">
            <a:extLst>
              <a:ext uri="{FF2B5EF4-FFF2-40B4-BE49-F238E27FC236}">
                <a16:creationId xmlns:a16="http://schemas.microsoft.com/office/drawing/2014/main" id="{6CB18561-BF48-40EB-9E3C-8002BB388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0912" y="1568117"/>
            <a:ext cx="805342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A=[4,-1,-1,0;-1,4,0,-1;-1,0,4,-1;0,-1,-1,4];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b=[2;4;8;-6];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L=Cholesky(A);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U=L’;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forsub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L,b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backsub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U,y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test=A\b;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(test)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Cholesky,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forsub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backsup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are on the class web page</a:t>
            </a:r>
          </a:p>
        </p:txBody>
      </p:sp>
    </p:spTree>
    <p:extLst>
      <p:ext uri="{BB962C8B-B14F-4D97-AF65-F5344CB8AC3E}">
        <p14:creationId xmlns:p14="http://schemas.microsoft.com/office/powerpoint/2010/main" val="52978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MatLab implementation">
            <a:extLst>
              <a:ext uri="{FF2B5EF4-FFF2-40B4-BE49-F238E27FC236}">
                <a16:creationId xmlns:a16="http://schemas.microsoft.com/office/drawing/2014/main" id="{3A6765B3-4B45-4126-A832-88C58AC56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55626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1">
            <a:extLst>
              <a:ext uri="{FF2B5EF4-FFF2-40B4-BE49-F238E27FC236}">
                <a16:creationId xmlns:a16="http://schemas.microsoft.com/office/drawing/2014/main" id="{8F5C1F8D-CBB2-4CBE-B212-3DE3FDF1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762001"/>
            <a:ext cx="6278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use MatLab’s lu(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to solve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 =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ABC55-C536-4870-8442-80ABA3C96383}"/>
              </a:ext>
            </a:extLst>
          </p:cNvPr>
          <p:cNvSpPr/>
          <p:nvPr/>
        </p:nvSpPr>
        <p:spPr>
          <a:xfrm>
            <a:off x="3276600" y="1371600"/>
            <a:ext cx="5562600" cy="258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21" name="TextBox 1">
            <a:extLst>
              <a:ext uri="{FF2B5EF4-FFF2-40B4-BE49-F238E27FC236}">
                <a16:creationId xmlns:a16="http://schemas.microsoft.com/office/drawing/2014/main" id="{DCA3A57A-6C13-442F-9C0F-68E45F142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1447801"/>
            <a:ext cx="345799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A=[2,4,-2;4,9,-3;-2,-1,7];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b=[4;8;-6];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[L,U,P]=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lu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(A);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newb=P*b;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forsub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L,newb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backsub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U,y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test=A\b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(test)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232FC9-D38D-4834-BD12-FDB1502B216E}"/>
              </a:ext>
            </a:extLst>
          </p:cNvPr>
          <p:cNvSpPr txBox="1"/>
          <p:nvPr/>
        </p:nvSpPr>
        <p:spPr>
          <a:xfrm>
            <a:off x="4117807" y="2905780"/>
            <a:ext cx="3498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Linear least squares</a:t>
            </a:r>
          </a:p>
        </p:txBody>
      </p:sp>
    </p:spTree>
    <p:extLst>
      <p:ext uri="{BB962C8B-B14F-4D97-AF65-F5344CB8AC3E}">
        <p14:creationId xmlns:p14="http://schemas.microsoft.com/office/powerpoint/2010/main" val="423047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438401" y="304800"/>
            <a:ext cx="745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a polynomial of degree p-1 to m data points (x</a:t>
            </a:r>
            <a:r>
              <a:rPr kumimoji="0" lang="en-US" altLang="en-US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y</a:t>
            </a:r>
            <a:r>
              <a:rPr kumimoji="0" lang="en-US" altLang="en-US" sz="24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</p:txBody>
      </p:sp>
      <p:pic>
        <p:nvPicPr>
          <p:cNvPr id="16387" name="Picture 5" descr="polynomial fit not weigh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971550"/>
            <a:ext cx="5791200" cy="533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25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529390" y="270098"/>
            <a:ext cx="11442031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a parabola surface tension as a function of temperature: no weights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 = [0, 10, 20, 30, 40, 80, 90, 95]’; % 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 = [68.0, 67.1, 66.4, 65.6, 64.6, 61.8, 61.0, 60.0]’; %column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=8;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V=ones(npts,3);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V(:,2)=T;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T2=T.*T;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V(:,3)=T2;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A=V’*V; (3x8*8x3)=3x3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b=V’S; (3x8*8x1)=3x1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x=A\b;	%returns a 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fit=V*x;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r=fit-S;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chisq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=r’*r;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disp</a:t>
            </a:r>
            <a:r>
              <a:rPr lang="en-US" altLang="en-US" sz="2000" dirty="0">
                <a:solidFill>
                  <a:prstClr val="black"/>
                </a:solidFill>
              </a:rPr>
              <a:t>(</a:t>
            </a:r>
            <a:r>
              <a:rPr lang="en-US" altLang="en-US" sz="2000" dirty="0" err="1">
                <a:solidFill>
                  <a:prstClr val="black"/>
                </a:solidFill>
              </a:rPr>
              <a:t>chisq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plot(T,S,’*’);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T,fit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off</a:t>
            </a:r>
          </a:p>
        </p:txBody>
      </p:sp>
    </p:spTree>
    <p:extLst>
      <p:ext uri="{BB962C8B-B14F-4D97-AF65-F5344CB8AC3E}">
        <p14:creationId xmlns:p14="http://schemas.microsoft.com/office/powerpoint/2010/main" val="159258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609601" y="302359"/>
            <a:ext cx="7784503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 = [0, 10, 20, 30, 40, 80, 90, 95]’; % 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 = [68.0, 67.1, 66.4, 65.6, 64.6, 61.8, 61.0, 60.0]’; %column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=[6, 2, 5, 3, 7, 8, 4,1]’; % note small uncertainty in last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npts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=8;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V=ones(npts,3); V(:,2)=T; T2=T.*T; V(:,3)=T2; %fit a parabola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weights=1./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% do not square the weights 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W=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diag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(weights);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WS=W*S; %weighted vector of observations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WV=W*V; %weighted </a:t>
            </a:r>
            <a:r>
              <a:rPr kumimoji="0" lang="en-US" alt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Vantemonte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matrix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A=WV’*WV; % weights are squared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b=WV’*WS;  %weights are squared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x=A\b;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disp</a:t>
            </a:r>
            <a:r>
              <a:rPr lang="en-US" altLang="en-US" sz="2000" dirty="0">
                <a:solidFill>
                  <a:prstClr val="black"/>
                </a:solidFill>
              </a:rPr>
              <a:t>(x)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fit=V*x;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r=fit-S;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chisq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=r’*r;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prstClr val="black"/>
                </a:solidFill>
              </a:rPr>
              <a:t>disp</a:t>
            </a:r>
            <a:r>
              <a:rPr lang="en-US" altLang="en-US" sz="2000" dirty="0">
                <a:solidFill>
                  <a:prstClr val="black"/>
                </a:solidFill>
              </a:rPr>
              <a:t>(</a:t>
            </a:r>
            <a:r>
              <a:rPr lang="en-US" altLang="en-US" sz="2000" dirty="0" err="1">
                <a:solidFill>
                  <a:prstClr val="black"/>
                </a:solidFill>
              </a:rPr>
              <a:t>chisq</a:t>
            </a:r>
            <a:r>
              <a:rPr lang="en-US" altLang="en-US" sz="2000" dirty="0">
                <a:solidFill>
                  <a:prstClr val="black"/>
                </a:solidFill>
              </a:rPr>
              <a:t>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errorbar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T,S,dS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,’*’);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T,fit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B31A2-03C1-402D-A53F-F9416F8D846A}"/>
              </a:ext>
            </a:extLst>
          </p:cNvPr>
          <p:cNvSpPr txBox="1"/>
          <p:nvPr/>
        </p:nvSpPr>
        <p:spPr>
          <a:xfrm>
            <a:off x="5116429" y="4288850"/>
            <a:ext cx="60939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Fit a parabola surface tension as a function of temperature: with weights</a:t>
            </a:r>
          </a:p>
        </p:txBody>
      </p:sp>
    </p:spTree>
    <p:extLst>
      <p:ext uri="{BB962C8B-B14F-4D97-AF65-F5344CB8AC3E}">
        <p14:creationId xmlns:p14="http://schemas.microsoft.com/office/powerpoint/2010/main" val="119733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4"/>
          <p:cNvSpPr txBox="1">
            <a:spLocks noChangeArrowheads="1"/>
          </p:cNvSpPr>
          <p:nvPr/>
        </p:nvSpPr>
        <p:spPr bwMode="auto">
          <a:xfrm>
            <a:off x="782053" y="669759"/>
            <a:ext cx="10941469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of linear systems by singular values decomposition using the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Moore-Penrose pseudo inverse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A=[1,2,3; 4,5,6; 7,8,9; 10,11,12];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b=[1,2,3,4]’;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[U,S,V]=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svd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(A);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pinv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x=V*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*U’*b;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Moore-Penrose enables a solution of rank deficient linear systems but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solution is probably not unique. Call rank(A) or displace S to discover rank deficiency.</a:t>
            </a:r>
          </a:p>
        </p:txBody>
      </p:sp>
    </p:spTree>
    <p:extLst>
      <p:ext uri="{BB962C8B-B14F-4D97-AF65-F5344CB8AC3E}">
        <p14:creationId xmlns:p14="http://schemas.microsoft.com/office/powerpoint/2010/main" val="32983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1036</Words>
  <Application>Microsoft Office PowerPoint</Application>
  <PresentationFormat>Widescreen</PresentationFormat>
  <Paragraphs>139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John H. Miller</cp:lastModifiedBy>
  <cp:revision>69</cp:revision>
  <dcterms:created xsi:type="dcterms:W3CDTF">2015-08-24T20:50:38Z</dcterms:created>
  <dcterms:modified xsi:type="dcterms:W3CDTF">2024-04-04T20:24:56Z</dcterms:modified>
</cp:coreProperties>
</file>