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58" r:id="rId2"/>
    <p:sldId id="515" r:id="rId3"/>
    <p:sldId id="493" r:id="rId4"/>
    <p:sldId id="517" r:id="rId5"/>
    <p:sldId id="294" r:id="rId6"/>
    <p:sldId id="518" r:id="rId7"/>
    <p:sldId id="305" r:id="rId8"/>
    <p:sldId id="295" r:id="rId9"/>
    <p:sldId id="683" r:id="rId10"/>
    <p:sldId id="275" r:id="rId11"/>
    <p:sldId id="301" r:id="rId12"/>
    <p:sldId id="304" r:id="rId13"/>
    <p:sldId id="680" r:id="rId14"/>
    <p:sldId id="520" r:id="rId15"/>
    <p:sldId id="334" r:id="rId16"/>
    <p:sldId id="335" r:id="rId17"/>
    <p:sldId id="38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1">
            <a:extLst>
              <a:ext uri="{FF2B5EF4-FFF2-40B4-BE49-F238E27FC236}">
                <a16:creationId xmlns:a16="http://schemas.microsoft.com/office/drawing/2014/main" id="{40D37D50-B4D1-4D1B-AE26-945A8F8DF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1" y="1752600"/>
            <a:ext cx="43783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Quiz #3: 4/7/22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Floating point number systems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Loss of significance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Text Chapter 2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Single and systems of ODEs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Text Chapters 10,11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Covers material in HW11-14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C869575C-F54E-44FF-A97E-339525260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57200"/>
            <a:ext cx="7183438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Example: loss of significance when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ax</a:t>
            </a:r>
            <a:r>
              <a:rPr kumimoji="0" lang="en-US" altLang="en-US" sz="28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bx + c = 0 solved by quadratic formula</a:t>
            </a:r>
          </a:p>
        </p:txBody>
      </p:sp>
      <p:pic>
        <p:nvPicPr>
          <p:cNvPr id="17411" name="Picture 5" descr="loss of significance QF 10D vs 4D">
            <a:extLst>
              <a:ext uri="{FF2B5EF4-FFF2-40B4-BE49-F238E27FC236}">
                <a16:creationId xmlns:a16="http://schemas.microsoft.com/office/drawing/2014/main" id="{B9E3D7AA-542C-4C58-8189-F1CCE6695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66901"/>
            <a:ext cx="69342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313F9B0-3E13-40ED-A82B-67E4ABA5C5B3}"/>
              </a:ext>
            </a:extLst>
          </p:cNvPr>
          <p:cNvSpPr/>
          <p:nvPr/>
        </p:nvSpPr>
        <p:spPr>
          <a:xfrm>
            <a:off x="5257800" y="4343400"/>
            <a:ext cx="1143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A16F68D-9D38-4AB3-86F1-5E5BDDB082D4}"/>
              </a:ext>
            </a:extLst>
          </p:cNvPr>
          <p:cNvSpPr/>
          <p:nvPr/>
        </p:nvSpPr>
        <p:spPr>
          <a:xfrm>
            <a:off x="7315200" y="5416550"/>
            <a:ext cx="1143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>
            <a:extLst>
              <a:ext uri="{FF2B5EF4-FFF2-40B4-BE49-F238E27FC236}">
                <a16:creationId xmlns:a16="http://schemas.microsoft.com/office/drawing/2014/main" id="{EC74A47F-929C-4E9C-AE66-C11AF766A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14400"/>
            <a:ext cx="81915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p68 #4: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 </a:t>
            </a:r>
            <a:r>
              <a:rPr lang="en-US" altLang="en-US" sz="2000" dirty="0">
                <a:solidFill>
                  <a:prstClr val="black"/>
                </a:solidFill>
              </a:rPr>
              <a:t>=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1-sin(x)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what values of x does this assignment involve loss of significance?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way to make the assignment without loss of significance.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 x ~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/2, sin(x)~1, y~0 with low significance.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(1-sin(x)) 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1+sin(x)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(1-sin</a:t>
            </a:r>
            <a:r>
              <a:rPr kumimoji="0" lang="en-US" altLang="en-US" sz="2000" b="0" i="0" u="sng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(x))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cos</a:t>
            </a:r>
            <a:r>
              <a:rPr kumimoji="0" lang="en-US" altLang="en-US" sz="2000" b="0" i="0" u="sng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  1+sin(x)     1+sin(x)     1+sin(x)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lang="en-US" altLang="en-US" sz="2000" dirty="0">
                <a:solidFill>
                  <a:prstClr val="black"/>
                </a:solidFill>
              </a:rPr>
              <a:t>=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cos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(x)/(1+sin(x)) ~ 0 with high significance when x ~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90300239-3764-4069-AF74-CA81C80B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066800"/>
            <a:ext cx="722153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to Problem from text p69 #6: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</a:t>
            </a: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tan(x)-sin(x)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x-sqrt(1+x</a:t>
            </a:r>
            <a:r>
              <a:rPr kumimoji="0" lang="en-US" altLang="en-US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x&gt;&gt;1  denominator -&gt; 0 with low significance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 rationalize the denominator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</a:t>
            </a: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(tan(x)-sin(x))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x+sqrt(1+x</a:t>
            </a:r>
            <a:r>
              <a:rPr kumimoji="0" lang="en-US" altLang="en-US" sz="2000" b="0" i="0" u="sng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(sin(x)-tan(x))(x+sqrt(1+x</a:t>
            </a:r>
            <a:r>
              <a:rPr kumimoji="0" lang="en-US" altLang="en-US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x-sqrt(1+x</a:t>
            </a:r>
            <a:r>
              <a:rPr kumimoji="0" lang="en-US" altLang="en-US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  x+sqrt(1+x</a:t>
            </a:r>
            <a:r>
              <a:rPr kumimoji="0" lang="en-US" altLang="en-US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 x~0, f(x) ~ (sin(x)-tan(x))(1+x) ~ 0 with low significance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Using power series expansion of sin(x) and tan(x),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~ -(1+x)x</a:t>
            </a:r>
            <a:r>
              <a:rPr kumimoji="0" lang="en-US" altLang="en-US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/2 ~ 0 with high significance when x~0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30744317-114C-4B97-B1EC-6CDA73563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56" y="1720840"/>
            <a:ext cx="1175308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11: show all algebra in derivations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(a) Derive a form of the function f(x) = sqrt(x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+1) - x that can be evaluated at x&gt;&gt;1 without loss of significance.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(b) Use power series to derive a form of f(x) = exp(x)-sin(x)-cos(x) that can be evaluated at x near zero without loss of significance.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(c) Find solutions of quadratic equation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10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x + 1 = 0 without loss of significance.</a:t>
            </a:r>
          </a:p>
        </p:txBody>
      </p:sp>
    </p:spTree>
    <p:extLst>
      <p:ext uri="{BB962C8B-B14F-4D97-AF65-F5344CB8AC3E}">
        <p14:creationId xmlns:p14="http://schemas.microsoft.com/office/powerpoint/2010/main" val="2226357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Box 1">
            <a:extLst>
              <a:ext uri="{FF2B5EF4-FFF2-40B4-BE49-F238E27FC236}">
                <a16:creationId xmlns:a16="http://schemas.microsoft.com/office/drawing/2014/main" id="{F9A1E6DC-3EA2-405E-ADA9-971AA5FE9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378" y="2040903"/>
            <a:ext cx="535869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Review of Differential Equations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	Euler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Extended Euler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	ODE 45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91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7"/>
          <p:cNvSpPr txBox="1">
            <a:spLocks noChangeArrowheads="1"/>
          </p:cNvSpPr>
          <p:nvPr/>
        </p:nvSpPr>
        <p:spPr bwMode="auto">
          <a:xfrm>
            <a:off x="789433" y="1734312"/>
            <a:ext cx="9710543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ode45 to solve x’ = 1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t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x(t=2) given x(t=1) = -4.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the same number of points as ode45 to solve for x(t) by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Euler and extended Euler methods.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all 3 cases, calculate the absolute percent difference from the exact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 x(2) = 4.371221866 on p434 of text.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Encoder is inline function definition in main program</a:t>
            </a:r>
          </a:p>
        </p:txBody>
      </p:sp>
    </p:spTree>
    <p:extLst>
      <p:ext uri="{BB962C8B-B14F-4D97-AF65-F5344CB8AC3E}">
        <p14:creationId xmlns:p14="http://schemas.microsoft.com/office/powerpoint/2010/main" val="515376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481328" y="853441"/>
            <a:ext cx="8723376" cy="4853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Assignment 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Use ode45 to solve the system of equations 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x’=x – y + 2t –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y’=x + y – 4t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for 0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&lt;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&lt;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3, subject to the initial condition x(0)=1, y(0)=0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Solve with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Eulersys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ex_Eulersys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using the same number of points as ode45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Exact solutions are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x(t)=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(t)cos(t) +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and 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y(t)=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(t)sin(t) -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For each method: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Calculate the absolute percent difference from the exact values at t=3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Plot the exact and numerical solutions on the same set of axes.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Make sure your plots can distinguish exact from numerical results.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Encoder is a .m 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file in the folder with </a:t>
            </a:r>
            <a:r>
              <a:rPr lang="en-US" altLang="en-US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Eulersys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 and </a:t>
            </a:r>
            <a:r>
              <a:rPr lang="en-US" altLang="en-US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ex_Eulersys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31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Box 1">
            <a:extLst>
              <a:ext uri="{FF2B5EF4-FFF2-40B4-BE49-F238E27FC236}">
                <a16:creationId xmlns:a16="http://schemas.microsoft.com/office/drawing/2014/main" id="{58B4BBBF-017B-4F76-9788-B7E9FB35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812" y="128338"/>
            <a:ext cx="9356558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the system x’=-3y and y’=x/3 encoder could be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function f=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xpsys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f1=-3*x(2);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f2=x(1)/3;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f=[f1,f2];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For Euler and extended Euler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function f=xpsys45(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f1=-3*x(2);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f2=x(1)/3;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f=[f1;f2];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ode45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W</a:t>
            </a:r>
            <a:r>
              <a:rPr lang="en-US" altLang="en-US" sz="2400">
                <a:solidFill>
                  <a:prstClr val="black"/>
                </a:solidFill>
              </a:rPr>
              <a:t>ith </a:t>
            </a:r>
            <a:r>
              <a:rPr lang="en-US" altLang="en-US" sz="2400" dirty="0">
                <a:solidFill>
                  <a:prstClr val="black"/>
                </a:solidFill>
              </a:rPr>
              <a:t>more equations in system, we have more components of x in the input and return vector f with more components.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Box 1">
            <a:extLst>
              <a:ext uri="{FF2B5EF4-FFF2-40B4-BE49-F238E27FC236}">
                <a16:creationId xmlns:a16="http://schemas.microsoft.com/office/drawing/2014/main" id="{F9A1E6DC-3EA2-405E-ADA9-971AA5FE9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9041" y="2967335"/>
            <a:ext cx="9393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Review of Floating-Point Number Systems and Loss of Significance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4">
            <a:extLst>
              <a:ext uri="{FF2B5EF4-FFF2-40B4-BE49-F238E27FC236}">
                <a16:creationId xmlns:a16="http://schemas.microsoft.com/office/drawing/2014/main" id="{8B81F983-51D5-41C0-9CBC-9B7BDF83D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1306" y="428178"/>
            <a:ext cx="826569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Definition of a normalized floating point number system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 = 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p = precision (number of digits: d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, d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,…d</a:t>
            </a:r>
            <a:r>
              <a:rPr lang="en-US" altLang="en-US" sz="2400" b="1" baseline="-25000" dirty="0"/>
              <a:t>p-1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L = lower limit of exponent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U = upper limit of exponent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All floating-point numbers in the system can be written 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fl</a:t>
            </a:r>
            <a:r>
              <a:rPr lang="en-US" altLang="en-US" sz="2400" dirty="0"/>
              <a:t>(d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,d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…d</a:t>
            </a:r>
            <a:r>
              <a:rPr lang="en-US" altLang="en-US" sz="2400" baseline="-25000" dirty="0"/>
              <a:t>p-1</a:t>
            </a:r>
            <a:r>
              <a:rPr lang="en-US" altLang="en-US" sz="2400" dirty="0"/>
              <a:t>) = (d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 + d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/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 + d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/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2</a:t>
            </a:r>
            <a:r>
              <a:rPr lang="en-US" altLang="en-US" sz="2400" dirty="0"/>
              <a:t> + ... + d</a:t>
            </a:r>
            <a:r>
              <a:rPr lang="en-US" altLang="en-US" sz="2400" b="1" baseline="-25000" dirty="0"/>
              <a:t>p-1</a:t>
            </a:r>
            <a:r>
              <a:rPr lang="en-US" altLang="en-US" sz="2400" dirty="0"/>
              <a:t>/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p-1</a:t>
            </a:r>
            <a:r>
              <a:rPr lang="en-US" altLang="en-US" sz="2400" dirty="0"/>
              <a:t>)</a:t>
            </a:r>
            <a:r>
              <a:rPr lang="en-US" altLang="en-US" sz="2400" dirty="0" err="1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 err="1"/>
              <a:t>E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In a normalized system </a:t>
            </a:r>
            <a:r>
              <a:rPr lang="en-US" altLang="en-US" sz="2400" dirty="0"/>
              <a:t>d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</a:t>
            </a:r>
            <a:r>
              <a:rPr lang="en-US" altLang="en-US" sz="2400" dirty="0"/>
              <a:t> 0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d</a:t>
            </a:r>
            <a:r>
              <a:rPr lang="en-US" altLang="en-US" sz="2400" b="1" baseline="-25000" dirty="0"/>
              <a:t>i</a:t>
            </a:r>
            <a:r>
              <a:rPr lang="en-US" altLang="en-US" sz="2400" dirty="0"/>
              <a:t>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 -1	for 	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1, ..., p-1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 is any integer such that L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E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period is commonly placed between d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and d</a:t>
            </a:r>
            <a:r>
              <a:rPr lang="en-US" altLang="en-US" sz="2400" baseline="-25000" dirty="0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base is commonly indicated by a subscript on d</a:t>
            </a:r>
            <a:r>
              <a:rPr lang="en-US" altLang="en-US" sz="2400" baseline="-25000" dirty="0"/>
              <a:t>p-1</a:t>
            </a:r>
            <a:r>
              <a:rPr lang="en-US" altLang="en-US" sz="24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1.11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x2</a:t>
            </a:r>
            <a:r>
              <a:rPr lang="en-US" altLang="en-US" sz="2400" baseline="30000" dirty="0"/>
              <a:t>1</a:t>
            </a:r>
            <a:r>
              <a:rPr lang="en-US" altLang="en-US" sz="2400" dirty="0"/>
              <a:t> = (3.5)</a:t>
            </a:r>
            <a:r>
              <a:rPr lang="en-US" altLang="en-US" sz="2400" baseline="-25000" dirty="0"/>
              <a:t>10</a:t>
            </a:r>
            <a:r>
              <a:rPr lang="en-US" altLang="en-US" sz="2400" dirty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>
            <a:extLst>
              <a:ext uri="{FF2B5EF4-FFF2-40B4-BE49-F238E27FC236}">
                <a16:creationId xmlns:a16="http://schemas.microsoft.com/office/drawing/2014/main" id="{835AD42B-CA6B-4746-9E35-34D0DCB50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0" y="1524001"/>
            <a:ext cx="86550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+mn-lt"/>
              </a:rPr>
              <a:t>Typical quiz question:</a:t>
            </a:r>
            <a:r>
              <a:rPr lang="en-US" altLang="en-US" sz="2400" dirty="0">
                <a:latin typeface="Symbol" panose="05050102010706020507" pitchFamily="18" charset="2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Symbol" panose="05050102010706020507" pitchFamily="18" charset="2"/>
              </a:rPr>
              <a:t>	b</a:t>
            </a:r>
            <a:r>
              <a:rPr lang="en-US" altLang="en-US" sz="2400" dirty="0"/>
              <a:t> = base = 2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	p = precision (number of digits: d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, d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,…d</a:t>
            </a:r>
            <a:r>
              <a:rPr lang="en-US" altLang="en-US" sz="2400" b="1" baseline="-25000" dirty="0"/>
              <a:t>p-1</a:t>
            </a:r>
            <a:r>
              <a:rPr lang="en-US" altLang="en-US" sz="2400" dirty="0"/>
              <a:t>) =3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	L = lower limit of exponent = -1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	U = upper limit of exponent = 1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Total number of floating-point numbers?, UFL?, OFL?, </a:t>
            </a:r>
            <a:r>
              <a:rPr lang="en-US" altLang="en-US" sz="2400" dirty="0">
                <a:latin typeface="Symbol" panose="05050102010706020507" pitchFamily="18" charset="2"/>
              </a:rPr>
              <a:t>e </a:t>
            </a:r>
            <a:r>
              <a:rPr lang="en-US" altLang="en-US" sz="2400" baseline="-25000" dirty="0" err="1"/>
              <a:t>mach</a:t>
            </a:r>
            <a:r>
              <a:rPr lang="en-US" altLang="en-US" sz="2400" dirty="0"/>
              <a:t>?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5088EB94-3973-4BB1-A3EE-D2F999333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63" y="1490987"/>
            <a:ext cx="1115327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 Bring this slide to the quiz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	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number of </a:t>
            </a:r>
            <a:r>
              <a:rPr lang="en-US" altLang="en-US" sz="2400" b="1" dirty="0"/>
              <a:t>normalized</a:t>
            </a:r>
            <a:r>
              <a:rPr lang="en-US" altLang="en-US" sz="2400" dirty="0"/>
              <a:t> floating-point numbers = 1+2(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-1)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p –1</a:t>
            </a:r>
            <a:r>
              <a:rPr lang="en-US" altLang="en-US" sz="2400" dirty="0"/>
              <a:t> (U – L + 1)  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smallest possible = UFL = </a:t>
            </a:r>
            <a:r>
              <a:rPr lang="en-US" altLang="en-US" sz="2400" dirty="0" err="1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 err="1"/>
              <a:t>L</a:t>
            </a:r>
            <a:r>
              <a:rPr lang="en-US" altLang="en-US" sz="2400" b="1" dirty="0"/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	</a:t>
            </a:r>
            <a:r>
              <a:rPr lang="en-US" altLang="en-US" sz="2400" dirty="0"/>
              <a:t>largest possible = OFL = </a:t>
            </a:r>
            <a:r>
              <a:rPr lang="en-US" altLang="en-US" sz="2400" dirty="0" err="1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 err="1"/>
              <a:t>U</a:t>
            </a:r>
            <a:r>
              <a:rPr lang="en-US" altLang="en-US" sz="2400" b="1" baseline="30000" dirty="0"/>
              <a:t> +1</a:t>
            </a:r>
            <a:r>
              <a:rPr lang="en-US" altLang="en-US" sz="2400" dirty="0"/>
              <a:t> (1-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-p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Symbol" panose="05050102010706020507" pitchFamily="18" charset="2"/>
              </a:rPr>
              <a:t> e </a:t>
            </a:r>
            <a:r>
              <a:rPr lang="en-US" altLang="en-US" sz="2400" baseline="-25000" dirty="0" err="1"/>
              <a:t>mach</a:t>
            </a:r>
            <a:r>
              <a:rPr lang="en-US" altLang="en-US" sz="2400" baseline="-25000" dirty="0"/>
              <a:t>  </a:t>
            </a:r>
            <a:r>
              <a:rPr lang="en-US" altLang="en-US" sz="2400" dirty="0"/>
              <a:t>=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aseline="30000" dirty="0"/>
              <a:t>1-p</a:t>
            </a:r>
            <a:r>
              <a:rPr lang="en-US" altLang="en-US" sz="2400" baseline="-25000" dirty="0"/>
              <a:t>					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4" descr="example1">
            <a:extLst>
              <a:ext uri="{FF2B5EF4-FFF2-40B4-BE49-F238E27FC236}">
                <a16:creationId xmlns:a16="http://schemas.microsoft.com/office/drawing/2014/main" id="{3534BBFA-1A53-4E80-9C8D-2027504A6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0"/>
            <a:ext cx="8458200" cy="372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Text Box 5">
            <a:extLst>
              <a:ext uri="{FF2B5EF4-FFF2-40B4-BE49-F238E27FC236}">
                <a16:creationId xmlns:a16="http://schemas.microsoft.com/office/drawing/2014/main" id="{3A820C66-B3A6-4C72-8166-B9F955261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886201"/>
            <a:ext cx="71437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Note gap between 0 and </a:t>
            </a:r>
            <a:r>
              <a:rPr lang="en-US" altLang="en-US" sz="1800">
                <a:latin typeface="Symbol" panose="05050102010706020507" pitchFamily="18" charset="2"/>
              </a:rPr>
              <a:t>b</a:t>
            </a:r>
            <a:r>
              <a:rPr lang="en-US" altLang="en-US" sz="1800" b="1" baseline="30000"/>
              <a:t>L</a:t>
            </a:r>
            <a:r>
              <a:rPr lang="en-US" altLang="en-US" sz="1800" b="1"/>
              <a:t> </a:t>
            </a:r>
            <a:r>
              <a:rPr lang="en-US" altLang="en-US" sz="1800"/>
              <a:t>(UFL)</a:t>
            </a:r>
            <a:r>
              <a:rPr lang="en-US" altLang="en-US" sz="1800" baseline="30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Filled be allowing d</a:t>
            </a:r>
            <a:r>
              <a:rPr lang="en-US" altLang="en-US" sz="1800" b="1" baseline="-25000"/>
              <a:t>0</a:t>
            </a:r>
            <a:r>
              <a:rPr lang="en-US" altLang="en-US" sz="1800"/>
              <a:t> to be zero when exponent has its smallest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Called </a:t>
            </a:r>
            <a:r>
              <a:rPr lang="en-US" altLang="en-US" sz="1800" b="1"/>
              <a:t>“sub-normals”  </a:t>
            </a:r>
          </a:p>
        </p:txBody>
      </p:sp>
      <p:pic>
        <p:nvPicPr>
          <p:cNvPr id="67588" name="Picture 7" descr="example1">
            <a:extLst>
              <a:ext uri="{FF2B5EF4-FFF2-40B4-BE49-F238E27FC236}">
                <a16:creationId xmlns:a16="http://schemas.microsoft.com/office/drawing/2014/main" id="{8E4FCB71-4FF0-49EC-A557-4C9DC2A07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76800"/>
            <a:ext cx="78486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9" name="Text Box 8">
            <a:extLst>
              <a:ext uri="{FF2B5EF4-FFF2-40B4-BE49-F238E27FC236}">
                <a16:creationId xmlns:a16="http://schemas.microsoft.com/office/drawing/2014/main" id="{C7031065-22DB-420A-B5EF-CC4898854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1" y="5791201"/>
            <a:ext cx="44291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What are the sub-normals in this system?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How do sub-normal change the UFL?</a:t>
            </a:r>
          </a:p>
        </p:txBody>
      </p:sp>
      <p:sp>
        <p:nvSpPr>
          <p:cNvPr id="67590" name="Text Box 8">
            <a:extLst>
              <a:ext uri="{FF2B5EF4-FFF2-40B4-BE49-F238E27FC236}">
                <a16:creationId xmlns:a16="http://schemas.microsoft.com/office/drawing/2014/main" id="{7B2A2B13-3F43-431B-8B84-D9F4FAE8B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1" y="2560639"/>
            <a:ext cx="30845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What is </a:t>
            </a:r>
            <a:r>
              <a:rPr lang="en-US" altLang="en-US" sz="1800">
                <a:latin typeface="Symbol" panose="05050102010706020507" pitchFamily="18" charset="2"/>
              </a:rPr>
              <a:t>e</a:t>
            </a:r>
            <a:r>
              <a:rPr lang="en-US" altLang="en-US" sz="1800" baseline="-25000"/>
              <a:t>mach</a:t>
            </a:r>
            <a:r>
              <a:rPr lang="en-US" altLang="en-US" sz="1800"/>
              <a:t> in this system?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4D1E9F-E0F7-0D17-FB5C-AA0E63A3A6E5}"/>
              </a:ext>
            </a:extLst>
          </p:cNvPr>
          <p:cNvSpPr/>
          <p:nvPr/>
        </p:nvSpPr>
        <p:spPr>
          <a:xfrm>
            <a:off x="4391526" y="1143000"/>
            <a:ext cx="457200" cy="3422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3420C17-9593-6310-D4E9-A9BBAEB70E50}"/>
              </a:ext>
            </a:extLst>
          </p:cNvPr>
          <p:cNvGrpSpPr/>
          <p:nvPr/>
        </p:nvGrpSpPr>
        <p:grpSpPr>
          <a:xfrm>
            <a:off x="3328737" y="1604962"/>
            <a:ext cx="4953000" cy="3648075"/>
            <a:chOff x="3352800" y="990601"/>
            <a:chExt cx="4953000" cy="3648075"/>
          </a:xfrm>
        </p:grpSpPr>
        <p:pic>
          <p:nvPicPr>
            <p:cNvPr id="2" name="Picture 6" descr="example 1 text p45">
              <a:extLst>
                <a:ext uri="{FF2B5EF4-FFF2-40B4-BE49-F238E27FC236}">
                  <a16:creationId xmlns:a16="http://schemas.microsoft.com/office/drawing/2014/main" id="{CED70625-192B-A5B6-48C4-895ACA4D7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990601"/>
              <a:ext cx="4953000" cy="364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A294CA6-C89E-3348-A678-FF0FD63FD5EF}"/>
                </a:ext>
              </a:extLst>
            </p:cNvPr>
            <p:cNvSpPr/>
            <p:nvPr/>
          </p:nvSpPr>
          <p:spPr>
            <a:xfrm>
              <a:off x="4391526" y="1103520"/>
              <a:ext cx="457200" cy="3422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95B5237-1137-A520-3348-D2A3E943B75E}"/>
                </a:ext>
              </a:extLst>
            </p:cNvPr>
            <p:cNvSpPr/>
            <p:nvPr/>
          </p:nvSpPr>
          <p:spPr>
            <a:xfrm>
              <a:off x="5987715" y="1104772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7154D05-FD63-4368-4DF9-0AFA6E8B7D33}"/>
                </a:ext>
              </a:extLst>
            </p:cNvPr>
            <p:cNvSpPr/>
            <p:nvPr/>
          </p:nvSpPr>
          <p:spPr>
            <a:xfrm>
              <a:off x="7848600" y="1103520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 Box 5">
            <a:extLst>
              <a:ext uri="{FF2B5EF4-FFF2-40B4-BE49-F238E27FC236}">
                <a16:creationId xmlns:a16="http://schemas.microsoft.com/office/drawing/2014/main" id="{55EB04C3-E9E7-07E3-68A1-01BC52560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04" y="912167"/>
            <a:ext cx="6088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Express these base 2 numbers as fractions</a:t>
            </a:r>
          </a:p>
        </p:txBody>
      </p:sp>
    </p:spTree>
    <p:extLst>
      <p:ext uri="{BB962C8B-B14F-4D97-AF65-F5344CB8AC3E}">
        <p14:creationId xmlns:p14="http://schemas.microsoft.com/office/powerpoint/2010/main" val="293804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842A10-D763-7073-C665-D039E67FFD51}"/>
              </a:ext>
            </a:extLst>
          </p:cNvPr>
          <p:cNvGrpSpPr/>
          <p:nvPr/>
        </p:nvGrpSpPr>
        <p:grpSpPr>
          <a:xfrm>
            <a:off x="3280610" y="901701"/>
            <a:ext cx="4953000" cy="3648075"/>
            <a:chOff x="3352800" y="990601"/>
            <a:chExt cx="4953000" cy="3648075"/>
          </a:xfrm>
        </p:grpSpPr>
        <p:pic>
          <p:nvPicPr>
            <p:cNvPr id="3" name="Picture 6" descr="example 1 text p45">
              <a:extLst>
                <a:ext uri="{FF2B5EF4-FFF2-40B4-BE49-F238E27FC236}">
                  <a16:creationId xmlns:a16="http://schemas.microsoft.com/office/drawing/2014/main" id="{DA3AA593-28D4-0673-6856-0CB07039D5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990601"/>
              <a:ext cx="4953000" cy="364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AB34CF3-24DA-2BE9-F8EC-02361787DBD9}"/>
                </a:ext>
              </a:extLst>
            </p:cNvPr>
            <p:cNvSpPr/>
            <p:nvPr/>
          </p:nvSpPr>
          <p:spPr>
            <a:xfrm>
              <a:off x="4391526" y="1127584"/>
              <a:ext cx="457200" cy="3422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869F711-D6B3-7790-A738-9FD4C4EF3F64}"/>
                </a:ext>
              </a:extLst>
            </p:cNvPr>
            <p:cNvSpPr/>
            <p:nvPr/>
          </p:nvSpPr>
          <p:spPr>
            <a:xfrm>
              <a:off x="5987715" y="1104772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AEFF992-3D42-B17A-AAC2-88961DF27994}"/>
                </a:ext>
              </a:extLst>
            </p:cNvPr>
            <p:cNvSpPr/>
            <p:nvPr/>
          </p:nvSpPr>
          <p:spPr>
            <a:xfrm>
              <a:off x="7848600" y="1103520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Text Box 7">
            <a:extLst>
              <a:ext uri="{FF2B5EF4-FFF2-40B4-BE49-F238E27FC236}">
                <a16:creationId xmlns:a16="http://schemas.microsoft.com/office/drawing/2014/main" id="{BD5EA3E3-C463-31A0-30E8-6BCDEFE6B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916" y="397234"/>
            <a:ext cx="106009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of the base 2 number below are part a normalized system with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=2, p=3, L=-1, U=1? </a:t>
            </a:r>
          </a:p>
        </p:txBody>
      </p:sp>
    </p:spTree>
    <p:extLst>
      <p:ext uri="{BB962C8B-B14F-4D97-AF65-F5344CB8AC3E}">
        <p14:creationId xmlns:p14="http://schemas.microsoft.com/office/powerpoint/2010/main" val="345490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D5C92-1176-AD7C-349A-EF0AA78BD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4AA1DB-5538-AE01-8736-88F89270493B}"/>
              </a:ext>
            </a:extLst>
          </p:cNvPr>
          <p:cNvGrpSpPr/>
          <p:nvPr/>
        </p:nvGrpSpPr>
        <p:grpSpPr>
          <a:xfrm>
            <a:off x="3280610" y="901701"/>
            <a:ext cx="4953000" cy="3648075"/>
            <a:chOff x="3352800" y="990601"/>
            <a:chExt cx="4953000" cy="3648075"/>
          </a:xfrm>
        </p:grpSpPr>
        <p:pic>
          <p:nvPicPr>
            <p:cNvPr id="3" name="Picture 6" descr="example 1 text p45">
              <a:extLst>
                <a:ext uri="{FF2B5EF4-FFF2-40B4-BE49-F238E27FC236}">
                  <a16:creationId xmlns:a16="http://schemas.microsoft.com/office/drawing/2014/main" id="{B3F84D0F-1D87-5637-0287-F4218420ED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990601"/>
              <a:ext cx="4953000" cy="364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75A21FD-8156-2449-B1EE-79A34B7283DB}"/>
                </a:ext>
              </a:extLst>
            </p:cNvPr>
            <p:cNvSpPr/>
            <p:nvPr/>
          </p:nvSpPr>
          <p:spPr>
            <a:xfrm>
              <a:off x="4391526" y="1127584"/>
              <a:ext cx="457200" cy="3422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FB3C3-2DBB-85B5-0608-72EA0BDB5BFA}"/>
                </a:ext>
              </a:extLst>
            </p:cNvPr>
            <p:cNvSpPr/>
            <p:nvPr/>
          </p:nvSpPr>
          <p:spPr>
            <a:xfrm>
              <a:off x="5987715" y="1104772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5EB1491-44A8-4C79-F9DB-CA196718350B}"/>
                </a:ext>
              </a:extLst>
            </p:cNvPr>
            <p:cNvSpPr/>
            <p:nvPr/>
          </p:nvSpPr>
          <p:spPr>
            <a:xfrm>
              <a:off x="7848600" y="1103520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Text Box 7">
            <a:extLst>
              <a:ext uri="{FF2B5EF4-FFF2-40B4-BE49-F238E27FC236}">
                <a16:creationId xmlns:a16="http://schemas.microsoft.com/office/drawing/2014/main" id="{94F0FA39-4579-F207-A735-93EBE5FC7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381" y="433100"/>
            <a:ext cx="106586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of the base 2 number below are sub-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 the system with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=2, p=3, L=-1, U=1? </a:t>
            </a:r>
          </a:p>
        </p:txBody>
      </p:sp>
    </p:spTree>
    <p:extLst>
      <p:ext uri="{BB962C8B-B14F-4D97-AF65-F5344CB8AC3E}">
        <p14:creationId xmlns:p14="http://schemas.microsoft.com/office/powerpoint/2010/main" val="339116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1185</Words>
  <Application>Microsoft Office PowerPoint</Application>
  <PresentationFormat>Widescreen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48</cp:revision>
  <dcterms:created xsi:type="dcterms:W3CDTF">2015-08-24T20:50:38Z</dcterms:created>
  <dcterms:modified xsi:type="dcterms:W3CDTF">2024-03-05T19:00:25Z</dcterms:modified>
</cp:coreProperties>
</file>