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8" r:id="rId2"/>
    <p:sldId id="696" r:id="rId3"/>
    <p:sldId id="631" r:id="rId4"/>
    <p:sldId id="628" r:id="rId5"/>
    <p:sldId id="649" r:id="rId6"/>
    <p:sldId id="699" r:id="rId7"/>
    <p:sldId id="659" r:id="rId8"/>
    <p:sldId id="666" r:id="rId9"/>
    <p:sldId id="683" r:id="rId10"/>
    <p:sldId id="697" r:id="rId11"/>
    <p:sldId id="6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Box 1">
            <a:extLst>
              <a:ext uri="{FF2B5EF4-FFF2-40B4-BE49-F238E27FC236}">
                <a16:creationId xmlns:a16="http://schemas.microsoft.com/office/drawing/2014/main" id="{40D37D50-B4D1-4D1B-AE26-945A8F8DF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1" y="1752600"/>
            <a:ext cx="311335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Quiz 2: 3/9/21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Numerical Integration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Text Chapters 5 &amp; 6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Lectures L7-L11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Assignments 5-10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>
            <a:extLst>
              <a:ext uri="{FF2B5EF4-FFF2-40B4-BE49-F238E27FC236}">
                <a16:creationId xmlns:a16="http://schemas.microsoft.com/office/drawing/2014/main" id="{85F56C93-62EE-4318-9642-DF3CB4F9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371600"/>
            <a:ext cx="721383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script to apply Gauss quadrature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estimate			with 2, 3, 4, and 5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integrand=@(x) exp(-x);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exact=exp(-1)-exp(-5);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A2=gauss2pts(integrand,1,5);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PD2 = 100*abs((A2-exact)/exact);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disp([A2, exact, PD2])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Similarly for 3 points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2291" name="Object 4">
            <a:extLst>
              <a:ext uri="{FF2B5EF4-FFF2-40B4-BE49-F238E27FC236}">
                <a16:creationId xmlns:a16="http://schemas.microsoft.com/office/drawing/2014/main" id="{43A211B3-F9F4-466B-9B47-D667992B35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1788694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12291" name="Object 4">
                        <a:extLst>
                          <a:ext uri="{FF2B5EF4-FFF2-40B4-BE49-F238E27FC236}">
                            <a16:creationId xmlns:a16="http://schemas.microsoft.com/office/drawing/2014/main" id="{43A211B3-F9F4-466B-9B47-D667992B35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88694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72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>
            <a:extLst>
              <a:ext uri="{FF2B5EF4-FFF2-40B4-BE49-F238E27FC236}">
                <a16:creationId xmlns:a16="http://schemas.microsoft.com/office/drawing/2014/main" id="{689652B2-227B-4096-974D-F51C2CDBC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565828"/>
              </p:ext>
            </p:extLst>
          </p:nvPr>
        </p:nvGraphicFramePr>
        <p:xfrm>
          <a:off x="3056020" y="1880400"/>
          <a:ext cx="3537284" cy="989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95500" imgH="596900" progId="Equation.3">
                  <p:embed/>
                </p:oleObj>
              </mc:Choice>
              <mc:Fallback>
                <p:oleObj name="Equation" r:id="rId2" imgW="2095500" imgH="596900" progId="Equation.3">
                  <p:embed/>
                  <p:pic>
                    <p:nvPicPr>
                      <p:cNvPr id="79874" name="Object 1">
                        <a:extLst>
                          <a:ext uri="{FF2B5EF4-FFF2-40B4-BE49-F238E27FC236}">
                            <a16:creationId xmlns:a16="http://schemas.microsoft.com/office/drawing/2014/main" id="{0F5D6E88-9618-4DE1-95A1-D5ECC9CD71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6020" y="1880400"/>
                        <a:ext cx="3537284" cy="989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69D07FD-0177-4E00-B7C1-1588100DA390}"/>
              </a:ext>
            </a:extLst>
          </p:cNvPr>
          <p:cNvSpPr/>
          <p:nvPr/>
        </p:nvSpPr>
        <p:spPr>
          <a:xfrm>
            <a:off x="3056020" y="1828800"/>
            <a:ext cx="1467854" cy="989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TextBox 4">
            <a:extLst>
              <a:ext uri="{FF2B5EF4-FFF2-40B4-BE49-F238E27FC236}">
                <a16:creationId xmlns:a16="http://schemas.microsoft.com/office/drawing/2014/main" id="{85F56C93-62EE-4318-9642-DF3CB4F9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347" y="1351508"/>
            <a:ext cx="813716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script to apply Laguerre quadrature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estimate				with 2, 3, 4, and 5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integrand=@(x) exp(-y/2);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exact=2;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[A2,A3,A4,A5]=lag2345_Garima(integrand);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PD2 = 100*abs((A2-exact)/exact);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disp([A2, exact, PD2])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Similarly for 3 points</a:t>
            </a:r>
          </a:p>
        </p:txBody>
      </p:sp>
    </p:spTree>
    <p:extLst>
      <p:ext uri="{BB962C8B-B14F-4D97-AF65-F5344CB8AC3E}">
        <p14:creationId xmlns:p14="http://schemas.microsoft.com/office/powerpoint/2010/main" val="31397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Box 1">
            <a:extLst>
              <a:ext uri="{FF2B5EF4-FFF2-40B4-BE49-F238E27FC236}">
                <a16:creationId xmlns:a16="http://schemas.microsoft.com/office/drawing/2014/main" id="{6E2F4715-F9E6-4BEC-9893-70790B0BA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906" y="986590"/>
            <a:ext cx="686277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Application of function codes for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trapezoid rule with arbitrary spacing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composite trapezoid rule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composite Simpson’s rule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Gauss Quadrature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Laguerre Quadrature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Analysis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upper bound on absolute error in </a:t>
            </a:r>
            <a:r>
              <a:rPr lang="en-US" altLang="en-US" sz="2400" dirty="0" err="1"/>
              <a:t>ctraprule</a:t>
            </a: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	deriving numerical integration formulas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>
            <a:extLst>
              <a:ext uri="{FF2B5EF4-FFF2-40B4-BE49-F238E27FC236}">
                <a16:creationId xmlns:a16="http://schemas.microsoft.com/office/drawing/2014/main" id="{85F56C93-62EE-4318-9642-DF3CB4F9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210" y="1371600"/>
            <a:ext cx="912140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script to apply trapezoid rule with arbitrarily spaced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estimate			with logarithmically spaced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integrand=@(x) exp(-x);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exact=exp(-1)-exp(-5);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y=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linspace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(0,log(5),10);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=exp(y);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A2 =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arbitrary_points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newx,integrand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newx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PD2 = 100*abs((A2-exact)/exact);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disp([A2, exact, PD2)</a:t>
            </a:r>
          </a:p>
        </p:txBody>
      </p:sp>
      <p:graphicFrame>
        <p:nvGraphicFramePr>
          <p:cNvPr id="12291" name="Object 4">
            <a:extLst>
              <a:ext uri="{FF2B5EF4-FFF2-40B4-BE49-F238E27FC236}">
                <a16:creationId xmlns:a16="http://schemas.microsoft.com/office/drawing/2014/main" id="{43A211B3-F9F4-466B-9B47-D667992B35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1788694"/>
          <a:ext cx="16002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600" imgH="469900" progId="Equation.3">
                  <p:embed/>
                </p:oleObj>
              </mc:Choice>
              <mc:Fallback>
                <p:oleObj name="Equation" r:id="rId2" imgW="736600" imgH="469900" progId="Equation.3">
                  <p:embed/>
                  <p:pic>
                    <p:nvPicPr>
                      <p:cNvPr id="12291" name="Object 4">
                        <a:extLst>
                          <a:ext uri="{FF2B5EF4-FFF2-40B4-BE49-F238E27FC236}">
                            <a16:creationId xmlns:a16="http://schemas.microsoft.com/office/drawing/2014/main" id="{43A211B3-F9F4-466B-9B47-D667992B35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788694"/>
                        <a:ext cx="16002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extLst>
              <a:ext uri="{FF2B5EF4-FFF2-40B4-BE49-F238E27FC236}">
                <a16:creationId xmlns:a16="http://schemas.microsoft.com/office/drawing/2014/main" id="{EFCA5AD1-50DD-430B-B404-D4B500CC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274" y="1351508"/>
            <a:ext cx="1079232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MATLAB script to calculate the actual absolute error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composite trapezoid rule approximation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10 equally spaced points.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integrand=@(x) sin(x);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exact=cos(2)-cos(5);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A=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ctraprule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(integrand,2,5,10);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error=abs(A-exact);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disp([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A,exact,error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])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C3E319E1-1933-4DF2-AC1D-FFD53AD883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07456" y="1699525"/>
          <a:ext cx="1881187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C3E319E1-1933-4DF2-AC1D-FFD53AD883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456" y="1699525"/>
                        <a:ext cx="1881187" cy="136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>
            <a:extLst>
              <a:ext uri="{FF2B5EF4-FFF2-40B4-BE49-F238E27FC236}">
                <a16:creationId xmlns:a16="http://schemas.microsoft.com/office/drawing/2014/main" id="{4E40456C-D1DB-4CC0-B854-E4AF749DCB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127712"/>
              </p:ext>
            </p:extLst>
          </p:nvPr>
        </p:nvGraphicFramePr>
        <p:xfrm>
          <a:off x="4740275" y="1085850"/>
          <a:ext cx="15398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700" imgH="469900" progId="Equation.3">
                  <p:embed/>
                </p:oleObj>
              </mc:Choice>
              <mc:Fallback>
                <p:oleObj name="Equation" r:id="rId2" imgW="647700" imgH="469900" progId="Equation.3">
                  <p:embed/>
                  <p:pic>
                    <p:nvPicPr>
                      <p:cNvPr id="31746" name="Object 2">
                        <a:extLst>
                          <a:ext uri="{FF2B5EF4-FFF2-40B4-BE49-F238E27FC236}">
                            <a16:creationId xmlns:a16="http://schemas.microsoft.com/office/drawing/2014/main" id="{4E40456C-D1DB-4CC0-B854-E4AF749DCB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5" y="1085850"/>
                        <a:ext cx="15398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Rectangle 3">
            <a:extLst>
              <a:ext uri="{FF2B5EF4-FFF2-40B4-BE49-F238E27FC236}">
                <a16:creationId xmlns:a16="http://schemas.microsoft.com/office/drawing/2014/main" id="{7E384F7E-1671-4880-A3BB-EAE2402A4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937" y="2199976"/>
            <a:ext cx="10219464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the composite trapezoid rule with 10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|e| </a:t>
            </a: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(b-a)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/12n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n=npts-1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f(x) = sin(x), f ’(x) = cos(x), f ”(x) =  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Plot |f “(x)| = |sin(x)| between 2 and 5 to find its maximum value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748" name="TextBox 4">
            <a:extLst>
              <a:ext uri="{FF2B5EF4-FFF2-40B4-BE49-F238E27FC236}">
                <a16:creationId xmlns:a16="http://schemas.microsoft.com/office/drawing/2014/main" id="{B96C10D4-8DB3-4512-B3AE-BE386754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189" y="476947"/>
            <a:ext cx="71673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pper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bound on the error in approximating </a:t>
            </a:r>
            <a:endParaRPr kumimoji="0" lang="en-US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">
            <a:extLst>
              <a:ext uri="{FF2B5EF4-FFF2-40B4-BE49-F238E27FC236}">
                <a16:creationId xmlns:a16="http://schemas.microsoft.com/office/drawing/2014/main" id="{99CB69B4-25E3-4621-AEC5-6E833471C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958" y="609600"/>
            <a:ext cx="60198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2">
            <a:extLst>
              <a:ext uri="{FF2B5EF4-FFF2-40B4-BE49-F238E27FC236}">
                <a16:creationId xmlns:a16="http://schemas.microsoft.com/office/drawing/2014/main" id="{D63602C6-F758-43A8-91F2-03A543B8B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210" y="4724401"/>
            <a:ext cx="2378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radians (by default)</a:t>
            </a:r>
          </a:p>
        </p:txBody>
      </p:sp>
      <p:sp>
        <p:nvSpPr>
          <p:cNvPr id="32772" name="TextBox 4">
            <a:extLst>
              <a:ext uri="{FF2B5EF4-FFF2-40B4-BE49-F238E27FC236}">
                <a16:creationId xmlns:a16="http://schemas.microsoft.com/office/drawing/2014/main" id="{1765ABE6-1C34-4DAB-9B87-63D0C871B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77" y="2466975"/>
            <a:ext cx="946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|sin(x)|</a:t>
            </a:r>
          </a:p>
        </p:txBody>
      </p:sp>
      <p:sp>
        <p:nvSpPr>
          <p:cNvPr id="32773" name="TextBox 5">
            <a:extLst>
              <a:ext uri="{FF2B5EF4-FFF2-40B4-BE49-F238E27FC236}">
                <a16:creationId xmlns:a16="http://schemas.microsoft.com/office/drawing/2014/main" id="{E250C595-E350-4160-B6E8-C539A377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80" y="1533524"/>
            <a:ext cx="26548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myf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=@(x) abs(sin(x));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fplot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myf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,[2,5])</a:t>
            </a:r>
          </a:p>
        </p:txBody>
      </p:sp>
      <p:sp>
        <p:nvSpPr>
          <p:cNvPr id="32775" name="Rectangle 1">
            <a:extLst>
              <a:ext uri="{FF2B5EF4-FFF2-40B4-BE49-F238E27FC236}">
                <a16:creationId xmlns:a16="http://schemas.microsoft.com/office/drawing/2014/main" id="{BD3C9909-4D9C-4498-B58C-B5BEDA27A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5210" y="1303422"/>
            <a:ext cx="1968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1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932894-88B5-A154-E0D0-24C4DB8B333C}"/>
              </a:ext>
            </a:extLst>
          </p:cNvPr>
          <p:cNvSpPr txBox="1"/>
          <p:nvPr/>
        </p:nvSpPr>
        <p:spPr>
          <a:xfrm>
            <a:off x="1230229" y="5509961"/>
            <a:ext cx="7372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|e| </a:t>
            </a:r>
            <a:r>
              <a:rPr kumimoji="0" lang="en-US" alt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(b-a)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|f “(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)|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/12n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n=npts-1</a:t>
            </a: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57507545-348F-357A-AC7B-8BC0A794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658787"/>
              </p:ext>
            </p:extLst>
          </p:nvPr>
        </p:nvGraphicFramePr>
        <p:xfrm>
          <a:off x="7748170" y="2667000"/>
          <a:ext cx="15398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700" imgH="469900" progId="Equation.3">
                  <p:embed/>
                </p:oleObj>
              </mc:Choice>
              <mc:Fallback>
                <p:oleObj name="Equation" r:id="rId3" imgW="647700" imgH="469900" progId="Equation.3">
                  <p:embed/>
                  <p:pic>
                    <p:nvPicPr>
                      <p:cNvPr id="31746" name="Object 2">
                        <a:extLst>
                          <a:ext uri="{FF2B5EF4-FFF2-40B4-BE49-F238E27FC236}">
                            <a16:creationId xmlns:a16="http://schemas.microsoft.com/office/drawing/2014/main" id="{4E40456C-D1DB-4CC0-B854-E4AF749DCB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8170" y="2667000"/>
                        <a:ext cx="15398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simp rule alternative approach">
            <a:extLst>
              <a:ext uri="{FF2B5EF4-FFF2-40B4-BE49-F238E27FC236}">
                <a16:creationId xmlns:a16="http://schemas.microsoft.com/office/drawing/2014/main" id="{42BD7FAA-241F-42E6-8210-23C7E6F18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338" y="248443"/>
            <a:ext cx="5248275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84D200-0068-4D82-B133-FC151D4D4148}"/>
              </a:ext>
            </a:extLst>
          </p:cNvPr>
          <p:cNvSpPr/>
          <p:nvPr/>
        </p:nvSpPr>
        <p:spPr>
          <a:xfrm>
            <a:off x="3190876" y="1752600"/>
            <a:ext cx="3209925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44AC6D-7EDF-4975-99CA-E0983553F6CE}"/>
              </a:ext>
            </a:extLst>
          </p:cNvPr>
          <p:cNvSpPr/>
          <p:nvPr/>
        </p:nvSpPr>
        <p:spPr>
          <a:xfrm>
            <a:off x="4572000" y="282575"/>
            <a:ext cx="342265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65" name="TextBox 2">
            <a:extLst>
              <a:ext uri="{FF2B5EF4-FFF2-40B4-BE49-F238E27FC236}">
                <a16:creationId xmlns:a16="http://schemas.microsoft.com/office/drawing/2014/main" id="{C28C4222-ABD3-4746-8515-C36D11DD5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279" y="1752600"/>
            <a:ext cx="110610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weights that give exact results for polynomials up to degree 2 by requiring it to be exact for </a:t>
            </a:r>
          </a:p>
        </p:txBody>
      </p:sp>
      <p:sp>
        <p:nvSpPr>
          <p:cNvPr id="40966" name="TextBox 2">
            <a:extLst>
              <a:ext uri="{FF2B5EF4-FFF2-40B4-BE49-F238E27FC236}">
                <a16:creationId xmlns:a16="http://schemas.microsoft.com/office/drawing/2014/main" id="{E0CBE3B9-EB65-4974-A650-FB6CE9615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173" y="349220"/>
            <a:ext cx="89372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Derive Simpson’s rule with 1 pair of subintervals for range of integration [-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a,a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96227B4-4CF0-4647-8FD1-94DB10E42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1"/>
            <a:ext cx="88392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1435" tIns="25718" rIns="51435" bIns="25718" anchor="ctr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ea typeface="Times New Roman" panose="02020603050405020304" pitchFamily="18" charset="0"/>
                <a:cs typeface="Arial" panose="020B0604020202020204" pitchFamily="34" charset="0"/>
              </a:rPr>
              <a:t>Download composite Simpson’s rule from the class web page. Write a script for the problem “Approximate the integral</a:t>
            </a:r>
          </a:p>
        </p:txBody>
      </p:sp>
      <p:graphicFrame>
        <p:nvGraphicFramePr>
          <p:cNvPr id="47107" name="Object 2">
            <a:extLst>
              <a:ext uri="{FF2B5EF4-FFF2-40B4-BE49-F238E27FC236}">
                <a16:creationId xmlns:a16="http://schemas.microsoft.com/office/drawing/2014/main" id="{6E566442-6093-4B30-8FE9-565819EDA7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076325"/>
          <a:ext cx="1684338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47107" name="Object 2">
                        <a:extLst>
                          <a:ext uri="{FF2B5EF4-FFF2-40B4-BE49-F238E27FC236}">
                            <a16:creationId xmlns:a16="http://schemas.microsoft.com/office/drawing/2014/main" id="{6E566442-6093-4B30-8FE9-565819EDA74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076325"/>
                        <a:ext cx="1684338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8" name="TextBox 1">
            <a:extLst>
              <a:ext uri="{FF2B5EF4-FFF2-40B4-BE49-F238E27FC236}">
                <a16:creationId xmlns:a16="http://schemas.microsoft.com/office/drawing/2014/main" id="{5F2B5ABB-EAC1-492C-A53B-4F3AB8DFD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876425"/>
            <a:ext cx="8229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by composite trapezoid and Simpson’s rules with 3 and 5 points. Report the absolute percent difference from the “exact” value of  -18.79829683678703 in each case.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integrand=@(x) sin(10/x)*100/x;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exact= -18.79829683678703;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npairs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=1:2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ntps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=2*npairs+1;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T=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ctraprule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(integrand,1,3,npts);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S=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simprule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(integrand,1,3,npairs);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=100*abs((T-exact)/exact);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=100*abs((S-exact)/exact);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	disp([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npts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T,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pdT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, S, </a:t>
            </a:r>
            <a:r>
              <a:rPr lang="en-US" altLang="en-US" sz="1800" dirty="0" err="1">
                <a:ea typeface="Times New Roman" panose="02020603050405020304" pitchFamily="18" charset="0"/>
                <a:cs typeface="Arial" panose="020B0604020202020204" pitchFamily="34" charset="0"/>
              </a:rPr>
              <a:t>pdS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]);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end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">
            <a:extLst>
              <a:ext uri="{FF2B5EF4-FFF2-40B4-BE49-F238E27FC236}">
                <a16:creationId xmlns:a16="http://schemas.microsoft.com/office/drawing/2014/main" id="{C386184B-99B9-45FA-AF61-5895676CE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381000"/>
            <a:ext cx="4297363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2">
            <a:extLst>
              <a:ext uri="{FF2B5EF4-FFF2-40B4-BE49-F238E27FC236}">
                <a16:creationId xmlns:a16="http://schemas.microsoft.com/office/drawing/2014/main" id="{1D333A62-0613-4D57-80A7-705B17439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304800"/>
            <a:ext cx="43386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4A361E-073C-499C-975F-EF6458BC5719}"/>
              </a:ext>
            </a:extLst>
          </p:cNvPr>
          <p:cNvSpPr/>
          <p:nvPr/>
        </p:nvSpPr>
        <p:spPr>
          <a:xfrm>
            <a:off x="4038600" y="2819400"/>
            <a:ext cx="1447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589" name="TextBox 3">
            <a:extLst>
              <a:ext uri="{FF2B5EF4-FFF2-40B4-BE49-F238E27FC236}">
                <a16:creationId xmlns:a16="http://schemas.microsoft.com/office/drawing/2014/main" id="{B62C3ECF-36D2-45FE-9C4B-AC941FEF5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663" y="2749550"/>
            <a:ext cx="709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fh(x);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1A10F-2ED3-4463-8A9D-79148423A21F}"/>
              </a:ext>
            </a:extLst>
          </p:cNvPr>
          <p:cNvSpPr/>
          <p:nvPr/>
        </p:nvSpPr>
        <p:spPr>
          <a:xfrm>
            <a:off x="8315325" y="2819400"/>
            <a:ext cx="1447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591" name="TextBox 7">
            <a:extLst>
              <a:ext uri="{FF2B5EF4-FFF2-40B4-BE49-F238E27FC236}">
                <a16:creationId xmlns:a16="http://schemas.microsoft.com/office/drawing/2014/main" id="{D3FBD644-B94A-434A-8738-6D93A7BBB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5325" y="2678114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fh(x);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695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53</cp:revision>
  <dcterms:created xsi:type="dcterms:W3CDTF">2015-08-24T20:50:38Z</dcterms:created>
  <dcterms:modified xsi:type="dcterms:W3CDTF">2024-02-13T04:32:31Z</dcterms:modified>
</cp:coreProperties>
</file>