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53" r:id="rId2"/>
    <p:sldId id="654" r:id="rId3"/>
    <p:sldId id="655" r:id="rId4"/>
    <p:sldId id="656" r:id="rId5"/>
    <p:sldId id="659" r:id="rId6"/>
    <p:sldId id="327" r:id="rId7"/>
    <p:sldId id="669" r:id="rId8"/>
    <p:sldId id="661" r:id="rId9"/>
    <p:sldId id="662" r:id="rId10"/>
    <p:sldId id="663" r:id="rId11"/>
    <p:sldId id="664" r:id="rId12"/>
    <p:sldId id="666" r:id="rId13"/>
    <p:sldId id="667" r:id="rId14"/>
    <p:sldId id="668" r:id="rId15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DB360D85-702F-493A-BDE6-38F755F4B4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E1A23142-91C8-47BA-A6C7-89C8CD6C24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AFCB0B09-0A10-407B-AA64-2BB4C5B252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4124" indent="-293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557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580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603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6266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6496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6727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6957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A0D81B-43E8-468E-8501-277D606EB9ED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>
            <a:extLst>
              <a:ext uri="{FF2B5EF4-FFF2-40B4-BE49-F238E27FC236}">
                <a16:creationId xmlns:a16="http://schemas.microsoft.com/office/drawing/2014/main" id="{78BFDA70-FF76-430C-A69B-CCEEF5092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438401"/>
            <a:ext cx="642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Deriving numerical integration methods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Box 1">
            <a:extLst>
              <a:ext uri="{FF2B5EF4-FFF2-40B4-BE49-F238E27FC236}">
                <a16:creationId xmlns:a16="http://schemas.microsoft.com/office/drawing/2014/main" id="{96755862-5435-462A-980E-14A2BE7BC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28600"/>
            <a:ext cx="84582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MatLab</a:t>
            </a:r>
            <a:r>
              <a:rPr lang="en-US" altLang="en-US" sz="2000" dirty="0"/>
              <a:t> code for composite Simpson’s rule: 4 pairs of subintervals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i</a:t>
            </a:r>
            <a:r>
              <a:rPr lang="en-US" altLang="en-US" sz="2400" dirty="0"/>
              <a:t>=0    1       2       3       4      5        6      7       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  |-----|------|-------|-------|------|-------|------|-------| </a:t>
            </a:r>
            <a:r>
              <a:rPr lang="en-US" altLang="en-US" sz="2400" dirty="0" err="1"/>
              <a:t>npoints</a:t>
            </a:r>
            <a:r>
              <a:rPr lang="en-US" altLang="en-US" sz="2400" dirty="0"/>
              <a:t> = 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  a   </a:t>
            </a:r>
            <a:r>
              <a:rPr lang="en-US" altLang="en-US" sz="2400" dirty="0" err="1"/>
              <a:t>a+h</a:t>
            </a:r>
            <a:r>
              <a:rPr lang="en-US" altLang="en-US" sz="2400" dirty="0"/>
              <a:t>					       b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function A = </a:t>
            </a:r>
            <a:r>
              <a:rPr lang="en-US" altLang="en-US" sz="2000" dirty="0" err="1"/>
              <a:t>simprule</a:t>
            </a:r>
            <a:r>
              <a:rPr lang="en-US" altLang="en-US" sz="2000" dirty="0"/>
              <a:t>(</a:t>
            </a:r>
            <a:r>
              <a:rPr lang="en-US" altLang="en-US" sz="2000" dirty="0" err="1"/>
              <a:t>fh,a,b,npairs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n=2*</a:t>
            </a:r>
            <a:r>
              <a:rPr lang="en-US" altLang="en-US" sz="2000" dirty="0" err="1"/>
              <a:t>npairs</a:t>
            </a:r>
            <a:r>
              <a:rPr lang="en-US" altLang="en-US" sz="2000" dirty="0"/>
              <a:t>; %number of sub intervals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h=(b-a)/n;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sum_even</a:t>
            </a:r>
            <a:r>
              <a:rPr lang="en-US" altLang="en-US" sz="2000" dirty="0"/>
              <a:t>=0;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for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=2:2:n-2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	</a:t>
            </a:r>
            <a:r>
              <a:rPr lang="en-US" altLang="en-US" sz="2000" dirty="0" err="1"/>
              <a:t>sum_even</a:t>
            </a:r>
            <a:r>
              <a:rPr lang="en-US" altLang="en-US" sz="2000" dirty="0"/>
              <a:t>=</a:t>
            </a:r>
            <a:r>
              <a:rPr lang="en-US" altLang="en-US" sz="2000" dirty="0" err="1"/>
              <a:t>sum_even+fh</a:t>
            </a:r>
            <a:r>
              <a:rPr lang="en-US" altLang="en-US" sz="2000" dirty="0"/>
              <a:t>(</a:t>
            </a:r>
            <a:r>
              <a:rPr lang="en-US" altLang="en-US" sz="2000" dirty="0" err="1"/>
              <a:t>a+i</a:t>
            </a:r>
            <a:r>
              <a:rPr lang="en-US" altLang="en-US" sz="2000" dirty="0"/>
              <a:t>*h);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end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sum_odd</a:t>
            </a:r>
            <a:r>
              <a:rPr lang="en-US" altLang="en-US" sz="2000" dirty="0"/>
              <a:t>=0;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for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=1:2:n-1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	</a:t>
            </a:r>
            <a:r>
              <a:rPr lang="en-US" altLang="en-US" sz="2000" dirty="0" err="1"/>
              <a:t>sum_odd</a:t>
            </a:r>
            <a:r>
              <a:rPr lang="en-US" altLang="en-US" sz="2000" dirty="0"/>
              <a:t>=</a:t>
            </a:r>
            <a:r>
              <a:rPr lang="en-US" altLang="en-US" sz="2000" dirty="0" err="1"/>
              <a:t>sum_odd+fh</a:t>
            </a:r>
            <a:r>
              <a:rPr lang="en-US" altLang="en-US" sz="2000" dirty="0"/>
              <a:t>(</a:t>
            </a:r>
            <a:r>
              <a:rPr lang="en-US" altLang="en-US" sz="2000" dirty="0" err="1"/>
              <a:t>a+i</a:t>
            </a:r>
            <a:r>
              <a:rPr lang="en-US" altLang="en-US" sz="2000" dirty="0"/>
              <a:t>*h);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end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A=h*(</a:t>
            </a:r>
            <a:r>
              <a:rPr lang="en-US" altLang="en-US" sz="2000" dirty="0" err="1"/>
              <a:t>fh</a:t>
            </a:r>
            <a:r>
              <a:rPr lang="en-US" altLang="en-US" sz="2000" dirty="0"/>
              <a:t>(a)+4*sum_odd+2*</a:t>
            </a:r>
            <a:r>
              <a:rPr lang="en-US" altLang="en-US" sz="2000" dirty="0" err="1"/>
              <a:t>sum_even+fh</a:t>
            </a:r>
            <a:r>
              <a:rPr lang="en-US" altLang="en-US" sz="2000" dirty="0"/>
              <a:t>(b))/3;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</a:t>
            </a:r>
            <a:endParaRPr lang="en-US" alt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B7B51F8-17DE-4681-B60D-30E7994BE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1"/>
            <a:ext cx="88392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1435" tIns="25718" rIns="51435" bIns="25718" anchor="ctr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ea typeface="Times New Roman" panose="02020603050405020304" pitchFamily="18" charset="0"/>
                <a:cs typeface="Arial" panose="020B0604020202020204" pitchFamily="34" charset="0"/>
              </a:rPr>
              <a:t>Download composite Simpson’s rule from the class web page. Write a script for the problem “Approximate the integral</a:t>
            </a:r>
          </a:p>
        </p:txBody>
      </p:sp>
      <p:graphicFrame>
        <p:nvGraphicFramePr>
          <p:cNvPr id="46083" name="Object 2">
            <a:extLst>
              <a:ext uri="{FF2B5EF4-FFF2-40B4-BE49-F238E27FC236}">
                <a16:creationId xmlns:a16="http://schemas.microsoft.com/office/drawing/2014/main" id="{5D6D042B-D7FB-4978-B450-254BB45FAE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1076325"/>
          <a:ext cx="1684338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90170" imgH="469696" progId="Equation.3">
                  <p:embed/>
                </p:oleObj>
              </mc:Choice>
              <mc:Fallback>
                <p:oleObj name="Equation" r:id="rId2" imgW="990170" imgH="469696" progId="Equation.3">
                  <p:embed/>
                  <p:pic>
                    <p:nvPicPr>
                      <p:cNvPr id="46083" name="Object 2">
                        <a:extLst>
                          <a:ext uri="{FF2B5EF4-FFF2-40B4-BE49-F238E27FC236}">
                            <a16:creationId xmlns:a16="http://schemas.microsoft.com/office/drawing/2014/main" id="{5D6D042B-D7FB-4978-B450-254BB45FAE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076325"/>
                        <a:ext cx="1684338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4" name="TextBox 1">
            <a:extLst>
              <a:ext uri="{FF2B5EF4-FFF2-40B4-BE49-F238E27FC236}">
                <a16:creationId xmlns:a16="http://schemas.microsoft.com/office/drawing/2014/main" id="{25CBDC84-E55F-45AA-9C51-6481C794C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876426"/>
            <a:ext cx="82296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by composite trapezoid and Simpson’s rules with 3 and 5 points. Report the absolute percent difference from the “exact” value of  -18.79829683678703 in each case.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What is wrong with this script?  How do you fix it?</a:t>
            </a:r>
            <a:endParaRPr lang="en-US" altLang="en-US" sz="2400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integrand=@(x) sin(10/x)*100/x; 	Why no ./ 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exact= -18.79829683678703;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npts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=3:2:5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T=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ctraprule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(integrand,1,3,npts)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S=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simprule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(integrand,1,3,npts)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pdT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=100*abs((T-exact)/exact);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=100*abs((S-exact)/exact);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disp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([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npts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, T, 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pdT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, S, 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]);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end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96227B4-4CF0-4647-8FD1-94DB10E42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1"/>
            <a:ext cx="88392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1435" tIns="25718" rIns="51435" bIns="25718" anchor="ctr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ea typeface="Times New Roman" panose="02020603050405020304" pitchFamily="18" charset="0"/>
                <a:cs typeface="Arial" panose="020B0604020202020204" pitchFamily="34" charset="0"/>
              </a:rPr>
              <a:t>Download composite Simpson’s rule from the class web page. Write a script for the problem “Approximate the integral</a:t>
            </a:r>
          </a:p>
        </p:txBody>
      </p:sp>
      <p:graphicFrame>
        <p:nvGraphicFramePr>
          <p:cNvPr id="47107" name="Object 2">
            <a:extLst>
              <a:ext uri="{FF2B5EF4-FFF2-40B4-BE49-F238E27FC236}">
                <a16:creationId xmlns:a16="http://schemas.microsoft.com/office/drawing/2014/main" id="{6E566442-6093-4B30-8FE9-565819EDA7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1076325"/>
          <a:ext cx="1684338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90170" imgH="469696" progId="Equation.3">
                  <p:embed/>
                </p:oleObj>
              </mc:Choice>
              <mc:Fallback>
                <p:oleObj name="Equation" r:id="rId2" imgW="990170" imgH="469696" progId="Equation.3">
                  <p:embed/>
                  <p:pic>
                    <p:nvPicPr>
                      <p:cNvPr id="47107" name="Object 2">
                        <a:extLst>
                          <a:ext uri="{FF2B5EF4-FFF2-40B4-BE49-F238E27FC236}">
                            <a16:creationId xmlns:a16="http://schemas.microsoft.com/office/drawing/2014/main" id="{6E566442-6093-4B30-8FE9-565819EDA7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076325"/>
                        <a:ext cx="1684338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TextBox 1">
            <a:extLst>
              <a:ext uri="{FF2B5EF4-FFF2-40B4-BE49-F238E27FC236}">
                <a16:creationId xmlns:a16="http://schemas.microsoft.com/office/drawing/2014/main" id="{5F2B5ABB-EAC1-492C-A53B-4F3AB8DFD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876425"/>
            <a:ext cx="82296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by composite trapezoid and Simpson’s rules with 3 and 5 points. Report the absolute percent difference from the “exact” value of  -18.79829683678703 in each case.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integrand=@(x) sin(10/x)*100/x;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exact= -18.79829683678703;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npairs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=1:2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ntps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=2*npairs+1;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T=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ctraprule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(integrand,1,3,npts)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S=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simprule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(integrand,1,3,npairs)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pdT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=100*abs((T-exact)/exact);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=100*abs((S-exact)/exact);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disp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([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npts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, T, 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pdT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, S, 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]);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end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6414155-E994-4E9C-A365-161EDCA60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2841" y="605049"/>
            <a:ext cx="5808496" cy="421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1435" tIns="25718" rIns="51435" bIns="25718" anchor="ctr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Assignment 8: Approximate the integral</a:t>
            </a:r>
          </a:p>
        </p:txBody>
      </p:sp>
      <p:graphicFrame>
        <p:nvGraphicFramePr>
          <p:cNvPr id="48131" name="Object 2">
            <a:extLst>
              <a:ext uri="{FF2B5EF4-FFF2-40B4-BE49-F238E27FC236}">
                <a16:creationId xmlns:a16="http://schemas.microsoft.com/office/drawing/2014/main" id="{3C19855D-16A3-464F-ACF6-FC86F3BD57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02751" y="1284496"/>
          <a:ext cx="2082996" cy="989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90170" imgH="469696" progId="Equation.3">
                  <p:embed/>
                </p:oleObj>
              </mc:Choice>
              <mc:Fallback>
                <p:oleObj name="Equation" r:id="rId2" imgW="990170" imgH="469696" progId="Equation.3">
                  <p:embed/>
                  <p:pic>
                    <p:nvPicPr>
                      <p:cNvPr id="48131" name="Object 2">
                        <a:extLst>
                          <a:ext uri="{FF2B5EF4-FFF2-40B4-BE49-F238E27FC236}">
                            <a16:creationId xmlns:a16="http://schemas.microsoft.com/office/drawing/2014/main" id="{3C19855D-16A3-464F-ACF6-FC86F3BD57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751" y="1284496"/>
                        <a:ext cx="2082996" cy="989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2" name="TextBox 1">
            <a:extLst>
              <a:ext uri="{FF2B5EF4-FFF2-40B4-BE49-F238E27FC236}">
                <a16:creationId xmlns:a16="http://schemas.microsoft.com/office/drawing/2014/main" id="{6B09BBF9-43B3-40CB-8118-F4E7E3B9C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363" y="2490036"/>
            <a:ext cx="1115327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composite trapezoid and Simpson’s rules with 3, 5, 7,and 9 points. Report the absolute percent difference from the “exact” value of  -18.79829683678703 in each case.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Hand in a copy of command window that shows your script for using the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composite trapezoid and Simpson’s rules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and the results.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">
            <a:extLst>
              <a:ext uri="{FF2B5EF4-FFF2-40B4-BE49-F238E27FC236}">
                <a16:creationId xmlns:a16="http://schemas.microsoft.com/office/drawing/2014/main" id="{016F50AC-35C8-4978-AD42-842570D0A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81001"/>
            <a:ext cx="822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Let {x</a:t>
            </a:r>
            <a:r>
              <a:rPr lang="en-US" altLang="en-US" sz="2400" baseline="-25000"/>
              <a:t>0</a:t>
            </a:r>
            <a:r>
              <a:rPr lang="en-US" altLang="en-US" sz="2400"/>
              <a:t>, x</a:t>
            </a:r>
            <a:r>
              <a:rPr lang="en-US" altLang="en-US" sz="2400" baseline="-25000"/>
              <a:t>1</a:t>
            </a:r>
            <a:r>
              <a:rPr lang="en-US" altLang="en-US" sz="2400"/>
              <a:t>, …, x</a:t>
            </a:r>
            <a:r>
              <a:rPr lang="en-US" altLang="en-US" sz="2400" baseline="-25000"/>
              <a:t>n</a:t>
            </a:r>
            <a:r>
              <a:rPr lang="en-US" altLang="en-US" sz="2400"/>
              <a:t>} be n+1 points on [a, b] where integrand evaluated, then the numerical integration formula</a:t>
            </a:r>
          </a:p>
        </p:txBody>
      </p:sp>
      <p:graphicFrame>
        <p:nvGraphicFramePr>
          <p:cNvPr id="49155" name="Object 2">
            <a:extLst>
              <a:ext uri="{FF2B5EF4-FFF2-40B4-BE49-F238E27FC236}">
                <a16:creationId xmlns:a16="http://schemas.microsoft.com/office/drawing/2014/main" id="{2B7560D1-9DBA-46E5-B78E-FF9EE3A676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1211263"/>
          <a:ext cx="39941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55800" imgH="596900" progId="Equation.3">
                  <p:embed/>
                </p:oleObj>
              </mc:Choice>
              <mc:Fallback>
                <p:oleObj name="Equation" r:id="rId2" imgW="1955800" imgH="596900" progId="Equation.3">
                  <p:embed/>
                  <p:pic>
                    <p:nvPicPr>
                      <p:cNvPr id="49155" name="Object 2">
                        <a:extLst>
                          <a:ext uri="{FF2B5EF4-FFF2-40B4-BE49-F238E27FC236}">
                            <a16:creationId xmlns:a16="http://schemas.microsoft.com/office/drawing/2014/main" id="{2B7560D1-9DBA-46E5-B78E-FF9EE3A676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211263"/>
                        <a:ext cx="399415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TextBox 3">
            <a:extLst>
              <a:ext uri="{FF2B5EF4-FFF2-40B4-BE49-F238E27FC236}">
                <a16:creationId xmlns:a16="http://schemas.microsoft.com/office/drawing/2014/main" id="{871CFD8D-86FC-40EF-AB4C-22BB98DA5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514600"/>
            <a:ext cx="80010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Will be exact for polynomials of degree at least 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Derive weights by a system of n+1 linear equations obtained by requiring the formula to be exact for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f(x) = 1, x, x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, …</a:t>
            </a:r>
            <a:r>
              <a:rPr lang="en-US" altLang="en-US" sz="2400" dirty="0" err="1"/>
              <a:t>x</a:t>
            </a:r>
            <a:r>
              <a:rPr lang="en-US" altLang="en-US" sz="2400" baseline="30000" dirty="0" err="1"/>
              <a:t>n</a:t>
            </a:r>
            <a:endParaRPr lang="en-US" altLang="en-US" sz="2400" baseline="30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Trapezoid rule: (n = 1) exact for a line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In general, error proportional to |f’’(</a:t>
            </a:r>
            <a:r>
              <a:rPr lang="en-US" altLang="en-US" sz="2400" dirty="0">
                <a:latin typeface="Symbol" panose="05050102010706020507" pitchFamily="18" charset="2"/>
              </a:rPr>
              <a:t>z</a:t>
            </a:r>
            <a:r>
              <a:rPr lang="en-US" altLang="en-US" sz="2400" dirty="0"/>
              <a:t>)|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Simpson’s rule: (n = 2) exact for a cubic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In general, error proportional to |f</a:t>
            </a:r>
            <a:r>
              <a:rPr lang="en-US" altLang="en-US" sz="2400" baseline="30000" dirty="0"/>
              <a:t>(4)</a:t>
            </a:r>
            <a:r>
              <a:rPr lang="en-US" altLang="en-US" sz="2400" dirty="0"/>
              <a:t>(</a:t>
            </a:r>
            <a:r>
              <a:rPr lang="en-US" altLang="en-US" sz="2400" dirty="0">
                <a:latin typeface="Symbol" panose="05050102010706020507" pitchFamily="18" charset="2"/>
              </a:rPr>
              <a:t>z</a:t>
            </a:r>
            <a:r>
              <a:rPr lang="en-US" altLang="en-US" sz="2400" dirty="0"/>
              <a:t>)|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How is this extra performance (cubic</a:t>
            </a:r>
            <a:r>
              <a:rPr lang="en-US" altLang="en-US" sz="2400"/>
              <a:t>) possible?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1">
            <a:extLst>
              <a:ext uri="{FF2B5EF4-FFF2-40B4-BE49-F238E27FC236}">
                <a16:creationId xmlns:a16="http://schemas.microsoft.com/office/drawing/2014/main" id="{7468018B-1DD7-49C3-97A3-779574D68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75" y="306877"/>
            <a:ext cx="111773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As was the case for the composite trapezoid rule, most numerical integration formulas have the form of a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weighted average of values of the integrand.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37891" name="Rectangle 4">
            <a:extLst>
              <a:ext uri="{FF2B5EF4-FFF2-40B4-BE49-F238E27FC236}">
                <a16:creationId xmlns:a16="http://schemas.microsoft.com/office/drawing/2014/main" id="{99B80C59-50B2-4904-82DE-C183661E5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37892" name="Object 2">
            <a:extLst>
              <a:ext uri="{FF2B5EF4-FFF2-40B4-BE49-F238E27FC236}">
                <a16:creationId xmlns:a16="http://schemas.microsoft.com/office/drawing/2014/main" id="{47E10169-6ED3-415F-A5F8-1569B3610E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301179"/>
              </p:ext>
            </p:extLst>
          </p:nvPr>
        </p:nvGraphicFramePr>
        <p:xfrm>
          <a:off x="3320716" y="1437274"/>
          <a:ext cx="4041775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22400" imgH="482600" progId="Equation.3">
                  <p:embed/>
                </p:oleObj>
              </mc:Choice>
              <mc:Fallback>
                <p:oleObj name="Equation" r:id="rId2" imgW="1422400" imgH="482600" progId="Equation.3">
                  <p:embed/>
                  <p:pic>
                    <p:nvPicPr>
                      <p:cNvPr id="37892" name="Object 2">
                        <a:extLst>
                          <a:ext uri="{FF2B5EF4-FFF2-40B4-BE49-F238E27FC236}">
                            <a16:creationId xmlns:a16="http://schemas.microsoft.com/office/drawing/2014/main" id="{47E10169-6ED3-415F-A5F8-1569B3610E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0716" y="1437274"/>
                        <a:ext cx="4041775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2C7E4091-BD98-4DFA-B1A6-2C42DE3DA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05" y="3059030"/>
            <a:ext cx="1159844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One approach to deriving such formulas is to replace the integrand by a polynomial. Find the equation of the polynomial and integrate it.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For example, trapezoid rule with 2 points.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Do on board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trapizoid rule">
            <a:extLst>
              <a:ext uri="{FF2B5EF4-FFF2-40B4-BE49-F238E27FC236}">
                <a16:creationId xmlns:a16="http://schemas.microsoft.com/office/drawing/2014/main" id="{FD727ABD-7FAC-4A10-84A7-CC887D962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"/>
            <a:ext cx="5341938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2D9FD24-0743-491C-80C8-A57B86D6EC6C}"/>
              </a:ext>
            </a:extLst>
          </p:cNvPr>
          <p:cNvSpPr/>
          <p:nvPr/>
        </p:nvSpPr>
        <p:spPr>
          <a:xfrm>
            <a:off x="1905000" y="4724401"/>
            <a:ext cx="5341938" cy="2073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33B78E-3D9A-4A83-9944-2DBA06F667F8}"/>
              </a:ext>
            </a:extLst>
          </p:cNvPr>
          <p:cNvSpPr/>
          <p:nvPr/>
        </p:nvSpPr>
        <p:spPr>
          <a:xfrm>
            <a:off x="2133600" y="152400"/>
            <a:ext cx="2286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17" name="TextBox 3">
            <a:extLst>
              <a:ext uri="{FF2B5EF4-FFF2-40B4-BE49-F238E27FC236}">
                <a16:creationId xmlns:a16="http://schemas.microsoft.com/office/drawing/2014/main" id="{19EFDFB6-25FD-4285-91AC-AA9205998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9" y="3228976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2</a:t>
            </a:r>
          </a:p>
        </p:txBody>
      </p:sp>
      <p:sp>
        <p:nvSpPr>
          <p:cNvPr id="38918" name="Text Box 3">
            <a:extLst>
              <a:ext uri="{FF2B5EF4-FFF2-40B4-BE49-F238E27FC236}">
                <a16:creationId xmlns:a16="http://schemas.microsoft.com/office/drawing/2014/main" id="{1A81EE9A-C596-4C1F-9E20-17E34A42E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05" y="4729163"/>
            <a:ext cx="1133374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This example illustrates that any numerical integration formula that evaluates the integrand at n+1 point will be exact for a polynomial of degree n because we have enough information to find the polynomial and integrate it analytically.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However, this approach to deriving numerical integration approximations is hard to generalize to polynomials of degree higher than 1.</a:t>
            </a:r>
          </a:p>
        </p:txBody>
      </p:sp>
      <p:sp>
        <p:nvSpPr>
          <p:cNvPr id="38919" name="TextBox 4">
            <a:extLst>
              <a:ext uri="{FF2B5EF4-FFF2-40B4-BE49-F238E27FC236}">
                <a16:creationId xmlns:a16="http://schemas.microsoft.com/office/drawing/2014/main" id="{82A8F3BD-F949-4D94-9CEF-D4ECF4B8F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1" y="854076"/>
            <a:ext cx="3167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replace integrand with line</a:t>
            </a:r>
            <a:br>
              <a:rPr lang="en-US" altLang="en-US" sz="2000"/>
            </a:br>
            <a:r>
              <a:rPr lang="en-US" altLang="en-US" sz="2000"/>
              <a:t>(polynomial of degree = 1)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3">
            <a:extLst>
              <a:ext uri="{FF2B5EF4-FFF2-40B4-BE49-F238E27FC236}">
                <a16:creationId xmlns:a16="http://schemas.microsoft.com/office/drawing/2014/main" id="{57E5CDBC-CC06-4C6F-9B00-C89F45594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4716" y="914400"/>
            <a:ext cx="1063591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Derive the Simpson’s rule approximation for numerical integration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Approximate the integrand by a parabola (polynomial degree 2)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Divide the range of integration into pairs of subintervals of equal width.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Develop a system of equations for the weights in the average of integrand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values by requiring the formula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to be exact for f(x) equal to 1, x, and x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Do on board </a:t>
            </a:r>
          </a:p>
        </p:txBody>
      </p:sp>
      <p:graphicFrame>
        <p:nvGraphicFramePr>
          <p:cNvPr id="39939" name="Object 2">
            <a:extLst>
              <a:ext uri="{FF2B5EF4-FFF2-40B4-BE49-F238E27FC236}">
                <a16:creationId xmlns:a16="http://schemas.microsoft.com/office/drawing/2014/main" id="{AF3617AC-EB7A-4B65-BCD0-A2B7F0E686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136044"/>
              </p:ext>
            </p:extLst>
          </p:nvPr>
        </p:nvGraphicFramePr>
        <p:xfrm>
          <a:off x="5273843" y="3429000"/>
          <a:ext cx="4041775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22400" imgH="482600" progId="Equation.3">
                  <p:embed/>
                </p:oleObj>
              </mc:Choice>
              <mc:Fallback>
                <p:oleObj name="Equation" r:id="rId2" imgW="1422400" imgH="482600" progId="Equation.3">
                  <p:embed/>
                  <p:pic>
                    <p:nvPicPr>
                      <p:cNvPr id="39939" name="Object 2">
                        <a:extLst>
                          <a:ext uri="{FF2B5EF4-FFF2-40B4-BE49-F238E27FC236}">
                            <a16:creationId xmlns:a16="http://schemas.microsoft.com/office/drawing/2014/main" id="{AF3617AC-EB7A-4B65-BCD0-A2B7F0E686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3843" y="3429000"/>
                        <a:ext cx="4041775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 descr="simp rule alternative approach">
            <a:extLst>
              <a:ext uri="{FF2B5EF4-FFF2-40B4-BE49-F238E27FC236}">
                <a16:creationId xmlns:a16="http://schemas.microsoft.com/office/drawing/2014/main" id="{42BD7FAA-241F-42E6-8210-23C7E6F18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338" y="248443"/>
            <a:ext cx="5248275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F84D200-0068-4D82-B133-FC151D4D4148}"/>
              </a:ext>
            </a:extLst>
          </p:cNvPr>
          <p:cNvSpPr/>
          <p:nvPr/>
        </p:nvSpPr>
        <p:spPr>
          <a:xfrm>
            <a:off x="3190876" y="1752600"/>
            <a:ext cx="3209925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44AC6D-7EDF-4975-99CA-E0983553F6CE}"/>
              </a:ext>
            </a:extLst>
          </p:cNvPr>
          <p:cNvSpPr/>
          <p:nvPr/>
        </p:nvSpPr>
        <p:spPr>
          <a:xfrm>
            <a:off x="4572000" y="282575"/>
            <a:ext cx="342265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65" name="TextBox 2">
            <a:extLst>
              <a:ext uri="{FF2B5EF4-FFF2-40B4-BE49-F238E27FC236}">
                <a16:creationId xmlns:a16="http://schemas.microsoft.com/office/drawing/2014/main" id="{C28C4222-ABD3-4746-8515-C36D11DD5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279" y="1752600"/>
            <a:ext cx="110610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Find weights that give exact results for polynomials up to degree 2 by requiring it to be exact for </a:t>
            </a:r>
          </a:p>
        </p:txBody>
      </p:sp>
      <p:sp>
        <p:nvSpPr>
          <p:cNvPr id="40966" name="TextBox 2">
            <a:extLst>
              <a:ext uri="{FF2B5EF4-FFF2-40B4-BE49-F238E27FC236}">
                <a16:creationId xmlns:a16="http://schemas.microsoft.com/office/drawing/2014/main" id="{E0CBE3B9-EB65-4974-A650-FB6CE9615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2173" y="349220"/>
            <a:ext cx="89372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Derive Simpson’s rule with 1 pair of subintervals for range of integration [-</a:t>
            </a:r>
            <a:r>
              <a:rPr lang="en-US" altLang="en-US" sz="2000" dirty="0" err="1"/>
              <a:t>a,a</a:t>
            </a:r>
            <a:r>
              <a:rPr lang="en-US" altLang="en-US" sz="2000" dirty="0"/>
              <a:t>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"/>
          <p:cNvSpPr txBox="1">
            <a:spLocks noChangeArrowheads="1"/>
          </p:cNvSpPr>
          <p:nvPr/>
        </p:nvSpPr>
        <p:spPr bwMode="auto">
          <a:xfrm>
            <a:off x="2575560" y="594520"/>
            <a:ext cx="1582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Assignment 7</a:t>
            </a:r>
          </a:p>
        </p:txBody>
      </p:sp>
      <p:sp>
        <p:nvSpPr>
          <p:cNvPr id="43012" name="TextBox 1"/>
          <p:cNvSpPr txBox="1">
            <a:spLocks noChangeArrowheads="1"/>
          </p:cNvSpPr>
          <p:nvPr/>
        </p:nvSpPr>
        <p:spPr bwMode="auto">
          <a:xfrm>
            <a:off x="2057400" y="3200401"/>
            <a:ext cx="828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Find values for weights </a:t>
            </a:r>
            <a:r>
              <a:rPr lang="en-US" altLang="en-US" sz="2400" dirty="0">
                <a:latin typeface="Symbol" panose="05050102010706020507" pitchFamily="18" charset="2"/>
              </a:rPr>
              <a:t>a</a:t>
            </a:r>
            <a:r>
              <a:rPr lang="en-US" altLang="en-US" sz="2400" dirty="0"/>
              <a:t>, 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, and </a:t>
            </a:r>
            <a:r>
              <a:rPr lang="en-US" altLang="en-US" sz="2400" dirty="0">
                <a:latin typeface="Symbol" panose="05050102010706020507" pitchFamily="18" charset="2"/>
              </a:rPr>
              <a:t>g</a:t>
            </a:r>
            <a:r>
              <a:rPr lang="en-US" altLang="en-US" sz="2400" dirty="0"/>
              <a:t> by requiring the formula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to be exact for f(x) = 1, f(x) = x, and f(x) = x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438400" y="1066801"/>
            <a:ext cx="7285038" cy="1928813"/>
            <a:chOff x="914400" y="1066800"/>
            <a:chExt cx="7285038" cy="1928813"/>
          </a:xfrm>
        </p:grpSpPr>
        <p:pic>
          <p:nvPicPr>
            <p:cNvPr id="43011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1066800"/>
              <a:ext cx="7285038" cy="192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4411990" y="2031206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0881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 descr="simp rule alternative approach">
            <a:extLst>
              <a:ext uri="{FF2B5EF4-FFF2-40B4-BE49-F238E27FC236}">
                <a16:creationId xmlns:a16="http://schemas.microsoft.com/office/drawing/2014/main" id="{42BD7FAA-241F-42E6-8210-23C7E6F18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820" y="282575"/>
            <a:ext cx="5248275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F84D200-0068-4D82-B133-FC151D4D4148}"/>
              </a:ext>
            </a:extLst>
          </p:cNvPr>
          <p:cNvSpPr/>
          <p:nvPr/>
        </p:nvSpPr>
        <p:spPr>
          <a:xfrm>
            <a:off x="3190876" y="1752600"/>
            <a:ext cx="3209925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44AC6D-7EDF-4975-99CA-E0983553F6CE}"/>
              </a:ext>
            </a:extLst>
          </p:cNvPr>
          <p:cNvSpPr/>
          <p:nvPr/>
        </p:nvSpPr>
        <p:spPr>
          <a:xfrm>
            <a:off x="7332178" y="142124"/>
            <a:ext cx="3700779" cy="13634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75B12C-C236-4440-9623-1A391189E803}"/>
              </a:ext>
            </a:extLst>
          </p:cNvPr>
          <p:cNvSpPr/>
          <p:nvPr/>
        </p:nvSpPr>
        <p:spPr>
          <a:xfrm>
            <a:off x="3320716" y="549275"/>
            <a:ext cx="5775158" cy="1435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290758B4-4C3E-4A61-9A6F-AF961ECE5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43" y="1166110"/>
            <a:ext cx="577515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Composite Simpson’s rule: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Generalized this result for 1 </a:t>
            </a:r>
            <a:r>
              <a:rPr lang="en-US" altLang="en-US" sz="2400" b="1" dirty="0"/>
              <a:t>pair</a:t>
            </a:r>
            <a:r>
              <a:rPr lang="en-US" altLang="en-US" sz="2400" dirty="0"/>
              <a:t> of subintervals on [-a, a] to n </a:t>
            </a:r>
            <a:r>
              <a:rPr lang="en-US" altLang="en-US" sz="2400" b="1" dirty="0"/>
              <a:t>pairs</a:t>
            </a:r>
            <a:r>
              <a:rPr lang="en-US" altLang="en-US" sz="2400" dirty="0"/>
              <a:t> of subintervals on [a, b], where we </a:t>
            </a:r>
            <a:r>
              <a:rPr lang="en-US" altLang="en-US" sz="2400" dirty="0" err="1"/>
              <a:t>donote</a:t>
            </a:r>
            <a:r>
              <a:rPr lang="en-US" altLang="en-US" sz="2400" dirty="0"/>
              <a:t> the  width of subintervals as </a:t>
            </a:r>
            <a:r>
              <a:rPr lang="en-US" altLang="en-US" sz="2400" dirty="0" err="1"/>
              <a:t>h.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71841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" descr="composite simpson rule error">
            <a:extLst>
              <a:ext uri="{FF2B5EF4-FFF2-40B4-BE49-F238E27FC236}">
                <a16:creationId xmlns:a16="http://schemas.microsoft.com/office/drawing/2014/main" id="{F0F56852-D451-4A90-8931-3952F082A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99" y="0"/>
            <a:ext cx="7182083" cy="85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ext Box 5">
            <a:extLst>
              <a:ext uri="{FF2B5EF4-FFF2-40B4-BE49-F238E27FC236}">
                <a16:creationId xmlns:a16="http://schemas.microsoft.com/office/drawing/2014/main" id="{347F235F-12F6-4B7E-BD54-FC67BCC92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8389" y="12032"/>
            <a:ext cx="3151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 pairs of subintervals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57813B-E593-4128-97AE-49DFBF2AFD2E}"/>
              </a:ext>
            </a:extLst>
          </p:cNvPr>
          <p:cNvSpPr/>
          <p:nvPr/>
        </p:nvSpPr>
        <p:spPr>
          <a:xfrm>
            <a:off x="2550695" y="6460958"/>
            <a:ext cx="7555831" cy="22017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1">
            <a:extLst>
              <a:ext uri="{FF2B5EF4-FFF2-40B4-BE49-F238E27FC236}">
                <a16:creationId xmlns:a16="http://schemas.microsoft.com/office/drawing/2014/main" id="{69146A96-25B4-4C2E-AAEB-3C04C44CB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1351508"/>
            <a:ext cx="84582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MATLAB code for composite Simpson’s rule: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Layout of points when </a:t>
            </a:r>
            <a:r>
              <a:rPr lang="en-US" altLang="en-US" sz="2400" dirty="0" err="1"/>
              <a:t>npairs</a:t>
            </a:r>
            <a:r>
              <a:rPr lang="en-US" altLang="en-US" sz="2400" dirty="0"/>
              <a:t> = 4, </a:t>
            </a:r>
            <a:r>
              <a:rPr lang="en-US" altLang="en-US" sz="2400" dirty="0" err="1"/>
              <a:t>npts</a:t>
            </a:r>
            <a:r>
              <a:rPr lang="en-US" altLang="en-US" sz="2400" dirty="0"/>
              <a:t> = 2(</a:t>
            </a:r>
            <a:r>
              <a:rPr lang="en-US" altLang="en-US" sz="2400" dirty="0" err="1"/>
              <a:t>npairs</a:t>
            </a:r>
            <a:r>
              <a:rPr lang="en-US" altLang="en-US" sz="2400" dirty="0"/>
              <a:t>)+1 = 9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h = (b-a)/2(</a:t>
            </a:r>
            <a:r>
              <a:rPr lang="en-US" altLang="en-US" sz="2400" dirty="0" err="1"/>
              <a:t>npairs</a:t>
            </a:r>
            <a:r>
              <a:rPr lang="en-US" altLang="en-US" sz="24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i</a:t>
            </a:r>
            <a:r>
              <a:rPr lang="en-US" altLang="en-US" sz="2400" dirty="0"/>
              <a:t>=0    1       2       3       4      5        6      7       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  |-----|------|-------|-------|------|-------|------|-------| n=2npairs=8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  a   </a:t>
            </a:r>
            <a:r>
              <a:rPr lang="en-US" altLang="en-US" sz="2400" dirty="0" err="1"/>
              <a:t>a+h</a:t>
            </a:r>
            <a:r>
              <a:rPr lang="en-US" altLang="en-US" sz="2400" dirty="0"/>
              <a:t>					       b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Do on board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1057</Words>
  <Application>Microsoft Office PowerPoint</Application>
  <PresentationFormat>Widescreen</PresentationFormat>
  <Paragraphs>104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54</cp:revision>
  <cp:lastPrinted>2022-02-10T04:49:08Z</cp:lastPrinted>
  <dcterms:created xsi:type="dcterms:W3CDTF">2015-08-24T20:50:38Z</dcterms:created>
  <dcterms:modified xsi:type="dcterms:W3CDTF">2024-02-06T19:01:37Z</dcterms:modified>
</cp:coreProperties>
</file>