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42" r:id="rId2"/>
    <p:sldId id="643" r:id="rId3"/>
    <p:sldId id="644" r:id="rId4"/>
    <p:sldId id="645" r:id="rId5"/>
    <p:sldId id="646" r:id="rId6"/>
    <p:sldId id="647" r:id="rId7"/>
    <p:sldId id="648" r:id="rId8"/>
    <p:sldId id="653" r:id="rId9"/>
    <p:sldId id="650" r:id="rId10"/>
    <p:sldId id="651" r:id="rId11"/>
    <p:sldId id="655" r:id="rId12"/>
    <p:sldId id="628" r:id="rId13"/>
    <p:sldId id="652" r:id="rId14"/>
    <p:sldId id="633" r:id="rId15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1ACC5048-95E6-4A12-83E1-AC55A6421B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2E1C55D0-2B5B-4882-9664-C5E4A0F02D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B09E36F2-FF08-45ED-997D-AD230983BA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557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580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603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626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649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672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695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6D38F1-36B5-46EA-956C-6D534CD4EBA5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87D03A0D-138C-446F-8970-D92B46FE1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2514601"/>
            <a:ext cx="3609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Composite trapezoid rule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>
            <a:extLst>
              <a:ext uri="{FF2B5EF4-FFF2-40B4-BE49-F238E27FC236}">
                <a16:creationId xmlns:a16="http://schemas.microsoft.com/office/drawing/2014/main" id="{624DD84A-DC78-4895-9FC4-626A9EE8A2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9239" y="2344739"/>
          <a:ext cx="1881187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33794" name="Object 2">
                        <a:extLst>
                          <a:ext uri="{FF2B5EF4-FFF2-40B4-BE49-F238E27FC236}">
                            <a16:creationId xmlns:a16="http://schemas.microsoft.com/office/drawing/2014/main" id="{624DD84A-DC78-4895-9FC4-626A9EE8A2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9" y="2344739"/>
                        <a:ext cx="1881187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Rectangle 3">
            <a:extLst>
              <a:ext uri="{FF2B5EF4-FFF2-40B4-BE49-F238E27FC236}">
                <a16:creationId xmlns:a16="http://schemas.microsoft.com/office/drawing/2014/main" id="{F6A6F26B-DD53-4D3C-ACC1-DFFF408AC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9" y="3816300"/>
            <a:ext cx="71673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by the composite trapezoid rule with 10 points</a:t>
            </a: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Get the exact value by anti derivative (do on board)</a:t>
            </a: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Calculate trapezoid-rule estimate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Actual absolute error = abs(</a:t>
            </a:r>
            <a:r>
              <a:rPr lang="en-US" altLang="en-US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traprule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-exact)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Write a script to do this problem</a:t>
            </a:r>
          </a:p>
        </p:txBody>
      </p:sp>
      <p:sp>
        <p:nvSpPr>
          <p:cNvPr id="33796" name="TextBox 4">
            <a:extLst>
              <a:ext uri="{FF2B5EF4-FFF2-40B4-BE49-F238E27FC236}">
                <a16:creationId xmlns:a16="http://schemas.microsoft.com/office/drawing/2014/main" id="{9B6A89C7-F710-49E4-9095-1F778B940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239" y="405747"/>
            <a:ext cx="70487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(b-a)=3, |f “(</a:t>
            </a:r>
            <a:r>
              <a:rPr lang="en-US" alt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lang="en-US" altLang="en-US" sz="24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= 1, n = 9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latin typeface="Symbol" panose="05050102010706020507" pitchFamily="18" charset="2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|e| </a:t>
            </a:r>
            <a:r>
              <a:rPr lang="en-US" altLang="en-US" sz="2400" u="sng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(b-a)</a:t>
            </a:r>
            <a:r>
              <a:rPr lang="en-US" altLang="en-US" sz="24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lang="en-US" alt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lang="en-US" altLang="en-US" sz="24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/12n</a:t>
            </a:r>
            <a:r>
              <a:rPr lang="en-US" altLang="en-US" sz="24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~ 0.0278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What is the actual absolute error in approximating </a:t>
            </a:r>
            <a:endParaRPr lang="en-US" altLang="en-US" sz="1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711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extLst>
              <a:ext uri="{FF2B5EF4-FFF2-40B4-BE49-F238E27FC236}">
                <a16:creationId xmlns:a16="http://schemas.microsoft.com/office/drawing/2014/main" id="{EFCA5AD1-50DD-430B-B404-D4B500CC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274" y="1351508"/>
            <a:ext cx="1079232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 script to apply function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ctraprule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to calculate the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actual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absolute error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composite trapezoid rule approximation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10 equally spaced points.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integrand=@(x) sin(x);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exact=cos(2)-cos(5);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ctraprule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(integrand,2,5,10);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error=abs(A-exact);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A,exact,error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Run this script and compare to the upper bound on absolute error that we derived from calculus = 0.0278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3E319E1-1933-4DF2-AC1D-FFD53AD883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837898"/>
              </p:ext>
            </p:extLst>
          </p:nvPr>
        </p:nvGraphicFramePr>
        <p:xfrm>
          <a:off x="7471362" y="1976252"/>
          <a:ext cx="1881187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33794" name="Object 2">
                        <a:extLst>
                          <a:ext uri="{FF2B5EF4-FFF2-40B4-BE49-F238E27FC236}">
                            <a16:creationId xmlns:a16="http://schemas.microsoft.com/office/drawing/2014/main" id="{624DD84A-DC78-4895-9FC4-626A9EE8A2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1362" y="1976252"/>
                        <a:ext cx="1881187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>
            <a:extLst>
              <a:ext uri="{FF2B5EF4-FFF2-40B4-BE49-F238E27FC236}">
                <a16:creationId xmlns:a16="http://schemas.microsoft.com/office/drawing/2014/main" id="{0E7599DD-3476-4816-B8D0-C3FD6B57F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2286001"/>
            <a:ext cx="705961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Exact value = -0.6998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Trap-rule 10 pts = -0.6933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Actual absolute error = 0.0065 ~ 1% of exact value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Upper bound on absolute error = 0.0278 ~ 4% of exact value</a:t>
            </a:r>
          </a:p>
        </p:txBody>
      </p:sp>
      <p:graphicFrame>
        <p:nvGraphicFramePr>
          <p:cNvPr id="34819" name="Object 2">
            <a:extLst>
              <a:ext uri="{FF2B5EF4-FFF2-40B4-BE49-F238E27FC236}">
                <a16:creationId xmlns:a16="http://schemas.microsoft.com/office/drawing/2014/main" id="{401C1409-A0D9-4C2C-9B28-D9D6DD6719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762000"/>
          <a:ext cx="1881188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34819" name="Object 2">
                        <a:extLst>
                          <a:ext uri="{FF2B5EF4-FFF2-40B4-BE49-F238E27FC236}">
                            <a16:creationId xmlns:a16="http://schemas.microsoft.com/office/drawing/2014/main" id="{401C1409-A0D9-4C2C-9B28-D9D6DD6719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762000"/>
                        <a:ext cx="1881188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953436" y="761975"/>
          <a:ext cx="2160588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531" imgH="482391" progId="Equation.3">
                  <p:embed/>
                </p:oleObj>
              </mc:Choice>
              <mc:Fallback>
                <p:oleObj name="Equation" r:id="rId2" imgW="850531" imgH="482391" progId="Equation.3">
                  <p:embed/>
                  <p:pic>
                    <p:nvPicPr>
                      <p:cNvPr id="430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436" y="761975"/>
                        <a:ext cx="2160588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9966" y="1984350"/>
            <a:ext cx="11249526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the composite trapezoid rule with 10 points.  Report your value.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Show a plot of the absolute value of the second derivative of the integrand in the range of integration.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plot to get an upper bound on the absolute error in the composite trapezoid rule approximation.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Assume the exact value is 0.882081. (no anti-derivative of integrand)</a:t>
            </a:r>
            <a:endParaRPr kumimoji="0" lang="en-US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the actual absolute error in this trapezoid rule approximation?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9966" y="1222133"/>
            <a:ext cx="35634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 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Approximate the integral</a:t>
            </a:r>
          </a:p>
        </p:txBody>
      </p:sp>
    </p:spTree>
    <p:extLst>
      <p:ext uri="{BB962C8B-B14F-4D97-AF65-F5344CB8AC3E}">
        <p14:creationId xmlns:p14="http://schemas.microsoft.com/office/powerpoint/2010/main" val="107372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>
            <a:extLst>
              <a:ext uri="{FF2B5EF4-FFF2-40B4-BE49-F238E27FC236}">
                <a16:creationId xmlns:a16="http://schemas.microsoft.com/office/drawing/2014/main" id="{D9DAD718-191D-4DF8-96BB-CA35E5090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2389189"/>
            <a:ext cx="8629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Can be simplifies for equally spaced points due to the common width of trapezoid base, (b-a)/(npt-1).  In the sum over trapezoid areas, the heights f(x</a:t>
            </a:r>
            <a:r>
              <a:rPr lang="en-US" altLang="en-US" sz="2000" baseline="-25000"/>
              <a:t>1</a:t>
            </a:r>
            <a:r>
              <a:rPr lang="en-US" altLang="en-US" sz="2000"/>
              <a:t>)=f(a) and f(x</a:t>
            </a:r>
            <a:r>
              <a:rPr lang="en-US" altLang="en-US" sz="2000" baseline="-25000"/>
              <a:t>npt</a:t>
            </a:r>
            <a:r>
              <a:rPr lang="en-US" altLang="en-US" sz="2000"/>
              <a:t>)=f(b) occur once.  All other values of the integrand occur twice.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AC920-36A3-4E92-B9E6-CEACD3DCB43B}"/>
              </a:ext>
            </a:extLst>
          </p:cNvPr>
          <p:cNvSpPr/>
          <p:nvPr/>
        </p:nvSpPr>
        <p:spPr>
          <a:xfrm>
            <a:off x="7513639" y="5486400"/>
            <a:ext cx="5418137" cy="1036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D9A980-4185-4C39-A8E2-1320CF768014}"/>
              </a:ext>
            </a:extLst>
          </p:cNvPr>
          <p:cNvSpPr/>
          <p:nvPr/>
        </p:nvSpPr>
        <p:spPr>
          <a:xfrm>
            <a:off x="1868488" y="0"/>
            <a:ext cx="2551112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4581" name="Object 4">
            <a:extLst>
              <a:ext uri="{FF2B5EF4-FFF2-40B4-BE49-F238E27FC236}">
                <a16:creationId xmlns:a16="http://schemas.microsoft.com/office/drawing/2014/main" id="{E056A1C2-EA7B-47F2-A472-9EF4605F1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1" y="1160463"/>
          <a:ext cx="4964113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482600" progId="Equation.3">
                  <p:embed/>
                </p:oleObj>
              </mc:Choice>
              <mc:Fallback>
                <p:oleObj name="Equation" r:id="rId2" imgW="2286000" imgH="482600" progId="Equation.3">
                  <p:embed/>
                  <p:pic>
                    <p:nvPicPr>
                      <p:cNvPr id="24581" name="Object 4">
                        <a:extLst>
                          <a:ext uri="{FF2B5EF4-FFF2-40B4-BE49-F238E27FC236}">
                            <a16:creationId xmlns:a16="http://schemas.microsoft.com/office/drawing/2014/main" id="{E056A1C2-EA7B-47F2-A472-9EF4605F1E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1" y="1160463"/>
                        <a:ext cx="4964113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4">
            <a:extLst>
              <a:ext uri="{FF2B5EF4-FFF2-40B4-BE49-F238E27FC236}">
                <a16:creationId xmlns:a16="http://schemas.microsoft.com/office/drawing/2014/main" id="{45FB5205-920A-4337-878A-512E5B4F67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3125" y="3694113"/>
          <a:ext cx="36830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11300" imgH="482600" progId="Equation.3">
                  <p:embed/>
                </p:oleObj>
              </mc:Choice>
              <mc:Fallback>
                <p:oleObj name="Equation" r:id="rId4" imgW="1511300" imgH="482600" progId="Equation.3">
                  <p:embed/>
                  <p:pic>
                    <p:nvPicPr>
                      <p:cNvPr id="24582" name="Object 4">
                        <a:extLst>
                          <a:ext uri="{FF2B5EF4-FFF2-40B4-BE49-F238E27FC236}">
                            <a16:creationId xmlns:a16="http://schemas.microsoft.com/office/drawing/2014/main" id="{45FB5205-920A-4337-878A-512E5B4F67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694113"/>
                        <a:ext cx="368300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Box 3">
            <a:extLst>
              <a:ext uri="{FF2B5EF4-FFF2-40B4-BE49-F238E27FC236}">
                <a16:creationId xmlns:a16="http://schemas.microsoft.com/office/drawing/2014/main" id="{9BA656F2-BF67-4591-8648-4654EA8FD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833438"/>
            <a:ext cx="5175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Trapezoid rule for n arbitrarily spaced points</a:t>
            </a:r>
          </a:p>
        </p:txBody>
      </p:sp>
      <p:sp>
        <p:nvSpPr>
          <p:cNvPr id="24584" name="TextBox 4">
            <a:extLst>
              <a:ext uri="{FF2B5EF4-FFF2-40B4-BE49-F238E27FC236}">
                <a16:creationId xmlns:a16="http://schemas.microsoft.com/office/drawing/2014/main" id="{9DFE5A12-BFBD-426B-A78F-0AB37C508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246063"/>
            <a:ext cx="3609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Composite trapezoid rule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0331C-3CF6-4451-8A98-1DF8229029CE}"/>
              </a:ext>
            </a:extLst>
          </p:cNvPr>
          <p:cNvSpPr txBox="1"/>
          <p:nvPr/>
        </p:nvSpPr>
        <p:spPr>
          <a:xfrm>
            <a:off x="5943601" y="3924301"/>
            <a:ext cx="212487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Symbol" panose="05050102010706020507" pitchFamily="18" charset="2"/>
              </a:rPr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dirty="0" err="1">
                <a:latin typeface="Symbol" panose="05050102010706020507" pitchFamily="18" charset="2"/>
              </a:rPr>
              <a:t>w</a:t>
            </a:r>
            <a:r>
              <a:rPr lang="en-US" sz="2400" baseline="-25000" dirty="0" err="1"/>
              <a:t>npt</a:t>
            </a:r>
            <a:r>
              <a:rPr lang="en-US" sz="2400" dirty="0"/>
              <a:t> = ½</a:t>
            </a:r>
          </a:p>
          <a:p>
            <a:pPr>
              <a:defRPr/>
            </a:pPr>
            <a:r>
              <a:rPr lang="en-US" sz="2400" dirty="0" err="1">
                <a:latin typeface="Symbol" panose="05050102010706020507" pitchFamily="18" charset="2"/>
              </a:rPr>
              <a:t>w</a:t>
            </a:r>
            <a:r>
              <a:rPr lang="en-US" sz="2400" baseline="-25000" dirty="0" err="1"/>
              <a:t>k</a:t>
            </a:r>
            <a:r>
              <a:rPr lang="en-US" sz="2400" dirty="0"/>
              <a:t> = </a:t>
            </a:r>
            <a:r>
              <a:rPr lang="en-US" sz="2400" dirty="0">
                <a:latin typeface="Symbol" panose="05050102010706020507" pitchFamily="18" charset="2"/>
              </a:rPr>
              <a:t>1   </a:t>
            </a:r>
            <a:r>
              <a:rPr lang="en-US" dirty="0"/>
              <a:t>2</a:t>
            </a:r>
            <a:r>
              <a:rPr lang="en-US" u="sng" dirty="0"/>
              <a:t>&lt;</a:t>
            </a:r>
            <a:r>
              <a:rPr lang="en-US" dirty="0"/>
              <a:t>k</a:t>
            </a:r>
            <a:r>
              <a:rPr lang="en-US" u="sng" dirty="0"/>
              <a:t>&lt;</a:t>
            </a:r>
            <a:r>
              <a:rPr lang="en-US" dirty="0"/>
              <a:t>npt-1</a:t>
            </a:r>
          </a:p>
        </p:txBody>
      </p:sp>
      <p:sp>
        <p:nvSpPr>
          <p:cNvPr id="24586" name="TextBox 2">
            <a:extLst>
              <a:ext uri="{FF2B5EF4-FFF2-40B4-BE49-F238E27FC236}">
                <a16:creationId xmlns:a16="http://schemas.microsoft.com/office/drawing/2014/main" id="{DA90222C-36CD-4E41-95E9-B0D4148A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039" y="5094288"/>
            <a:ext cx="80930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Download MatLab code for composite trapezoid rule from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class webpage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400B3C34-8A90-4D9D-8586-FBBAAE1F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457200"/>
            <a:ext cx="778931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MatLab</a:t>
            </a:r>
            <a:r>
              <a:rPr lang="en-US" altLang="en-US" sz="2400" dirty="0"/>
              <a:t> code for composite trapezoid rule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A=</a:t>
            </a:r>
            <a:r>
              <a:rPr lang="en-US" altLang="en-US" sz="2000" dirty="0" err="1"/>
              <a:t>ctraprule</a:t>
            </a:r>
            <a:r>
              <a:rPr lang="en-US" altLang="en-US" sz="2000" dirty="0"/>
              <a:t>(</a:t>
            </a:r>
            <a:r>
              <a:rPr lang="en-US" altLang="en-US" sz="2000" dirty="0" err="1"/>
              <a:t>fh,a,b,npts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h=(b-a)/(npts-1);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x=a;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sum=0;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=2:npts-1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	x=</a:t>
            </a:r>
            <a:r>
              <a:rPr lang="en-US" altLang="en-US" sz="2000" dirty="0" err="1"/>
              <a:t>x+h</a:t>
            </a:r>
            <a:r>
              <a:rPr lang="en-US" altLang="en-US" sz="2000" dirty="0"/>
              <a:t>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	sum=</a:t>
            </a:r>
            <a:r>
              <a:rPr lang="en-US" altLang="en-US" sz="2000" dirty="0" err="1"/>
              <a:t>sum+fh</a:t>
            </a:r>
            <a:r>
              <a:rPr lang="en-US" altLang="en-US" sz="2000" dirty="0"/>
              <a:t>(x);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end %contribution from internal points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sum=sum+(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(a)+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(b))/2;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A=h*sum;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The function handle does not need to be designed for vector input.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This function should give the same results as </a:t>
            </a:r>
            <a:r>
              <a:rPr lang="en-US" altLang="en-US" sz="2000" dirty="0" err="1"/>
              <a:t>arbitrary_spacing</a:t>
            </a:r>
            <a:r>
              <a:rPr lang="en-US" altLang="en-US" sz="20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when points are equally spaced in the range of integration.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>
            <a:extLst>
              <a:ext uri="{FF2B5EF4-FFF2-40B4-BE49-F238E27FC236}">
                <a16:creationId xmlns:a16="http://schemas.microsoft.com/office/drawing/2014/main" id="{9A809E5C-6844-419C-9A26-8D31AE6B2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838201"/>
            <a:ext cx="918009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More points in the range of integration where the integrand is evaluated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makes the trapezoid rule more accurate.  To find a relation between error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and number of points: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Use Taylor formula to derive an analytic expression for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and the trapezoid rule approximation h[f(</a:t>
            </a:r>
            <a:r>
              <a:rPr lang="en-US" altLang="en-US" sz="2000" dirty="0" err="1"/>
              <a:t>a+h</a:t>
            </a:r>
            <a:r>
              <a:rPr lang="en-US" altLang="en-US" sz="2000" dirty="0"/>
              <a:t>) + f(a)]/2 up to h</a:t>
            </a:r>
            <a:r>
              <a:rPr lang="en-US" altLang="en-US" sz="2000" baseline="30000" dirty="0"/>
              <a:t>3</a:t>
            </a:r>
            <a:r>
              <a:rPr lang="en-US" altLang="en-US" sz="20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Difference will be an estimate of the error in the composite trapezoid rule for one interval of width </a:t>
            </a:r>
            <a:r>
              <a:rPr lang="en-US" altLang="en-US" sz="2000" dirty="0" err="1"/>
              <a:t>h.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Generalize to n intervals of width h between a and b.</a:t>
            </a:r>
          </a:p>
        </p:txBody>
      </p:sp>
      <p:sp>
        <p:nvSpPr>
          <p:cNvPr id="26627" name="TextBox 1">
            <a:extLst>
              <a:ext uri="{FF2B5EF4-FFF2-40B4-BE49-F238E27FC236}">
                <a16:creationId xmlns:a16="http://schemas.microsoft.com/office/drawing/2014/main" id="{B0C239D4-DDCD-4ECD-828C-9B03E5643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04800"/>
            <a:ext cx="616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Estimating absolute error in composite trapezoid rule</a:t>
            </a:r>
          </a:p>
        </p:txBody>
      </p:sp>
      <p:graphicFrame>
        <p:nvGraphicFramePr>
          <p:cNvPr id="26628" name="Object 2">
            <a:extLst>
              <a:ext uri="{FF2B5EF4-FFF2-40B4-BE49-F238E27FC236}">
                <a16:creationId xmlns:a16="http://schemas.microsoft.com/office/drawing/2014/main" id="{FA505BFA-65D8-406B-AA18-97CF72B03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796219"/>
              </p:ext>
            </p:extLst>
          </p:nvPr>
        </p:nvGraphicFramePr>
        <p:xfrm>
          <a:off x="7920038" y="1547466"/>
          <a:ext cx="13716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30" imgH="482391" progId="Equation.3">
                  <p:embed/>
                </p:oleObj>
              </mc:Choice>
              <mc:Fallback>
                <p:oleObj name="Equation" r:id="rId3" imgW="622030" imgH="482391" progId="Equation.3">
                  <p:embed/>
                  <p:pic>
                    <p:nvPicPr>
                      <p:cNvPr id="26628" name="Object 2">
                        <a:extLst>
                          <a:ext uri="{FF2B5EF4-FFF2-40B4-BE49-F238E27FC236}">
                            <a16:creationId xmlns:a16="http://schemas.microsoft.com/office/drawing/2014/main" id="{FA505BFA-65D8-406B-AA18-97CF72B039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0038" y="1547466"/>
                        <a:ext cx="137160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>
            <a:extLst>
              <a:ext uri="{FF2B5EF4-FFF2-40B4-BE49-F238E27FC236}">
                <a16:creationId xmlns:a16="http://schemas.microsoft.com/office/drawing/2014/main" id="{A294D041-7711-49DF-8E38-04C4BCFCB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838201"/>
            <a:ext cx="497205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5BEE056B-C341-47FF-AA41-957C72F4C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04801"/>
            <a:ext cx="7646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Estimate error in Trap Rule: single subinterval of size h</a:t>
            </a: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28D92032-E8B7-4C09-8B07-0656A0ABB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5965826"/>
            <a:ext cx="6410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exact result but we don’t know the value of </a:t>
            </a:r>
            <a:r>
              <a:rPr lang="en-US" altLang="en-US" sz="2400">
                <a:latin typeface="Symbol" panose="05050102010706020507" pitchFamily="18" charset="2"/>
              </a:rPr>
              <a:t>x</a:t>
            </a:r>
            <a:r>
              <a:rPr lang="en-US" altLang="en-US" sz="2400" baseline="-25000">
                <a:latin typeface="Symbol" panose="05050102010706020507" pitchFamily="18" charset="2"/>
              </a:rPr>
              <a:t>1</a:t>
            </a:r>
            <a:r>
              <a:rPr lang="en-US" altLang="en-US" sz="240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34AC59-A3B4-4461-BCD1-2C4F3D775CFC}"/>
              </a:ext>
            </a:extLst>
          </p:cNvPr>
          <p:cNvSpPr txBox="1"/>
          <p:nvPr/>
        </p:nvSpPr>
        <p:spPr>
          <a:xfrm>
            <a:off x="8686801" y="3240088"/>
            <a:ext cx="108715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en-US" dirty="0">
                <a:latin typeface="Symbol" panose="05050102010706020507" pitchFamily="18" charset="2"/>
              </a:rPr>
              <a:t>&lt;x</a:t>
            </a:r>
            <a:r>
              <a:rPr lang="en-US" baseline="-25000" dirty="0">
                <a:latin typeface="Symbol" panose="05050102010706020507" pitchFamily="18" charset="2"/>
              </a:rPr>
              <a:t>1</a:t>
            </a:r>
            <a:r>
              <a:rPr lang="en-US" dirty="0">
                <a:latin typeface="Symbol" panose="05050102010706020507" pitchFamily="18" charset="2"/>
              </a:rPr>
              <a:t>&lt;</a:t>
            </a:r>
            <a:r>
              <a:rPr lang="en-US" dirty="0" err="1"/>
              <a:t>a+h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FD06A-B2FA-446B-A80A-A12FE10856FB}"/>
              </a:ext>
            </a:extLst>
          </p:cNvPr>
          <p:cNvSpPr txBox="1"/>
          <p:nvPr/>
        </p:nvSpPr>
        <p:spPr>
          <a:xfrm>
            <a:off x="5280026" y="4267200"/>
            <a:ext cx="36975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By fundamental theorem of calculus</a:t>
            </a:r>
            <a:endParaRPr lang="en-US" dirty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>
            <a:extLst>
              <a:ext uri="{FF2B5EF4-FFF2-40B4-BE49-F238E27FC236}">
                <a16:creationId xmlns:a16="http://schemas.microsoft.com/office/drawing/2014/main" id="{BED87C9C-4E85-4BDC-B7DF-284E27A8F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850900"/>
            <a:ext cx="4964113" cy="601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46ECE158-B949-4B62-95FF-60C738BD3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92101"/>
            <a:ext cx="7646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Estimate error in Trap Rule: single subinterval of size h</a:t>
            </a:r>
          </a:p>
        </p:txBody>
      </p:sp>
      <p:sp>
        <p:nvSpPr>
          <p:cNvPr id="29700" name="Text Box 3">
            <a:extLst>
              <a:ext uri="{FF2B5EF4-FFF2-40B4-BE49-F238E27FC236}">
                <a16:creationId xmlns:a16="http://schemas.microsoft.com/office/drawing/2014/main" id="{9318D644-A6C8-4B11-80AA-69BFACE96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1"/>
            <a:ext cx="24590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Difference between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exact and trap rule</a:t>
            </a:r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D060052D-5EC9-4576-A16E-59176498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703513"/>
            <a:ext cx="3048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Exact from previous slide</a:t>
            </a:r>
          </a:p>
        </p:txBody>
      </p:sp>
      <p:sp>
        <p:nvSpPr>
          <p:cNvPr id="29702" name="TextBox 3">
            <a:extLst>
              <a:ext uri="{FF2B5EF4-FFF2-40B4-BE49-F238E27FC236}">
                <a16:creationId xmlns:a16="http://schemas.microsoft.com/office/drawing/2014/main" id="{41BA7E8C-B245-4127-8599-0854A4815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1" y="1970089"/>
            <a:ext cx="2613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Trap rule approximation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5371CB-AB0C-4284-8069-0E995E9F7213}"/>
              </a:ext>
            </a:extLst>
          </p:cNvPr>
          <p:cNvSpPr txBox="1"/>
          <p:nvPr/>
        </p:nvSpPr>
        <p:spPr>
          <a:xfrm>
            <a:off x="6477001" y="1366838"/>
            <a:ext cx="108715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en-US" dirty="0">
                <a:latin typeface="Symbol" panose="05050102010706020507" pitchFamily="18" charset="2"/>
              </a:rPr>
              <a:t>&lt;x</a:t>
            </a:r>
            <a:r>
              <a:rPr lang="en-US" baseline="-25000" dirty="0">
                <a:latin typeface="Symbol" panose="05050102010706020507" pitchFamily="18" charset="2"/>
              </a:rPr>
              <a:t>2</a:t>
            </a:r>
            <a:r>
              <a:rPr lang="en-US" dirty="0">
                <a:latin typeface="Symbol" panose="05050102010706020507" pitchFamily="18" charset="2"/>
              </a:rPr>
              <a:t>&lt;</a:t>
            </a:r>
            <a:r>
              <a:rPr lang="en-US" dirty="0" err="1"/>
              <a:t>a+h</a:t>
            </a:r>
            <a:endParaRPr lang="en-US" dirty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>
            <a:extLst>
              <a:ext uri="{FF2B5EF4-FFF2-40B4-BE49-F238E27FC236}">
                <a16:creationId xmlns:a16="http://schemas.microsoft.com/office/drawing/2014/main" id="{2DF987F3-8F81-49E5-B803-33C0F08BB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906" y="690564"/>
            <a:ext cx="5056187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FE020ACB-B884-429D-8BFE-F11F0C735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28601"/>
            <a:ext cx="7011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Estimate error in Trap Rule: n subinterval of size 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1B6DE5-C4ED-4B46-91AC-6300EC3FE676}"/>
              </a:ext>
            </a:extLst>
          </p:cNvPr>
          <p:cNvSpPr/>
          <p:nvPr/>
        </p:nvSpPr>
        <p:spPr>
          <a:xfrm>
            <a:off x="5799138" y="3230563"/>
            <a:ext cx="152400" cy="12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5" name="Text Box 3">
            <a:extLst>
              <a:ext uri="{FF2B5EF4-FFF2-40B4-BE49-F238E27FC236}">
                <a16:creationId xmlns:a16="http://schemas.microsoft.com/office/drawing/2014/main" id="{B96C7DEE-373F-4E8B-AE96-C3F7148B1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5534527"/>
            <a:ext cx="3795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 is number of subinterval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693FFC-0362-4A81-901C-49667DEB2AE4}"/>
              </a:ext>
            </a:extLst>
          </p:cNvPr>
          <p:cNvSpPr/>
          <p:nvPr/>
        </p:nvSpPr>
        <p:spPr>
          <a:xfrm>
            <a:off x="5799138" y="2984501"/>
            <a:ext cx="152400" cy="246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7" name="TextBox 4">
            <a:extLst>
              <a:ext uri="{FF2B5EF4-FFF2-40B4-BE49-F238E27FC236}">
                <a16:creationId xmlns:a16="http://schemas.microsoft.com/office/drawing/2014/main" id="{E68BEA97-81CE-4F5E-95B9-2D76928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9739"/>
            <a:ext cx="2365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1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BE80E95-79EF-C02C-73FE-528CFD57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738" y="6167734"/>
            <a:ext cx="7319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 upper </a:t>
            </a:r>
            <a:r>
              <a:rPr lang="en-US" altLang="en-US" sz="2400"/>
              <a:t>bound use </a:t>
            </a:r>
            <a:r>
              <a:rPr lang="en-US" altLang="en-US" sz="2400" dirty="0"/>
              <a:t>largest value of f ”(x) for a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x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>
            <a:extLst>
              <a:ext uri="{FF2B5EF4-FFF2-40B4-BE49-F238E27FC236}">
                <a16:creationId xmlns:a16="http://schemas.microsoft.com/office/drawing/2014/main" id="{4E40456C-D1DB-4CC0-B854-E4AF749DCB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1179" y="1162050"/>
          <a:ext cx="1881188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31746" name="Object 2">
                        <a:extLst>
                          <a:ext uri="{FF2B5EF4-FFF2-40B4-BE49-F238E27FC236}">
                            <a16:creationId xmlns:a16="http://schemas.microsoft.com/office/drawing/2014/main" id="{4E40456C-D1DB-4CC0-B854-E4AF749DCB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179" y="1162050"/>
                        <a:ext cx="1881188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Rectangle 3">
            <a:extLst>
              <a:ext uri="{FF2B5EF4-FFF2-40B4-BE49-F238E27FC236}">
                <a16:creationId xmlns:a16="http://schemas.microsoft.com/office/drawing/2014/main" id="{7E384F7E-1671-4880-A3BB-EAE2402A4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032" y="2473415"/>
            <a:ext cx="10219464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the composite trapezoid rule with 10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|e| </a:t>
            </a: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(b-a)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/12n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n=npts-1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f(x) = sin(x), f ’(x) = cos(x), f ”(x) =  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Plot |f “(x)| = |sin(x)| between 2 and 5 to find its maximum value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8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748" name="TextBox 4">
            <a:extLst>
              <a:ext uri="{FF2B5EF4-FFF2-40B4-BE49-F238E27FC236}">
                <a16:creationId xmlns:a16="http://schemas.microsoft.com/office/drawing/2014/main" id="{B96C10D4-8DB3-4512-B3AE-BE386754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189" y="476947"/>
            <a:ext cx="86068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Example: upper bound on the error in approximating 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58EEDCBC-F7EE-9193-8B86-AFAB67373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032" y="5431756"/>
            <a:ext cx="61526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myf</a:t>
            </a:r>
            <a:r>
              <a:rPr lang="en-US" altLang="en-US" sz="2800" dirty="0"/>
              <a:t>=@(x) abs(sin(x));  </a:t>
            </a:r>
            <a:r>
              <a:rPr lang="en-US" altLang="en-US" sz="2800" dirty="0" err="1"/>
              <a:t>fplot</a:t>
            </a:r>
            <a:r>
              <a:rPr lang="en-US" altLang="en-US" sz="2800" dirty="0"/>
              <a:t>(</a:t>
            </a:r>
            <a:r>
              <a:rPr lang="en-US" altLang="en-US" sz="2800" dirty="0" err="1"/>
              <a:t>myf</a:t>
            </a:r>
            <a:r>
              <a:rPr lang="en-US" altLang="en-US" sz="2800" dirty="0"/>
              <a:t>,[2,5])</a:t>
            </a:r>
          </a:p>
        </p:txBody>
      </p:sp>
    </p:spTree>
    <p:extLst>
      <p:ext uri="{BB962C8B-B14F-4D97-AF65-F5344CB8AC3E}">
        <p14:creationId xmlns:p14="http://schemas.microsoft.com/office/powerpoint/2010/main" val="246545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>
            <a:extLst>
              <a:ext uri="{FF2B5EF4-FFF2-40B4-BE49-F238E27FC236}">
                <a16:creationId xmlns:a16="http://schemas.microsoft.com/office/drawing/2014/main" id="{99CB69B4-25E3-4621-AEC5-6E833471C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958" y="609600"/>
            <a:ext cx="60198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2">
            <a:extLst>
              <a:ext uri="{FF2B5EF4-FFF2-40B4-BE49-F238E27FC236}">
                <a16:creationId xmlns:a16="http://schemas.microsoft.com/office/drawing/2014/main" id="{D63602C6-F758-43A8-91F2-03A543B8B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210" y="4724401"/>
            <a:ext cx="2378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radians (by default)</a:t>
            </a:r>
          </a:p>
        </p:txBody>
      </p:sp>
      <p:sp>
        <p:nvSpPr>
          <p:cNvPr id="32772" name="TextBox 4">
            <a:extLst>
              <a:ext uri="{FF2B5EF4-FFF2-40B4-BE49-F238E27FC236}">
                <a16:creationId xmlns:a16="http://schemas.microsoft.com/office/drawing/2014/main" id="{1765ABE6-1C34-4DAB-9B87-63D0C871B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77" y="2466975"/>
            <a:ext cx="946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|sin(x)|</a:t>
            </a:r>
          </a:p>
        </p:txBody>
      </p:sp>
      <p:sp>
        <p:nvSpPr>
          <p:cNvPr id="32773" name="TextBox 5">
            <a:extLst>
              <a:ext uri="{FF2B5EF4-FFF2-40B4-BE49-F238E27FC236}">
                <a16:creationId xmlns:a16="http://schemas.microsoft.com/office/drawing/2014/main" id="{E250C595-E350-4160-B6E8-C539A377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80" y="1533524"/>
            <a:ext cx="26548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myf</a:t>
            </a:r>
            <a:r>
              <a:rPr lang="en-US" altLang="en-US" sz="2000" dirty="0"/>
              <a:t>=@(x) abs(sin(x));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fplot</a:t>
            </a:r>
            <a:r>
              <a:rPr lang="en-US" altLang="en-US" sz="2000" dirty="0"/>
              <a:t>(</a:t>
            </a:r>
            <a:r>
              <a:rPr lang="en-US" altLang="en-US" sz="2000" dirty="0" err="1"/>
              <a:t>myf</a:t>
            </a:r>
            <a:r>
              <a:rPr lang="en-US" altLang="en-US" sz="2000" dirty="0"/>
              <a:t>,[2,5])</a:t>
            </a:r>
          </a:p>
        </p:txBody>
      </p:sp>
      <p:sp>
        <p:nvSpPr>
          <p:cNvPr id="32774" name="TextBox 2">
            <a:extLst>
              <a:ext uri="{FF2B5EF4-FFF2-40B4-BE49-F238E27FC236}">
                <a16:creationId xmlns:a16="http://schemas.microsoft.com/office/drawing/2014/main" id="{28C8E2E9-B6EF-475E-A2B8-A050792E4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989" y="5124451"/>
            <a:ext cx="8861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Note: maximum does no occur at either end point of integration.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Note: max(|sin(x)|) is not equal to max(sin(x)) for 2</a:t>
            </a:r>
            <a:r>
              <a:rPr lang="en-US" altLang="en-US" sz="2400" u="sng"/>
              <a:t>&lt;</a:t>
            </a:r>
            <a:r>
              <a:rPr lang="en-US" altLang="en-US" sz="2400"/>
              <a:t>x</a:t>
            </a:r>
            <a:r>
              <a:rPr lang="en-US" altLang="en-US" sz="2400" u="sng"/>
              <a:t>&lt;</a:t>
            </a:r>
            <a:r>
              <a:rPr lang="en-US" altLang="en-US" sz="2400"/>
              <a:t>5</a:t>
            </a:r>
          </a:p>
        </p:txBody>
      </p:sp>
      <p:sp>
        <p:nvSpPr>
          <p:cNvPr id="32775" name="Rectangle 1">
            <a:extLst>
              <a:ext uri="{FF2B5EF4-FFF2-40B4-BE49-F238E27FC236}">
                <a16:creationId xmlns:a16="http://schemas.microsoft.com/office/drawing/2014/main" id="{BD3C9909-4D9C-4498-B58C-B5BEDA27A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5210" y="1303422"/>
            <a:ext cx="196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lang="en-US" alt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lang="en-US" altLang="en-US" sz="2400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= 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882</Words>
  <Application>Microsoft Office PowerPoint</Application>
  <PresentationFormat>Widescreen</PresentationFormat>
  <Paragraphs>109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58</cp:revision>
  <cp:lastPrinted>2022-02-03T04:25:19Z</cp:lastPrinted>
  <dcterms:created xsi:type="dcterms:W3CDTF">2015-08-24T20:50:38Z</dcterms:created>
  <dcterms:modified xsi:type="dcterms:W3CDTF">2024-02-01T16:35:17Z</dcterms:modified>
</cp:coreProperties>
</file>