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618" r:id="rId2"/>
    <p:sldId id="619" r:id="rId3"/>
    <p:sldId id="620" r:id="rId4"/>
    <p:sldId id="621" r:id="rId5"/>
    <p:sldId id="623" r:id="rId6"/>
    <p:sldId id="624" r:id="rId7"/>
    <p:sldId id="626" r:id="rId8"/>
    <p:sldId id="628" r:id="rId9"/>
    <p:sldId id="629" r:id="rId10"/>
    <p:sldId id="631" r:id="rId11"/>
    <p:sldId id="632" r:id="rId12"/>
    <p:sldId id="633" r:id="rId13"/>
    <p:sldId id="634" r:id="rId14"/>
    <p:sldId id="636" r:id="rId15"/>
    <p:sldId id="637" r:id="rId16"/>
    <p:sldId id="638" r:id="rId17"/>
    <p:sldId id="639" r:id="rId18"/>
    <p:sldId id="640" r:id="rId19"/>
    <p:sldId id="641" r:id="rId20"/>
  </p:sldIdLst>
  <p:sldSz cx="12192000" cy="6858000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70258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70258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>
              <a:defRPr sz="1200"/>
            </a:lvl1pPr>
          </a:lstStyle>
          <a:p>
            <a:fld id="{3F48FCBD-6E93-4128-B4F5-EBB278B7610A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0250" y="1171575"/>
            <a:ext cx="5626100" cy="31638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6" tIns="47023" rIns="94046" bIns="470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0" y="4510564"/>
            <a:ext cx="5669280" cy="3690461"/>
          </a:xfrm>
          <a:prstGeom prst="rect">
            <a:avLst/>
          </a:prstGeom>
        </p:spPr>
        <p:txBody>
          <a:bodyPr vert="horz" lIns="94046" tIns="47023" rIns="94046" bIns="4702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4"/>
            <a:ext cx="3070860" cy="470257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0" y="8902344"/>
            <a:ext cx="3070860" cy="470257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>
              <a:defRPr sz="1200"/>
            </a:lvl1pPr>
          </a:lstStyle>
          <a:p>
            <a:fld id="{C10853DF-5AA7-4611-9995-C98EB1257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97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134C8208-5788-4FEC-84C2-7BB8B095FDF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8E801BF3-E5C5-4EC4-90F5-A000DF1B9D9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2DF8F449-CDDA-4AF9-BCBA-6516D1CB05C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4124" indent="-29389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5576" indent="-23511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5806" indent="-23511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6036" indent="-23511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86266" indent="-235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56496" indent="-235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26727" indent="-235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96957" indent="-235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B1F7EBB-9DB1-4DC0-A5F4-06A1B4D491CE}" type="slidenum">
              <a:rPr lang="en-US" altLang="en-US"/>
              <a:pPr/>
              <a:t>16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632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807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251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531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507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99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386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099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552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876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171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6CB05-AA82-47C8-AD8E-F4D7DCD85CFC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61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3">
            <a:extLst>
              <a:ext uri="{FF2B5EF4-FFF2-40B4-BE49-F238E27FC236}">
                <a16:creationId xmlns:a16="http://schemas.microsoft.com/office/drawing/2014/main" id="{E94D8C40-E99F-41D9-9D9F-DDF148C62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990600"/>
            <a:ext cx="7767638" cy="41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Numerical Integration (Chapters 5 &amp; 6, C&amp;K 6</a:t>
            </a:r>
            <a:r>
              <a:rPr lang="en-US" altLang="en-US" sz="2400" baseline="30000"/>
              <a:t>th</a:t>
            </a:r>
            <a:r>
              <a:rPr lang="en-US" altLang="en-US" sz="2400"/>
              <a:t> edition)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Code development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	trapezoid rule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	Simpson’s rule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	Gauss quadrature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	Laguerre quadrature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Analysis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	changing the variable of integration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	upper bound on error in trapezoid rule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	uniform method to derive numerical integration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4">
            <a:extLst>
              <a:ext uri="{FF2B5EF4-FFF2-40B4-BE49-F238E27FC236}">
                <a16:creationId xmlns:a16="http://schemas.microsoft.com/office/drawing/2014/main" id="{85F56C93-62EE-4318-9642-DF3CB4F91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0323" y="397042"/>
            <a:ext cx="8451353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MATLAB script to apply trapezoid rule function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to estimate			with logarithmically spaced points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		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	integrand=@(x) exp(-x);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	exact=exp(-1)-exp(-5);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	y=</a:t>
            </a:r>
            <a:r>
              <a:rPr lang="en-US" altLang="en-US" sz="2400" dirty="0" err="1"/>
              <a:t>linspace</a:t>
            </a:r>
            <a:r>
              <a:rPr lang="en-US" altLang="en-US" sz="2400" dirty="0"/>
              <a:t>(0,log(5),10);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</a:t>
            </a:r>
            <a:r>
              <a:rPr lang="en-US" altLang="en-US" sz="2400" dirty="0" err="1"/>
              <a:t>newx</a:t>
            </a:r>
            <a:r>
              <a:rPr lang="en-US" altLang="en-US" sz="2400" dirty="0"/>
              <a:t>=exp(y);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A2 = </a:t>
            </a:r>
            <a:r>
              <a:rPr lang="en-US" altLang="en-US" sz="2400" dirty="0" err="1"/>
              <a:t>arbitrary_spacing</a:t>
            </a:r>
            <a:r>
              <a:rPr lang="en-US" altLang="en-US" sz="2400" dirty="0"/>
              <a:t>(</a:t>
            </a:r>
            <a:r>
              <a:rPr lang="en-US" altLang="en-US" sz="2400" dirty="0" err="1"/>
              <a:t>newx,integrand</a:t>
            </a:r>
            <a:r>
              <a:rPr lang="en-US" altLang="en-US" sz="2400" dirty="0"/>
              <a:t>(</a:t>
            </a:r>
            <a:r>
              <a:rPr lang="en-US" altLang="en-US" sz="2400" dirty="0" err="1"/>
              <a:t>newx</a:t>
            </a:r>
            <a:r>
              <a:rPr lang="en-US" altLang="en-US" sz="2400" dirty="0"/>
              <a:t>));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PD2 = 100*abs((A2-exact)/exact);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</a:t>
            </a:r>
            <a:r>
              <a:rPr lang="en-US" altLang="en-US" sz="2400" dirty="0" err="1"/>
              <a:t>disp</a:t>
            </a:r>
            <a:r>
              <a:rPr lang="en-US" altLang="en-US" sz="2400" dirty="0"/>
              <a:t>([A2, exact, PD2)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Run this script</a:t>
            </a:r>
          </a:p>
        </p:txBody>
      </p:sp>
      <p:graphicFrame>
        <p:nvGraphicFramePr>
          <p:cNvPr id="12291" name="Object 4">
            <a:extLst>
              <a:ext uri="{FF2B5EF4-FFF2-40B4-BE49-F238E27FC236}">
                <a16:creationId xmlns:a16="http://schemas.microsoft.com/office/drawing/2014/main" id="{43A211B3-F9F4-466B-9B47-D667992B35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0693241"/>
              </p:ext>
            </p:extLst>
          </p:nvPr>
        </p:nvGraphicFramePr>
        <p:xfrm>
          <a:off x="3645570" y="886327"/>
          <a:ext cx="1600200" cy="101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36600" imgH="469900" progId="Equation.3">
                  <p:embed/>
                </p:oleObj>
              </mc:Choice>
              <mc:Fallback>
                <p:oleObj name="Equation" r:id="rId2" imgW="736600" imgH="469900" progId="Equation.3">
                  <p:embed/>
                  <p:pic>
                    <p:nvPicPr>
                      <p:cNvPr id="12291" name="Object 4">
                        <a:extLst>
                          <a:ext uri="{FF2B5EF4-FFF2-40B4-BE49-F238E27FC236}">
                            <a16:creationId xmlns:a16="http://schemas.microsoft.com/office/drawing/2014/main" id="{43A211B3-F9F4-466B-9B47-D667992B358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5570" y="886327"/>
                        <a:ext cx="1600200" cy="1017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3">
            <a:extLst>
              <a:ext uri="{FF2B5EF4-FFF2-40B4-BE49-F238E27FC236}">
                <a16:creationId xmlns:a16="http://schemas.microsoft.com/office/drawing/2014/main" id="{C7139A17-4131-4DC9-9144-BA2BEB76D8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389" y="2356267"/>
            <a:ext cx="11285622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What is the difference between the two choices of where the integrand is evaluated?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Plot the 2 choices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">
            <a:extLst>
              <a:ext uri="{FF2B5EF4-FFF2-40B4-BE49-F238E27FC236}">
                <a16:creationId xmlns:a16="http://schemas.microsoft.com/office/drawing/2014/main" id="{1E054735-04EF-43FD-9217-227CF84C76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6400" y="1066800"/>
            <a:ext cx="6400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Box 1">
            <a:extLst>
              <a:ext uri="{FF2B5EF4-FFF2-40B4-BE49-F238E27FC236}">
                <a16:creationId xmlns:a16="http://schemas.microsoft.com/office/drawing/2014/main" id="{6FF5D0E9-DCB8-4B5D-B098-EF40EE8F2D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5637214"/>
            <a:ext cx="9223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index</a:t>
            </a:r>
          </a:p>
        </p:txBody>
      </p:sp>
      <p:sp>
        <p:nvSpPr>
          <p:cNvPr id="14340" name="TextBox 3">
            <a:extLst>
              <a:ext uri="{FF2B5EF4-FFF2-40B4-BE49-F238E27FC236}">
                <a16:creationId xmlns:a16="http://schemas.microsoft.com/office/drawing/2014/main" id="{9080B80E-40E2-4729-BB4A-3EE461262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9614" y="2743201"/>
            <a:ext cx="20859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equal spacing</a:t>
            </a:r>
          </a:p>
        </p:txBody>
      </p:sp>
      <p:sp>
        <p:nvSpPr>
          <p:cNvPr id="14341" name="TextBox 4">
            <a:extLst>
              <a:ext uri="{FF2B5EF4-FFF2-40B4-BE49-F238E27FC236}">
                <a16:creationId xmlns:a16="http://schemas.microsoft.com/office/drawing/2014/main" id="{61850A88-E057-482B-8B42-6F1F4F3C9D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1" y="4189413"/>
            <a:ext cx="17446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log spacing</a:t>
            </a:r>
          </a:p>
        </p:txBody>
      </p:sp>
      <p:sp>
        <p:nvSpPr>
          <p:cNvPr id="14342" name="TextBox 5">
            <a:extLst>
              <a:ext uri="{FF2B5EF4-FFF2-40B4-BE49-F238E27FC236}">
                <a16:creationId xmlns:a16="http://schemas.microsoft.com/office/drawing/2014/main" id="{74388CAD-ADE5-4262-B161-1BF0FDC2D3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7439" y="2976563"/>
            <a:ext cx="1177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x-value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>
            <a:extLst>
              <a:ext uri="{FF2B5EF4-FFF2-40B4-BE49-F238E27FC236}">
                <a16:creationId xmlns:a16="http://schemas.microsoft.com/office/drawing/2014/main" id="{2F1A665E-81B0-4B6D-BC42-075D6C550C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1" y="2438401"/>
            <a:ext cx="56557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Change variable of integration to y=ln(x)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2">
            <a:extLst>
              <a:ext uri="{FF2B5EF4-FFF2-40B4-BE49-F238E27FC236}">
                <a16:creationId xmlns:a16="http://schemas.microsoft.com/office/drawing/2014/main" id="{9972810D-84B6-499D-A29B-7C8D80CDB5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901701"/>
            <a:ext cx="8534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Use the transformation </a:t>
            </a:r>
            <a:r>
              <a:rPr lang="en-US" altLang="en-US" sz="2400" i="1" dirty="0"/>
              <a:t>y = ln(x) </a:t>
            </a:r>
            <a:r>
              <a:rPr lang="en-US" altLang="en-US" sz="2400" dirty="0"/>
              <a:t>to change the variable of integration.  </a:t>
            </a:r>
            <a:r>
              <a:rPr lang="en-US" altLang="en-US" sz="2400" i="1" dirty="0" err="1"/>
              <a:t>dy</a:t>
            </a:r>
            <a:r>
              <a:rPr lang="en-US" altLang="en-US" sz="2400" i="1" dirty="0"/>
              <a:t> = dx/x  dx=x(y)</a:t>
            </a:r>
            <a:r>
              <a:rPr lang="en-US" altLang="en-US" sz="2400" i="1" dirty="0" err="1"/>
              <a:t>dy</a:t>
            </a:r>
            <a:r>
              <a:rPr lang="en-US" altLang="en-US" sz="2400" i="1" dirty="0"/>
              <a:t> </a:t>
            </a:r>
          </a:p>
        </p:txBody>
      </p:sp>
      <p:graphicFrame>
        <p:nvGraphicFramePr>
          <p:cNvPr id="16387" name="Object 1">
            <a:extLst>
              <a:ext uri="{FF2B5EF4-FFF2-40B4-BE49-F238E27FC236}">
                <a16:creationId xmlns:a16="http://schemas.microsoft.com/office/drawing/2014/main" id="{0D596F22-B192-4888-9399-C653968C37C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57401" y="1981201"/>
          <a:ext cx="5713413" cy="110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136900" imgH="609600" progId="Equation.3">
                  <p:embed/>
                </p:oleObj>
              </mc:Choice>
              <mc:Fallback>
                <p:oleObj name="Equation" r:id="rId2" imgW="3136900" imgH="609600" progId="Equation.3">
                  <p:embed/>
                  <p:pic>
                    <p:nvPicPr>
                      <p:cNvPr id="16387" name="Object 1">
                        <a:extLst>
                          <a:ext uri="{FF2B5EF4-FFF2-40B4-BE49-F238E27FC236}">
                            <a16:creationId xmlns:a16="http://schemas.microsoft.com/office/drawing/2014/main" id="{0D596F22-B192-4888-9399-C653968C37C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1" y="1981201"/>
                        <a:ext cx="5713413" cy="1109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8" name="TextBox 2">
            <a:extLst>
              <a:ext uri="{FF2B5EF4-FFF2-40B4-BE49-F238E27FC236}">
                <a16:creationId xmlns:a16="http://schemas.microsoft.com/office/drawing/2014/main" id="{E6568AC9-0F42-456A-8558-614A120FC7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1" y="2286001"/>
            <a:ext cx="20939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i="1"/>
              <a:t>x(y)= exp(y)</a:t>
            </a:r>
            <a:endParaRPr lang="en-US" altLang="en-US" sz="1800" i="1"/>
          </a:p>
        </p:txBody>
      </p:sp>
      <p:sp>
        <p:nvSpPr>
          <p:cNvPr id="16389" name="TextBox 3">
            <a:extLst>
              <a:ext uri="{FF2B5EF4-FFF2-40B4-BE49-F238E27FC236}">
                <a16:creationId xmlns:a16="http://schemas.microsoft.com/office/drawing/2014/main" id="{3A41C236-503E-463D-8A61-B054B8A563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1" y="3352801"/>
            <a:ext cx="55229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Integrand is a function of </a:t>
            </a:r>
            <a:r>
              <a:rPr lang="en-US" altLang="en-US" sz="2400" i="1"/>
              <a:t>y</a:t>
            </a:r>
            <a:r>
              <a:rPr lang="en-US" altLang="en-US" sz="2400"/>
              <a:t> through </a:t>
            </a:r>
            <a:r>
              <a:rPr lang="en-US" altLang="en-US" sz="2400" i="1"/>
              <a:t>x(y)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2">
            <a:extLst>
              <a:ext uri="{FF2B5EF4-FFF2-40B4-BE49-F238E27FC236}">
                <a16:creationId xmlns:a16="http://schemas.microsoft.com/office/drawing/2014/main" id="{FB20B27A-E575-48ED-8C55-9920BBF49D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48248"/>
            <a:ext cx="8534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Write a script to approximate</a:t>
            </a:r>
            <a:endParaRPr lang="en-US" altLang="en-US" sz="2400" i="1" dirty="0"/>
          </a:p>
        </p:txBody>
      </p:sp>
      <p:graphicFrame>
        <p:nvGraphicFramePr>
          <p:cNvPr id="17411" name="Object 1">
            <a:extLst>
              <a:ext uri="{FF2B5EF4-FFF2-40B4-BE49-F238E27FC236}">
                <a16:creationId xmlns:a16="http://schemas.microsoft.com/office/drawing/2014/main" id="{8E94F7D3-7E24-43A1-8E00-A99A1CEDE8E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6501039"/>
              </p:ext>
            </p:extLst>
          </p:nvPr>
        </p:nvGraphicFramePr>
        <p:xfrm>
          <a:off x="1857376" y="993274"/>
          <a:ext cx="5713413" cy="110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136900" imgH="609600" progId="Equation.3">
                  <p:embed/>
                </p:oleObj>
              </mc:Choice>
              <mc:Fallback>
                <p:oleObj name="Equation" r:id="rId2" imgW="3136900" imgH="609600" progId="Equation.3">
                  <p:embed/>
                  <p:pic>
                    <p:nvPicPr>
                      <p:cNvPr id="17411" name="Object 1">
                        <a:extLst>
                          <a:ext uri="{FF2B5EF4-FFF2-40B4-BE49-F238E27FC236}">
                            <a16:creationId xmlns:a16="http://schemas.microsoft.com/office/drawing/2014/main" id="{8E94F7D3-7E24-43A1-8E00-A99A1CEDE8E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76" y="993274"/>
                        <a:ext cx="5713413" cy="1109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2" name="TextBox 2">
            <a:extLst>
              <a:ext uri="{FF2B5EF4-FFF2-40B4-BE49-F238E27FC236}">
                <a16:creationId xmlns:a16="http://schemas.microsoft.com/office/drawing/2014/main" id="{22463534-557A-486B-8D5B-F6184348C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9338" y="1286167"/>
            <a:ext cx="20939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i="1" dirty="0"/>
              <a:t>x(y)= exp(y)</a:t>
            </a:r>
            <a:endParaRPr lang="en-US" altLang="en-US" sz="1800" i="1" dirty="0"/>
          </a:p>
        </p:txBody>
      </p:sp>
      <p:sp>
        <p:nvSpPr>
          <p:cNvPr id="17413" name="TextBox 3">
            <a:extLst>
              <a:ext uri="{FF2B5EF4-FFF2-40B4-BE49-F238E27FC236}">
                <a16:creationId xmlns:a16="http://schemas.microsoft.com/office/drawing/2014/main" id="{B0CA6087-EF55-4D7F-A365-E7CE073306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232" y="2285998"/>
            <a:ext cx="11369842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using the integration variable </a:t>
            </a:r>
            <a:r>
              <a:rPr lang="en-US" altLang="en-US" sz="2400" i="1" dirty="0"/>
              <a:t>y</a:t>
            </a:r>
            <a:r>
              <a:rPr lang="en-US" altLang="en-US" sz="2400" dirty="0"/>
              <a:t> with 10 equally spaced points between 0 and ln(5), estimate integral without make the integrand an explicit function of y.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Pseudocode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</a:t>
            </a:r>
            <a:r>
              <a:rPr lang="en-US" altLang="en-US" sz="2400" dirty="0" err="1"/>
              <a:t>function_handle</a:t>
            </a:r>
            <a:r>
              <a:rPr lang="en-US" altLang="en-US" sz="2400" dirty="0"/>
              <a:t> for e</a:t>
            </a:r>
            <a:r>
              <a:rPr lang="en-US" altLang="en-US" sz="2400" baseline="30000" dirty="0"/>
              <a:t>-x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exact value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vector of </a:t>
            </a:r>
            <a:r>
              <a:rPr lang="en-US" altLang="en-US" sz="2400" dirty="0" err="1"/>
              <a:t>y_values</a:t>
            </a: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vector </a:t>
            </a:r>
            <a:r>
              <a:rPr lang="en-US" altLang="en-US" sz="2400" dirty="0" err="1"/>
              <a:t>xofy</a:t>
            </a:r>
            <a:r>
              <a:rPr lang="en-US" altLang="en-US" sz="2400" dirty="0"/>
              <a:t> = </a:t>
            </a:r>
            <a:r>
              <a:rPr lang="en-US" altLang="en-US" sz="2400" dirty="0" err="1"/>
              <a:t>e</a:t>
            </a:r>
            <a:r>
              <a:rPr lang="en-US" altLang="en-US" sz="2400" baseline="30000" dirty="0" err="1"/>
              <a:t>y</a:t>
            </a:r>
            <a:endParaRPr lang="en-US" altLang="en-US" sz="2400" baseline="30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</a:t>
            </a:r>
            <a:r>
              <a:rPr lang="en-US" altLang="en-US" sz="2400" dirty="0" err="1"/>
              <a:t>arbitrary_spacing</a:t>
            </a:r>
            <a:r>
              <a:rPr lang="en-US" altLang="en-US" sz="2400" dirty="0"/>
              <a:t>(</a:t>
            </a:r>
            <a:r>
              <a:rPr lang="en-US" altLang="en-US" sz="2400" dirty="0" err="1"/>
              <a:t>y_values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function_handle</a:t>
            </a:r>
            <a:r>
              <a:rPr lang="en-US" altLang="en-US" sz="2400" dirty="0"/>
              <a:t>(</a:t>
            </a:r>
            <a:r>
              <a:rPr lang="en-US" altLang="en-US" sz="2400" dirty="0" err="1"/>
              <a:t>xofy</a:t>
            </a:r>
            <a:r>
              <a:rPr lang="en-US" altLang="en-US" sz="2400" dirty="0"/>
              <a:t>).*</a:t>
            </a:r>
            <a:r>
              <a:rPr lang="en-US" altLang="en-US" sz="2400" dirty="0" err="1"/>
              <a:t>xofy</a:t>
            </a: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i="1" dirty="0"/>
              <a:t>	</a:t>
            </a:r>
            <a:r>
              <a:rPr lang="en-US" altLang="en-US" sz="2400" dirty="0"/>
              <a:t>absolute percent difference from exact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display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i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4">
            <a:extLst>
              <a:ext uri="{FF2B5EF4-FFF2-40B4-BE49-F238E27FC236}">
                <a16:creationId xmlns:a16="http://schemas.microsoft.com/office/drawing/2014/main" id="{FB0A83BB-7E71-4CCE-8901-18CDFC1AB4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1" y="990601"/>
            <a:ext cx="8480425" cy="443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MATLAB script to apply trapezoid rule to approximate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with a new integration variable y=ln(x).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	integrand=@(x) exp(-x);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	exact=exp(-1)-exp(-5);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	y=</a:t>
            </a:r>
            <a:r>
              <a:rPr lang="en-US" altLang="en-US" sz="2400" dirty="0" err="1"/>
              <a:t>linspace</a:t>
            </a:r>
            <a:r>
              <a:rPr lang="en-US" altLang="en-US" sz="2400" dirty="0"/>
              <a:t>(0,log(5),10);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</a:t>
            </a:r>
            <a:r>
              <a:rPr lang="en-US" altLang="en-US" sz="2400" dirty="0" err="1"/>
              <a:t>xofy</a:t>
            </a:r>
            <a:r>
              <a:rPr lang="en-US" altLang="en-US" sz="2400" dirty="0"/>
              <a:t>=exp(y);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A3 = </a:t>
            </a:r>
            <a:r>
              <a:rPr lang="en-US" altLang="en-US" sz="2400" dirty="0" err="1"/>
              <a:t>arbitrary_spacing</a:t>
            </a:r>
            <a:r>
              <a:rPr lang="en-US" altLang="en-US" sz="2400" dirty="0"/>
              <a:t>(y, </a:t>
            </a:r>
            <a:r>
              <a:rPr lang="en-US" altLang="en-US" sz="2400" dirty="0" err="1"/>
              <a:t>xofy</a:t>
            </a:r>
            <a:r>
              <a:rPr lang="en-US" altLang="en-US" sz="2400" dirty="0"/>
              <a:t>.*integrand(</a:t>
            </a:r>
            <a:r>
              <a:rPr lang="en-US" altLang="en-US" sz="2400" dirty="0" err="1"/>
              <a:t>xofy</a:t>
            </a:r>
            <a:r>
              <a:rPr lang="en-US" altLang="en-US" sz="2400" dirty="0"/>
              <a:t>));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PD3=100*abs((A3-exact)/exact);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</a:t>
            </a:r>
            <a:r>
              <a:rPr lang="en-US" altLang="en-US" sz="2400" dirty="0" err="1"/>
              <a:t>disp</a:t>
            </a:r>
            <a:r>
              <a:rPr lang="en-US" altLang="en-US" sz="2400" dirty="0"/>
              <a:t>([A3,exact,PD3])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Run this script	</a:t>
            </a:r>
          </a:p>
        </p:txBody>
      </p:sp>
      <p:graphicFrame>
        <p:nvGraphicFramePr>
          <p:cNvPr id="18435" name="Object 4">
            <a:extLst>
              <a:ext uri="{FF2B5EF4-FFF2-40B4-BE49-F238E27FC236}">
                <a16:creationId xmlns:a16="http://schemas.microsoft.com/office/drawing/2014/main" id="{E547F767-D846-4D33-BE0B-232FE65F444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5930303"/>
              </p:ext>
            </p:extLst>
          </p:nvPr>
        </p:nvGraphicFramePr>
        <p:xfrm>
          <a:off x="9164053" y="629651"/>
          <a:ext cx="1809370" cy="11510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736600" imgH="469900" progId="Equation.3">
                  <p:embed/>
                </p:oleObj>
              </mc:Choice>
              <mc:Fallback>
                <p:oleObj name="Equation" r:id="rId3" imgW="736600" imgH="469900" progId="Equation.3">
                  <p:embed/>
                  <p:pic>
                    <p:nvPicPr>
                      <p:cNvPr id="18435" name="Object 4">
                        <a:extLst>
                          <a:ext uri="{FF2B5EF4-FFF2-40B4-BE49-F238E27FC236}">
                            <a16:creationId xmlns:a16="http://schemas.microsoft.com/office/drawing/2014/main" id="{E547F767-D846-4D33-BE0B-232FE65F444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64053" y="629651"/>
                        <a:ext cx="1809370" cy="11510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C4DCDB09-25BF-4550-A676-01777283A0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795338"/>
            <a:ext cx="70866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80" tIns="34290" rIns="68580" bIns="34290" anchor="ctr">
            <a:spAutoFit/>
          </a:bodyPr>
          <a:lstStyle>
            <a:lvl1pPr defTabSz="6858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858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858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858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858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ea typeface="Times New Roman" panose="02020603050405020304" pitchFamily="18" charset="0"/>
                <a:cs typeface="Arial" panose="020B0604020202020204" pitchFamily="34" charset="0"/>
              </a:rPr>
              <a:t>Summary of results to estimate 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A371E3A1-3686-4932-A8E8-E3C261309C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919289"/>
            <a:ext cx="8077200" cy="243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80" tIns="34290" rIns="68580" bIns="34290" anchor="ctr">
            <a:spAutoFit/>
          </a:bodyPr>
          <a:lstStyle>
            <a:lvl1pPr defTabSz="6858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858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858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858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858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ea typeface="Times New Roman" panose="02020603050405020304" pitchFamily="18" charset="0"/>
                <a:cs typeface="Arial" panose="020B0604020202020204" pitchFamily="34" charset="0"/>
              </a:rPr>
              <a:t>by the trapezoid rule with 10 points when the points are chosen in the following ways: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ea typeface="Times New Roman" panose="02020603050405020304" pitchFamily="18" charset="0"/>
                <a:cs typeface="Arial" panose="020B0604020202020204" pitchFamily="34" charset="0"/>
              </a:rPr>
              <a:t>1. Equally spaced on [1, 5]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ea typeface="Times New Roman" panose="02020603050405020304" pitchFamily="18" charset="0"/>
                <a:cs typeface="Arial" panose="020B0604020202020204" pitchFamily="34" charset="0"/>
              </a:rPr>
              <a:t>2. Logarithmically spaced [1, 5]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ea typeface="Times New Roman" panose="02020603050405020304" pitchFamily="18" charset="0"/>
                <a:cs typeface="Arial" panose="020B0604020202020204" pitchFamily="34" charset="0"/>
              </a:rPr>
              <a:t>3. Equally spaced on [0, ln(5)] in the new integration variable y = ln(x).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40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ea typeface="Times New Roman" panose="02020603050405020304" pitchFamily="18" charset="0"/>
                <a:cs typeface="Arial" panose="020B0604020202020204" pitchFamily="34" charset="0"/>
              </a:rPr>
              <a:t>Results for percent difference: (1) 1.6407, (2) 1.1756, (3) 0.0995</a:t>
            </a:r>
          </a:p>
        </p:txBody>
      </p:sp>
      <p:graphicFrame>
        <p:nvGraphicFramePr>
          <p:cNvPr id="20484" name="Object 4">
            <a:extLst>
              <a:ext uri="{FF2B5EF4-FFF2-40B4-BE49-F238E27FC236}">
                <a16:creationId xmlns:a16="http://schemas.microsoft.com/office/drawing/2014/main" id="{5EAB7E36-CB1C-4369-AF09-170EE919342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05600" y="504825"/>
          <a:ext cx="1600200" cy="101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36600" imgH="469900" progId="Equation.3">
                  <p:embed/>
                </p:oleObj>
              </mc:Choice>
              <mc:Fallback>
                <p:oleObj name="Equation" r:id="rId2" imgW="736600" imgH="469900" progId="Equation.3">
                  <p:embed/>
                  <p:pic>
                    <p:nvPicPr>
                      <p:cNvPr id="20484" name="Object 4">
                        <a:extLst>
                          <a:ext uri="{FF2B5EF4-FFF2-40B4-BE49-F238E27FC236}">
                            <a16:creationId xmlns:a16="http://schemas.microsoft.com/office/drawing/2014/main" id="{5EAB7E36-CB1C-4369-AF09-170EE919342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504825"/>
                        <a:ext cx="1600200" cy="1017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4580FB3D-2707-4CE5-9DBB-AAC8E87F13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958850"/>
            <a:ext cx="5181600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80" tIns="34290" rIns="68580" bIns="34290" anchor="ctr">
            <a:spAutoFit/>
          </a:bodyPr>
          <a:lstStyle>
            <a:lvl1pPr defTabSz="6858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858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858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858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858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ea typeface="Times New Roman" panose="02020603050405020304" pitchFamily="18" charset="0"/>
                <a:cs typeface="Arial" panose="020B0604020202020204" pitchFamily="34" charset="0"/>
              </a:rPr>
              <a:t>What we learned from this exercise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646D12B9-4C25-4376-8B1B-0403C1895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8100" y="1905000"/>
            <a:ext cx="8077200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80" tIns="34290" rIns="68580" bIns="34290" anchor="ctr">
            <a:spAutoFit/>
          </a:bodyPr>
          <a:lstStyle>
            <a:lvl1pPr defTabSz="6858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858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858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858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858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For a given numerical integration method and a specified number of points, additional factors affect the accuracy of approximation.  Two important factors are: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1. Where the integrand is evaluated.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2. Which integration variable is used.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5C08875A-4E3D-4EBF-9E93-D62AC9B60F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862014"/>
            <a:ext cx="6705600" cy="37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80" tIns="34290" rIns="68580" bIns="34290" anchor="ctr">
            <a:spAutoFit/>
          </a:bodyPr>
          <a:lstStyle>
            <a:lvl1pPr defTabSz="6858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858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858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858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858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Assignment 5</a:t>
            </a:r>
          </a:p>
        </p:txBody>
      </p:sp>
      <p:graphicFrame>
        <p:nvGraphicFramePr>
          <p:cNvPr id="22531" name="Object 2">
            <a:extLst>
              <a:ext uri="{FF2B5EF4-FFF2-40B4-BE49-F238E27FC236}">
                <a16:creationId xmlns:a16="http://schemas.microsoft.com/office/drawing/2014/main" id="{D19DBBBA-CFA9-4692-8584-B2E6F8E3D98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19401" y="1693863"/>
          <a:ext cx="224631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90170" imgH="469696" progId="Equation.3">
                  <p:embed/>
                </p:oleObj>
              </mc:Choice>
              <mc:Fallback>
                <p:oleObj name="Equation" r:id="rId2" imgW="990170" imgH="469696" progId="Equation.3">
                  <p:embed/>
                  <p:pic>
                    <p:nvPicPr>
                      <p:cNvPr id="22531" name="Object 2">
                        <a:extLst>
                          <a:ext uri="{FF2B5EF4-FFF2-40B4-BE49-F238E27FC236}">
                            <a16:creationId xmlns:a16="http://schemas.microsoft.com/office/drawing/2014/main" id="{D19DBBBA-CFA9-4692-8584-B2E6F8E3D98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1" y="1693863"/>
                        <a:ext cx="2246313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2" name="Rectangle 3">
            <a:extLst>
              <a:ext uri="{FF2B5EF4-FFF2-40B4-BE49-F238E27FC236}">
                <a16:creationId xmlns:a16="http://schemas.microsoft.com/office/drawing/2014/main" id="{0D20C204-003C-456F-A514-6003D10143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2754554"/>
            <a:ext cx="8077200" cy="33316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80" tIns="34290" rIns="68580" bIns="34290" anchor="ctr">
            <a:spAutoFit/>
          </a:bodyPr>
          <a:lstStyle>
            <a:lvl1pPr defTabSz="6858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858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858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858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858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Assume -18.79829683678703 is the “exact” value of the integral.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6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Estimate this integral by the trapezoid rule with 10 points when the points are chosen in the following ways: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1. Equally spaced on [1, 3]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2. Logarithmically spaced [1, 3]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3. Equally spaced on [0, ln(3)] in the new integration variable y = ln(x).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6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Calculate the absolute percent difference,100*abs((A-exact)/exact), from the exact value in each case. </a:t>
            </a:r>
            <a:r>
              <a:rPr lang="en-US" altLang="en-US" sz="2000" dirty="0"/>
              <a:t>Hand in a copy of command window that shows your scripts and results.</a:t>
            </a:r>
            <a:endParaRPr lang="en-US" altLang="en-US" sz="2000" dirty="0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>
            <a:extLst>
              <a:ext uri="{FF2B5EF4-FFF2-40B4-BE49-F238E27FC236}">
                <a16:creationId xmlns:a16="http://schemas.microsoft.com/office/drawing/2014/main" id="{94F78469-80E0-4C58-9837-518671CA8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1" y="2438401"/>
            <a:ext cx="41052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Derive the trapezoid rule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rapizoid rule">
            <a:extLst>
              <a:ext uri="{FF2B5EF4-FFF2-40B4-BE49-F238E27FC236}">
                <a16:creationId xmlns:a16="http://schemas.microsoft.com/office/drawing/2014/main" id="{CE06DBDD-8B0B-417D-9613-DCE98792A0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5763" y="874713"/>
            <a:ext cx="4051300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3DC5C0C-7F02-4678-B4BC-9268A0E0CE16}"/>
              </a:ext>
            </a:extLst>
          </p:cNvPr>
          <p:cNvSpPr/>
          <p:nvPr/>
        </p:nvSpPr>
        <p:spPr>
          <a:xfrm>
            <a:off x="2903538" y="2228851"/>
            <a:ext cx="4062412" cy="28670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C49838-C0C9-4C97-8439-B539A5D6465C}"/>
              </a:ext>
            </a:extLst>
          </p:cNvPr>
          <p:cNvSpPr/>
          <p:nvPr/>
        </p:nvSpPr>
        <p:spPr>
          <a:xfrm>
            <a:off x="2895600" y="5095876"/>
            <a:ext cx="4064000" cy="777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5BA9B8-C6BC-4305-A383-347580F613A7}"/>
              </a:ext>
            </a:extLst>
          </p:cNvPr>
          <p:cNvSpPr/>
          <p:nvPr/>
        </p:nvSpPr>
        <p:spPr>
          <a:xfrm>
            <a:off x="2925764" y="857250"/>
            <a:ext cx="1912937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5126" name="Text Box 3">
            <a:extLst>
              <a:ext uri="{FF2B5EF4-FFF2-40B4-BE49-F238E27FC236}">
                <a16:creationId xmlns:a16="http://schemas.microsoft.com/office/drawing/2014/main" id="{811C265C-3889-41E7-BE41-ADAA9EA52A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1893" y="5450721"/>
            <a:ext cx="36900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Usually, x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 = a and </a:t>
            </a:r>
            <a:r>
              <a:rPr lang="en-US" altLang="en-US" sz="2400" dirty="0" err="1"/>
              <a:t>x</a:t>
            </a:r>
            <a:r>
              <a:rPr lang="en-US" altLang="en-US" sz="2400" baseline="-25000" dirty="0" err="1"/>
              <a:t>n</a:t>
            </a:r>
            <a:r>
              <a:rPr lang="en-US" altLang="en-US" sz="2400" dirty="0"/>
              <a:t> = b </a:t>
            </a:r>
          </a:p>
        </p:txBody>
      </p:sp>
      <p:graphicFrame>
        <p:nvGraphicFramePr>
          <p:cNvPr id="5127" name="Object 4">
            <a:extLst>
              <a:ext uri="{FF2B5EF4-FFF2-40B4-BE49-F238E27FC236}">
                <a16:creationId xmlns:a16="http://schemas.microsoft.com/office/drawing/2014/main" id="{07F6DD14-BF75-4D00-AF8A-EC7F9F9F2F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2242029"/>
              </p:ext>
            </p:extLst>
          </p:nvPr>
        </p:nvGraphicFramePr>
        <p:xfrm>
          <a:off x="3320716" y="2722563"/>
          <a:ext cx="2992772" cy="835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676400" imgH="482600" progId="Equation.3">
                  <p:embed/>
                </p:oleObj>
              </mc:Choice>
              <mc:Fallback>
                <p:oleObj name="Equation" r:id="rId3" imgW="1676400" imgH="482600" progId="Equation.3">
                  <p:embed/>
                  <p:pic>
                    <p:nvPicPr>
                      <p:cNvPr id="5127" name="Object 4">
                        <a:extLst>
                          <a:ext uri="{FF2B5EF4-FFF2-40B4-BE49-F238E27FC236}">
                            <a16:creationId xmlns:a16="http://schemas.microsoft.com/office/drawing/2014/main" id="{07F6DD14-BF75-4D00-AF8A-EC7F9F9F2FD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0716" y="2722563"/>
                        <a:ext cx="2992772" cy="8351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8" name="Object 4">
            <a:extLst>
              <a:ext uri="{FF2B5EF4-FFF2-40B4-BE49-F238E27FC236}">
                <a16:creationId xmlns:a16="http://schemas.microsoft.com/office/drawing/2014/main" id="{DE8E122D-101B-45E9-A5FD-80E15848D7D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6952965"/>
              </p:ext>
            </p:extLst>
          </p:nvPr>
        </p:nvGraphicFramePr>
        <p:xfrm>
          <a:off x="2647742" y="4286251"/>
          <a:ext cx="4642060" cy="977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286000" imgH="482600" progId="Equation.3">
                  <p:embed/>
                </p:oleObj>
              </mc:Choice>
              <mc:Fallback>
                <p:oleObj name="Equation" r:id="rId5" imgW="2286000" imgH="482600" progId="Equation.3">
                  <p:embed/>
                  <p:pic>
                    <p:nvPicPr>
                      <p:cNvPr id="5128" name="Object 4">
                        <a:extLst>
                          <a:ext uri="{FF2B5EF4-FFF2-40B4-BE49-F238E27FC236}">
                            <a16:creationId xmlns:a16="http://schemas.microsoft.com/office/drawing/2014/main" id="{DE8E122D-101B-45E9-A5FD-80E15848D7D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7742" y="4286251"/>
                        <a:ext cx="4642060" cy="977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9" name="Text Box 3">
            <a:extLst>
              <a:ext uri="{FF2B5EF4-FFF2-40B4-BE49-F238E27FC236}">
                <a16:creationId xmlns:a16="http://schemas.microsoft.com/office/drawing/2014/main" id="{5ED01553-6FBF-41CE-B37E-54F6B024C7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9153" y="2235498"/>
            <a:ext cx="591860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Replace integrand f(x) on [</a:t>
            </a:r>
            <a:r>
              <a:rPr lang="en-US" altLang="en-US" sz="2400" dirty="0" err="1"/>
              <a:t>a,b</a:t>
            </a:r>
            <a:r>
              <a:rPr lang="en-US" altLang="en-US" sz="2400" dirty="0"/>
              <a:t>] by line p(x)</a:t>
            </a:r>
          </a:p>
        </p:txBody>
      </p:sp>
      <p:sp>
        <p:nvSpPr>
          <p:cNvPr id="5130" name="Text Box 3">
            <a:extLst>
              <a:ext uri="{FF2B5EF4-FFF2-40B4-BE49-F238E27FC236}">
                <a16:creationId xmlns:a16="http://schemas.microsoft.com/office/drawing/2014/main" id="{B537D61C-6886-4103-9A5F-B5A59F31E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4975" y="3652839"/>
            <a:ext cx="760657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Multiple intervals with f(x) on [x</a:t>
            </a:r>
            <a:r>
              <a:rPr lang="en-US" altLang="en-US" sz="2400" baseline="-25000" dirty="0"/>
              <a:t>k-1</a:t>
            </a:r>
            <a:r>
              <a:rPr lang="en-US" altLang="en-US" sz="2400" dirty="0"/>
              <a:t>,x</a:t>
            </a:r>
            <a:r>
              <a:rPr lang="en-US" altLang="en-US" sz="2400" baseline="-25000" dirty="0"/>
              <a:t>k</a:t>
            </a:r>
            <a:r>
              <a:rPr lang="en-US" altLang="en-US" sz="2400" dirty="0"/>
              <a:t>] replaced by a line</a:t>
            </a:r>
          </a:p>
        </p:txBody>
      </p:sp>
      <p:sp>
        <p:nvSpPr>
          <p:cNvPr id="5131" name="TextBox 10">
            <a:extLst>
              <a:ext uri="{FF2B5EF4-FFF2-40B4-BE49-F238E27FC236}">
                <a16:creationId xmlns:a16="http://schemas.microsoft.com/office/drawing/2014/main" id="{25F68A2C-6D55-4E7F-9FF6-852D62883D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5089" y="2865439"/>
            <a:ext cx="27863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Area of a trapezoid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4">
            <a:extLst>
              <a:ext uri="{FF2B5EF4-FFF2-40B4-BE49-F238E27FC236}">
                <a16:creationId xmlns:a16="http://schemas.microsoft.com/office/drawing/2014/main" id="{E6C1BAE7-C0C6-43DD-A338-16B56266B85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95601" y="1143001"/>
          <a:ext cx="4964113" cy="1046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286000" imgH="482600" progId="Equation.3">
                  <p:embed/>
                </p:oleObj>
              </mc:Choice>
              <mc:Fallback>
                <p:oleObj name="Equation" r:id="rId2" imgW="2286000" imgH="482600" progId="Equation.3">
                  <p:embed/>
                  <p:pic>
                    <p:nvPicPr>
                      <p:cNvPr id="6146" name="Object 4">
                        <a:extLst>
                          <a:ext uri="{FF2B5EF4-FFF2-40B4-BE49-F238E27FC236}">
                            <a16:creationId xmlns:a16="http://schemas.microsoft.com/office/drawing/2014/main" id="{E6C1BAE7-C0C6-43DD-A338-16B56266B85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1" y="1143001"/>
                        <a:ext cx="4964113" cy="1046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7" name="TextBox 4">
            <a:extLst>
              <a:ext uri="{FF2B5EF4-FFF2-40B4-BE49-F238E27FC236}">
                <a16:creationId xmlns:a16="http://schemas.microsoft.com/office/drawing/2014/main" id="{7D9E4885-F861-4FB7-995E-29C736865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04801"/>
            <a:ext cx="8470900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MatLab code for trapezoid rule with integrand evaluated at n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arbitrary points in the range of integration: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Basic idea: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Input 2 arrays of length n: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	x = values where the integrand is evaluated.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	f = values of the integrand at those points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In a for-loop, accumulate the area of n-1 trapezoids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Output sum as trapezoid rule approximation to integral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3">
            <a:extLst>
              <a:ext uri="{FF2B5EF4-FFF2-40B4-BE49-F238E27FC236}">
                <a16:creationId xmlns:a16="http://schemas.microsoft.com/office/drawing/2014/main" id="{805101E9-2DBF-40F2-81C0-8373C7499D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762001"/>
            <a:ext cx="8343951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 err="1"/>
              <a:t>MatLab</a:t>
            </a:r>
            <a:r>
              <a:rPr lang="en-US" altLang="en-US" sz="2000" dirty="0"/>
              <a:t> code for trapezoid rule integration with integrand evaluated at n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arbitrary points in the range of integration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function A=</a:t>
            </a:r>
            <a:r>
              <a:rPr lang="en-US" altLang="en-US" sz="2000" dirty="0" err="1"/>
              <a:t>arbitrary_spacing</a:t>
            </a:r>
            <a:r>
              <a:rPr lang="en-US" altLang="en-US" sz="2000" dirty="0"/>
              <a:t>(</a:t>
            </a:r>
            <a:r>
              <a:rPr lang="en-US" altLang="en-US" sz="2000" dirty="0" err="1"/>
              <a:t>x,f</a:t>
            </a:r>
            <a:r>
              <a:rPr lang="en-US" altLang="en-US" sz="2000" dirty="0"/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	n=length(x);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	sum=0;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	for k=2:n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		sum=sum+(x(k)-x(k-1))*(f(k)+f(k-1))/2;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	end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	A=sum;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end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Download </a:t>
            </a:r>
            <a:r>
              <a:rPr lang="en-US" altLang="en-US" sz="2000" dirty="0" err="1"/>
              <a:t>arbitrary_spacing.m</a:t>
            </a:r>
            <a:r>
              <a:rPr lang="en-US" altLang="en-US" sz="2000" dirty="0"/>
              <a:t> from class web page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3">
            <a:extLst>
              <a:ext uri="{FF2B5EF4-FFF2-40B4-BE49-F238E27FC236}">
                <a16:creationId xmlns:a16="http://schemas.microsoft.com/office/drawing/2014/main" id="{356A8E9D-906E-47FF-87F8-00A96F61BA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895" y="946483"/>
            <a:ext cx="10684041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We will approximate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by the trapezoid rule in several forms and compare their accuracy as percent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difference from the exact value.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How do we find the exact value of an integral?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What is the anti-derivative of e</a:t>
            </a:r>
            <a:r>
              <a:rPr lang="en-US" altLang="en-US" sz="2400" baseline="30000" dirty="0"/>
              <a:t>-x</a:t>
            </a:r>
            <a:r>
              <a:rPr lang="en-US" altLang="en-US" sz="2400" dirty="0"/>
              <a:t> ?</a:t>
            </a:r>
            <a:endParaRPr lang="en-US" altLang="en-US" sz="2400" baseline="30000" dirty="0"/>
          </a:p>
        </p:txBody>
      </p:sp>
      <p:graphicFrame>
        <p:nvGraphicFramePr>
          <p:cNvPr id="8195" name="Object 4">
            <a:extLst>
              <a:ext uri="{FF2B5EF4-FFF2-40B4-BE49-F238E27FC236}">
                <a16:creationId xmlns:a16="http://schemas.microsoft.com/office/drawing/2014/main" id="{55EF06EB-EB8D-46FF-9E29-2BBDBA397B3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337425"/>
              </p:ext>
            </p:extLst>
          </p:nvPr>
        </p:nvGraphicFramePr>
        <p:xfrm>
          <a:off x="3898231" y="605589"/>
          <a:ext cx="1600200" cy="101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36600" imgH="469900" progId="Equation.3">
                  <p:embed/>
                </p:oleObj>
              </mc:Choice>
              <mc:Fallback>
                <p:oleObj name="Equation" r:id="rId2" imgW="736600" imgH="469900" progId="Equation.3">
                  <p:embed/>
                  <p:pic>
                    <p:nvPicPr>
                      <p:cNvPr id="8195" name="Object 4">
                        <a:extLst>
                          <a:ext uri="{FF2B5EF4-FFF2-40B4-BE49-F238E27FC236}">
                            <a16:creationId xmlns:a16="http://schemas.microsoft.com/office/drawing/2014/main" id="{55EF06EB-EB8D-46FF-9E29-2BBDBA397B3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8231" y="605589"/>
                        <a:ext cx="1600200" cy="1017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4">
            <a:extLst>
              <a:ext uri="{FF2B5EF4-FFF2-40B4-BE49-F238E27FC236}">
                <a16:creationId xmlns:a16="http://schemas.microsoft.com/office/drawing/2014/main" id="{E7839ED0-1FD4-4927-89B4-247EADC5BD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32" y="541217"/>
            <a:ext cx="11024936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Write a script to apply trapezoid rule function to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estimate with 10 equally spaced points and compare to exact value as absolute percent difference.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Pseudocode: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	Function handle for integrand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	Exact value from anti-derivative = e</a:t>
            </a:r>
            <a:r>
              <a:rPr lang="en-US" altLang="en-US" sz="2400" baseline="30000" dirty="0"/>
              <a:t>-1</a:t>
            </a:r>
            <a:r>
              <a:rPr lang="en-US" altLang="en-US" sz="2400" dirty="0"/>
              <a:t> – e</a:t>
            </a:r>
            <a:r>
              <a:rPr lang="en-US" altLang="en-US" sz="2400" baseline="30000" dirty="0"/>
              <a:t>-5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	Vector of x values where integrand will be evaluated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	Call to </a:t>
            </a:r>
            <a:r>
              <a:rPr lang="en-US" altLang="en-US" sz="2400" dirty="0" err="1"/>
              <a:t>arbitrary_spacing.m</a:t>
            </a:r>
            <a:r>
              <a:rPr lang="en-US" altLang="en-US" sz="2400" dirty="0"/>
              <a:t> with arguments x and integrand(x)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	Calculate </a:t>
            </a:r>
            <a:r>
              <a:rPr lang="en-US" altLang="en-US" sz="2400" dirty="0" err="1"/>
              <a:t>ercent</a:t>
            </a:r>
            <a:r>
              <a:rPr lang="en-US" altLang="en-US" sz="2400" dirty="0"/>
              <a:t> absolute difference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	Display exact, trap approximation, and percent difference</a:t>
            </a:r>
          </a:p>
        </p:txBody>
      </p:sp>
      <p:graphicFrame>
        <p:nvGraphicFramePr>
          <p:cNvPr id="9219" name="Object 4">
            <a:extLst>
              <a:ext uri="{FF2B5EF4-FFF2-40B4-BE49-F238E27FC236}">
                <a16:creationId xmlns:a16="http://schemas.microsoft.com/office/drawing/2014/main" id="{ACF16DF7-C243-4319-A22E-BF6D01CFF5C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1416396"/>
              </p:ext>
            </p:extLst>
          </p:nvPr>
        </p:nvGraphicFramePr>
        <p:xfrm>
          <a:off x="7212480" y="0"/>
          <a:ext cx="2039804" cy="1297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36600" imgH="469900" progId="Equation.3">
                  <p:embed/>
                </p:oleObj>
              </mc:Choice>
              <mc:Fallback>
                <p:oleObj name="Equation" r:id="rId2" imgW="736600" imgH="469900" progId="Equation.3">
                  <p:embed/>
                  <p:pic>
                    <p:nvPicPr>
                      <p:cNvPr id="9219" name="Object 4">
                        <a:extLst>
                          <a:ext uri="{FF2B5EF4-FFF2-40B4-BE49-F238E27FC236}">
                            <a16:creationId xmlns:a16="http://schemas.microsoft.com/office/drawing/2014/main" id="{ACF16DF7-C243-4319-A22E-BF6D01CFF5C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2480" y="0"/>
                        <a:ext cx="2039804" cy="1297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4">
            <a:extLst>
              <a:ext uri="{FF2B5EF4-FFF2-40B4-BE49-F238E27FC236}">
                <a16:creationId xmlns:a16="http://schemas.microsoft.com/office/drawing/2014/main" id="{EFCA5AD1-50DD-430B-B404-D4B500CCE1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0238" y="1447800"/>
            <a:ext cx="7988084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 err="1"/>
              <a:t>MatLab</a:t>
            </a:r>
            <a:r>
              <a:rPr lang="en-US" altLang="en-US" sz="2400" dirty="0"/>
              <a:t> script to apply trapezoid rule function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to estimate			with 10 equally spaced points.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	integrand=@(x) exp(-x);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	exact=exp(-1)-exp(-5);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	x=</a:t>
            </a:r>
            <a:r>
              <a:rPr lang="en-US" altLang="en-US" sz="2400" dirty="0" err="1"/>
              <a:t>linspace</a:t>
            </a:r>
            <a:r>
              <a:rPr lang="en-US" altLang="en-US" sz="2400" dirty="0"/>
              <a:t>(1,5,10);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	A1=</a:t>
            </a:r>
            <a:r>
              <a:rPr lang="en-US" altLang="en-US" sz="2400" dirty="0" err="1"/>
              <a:t>arbitrary_spacing</a:t>
            </a:r>
            <a:r>
              <a:rPr lang="en-US" altLang="en-US" sz="2400" dirty="0"/>
              <a:t>(</a:t>
            </a:r>
            <a:r>
              <a:rPr lang="en-US" altLang="en-US" sz="2400" dirty="0" err="1"/>
              <a:t>x,integrand</a:t>
            </a:r>
            <a:r>
              <a:rPr lang="en-US" altLang="en-US" sz="2400" dirty="0"/>
              <a:t>(x));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	PD1=100*abs((A1-exact)/exact);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	</a:t>
            </a:r>
            <a:r>
              <a:rPr lang="en-US" altLang="en-US" sz="2400" dirty="0" err="1"/>
              <a:t>disp</a:t>
            </a:r>
            <a:r>
              <a:rPr lang="en-US" altLang="en-US" sz="2400" dirty="0"/>
              <a:t>([A1,exact, PD1])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Run this script</a:t>
            </a:r>
          </a:p>
        </p:txBody>
      </p:sp>
      <p:graphicFrame>
        <p:nvGraphicFramePr>
          <p:cNvPr id="10243" name="Object 4">
            <a:extLst>
              <a:ext uri="{FF2B5EF4-FFF2-40B4-BE49-F238E27FC236}">
                <a16:creationId xmlns:a16="http://schemas.microsoft.com/office/drawing/2014/main" id="{3E1F2301-52C3-4631-BBBB-7F1FF3A22C2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33800" y="1905000"/>
          <a:ext cx="1600200" cy="101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36600" imgH="469900" progId="Equation.3">
                  <p:embed/>
                </p:oleObj>
              </mc:Choice>
              <mc:Fallback>
                <p:oleObj name="Equation" r:id="rId2" imgW="736600" imgH="469900" progId="Equation.3">
                  <p:embed/>
                  <p:pic>
                    <p:nvPicPr>
                      <p:cNvPr id="10243" name="Object 4">
                        <a:extLst>
                          <a:ext uri="{FF2B5EF4-FFF2-40B4-BE49-F238E27FC236}">
                            <a16:creationId xmlns:a16="http://schemas.microsoft.com/office/drawing/2014/main" id="{3E1F2301-52C3-4631-BBBB-7F1FF3A22C2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1905000"/>
                        <a:ext cx="1600200" cy="1017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4">
            <a:extLst>
              <a:ext uri="{FF2B5EF4-FFF2-40B4-BE49-F238E27FC236}">
                <a16:creationId xmlns:a16="http://schemas.microsoft.com/office/drawing/2014/main" id="{58EEBF0D-F4C0-4D86-AD56-9B4073595D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221" y="1054769"/>
            <a:ext cx="11551557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Accuracy of numerical integration depends on where the integrand is evaluated. Since e</a:t>
            </a:r>
            <a:r>
              <a:rPr lang="en-US" altLang="en-US" sz="2400" baseline="30000" dirty="0"/>
              <a:t>-x</a:t>
            </a:r>
            <a:r>
              <a:rPr lang="en-US" altLang="en-US" sz="2400" dirty="0"/>
              <a:t> is rapidly decreasing, expect some advantage of more points near 1 and less near 5.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Write a script to estimate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with 10 logarithmically spaced points between 1 and 5.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To get “logarithmic” spacing, define y vector with 10 equally spacing points between 0 and ln(5).  Get new x vector </a:t>
            </a:r>
            <a:r>
              <a:rPr lang="en-US" altLang="en-US" sz="2400" dirty="0" err="1"/>
              <a:t>newx</a:t>
            </a:r>
            <a:r>
              <a:rPr lang="en-US" altLang="en-US" sz="2400" dirty="0"/>
              <a:t>=exp(y).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Modify previous script to get the absolute percent difference from exact.</a:t>
            </a:r>
          </a:p>
        </p:txBody>
      </p:sp>
      <p:graphicFrame>
        <p:nvGraphicFramePr>
          <p:cNvPr id="11267" name="Object 4">
            <a:extLst>
              <a:ext uri="{FF2B5EF4-FFF2-40B4-BE49-F238E27FC236}">
                <a16:creationId xmlns:a16="http://schemas.microsoft.com/office/drawing/2014/main" id="{8E313EE8-D577-4442-BC11-88D5835C3B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8958571"/>
              </p:ext>
            </p:extLst>
          </p:nvPr>
        </p:nvGraphicFramePr>
        <p:xfrm>
          <a:off x="4058652" y="2623467"/>
          <a:ext cx="1600200" cy="101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36600" imgH="469900" progId="Equation.3">
                  <p:embed/>
                </p:oleObj>
              </mc:Choice>
              <mc:Fallback>
                <p:oleObj name="Equation" r:id="rId2" imgW="736600" imgH="469900" progId="Equation.3">
                  <p:embed/>
                  <p:pic>
                    <p:nvPicPr>
                      <p:cNvPr id="11267" name="Object 4">
                        <a:extLst>
                          <a:ext uri="{FF2B5EF4-FFF2-40B4-BE49-F238E27FC236}">
                            <a16:creationId xmlns:a16="http://schemas.microsoft.com/office/drawing/2014/main" id="{8E313EE8-D577-4442-BC11-88D5835C3BC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8652" y="2623467"/>
                        <a:ext cx="1600200" cy="1017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1156</Words>
  <Application>Microsoft Office PowerPoint</Application>
  <PresentationFormat>Widescreen</PresentationFormat>
  <Paragraphs>156</Paragraphs>
  <Slides>19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Miller, John H</cp:lastModifiedBy>
  <cp:revision>50</cp:revision>
  <cp:lastPrinted>2023-02-07T04:46:07Z</cp:lastPrinted>
  <dcterms:created xsi:type="dcterms:W3CDTF">2015-08-24T20:50:38Z</dcterms:created>
  <dcterms:modified xsi:type="dcterms:W3CDTF">2024-01-02T00:44:14Z</dcterms:modified>
</cp:coreProperties>
</file>