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35" r:id="rId12"/>
    <p:sldId id="634" r:id="rId13"/>
    <p:sldId id="632" r:id="rId14"/>
    <p:sldId id="636" r:id="rId15"/>
    <p:sldId id="628" r:id="rId16"/>
    <p:sldId id="629" r:id="rId17"/>
    <p:sldId id="633" r:id="rId18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17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46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86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19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21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66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9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26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8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5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Box 1">
            <a:extLst>
              <a:ext uri="{FF2B5EF4-FFF2-40B4-BE49-F238E27FC236}">
                <a16:creationId xmlns:a16="http://schemas.microsoft.com/office/drawing/2014/main" id="{AC0D1ACB-385D-417D-80BC-EA3E35762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19401"/>
            <a:ext cx="2255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Secant method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4" descr="good first guess">
            <a:extLst>
              <a:ext uri="{FF2B5EF4-FFF2-40B4-BE49-F238E27FC236}">
                <a16:creationId xmlns:a16="http://schemas.microsoft.com/office/drawing/2014/main" id="{4244F880-11FF-4338-B059-6E4500B19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011" y="905375"/>
            <a:ext cx="6705600" cy="555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Box 2">
            <a:extLst>
              <a:ext uri="{FF2B5EF4-FFF2-40B4-BE49-F238E27FC236}">
                <a16:creationId xmlns:a16="http://schemas.microsoft.com/office/drawing/2014/main" id="{8E625C67-69F6-4C1F-8DDF-41E746DEA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32" y="337719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Graphical solution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0298BDAE-7591-4C7C-A248-A5B59BA1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95" y="1656680"/>
            <a:ext cx="424714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a script to compare the rate of convergence of secant method with different starting values; 1 and -1 compared to -1 and -1.1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Do they converge to the same value?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converges faster?</a:t>
            </a:r>
          </a:p>
        </p:txBody>
      </p:sp>
    </p:spTree>
    <p:extLst>
      <p:ext uri="{BB962C8B-B14F-4D97-AF65-F5344CB8AC3E}">
        <p14:creationId xmlns:p14="http://schemas.microsoft.com/office/powerpoint/2010/main" val="266301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AA62076-CA9B-4D1E-BC26-F136514D0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21" y="2040043"/>
            <a:ext cx="11201400" cy="43848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3028D8-527D-4612-9F9F-1159AF5CDC23}"/>
              </a:ext>
            </a:extLst>
          </p:cNvPr>
          <p:cNvSpPr txBox="1"/>
          <p:nvPr/>
        </p:nvSpPr>
        <p:spPr>
          <a:xfrm>
            <a:off x="1684421" y="890337"/>
            <a:ext cx="8105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Compare rate of convergence with different initial guesses</a:t>
            </a:r>
          </a:p>
        </p:txBody>
      </p:sp>
    </p:spTree>
    <p:extLst>
      <p:ext uri="{BB962C8B-B14F-4D97-AF65-F5344CB8AC3E}">
        <p14:creationId xmlns:p14="http://schemas.microsoft.com/office/powerpoint/2010/main" val="294977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FB17C2CF-68A6-4BA9-AA97-7024773C5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69" y="1793876"/>
            <a:ext cx="1159844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Find the value of x that is &gt; 0 and at the intersections of 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and 2sin(x) graphically. Hand in a copy of your graph with the estimate of x marked. Refine the graphical estimate by the secant method.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Hand in a copy of command window that shows your script for using the secant method and the result.</a:t>
            </a:r>
          </a:p>
        </p:txBody>
      </p:sp>
    </p:spTree>
    <p:extLst>
      <p:ext uri="{BB962C8B-B14F-4D97-AF65-F5344CB8AC3E}">
        <p14:creationId xmlns:p14="http://schemas.microsoft.com/office/powerpoint/2010/main" val="411882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>
            <a:extLst>
              <a:ext uri="{FF2B5EF4-FFF2-40B4-BE49-F238E27FC236}">
                <a16:creationId xmlns:a16="http://schemas.microsoft.com/office/drawing/2014/main" id="{1EEE9F0D-F256-4FD3-A1D3-CFA14A778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07" y="228735"/>
            <a:ext cx="108524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Expand this script to include secant with starting values 0.5 and 1.5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How does secant’s rate of convergence compare with newton and bisection?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CEBDDB-8A2F-497A-9A53-D9FA47392BE6}"/>
              </a:ext>
            </a:extLst>
          </p:cNvPr>
          <p:cNvSpPr/>
          <p:nvPr/>
        </p:nvSpPr>
        <p:spPr>
          <a:xfrm>
            <a:off x="6737684" y="3429000"/>
            <a:ext cx="697832" cy="529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125F925-53CD-4C6C-BE2C-1909DBBCC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0" y="1156463"/>
            <a:ext cx="7867382" cy="507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327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Box 1">
            <a:extLst>
              <a:ext uri="{FF2B5EF4-FFF2-40B4-BE49-F238E27FC236}">
                <a16:creationId xmlns:a16="http://schemas.microsoft.com/office/drawing/2014/main" id="{E8C83AE2-0694-45B7-9EA8-A3EB3F55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642" y="179156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Script to make a fancy plot</a:t>
            </a:r>
          </a:p>
        </p:txBody>
      </p:sp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A4F81B1-1713-4648-90E4-7D2E925C9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5" y="641119"/>
            <a:ext cx="8285465" cy="603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463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1">
            <a:extLst>
              <a:ext uri="{FF2B5EF4-FFF2-40B4-BE49-F238E27FC236}">
                <a16:creationId xmlns:a16="http://schemas.microsoft.com/office/drawing/2014/main" id="{1FF5B222-2E92-4C15-A4D5-47111E6B2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"/>
            <a:ext cx="774700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75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1">
            <a:extLst>
              <a:ext uri="{FF2B5EF4-FFF2-40B4-BE49-F238E27FC236}">
                <a16:creationId xmlns:a16="http://schemas.microsoft.com/office/drawing/2014/main" id="{6B523CA8-2999-4B82-98DE-7CAA8F540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17" y="1536174"/>
            <a:ext cx="1099686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Bisection method does not require the derivative of a function to find its zeros.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However, convergence is slow.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Secant method does not require an analytical derivative and converges almost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as fast as Newton’s method.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Secant method uses numerical approximation df/dx ~ (f</a:t>
            </a:r>
            <a:r>
              <a:rPr lang="en-US" altLang="en-US" sz="2400" baseline="-25000" dirty="0"/>
              <a:t>n</a:t>
            </a:r>
            <a:r>
              <a:rPr lang="en-US" altLang="en-US" sz="2400" dirty="0"/>
              <a:t>-f</a:t>
            </a:r>
            <a:r>
              <a:rPr lang="en-US" altLang="en-US" sz="2400" baseline="-25000" dirty="0"/>
              <a:t>n-1</a:t>
            </a:r>
            <a:r>
              <a:rPr lang="en-US" altLang="en-US" sz="2400" dirty="0"/>
              <a:t>)/(x</a:t>
            </a:r>
            <a:r>
              <a:rPr lang="en-US" altLang="en-US" sz="2400" baseline="-25000" dirty="0"/>
              <a:t>n</a:t>
            </a:r>
            <a:r>
              <a:rPr lang="en-US" altLang="en-US" sz="2400" dirty="0"/>
              <a:t>-x</a:t>
            </a:r>
            <a:r>
              <a:rPr lang="en-US" altLang="en-US" sz="2400" baseline="-25000" dirty="0"/>
              <a:t>n-1</a:t>
            </a:r>
            <a:r>
              <a:rPr lang="en-US" altLang="en-US" sz="2400" dirty="0"/>
              <a:t>) and requires 2 starting values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1">
            <a:extLst>
              <a:ext uri="{FF2B5EF4-FFF2-40B4-BE49-F238E27FC236}">
                <a16:creationId xmlns:a16="http://schemas.microsoft.com/office/drawing/2014/main" id="{0C4F93CC-865C-4CE5-9EB6-686416DA9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762000"/>
            <a:ext cx="74009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Develop a pseudocode for secant Method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8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Basic idea behind the calculation;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Given 2 initial guesses and equation for f(x)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  calculate sequence 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 … x</a:t>
            </a:r>
            <a:r>
              <a:rPr lang="en-US" altLang="en-US" sz="2800" baseline="-25000" dirty="0"/>
              <a:t>k</a:t>
            </a:r>
            <a:r>
              <a:rPr lang="en-US" altLang="en-US" sz="2800" dirty="0"/>
              <a:t>, x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,…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  using Newton’s update formula with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>
                <a:latin typeface="Symbol" panose="05050102010706020507" pitchFamily="18" charset="2"/>
              </a:rPr>
              <a:t>    </a:t>
            </a:r>
            <a:r>
              <a:rPr lang="en-US" altLang="en-US" sz="2800" dirty="0">
                <a:latin typeface="+mn-lt"/>
              </a:rPr>
              <a:t>f ’(x) ~ </a:t>
            </a:r>
            <a:r>
              <a:rPr lang="en-US" altLang="en-US" sz="2800" dirty="0" err="1">
                <a:latin typeface="Symbol" panose="05050102010706020507" pitchFamily="18" charset="2"/>
              </a:rPr>
              <a:t>D</a:t>
            </a:r>
            <a:r>
              <a:rPr lang="en-US" altLang="en-US" sz="2800" dirty="0" err="1"/>
              <a:t>f</a:t>
            </a:r>
            <a:r>
              <a:rPr lang="en-US" altLang="en-US" sz="2800" dirty="0"/>
              <a:t>/</a:t>
            </a:r>
            <a:r>
              <a:rPr lang="en-US" altLang="en-US" sz="2800" dirty="0">
                <a:latin typeface="Symbol" panose="05050102010706020507" pitchFamily="18" charset="2"/>
              </a:rPr>
              <a:t>D</a:t>
            </a:r>
            <a:r>
              <a:rPr lang="en-US" altLang="en-US" sz="2800" dirty="0"/>
              <a:t>x = (f(x</a:t>
            </a:r>
            <a:r>
              <a:rPr lang="en-US" altLang="en-US" sz="2800" baseline="-25000" dirty="0"/>
              <a:t>k</a:t>
            </a:r>
            <a:r>
              <a:rPr lang="en-US" altLang="en-US" sz="2800" dirty="0"/>
              <a:t>)-f(x</a:t>
            </a:r>
            <a:r>
              <a:rPr lang="en-US" altLang="en-US" sz="2800" baseline="-25000" dirty="0"/>
              <a:t>k-1</a:t>
            </a:r>
            <a:r>
              <a:rPr lang="en-US" altLang="en-US" sz="2800" dirty="0"/>
              <a:t>))/(x</a:t>
            </a:r>
            <a:r>
              <a:rPr lang="en-US" altLang="en-US" sz="2800" baseline="-25000" dirty="0"/>
              <a:t>k</a:t>
            </a:r>
            <a:r>
              <a:rPr lang="en-US" altLang="en-US" sz="2800" dirty="0"/>
              <a:t> –x</a:t>
            </a:r>
            <a:r>
              <a:rPr lang="en-US" altLang="en-US" sz="2800" baseline="-25000" dirty="0"/>
              <a:t>k-1</a:t>
            </a:r>
            <a:r>
              <a:rPr lang="en-US" altLang="en-US" sz="2800" dirty="0"/>
              <a:t>) </a:t>
            </a:r>
            <a:endParaRPr lang="en-US" altLang="en-US" sz="2800" baseline="-250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  stop when change x</a:t>
            </a:r>
            <a:r>
              <a:rPr lang="en-US" altLang="en-US" sz="2800" baseline="-25000" dirty="0"/>
              <a:t>k</a:t>
            </a:r>
            <a:r>
              <a:rPr lang="en-US" altLang="en-US" sz="2800" dirty="0"/>
              <a:t>-&gt; x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 is small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  assign root to x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    calculate f(x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) to verify near zero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Box 1">
            <a:extLst>
              <a:ext uri="{FF2B5EF4-FFF2-40B4-BE49-F238E27FC236}">
                <a16:creationId xmlns:a16="http://schemas.microsoft.com/office/drawing/2014/main" id="{749381DD-F847-454D-9563-7E2EF9D15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04800"/>
            <a:ext cx="80645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Basic pseudocode for secant method is almost the same as for Newton’s method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[</a:t>
            </a:r>
            <a:r>
              <a:rPr lang="en-US" altLang="en-US" sz="2000" dirty="0" err="1"/>
              <a:t>r,fr</a:t>
            </a:r>
            <a:r>
              <a:rPr lang="en-US" altLang="en-US" sz="2000" dirty="0"/>
              <a:t>]=secant(fh,xnm1,xn)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Initialize: steps, 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, re and 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 =  </a:t>
            </a:r>
            <a:r>
              <a:rPr lang="en-US" altLang="en-US" sz="2000" dirty="0" err="1"/>
              <a:t>xn</a:t>
            </a: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while (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&gt;re) &amp;&amp; (steps&lt;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increment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save current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calculate next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myrel</a:t>
            </a:r>
            <a:r>
              <a:rPr lang="en-US" altLang="en-US" sz="2000" dirty="0"/>
              <a:t> = absolute value of fractional change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while loop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 = best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fr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function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4" descr="bad first guess">
            <a:extLst>
              <a:ext uri="{FF2B5EF4-FFF2-40B4-BE49-F238E27FC236}">
                <a16:creationId xmlns:a16="http://schemas.microsoft.com/office/drawing/2014/main" id="{B6E14141-C951-4A5A-89DB-A88CCDABB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1"/>
            <a:ext cx="62484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1" name="Text Box 5">
            <a:extLst>
              <a:ext uri="{FF2B5EF4-FFF2-40B4-BE49-F238E27FC236}">
                <a16:creationId xmlns:a16="http://schemas.microsoft.com/office/drawing/2014/main" id="{73738425-1919-43DB-8464-6FACAF72D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450" y="631826"/>
            <a:ext cx="83947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Convergence may not be uniform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each cycle,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should be the best estimate of root thus far</a:t>
            </a:r>
          </a:p>
        </p:txBody>
      </p:sp>
      <p:sp>
        <p:nvSpPr>
          <p:cNvPr id="78852" name="Text Box 6">
            <a:extLst>
              <a:ext uri="{FF2B5EF4-FFF2-40B4-BE49-F238E27FC236}">
                <a16:creationId xmlns:a16="http://schemas.microsoft.com/office/drawing/2014/main" id="{D4F71A12-CFB8-41A0-9423-F0338679B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150" y="5410201"/>
            <a:ext cx="43620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If starting values are 1 and -1,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what do we expect to happen?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BFF86E-441F-48EC-A230-3AA96F811791}"/>
              </a:ext>
            </a:extLst>
          </p:cNvPr>
          <p:cNvSpPr/>
          <p:nvPr/>
        </p:nvSpPr>
        <p:spPr>
          <a:xfrm>
            <a:off x="2895600" y="1508126"/>
            <a:ext cx="6248400" cy="930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4" descr="correcting bad start">
            <a:extLst>
              <a:ext uri="{FF2B5EF4-FFF2-40B4-BE49-F238E27FC236}">
                <a16:creationId xmlns:a16="http://schemas.microsoft.com/office/drawing/2014/main" id="{A2F8C208-BA76-4749-8097-6DA6AFC6D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68">
            <a:off x="2057401" y="2428876"/>
            <a:ext cx="7605713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5" name="Text Box 5">
            <a:extLst>
              <a:ext uri="{FF2B5EF4-FFF2-40B4-BE49-F238E27FC236}">
                <a16:creationId xmlns:a16="http://schemas.microsoft.com/office/drawing/2014/main" id="{B5FDC77F-C8CB-4FBE-BF22-12BA54F9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420689"/>
            <a:ext cx="76454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Initial x</a:t>
            </a:r>
            <a:r>
              <a:rPr lang="en-US" altLang="en-US" sz="2400" baseline="-25000" dirty="0"/>
              <a:t>n+1</a:t>
            </a:r>
            <a:r>
              <a:rPr lang="en-US" altLang="en-US" sz="2400" dirty="0"/>
              <a:t> is not as good as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, (how do we know this?)</a:t>
            </a:r>
            <a:endParaRPr lang="en-US" altLang="en-US" sz="24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best estimate of root as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(what value is this?)</a:t>
            </a:r>
            <a:endParaRPr lang="en-US" altLang="en-US" sz="24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bad first estimate as x</a:t>
            </a:r>
            <a:r>
              <a:rPr lang="en-US" altLang="en-US" sz="2400" baseline="-25000" dirty="0"/>
              <a:t>n-1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Did the second attempt improve estimate of root?</a:t>
            </a:r>
          </a:p>
        </p:txBody>
      </p:sp>
      <p:sp>
        <p:nvSpPr>
          <p:cNvPr id="79876" name="Text Box 6">
            <a:extLst>
              <a:ext uri="{FF2B5EF4-FFF2-40B4-BE49-F238E27FC236}">
                <a16:creationId xmlns:a16="http://schemas.microsoft.com/office/drawing/2014/main" id="{5C9C7672-28E0-47FE-8748-902F05C8D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6" y="5334000"/>
            <a:ext cx="606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How do we avoid this type of convergence?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4" descr="good first guess">
            <a:extLst>
              <a:ext uri="{FF2B5EF4-FFF2-40B4-BE49-F238E27FC236}">
                <a16:creationId xmlns:a16="http://schemas.microsoft.com/office/drawing/2014/main" id="{4244F880-11FF-4338-B059-6E4500B19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200"/>
            <a:ext cx="6705600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TextBox 2">
            <a:extLst>
              <a:ext uri="{FF2B5EF4-FFF2-40B4-BE49-F238E27FC236}">
                <a16:creationId xmlns:a16="http://schemas.microsoft.com/office/drawing/2014/main" id="{8E625C67-69F6-4C1F-8DDF-41E746DEA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57200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Graphical 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Box 1">
            <a:extLst>
              <a:ext uri="{FF2B5EF4-FFF2-40B4-BE49-F238E27FC236}">
                <a16:creationId xmlns:a16="http://schemas.microsoft.com/office/drawing/2014/main" id="{FC51563C-73F6-4C9E-B711-529DD6549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14401"/>
            <a:ext cx="7113588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[</a:t>
            </a:r>
            <a:r>
              <a:rPr lang="en-US" altLang="en-US" sz="2000" dirty="0" err="1"/>
              <a:t>r,fr</a:t>
            </a:r>
            <a:r>
              <a:rPr lang="en-US" altLang="en-US" sz="2000" dirty="0"/>
              <a:t>]=secant(fh,xnm1,xn)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b="1" dirty="0"/>
              <a:t>Test if |</a:t>
            </a:r>
            <a:r>
              <a:rPr lang="en-US" altLang="en-US" sz="2000" b="1" dirty="0" err="1"/>
              <a:t>fn</a:t>
            </a:r>
            <a:r>
              <a:rPr lang="en-US" altLang="en-US" sz="2000" b="1" dirty="0"/>
              <a:t>|&lt;|fnm1|; otherwise interchange </a:t>
            </a:r>
            <a:r>
              <a:rPr lang="en-US" altLang="en-US" sz="2000" b="1" dirty="0" err="1"/>
              <a:t>xn</a:t>
            </a:r>
            <a:r>
              <a:rPr lang="en-US" altLang="en-US" sz="2000" b="1" dirty="0"/>
              <a:t> and xnm1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Initialize steps, re and </a:t>
            </a:r>
            <a:r>
              <a:rPr lang="en-US" altLang="en-US" sz="2000" dirty="0" err="1"/>
              <a:t>myre</a:t>
            </a:r>
            <a:r>
              <a:rPr lang="en-US" altLang="en-US" sz="2000" dirty="0"/>
              <a:t> (as in Newton)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-25000" dirty="0"/>
              <a:t>   </a:t>
            </a:r>
            <a:r>
              <a:rPr lang="en-US" altLang="en-US" sz="2000" dirty="0"/>
              <a:t>x&lt;-</a:t>
            </a:r>
            <a:r>
              <a:rPr lang="en-US" altLang="en-US" sz="2000" dirty="0" err="1"/>
              <a:t>xn</a:t>
            </a:r>
            <a:endParaRPr lang="en-US" altLang="en-US" sz="2000" baseline="-25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while (</a:t>
            </a:r>
            <a:r>
              <a:rPr lang="en-US" altLang="en-US" sz="2000" dirty="0" err="1"/>
              <a:t>myre</a:t>
            </a:r>
            <a:r>
              <a:rPr lang="en-US" altLang="en-US" sz="2000" dirty="0"/>
              <a:t>&gt;re) &amp;&amp; (steps&lt;</a:t>
            </a:r>
            <a:r>
              <a:rPr lang="en-US" altLang="en-US" sz="2000" dirty="0" err="1"/>
              <a:t>maxsteps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increment steps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approximate derivative and calculate xnp1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b="1" dirty="0"/>
              <a:t>test if |fnp1|&lt;|</a:t>
            </a:r>
            <a:r>
              <a:rPr lang="en-US" altLang="en-US" sz="2000" b="1" dirty="0" err="1"/>
              <a:t>fn</a:t>
            </a:r>
            <a:r>
              <a:rPr lang="en-US" altLang="en-US" sz="2000" b="1" dirty="0"/>
              <a:t>|; otherwise interchange xnp1 and xnm1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calculate </a:t>
            </a:r>
            <a:r>
              <a:rPr lang="en-US" altLang="en-US" sz="2000" dirty="0" err="1"/>
              <a:t>myre</a:t>
            </a:r>
            <a:r>
              <a:rPr lang="en-US" altLang="en-US" sz="2000" dirty="0"/>
              <a:t> = |(xn-xnm1)/</a:t>
            </a:r>
            <a:r>
              <a:rPr lang="en-US" altLang="en-US" sz="2000" dirty="0" err="1"/>
              <a:t>xn</a:t>
            </a:r>
            <a:r>
              <a:rPr lang="en-US" altLang="en-US" sz="2000" dirty="0"/>
              <a:t>|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while loop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r = best estimate of root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dirty="0" err="1"/>
              <a:t>fr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 function</a:t>
            </a:r>
          </a:p>
        </p:txBody>
      </p:sp>
      <p:sp>
        <p:nvSpPr>
          <p:cNvPr id="81923" name="TextBox 1">
            <a:extLst>
              <a:ext uri="{FF2B5EF4-FFF2-40B4-BE49-F238E27FC236}">
                <a16:creationId xmlns:a16="http://schemas.microsoft.com/office/drawing/2014/main" id="{D2550904-A1A2-4F2F-86AB-A66DC407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363" y="304801"/>
            <a:ext cx="576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Extended pseudocode for secant method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1">
            <a:extLst>
              <a:ext uri="{FF2B5EF4-FFF2-40B4-BE49-F238E27FC236}">
                <a16:creationId xmlns:a16="http://schemas.microsoft.com/office/drawing/2014/main" id="{C8039411-8550-4817-A441-F2A3B9442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228601"/>
            <a:ext cx="5094452" cy="651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TextBox 1">
            <a:extLst>
              <a:ext uri="{FF2B5EF4-FFF2-40B4-BE49-F238E27FC236}">
                <a16:creationId xmlns:a16="http://schemas.microsoft.com/office/drawing/2014/main" id="{5D76B257-DA4C-481A-9317-FCC31093B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4" y="914400"/>
            <a:ext cx="32640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This version of secant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code is on the class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webpage</a:t>
            </a:r>
            <a:r>
              <a:rPr lang="en-US" altLang="en-US" sz="2400"/>
              <a:t>. </a:t>
            </a:r>
            <a:endParaRPr lang="en-US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610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55</cp:revision>
  <cp:lastPrinted>2023-01-24T18:45:14Z</cp:lastPrinted>
  <dcterms:created xsi:type="dcterms:W3CDTF">2015-08-24T20:50:38Z</dcterms:created>
  <dcterms:modified xsi:type="dcterms:W3CDTF">2023-01-26T18:54:33Z</dcterms:modified>
</cp:coreProperties>
</file>