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600" r:id="rId3"/>
    <p:sldId id="601" r:id="rId4"/>
    <p:sldId id="602" r:id="rId5"/>
    <p:sldId id="603" r:id="rId6"/>
    <p:sldId id="604" r:id="rId7"/>
    <p:sldId id="633" r:id="rId8"/>
    <p:sldId id="605" r:id="rId9"/>
    <p:sldId id="606" r:id="rId10"/>
    <p:sldId id="607" r:id="rId11"/>
    <p:sldId id="608" r:id="rId12"/>
    <p:sldId id="636" r:id="rId13"/>
    <p:sldId id="611" r:id="rId14"/>
    <p:sldId id="609" r:id="rId15"/>
    <p:sldId id="637" r:id="rId16"/>
    <p:sldId id="638" r:id="rId17"/>
    <p:sldId id="634" r:id="rId18"/>
    <p:sldId id="635" r:id="rId19"/>
    <p:sldId id="632" r:id="rId20"/>
    <p:sldId id="615" r:id="rId21"/>
    <p:sldId id="616" r:id="rId22"/>
    <p:sldId id="631" r:id="rId23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12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89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94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89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04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20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6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17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07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4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CF03-CA79-47CC-8884-FA0F7746401A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1">
            <a:extLst>
              <a:ext uri="{FF2B5EF4-FFF2-40B4-BE49-F238E27FC236}">
                <a16:creationId xmlns:a16="http://schemas.microsoft.com/office/drawing/2014/main" id="{0438F46F-1638-4EF1-B2A0-073D0F28C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21" y="2413337"/>
            <a:ext cx="115503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Does not require a derivative of f(x)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Cannot have the convergence problems if conditions on starting values are met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Disadvantage: slow convergence</a:t>
            </a:r>
          </a:p>
        </p:txBody>
      </p:sp>
      <p:sp>
        <p:nvSpPr>
          <p:cNvPr id="58371" name="TextBox 1">
            <a:extLst>
              <a:ext uri="{FF2B5EF4-FFF2-40B4-BE49-F238E27FC236}">
                <a16:creationId xmlns:a16="http://schemas.microsoft.com/office/drawing/2014/main" id="{8686F83E-F2B7-4010-A2DF-99A371A8C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1447801"/>
            <a:ext cx="2632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Bisection method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4" descr="bad first guess">
            <a:extLst>
              <a:ext uri="{FF2B5EF4-FFF2-40B4-BE49-F238E27FC236}">
                <a16:creationId xmlns:a16="http://schemas.microsoft.com/office/drawing/2014/main" id="{2478D252-A994-40B7-A8F9-BCFE3A18F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4" y="2057400"/>
            <a:ext cx="49101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8BD7922-5F8F-4BB2-B6A4-49A8F4BF4D14}"/>
              </a:ext>
            </a:extLst>
          </p:cNvPr>
          <p:cNvSpPr/>
          <p:nvPr/>
        </p:nvSpPr>
        <p:spPr>
          <a:xfrm>
            <a:off x="3048000" y="2057400"/>
            <a:ext cx="5322888" cy="1739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564" name="TextBox 3">
            <a:extLst>
              <a:ext uri="{FF2B5EF4-FFF2-40B4-BE49-F238E27FC236}">
                <a16:creationId xmlns:a16="http://schemas.microsoft.com/office/drawing/2014/main" id="{958981DB-B107-4DAE-B074-A7B3B301C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869" y="1560095"/>
            <a:ext cx="107682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f(x)=x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+3 does not have a zero on [-1,1]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Write a script to call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bisectwithreturn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this function with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=-1 and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What do you need in your script?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 you get warning message?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0AE366-B1EF-9FD4-C76C-A40945FDFB5C}"/>
              </a:ext>
            </a:extLst>
          </p:cNvPr>
          <p:cNvSpPr txBox="1"/>
          <p:nvPr/>
        </p:nvSpPr>
        <p:spPr>
          <a:xfrm>
            <a:off x="3994484" y="661717"/>
            <a:ext cx="3744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Test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bisectionwithreturn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597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4" descr="bad first guess">
            <a:extLst>
              <a:ext uri="{FF2B5EF4-FFF2-40B4-BE49-F238E27FC236}">
                <a16:creationId xmlns:a16="http://schemas.microsoft.com/office/drawing/2014/main" id="{889C9EC2-E08A-4921-BAA1-1B1E82F3C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2401888"/>
            <a:ext cx="4686300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EA0BE9-09FC-4215-9733-ACD2DB4BC349}"/>
              </a:ext>
            </a:extLst>
          </p:cNvPr>
          <p:cNvSpPr/>
          <p:nvPr/>
        </p:nvSpPr>
        <p:spPr>
          <a:xfrm>
            <a:off x="3570288" y="2197100"/>
            <a:ext cx="48006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636" name="TextBox 3">
            <a:extLst>
              <a:ext uri="{FF2B5EF4-FFF2-40B4-BE49-F238E27FC236}">
                <a16:creationId xmlns:a16="http://schemas.microsoft.com/office/drawing/2014/main" id="{4C37E7D4-BD3C-463F-AA85-46603184C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790" y="1883996"/>
            <a:ext cx="73512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f(x)=x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+3 has a zero between -1.5 and -1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value does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bisectwithreturn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find for this zero?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577D27-E7A5-4DB6-A975-98830552999C}"/>
              </a:ext>
            </a:extLst>
          </p:cNvPr>
          <p:cNvSpPr txBox="1"/>
          <p:nvPr/>
        </p:nvSpPr>
        <p:spPr>
          <a:xfrm>
            <a:off x="4162926" y="585536"/>
            <a:ext cx="4463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esting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bisectwithreturn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1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4" descr="bad first guess">
            <a:extLst>
              <a:ext uri="{FF2B5EF4-FFF2-40B4-BE49-F238E27FC236}">
                <a16:creationId xmlns:a16="http://schemas.microsoft.com/office/drawing/2014/main" id="{889C9EC2-E08A-4921-BAA1-1B1E82F3C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2401888"/>
            <a:ext cx="4686300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6EA0BE9-09FC-4215-9733-ACD2DB4BC349}"/>
              </a:ext>
            </a:extLst>
          </p:cNvPr>
          <p:cNvSpPr/>
          <p:nvPr/>
        </p:nvSpPr>
        <p:spPr>
          <a:xfrm>
            <a:off x="3570288" y="2197100"/>
            <a:ext cx="48006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636" name="TextBox 3">
            <a:extLst>
              <a:ext uri="{FF2B5EF4-FFF2-40B4-BE49-F238E27FC236}">
                <a16:creationId xmlns:a16="http://schemas.microsoft.com/office/drawing/2014/main" id="{4C37E7D4-BD3C-463F-AA85-46603184C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7990" y="1468497"/>
            <a:ext cx="65160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f(x)=x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+3 has a zero between -1.5 and -1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Did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bisectwithreturn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return a value of -1.1053?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577D27-E7A5-4DB6-A975-98830552999C}"/>
              </a:ext>
            </a:extLst>
          </p:cNvPr>
          <p:cNvSpPr txBox="1"/>
          <p:nvPr/>
        </p:nvSpPr>
        <p:spPr>
          <a:xfrm>
            <a:off x="4162926" y="585536"/>
            <a:ext cx="3332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 of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bisectwithreturn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8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">
            <a:extLst>
              <a:ext uri="{FF2B5EF4-FFF2-40B4-BE49-F238E27FC236}">
                <a16:creationId xmlns:a16="http://schemas.microsoft.com/office/drawing/2014/main" id="{584C3602-E44B-4202-AE32-848965E05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642" y="2189747"/>
            <a:ext cx="6047875" cy="453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TextBox 2">
            <a:extLst>
              <a:ext uri="{FF2B5EF4-FFF2-40B4-BE49-F238E27FC236}">
                <a16:creationId xmlns:a16="http://schemas.microsoft.com/office/drawing/2014/main" id="{3BA5D1C5-42C9-4772-80E1-B84B3A711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16" y="913178"/>
            <a:ext cx="114660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know from factoring that f(x) =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-2x has a zero at x=2. Write a script to call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bisectwithreturn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with this function and initial values 1.5 and 2.5. What happens?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03E3F8-7610-1A5B-26F7-7038D332DB6B}"/>
              </a:ext>
            </a:extLst>
          </p:cNvPr>
          <p:cNvSpPr txBox="1"/>
          <p:nvPr/>
        </p:nvSpPr>
        <p:spPr>
          <a:xfrm>
            <a:off x="3864459" y="375273"/>
            <a:ext cx="4463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esting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bisectwithreturn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84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B4D50430-0C17-9DC8-0D5F-7950DF779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30" y="679256"/>
            <a:ext cx="363288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Write a script to find all the zeros of f(x) = e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- 3x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by the bisection method.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From graphical we found that -0.5, 1, and 3.75 are good approximations.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For bisection method we need 2 values near each zero with a sign change in the function between them.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23592E-D624-BCF3-E72E-834CC9D88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116" y="243233"/>
            <a:ext cx="8166484" cy="61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4915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23592E-D624-BCF3-E72E-834CC9D88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116" y="243233"/>
            <a:ext cx="8166484" cy="61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077BC5-FDE8-3371-EF81-73402C20E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29" y="763478"/>
            <a:ext cx="357272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Possible starting values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r	</a:t>
            </a:r>
            <a:r>
              <a:rPr lang="en-US" altLang="en-US" sz="2400" dirty="0" err="1"/>
              <a:t>xa</a:t>
            </a:r>
            <a:r>
              <a:rPr lang="en-US" altLang="en-US" sz="2400" dirty="0"/>
              <a:t>	</a:t>
            </a:r>
            <a:r>
              <a:rPr lang="en-US" altLang="en-US" sz="2400" dirty="0" err="1"/>
              <a:t>xb</a:t>
            </a: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-0.5	-1	0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1.0	0.5	1.5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3.75	3.5	4</a:t>
            </a:r>
          </a:p>
        </p:txBody>
      </p:sp>
    </p:spTree>
    <p:extLst>
      <p:ext uri="{BB962C8B-B14F-4D97-AF65-F5344CB8AC3E}">
        <p14:creationId xmlns:p14="http://schemas.microsoft.com/office/powerpoint/2010/main" val="76230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Box 3">
            <a:extLst>
              <a:ext uri="{FF2B5EF4-FFF2-40B4-BE49-F238E27FC236}">
                <a16:creationId xmlns:a16="http://schemas.microsoft.com/office/drawing/2014/main" id="{3505F066-1B9B-491F-AAA9-F010E96A1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14" y="149867"/>
            <a:ext cx="11392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Write a script to find all the zeros of f(x) = e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- 3x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by the bisection method.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E8361A-8EBD-4421-937E-493463D1D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909" y="949943"/>
            <a:ext cx="4500146" cy="5415313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D0341691-A198-4E3D-9031-C57F70A50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14" y="1328963"/>
            <a:ext cx="648437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Your script for Newton’s method is a good starting point. Since you don’t need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logre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this problem you can replace it with ~ in the call to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bisectwith</a:t>
            </a:r>
            <a:r>
              <a:rPr lang="en-US" altLang="en-US" sz="2400" dirty="0">
                <a:solidFill>
                  <a:prstClr val="black"/>
                </a:solidFill>
              </a:rPr>
              <a:t>return, as in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[r, </a:t>
            </a:r>
            <a:r>
              <a:rPr lang="en-US" altLang="en-US" sz="2400" dirty="0" err="1">
                <a:solidFill>
                  <a:prstClr val="black"/>
                </a:solidFill>
              </a:rPr>
              <a:t>fr</a:t>
            </a:r>
            <a:r>
              <a:rPr lang="en-US" altLang="en-US" sz="2400" dirty="0">
                <a:solidFill>
                  <a:prstClr val="black"/>
                </a:solidFill>
              </a:rPr>
              <a:t>, ~] = </a:t>
            </a:r>
            <a:r>
              <a:rPr lang="en-US" altLang="en-US" sz="2400" dirty="0" err="1">
                <a:solidFill>
                  <a:prstClr val="black"/>
                </a:solidFill>
              </a:rPr>
              <a:t>bisectwithreturn</a:t>
            </a:r>
            <a:r>
              <a:rPr lang="en-US" altLang="en-US" sz="2400" dirty="0">
                <a:solidFill>
                  <a:prstClr val="black"/>
                </a:solidFill>
              </a:rPr>
              <a:t>(myf,-1,0).</a:t>
            </a:r>
          </a:p>
        </p:txBody>
      </p:sp>
    </p:spTree>
    <p:extLst>
      <p:ext uri="{BB962C8B-B14F-4D97-AF65-F5344CB8AC3E}">
        <p14:creationId xmlns:p14="http://schemas.microsoft.com/office/powerpoint/2010/main" val="3241188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Box 3">
            <a:extLst>
              <a:ext uri="{FF2B5EF4-FFF2-40B4-BE49-F238E27FC236}">
                <a16:creationId xmlns:a16="http://schemas.microsoft.com/office/drawing/2014/main" id="{3505F066-1B9B-491F-AAA9-F010E96A1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470" y="213591"/>
            <a:ext cx="1139293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Expand your script that compares rates of convergence of Newton’s method to include convergence of the bisection method to the zero of f(x) = e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- 3x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near 1, when the starting values are 0.5 and 1.5. Display all 3 estimates of the root.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Put all 3 convergence curves on the same axes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96294E6-5498-4C83-8B41-1546373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397241"/>
            <a:ext cx="72390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4868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>
            <a:extLst>
              <a:ext uri="{FF2B5EF4-FFF2-40B4-BE49-F238E27FC236}">
                <a16:creationId xmlns:a16="http://schemas.microsoft.com/office/drawing/2014/main" id="{1EEE9F0D-F256-4FD3-A1D3-CFA14A778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93764"/>
            <a:ext cx="7772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Script to compare convergence of Newton and bisection methods method.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CEBDDB-8A2F-497A-9A53-D9FA47392BE6}"/>
              </a:ext>
            </a:extLst>
          </p:cNvPr>
          <p:cNvSpPr/>
          <p:nvPr/>
        </p:nvSpPr>
        <p:spPr>
          <a:xfrm>
            <a:off x="6737684" y="3429000"/>
            <a:ext cx="697832" cy="529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E125F925-53CD-4C6C-BE2C-1909DBBCC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71" y="692960"/>
            <a:ext cx="9106634" cy="587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327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4" descr="graphic newton vs bisection">
            <a:extLst>
              <a:ext uri="{FF2B5EF4-FFF2-40B4-BE49-F238E27FC236}">
                <a16:creationId xmlns:a16="http://schemas.microsoft.com/office/drawing/2014/main" id="{0D006573-2C50-4C4B-A312-BF296646C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42" y="926097"/>
            <a:ext cx="6705600" cy="571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7" name="TextBox 1">
            <a:extLst>
              <a:ext uri="{FF2B5EF4-FFF2-40B4-BE49-F238E27FC236}">
                <a16:creationId xmlns:a16="http://schemas.microsoft.com/office/drawing/2014/main" id="{723E9D7B-4B2D-4CAC-B423-247F08C7C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350" y="331787"/>
            <a:ext cx="684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Bisection method converges slower than Newton</a:t>
            </a:r>
            <a:endParaRPr lang="en-US" altLang="en-US" sz="2400" baseline="30000" dirty="0"/>
          </a:p>
        </p:txBody>
      </p:sp>
      <p:sp>
        <p:nvSpPr>
          <p:cNvPr id="72708" name="TextBox 3">
            <a:extLst>
              <a:ext uri="{FF2B5EF4-FFF2-40B4-BE49-F238E27FC236}">
                <a16:creationId xmlns:a16="http://schemas.microsoft.com/office/drawing/2014/main" id="{AAEE1EEF-79B9-46B9-93F5-95EECAAD1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442" y="1600200"/>
            <a:ext cx="447975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How does the initial guess affect convergence of the bisection method?</a:t>
            </a:r>
          </a:p>
        </p:txBody>
      </p:sp>
    </p:spTree>
    <p:extLst>
      <p:ext uri="{BB962C8B-B14F-4D97-AF65-F5344CB8AC3E}">
        <p14:creationId xmlns:p14="http://schemas.microsoft.com/office/powerpoint/2010/main" val="278019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bisection method">
            <a:extLst>
              <a:ext uri="{FF2B5EF4-FFF2-40B4-BE49-F238E27FC236}">
                <a16:creationId xmlns:a16="http://schemas.microsoft.com/office/drawing/2014/main" id="{ACBF8450-AFF1-4837-A814-27A54210C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82639"/>
            <a:ext cx="6400800" cy="444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Text Box 4">
            <a:extLst>
              <a:ext uri="{FF2B5EF4-FFF2-40B4-BE49-F238E27FC236}">
                <a16:creationId xmlns:a16="http://schemas.microsoft.com/office/drawing/2014/main" id="{DDD23D19-BFF2-4FC3-909A-29362C879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285" y="1694716"/>
            <a:ext cx="55844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f(x) is continuous, this implies at least one zero between a and 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2B6336-191A-48BE-B1CE-BAC324D47696}"/>
              </a:ext>
            </a:extLst>
          </p:cNvPr>
          <p:cNvSpPr/>
          <p:nvPr/>
        </p:nvSpPr>
        <p:spPr>
          <a:xfrm>
            <a:off x="2286000" y="609600"/>
            <a:ext cx="2743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9397" name="TextBox 2">
            <a:extLst>
              <a:ext uri="{FF2B5EF4-FFF2-40B4-BE49-F238E27FC236}">
                <a16:creationId xmlns:a16="http://schemas.microsoft.com/office/drawing/2014/main" id="{5E9264FB-A22B-4FEC-88CD-3A5848BC8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2364" y="347664"/>
            <a:ext cx="6842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Bisection method for continuous functions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9431C2-46AC-4A56-A165-C07F5DC27635}"/>
              </a:ext>
            </a:extLst>
          </p:cNvPr>
          <p:cNvSpPr/>
          <p:nvPr/>
        </p:nvSpPr>
        <p:spPr>
          <a:xfrm>
            <a:off x="2514600" y="2743201"/>
            <a:ext cx="6248400" cy="2486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399" name="Text Box 5">
            <a:extLst>
              <a:ext uri="{FF2B5EF4-FFF2-40B4-BE49-F238E27FC236}">
                <a16:creationId xmlns:a16="http://schemas.microsoft.com/office/drawing/2014/main" id="{8BC684A2-97DF-4153-85CC-90C853BE7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628" y="2743201"/>
            <a:ext cx="911634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c=(</a:t>
            </a:r>
            <a:r>
              <a:rPr lang="en-US" altLang="en-US" sz="2400" dirty="0" err="1"/>
              <a:t>a+b</a:t>
            </a:r>
            <a:r>
              <a:rPr lang="en-US" altLang="en-US" sz="2400" dirty="0"/>
              <a:t>)/2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Exactly one of the following will be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f(c)=0 then c is a root.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f(c)f(a)&lt;0 then a root is in [</a:t>
            </a:r>
            <a:r>
              <a:rPr lang="en-US" altLang="en-US" sz="2400" dirty="0" err="1"/>
              <a:t>a,c</a:t>
            </a:r>
            <a:r>
              <a:rPr lang="en-US" altLang="en-US" sz="2400" dirty="0"/>
              <a:t>].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f(c)f(b)&lt;0 then a root is in [</a:t>
            </a:r>
            <a:r>
              <a:rPr lang="en-US" altLang="en-US" sz="2400" dirty="0" err="1"/>
              <a:t>c,b</a:t>
            </a:r>
            <a:r>
              <a:rPr lang="en-US" altLang="en-US" sz="2400" dirty="0"/>
              <a:t>].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Which is true here?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Bisection method requires starting values a and b with f(a)f(b)&lt;0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is wrong with the choice of a and b here?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3">
            <a:extLst>
              <a:ext uri="{FF2B5EF4-FFF2-40B4-BE49-F238E27FC236}">
                <a16:creationId xmlns:a16="http://schemas.microsoft.com/office/drawing/2014/main" id="{5AF6B955-4419-4783-BF07-C7A43D376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220664"/>
            <a:ext cx="5235575" cy="648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F20A99-709A-4C8A-B10E-E58E34870C26}"/>
              </a:ext>
            </a:extLst>
          </p:cNvPr>
          <p:cNvSpPr/>
          <p:nvPr/>
        </p:nvSpPr>
        <p:spPr>
          <a:xfrm>
            <a:off x="3180348" y="4419601"/>
            <a:ext cx="5235575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732" name="TextBox 5">
            <a:extLst>
              <a:ext uri="{FF2B5EF4-FFF2-40B4-BE49-F238E27FC236}">
                <a16:creationId xmlns:a16="http://schemas.microsoft.com/office/drawing/2014/main" id="{92426A6A-C678-443B-8A10-CBEBDAF5F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109" y="4447676"/>
            <a:ext cx="105757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log(|r-</a:t>
            </a:r>
            <a:r>
              <a:rPr lang="en-US" altLang="en-US" sz="2400" dirty="0" err="1"/>
              <a:t>c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|)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 log(b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-a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)-(n+1)log(2)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Initial guess affects the y-intercept of log(|r-</a:t>
            </a:r>
            <a:r>
              <a:rPr lang="en-US" altLang="en-US" sz="2400" dirty="0" err="1"/>
              <a:t>c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|) but slope is always log(2)</a:t>
            </a:r>
          </a:p>
        </p:txBody>
      </p:sp>
    </p:spTree>
    <p:extLst>
      <p:ext uri="{BB962C8B-B14F-4D97-AF65-F5344CB8AC3E}">
        <p14:creationId xmlns:p14="http://schemas.microsoft.com/office/powerpoint/2010/main" val="709253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>
            <a:extLst>
              <a:ext uri="{FF2B5EF4-FFF2-40B4-BE49-F238E27FC236}">
                <a16:creationId xmlns:a16="http://schemas.microsoft.com/office/drawing/2014/main" id="{FB17C2CF-68A6-4BA9-AA97-7024773C5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59" y="1793876"/>
            <a:ext cx="1106905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3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Estimate the real zero of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+3x-1 graphically. Hand in a copy of your graph with estimate marked. Refine the graphical solution by the bisection method. Hand in a copy of command window that shows your script for using bisection method and results.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bisection method">
            <a:extLst>
              <a:ext uri="{FF2B5EF4-FFF2-40B4-BE49-F238E27FC236}">
                <a16:creationId xmlns:a16="http://schemas.microsoft.com/office/drawing/2014/main" id="{721551EA-351D-4CE1-ACA6-6F016EBFD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82639"/>
            <a:ext cx="6400800" cy="444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7B0B038-C1B4-43D6-836F-0A4D129EC8CA}"/>
              </a:ext>
            </a:extLst>
          </p:cNvPr>
          <p:cNvSpPr/>
          <p:nvPr/>
        </p:nvSpPr>
        <p:spPr>
          <a:xfrm>
            <a:off x="2286000" y="609600"/>
            <a:ext cx="2743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0420" name="TextBox 2">
            <a:extLst>
              <a:ext uri="{FF2B5EF4-FFF2-40B4-BE49-F238E27FC236}">
                <a16:creationId xmlns:a16="http://schemas.microsoft.com/office/drawing/2014/main" id="{003913F6-73DD-4DD5-B022-5EBE68AD4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6" y="231776"/>
            <a:ext cx="5902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Starting values for bisection method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469025-F2A9-44DB-9BFD-AA233E033411}"/>
              </a:ext>
            </a:extLst>
          </p:cNvPr>
          <p:cNvSpPr/>
          <p:nvPr/>
        </p:nvSpPr>
        <p:spPr>
          <a:xfrm>
            <a:off x="2514600" y="2743201"/>
            <a:ext cx="6248400" cy="2486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422" name="Text Box 4">
            <a:extLst>
              <a:ext uri="{FF2B5EF4-FFF2-40B4-BE49-F238E27FC236}">
                <a16:creationId xmlns:a16="http://schemas.microsoft.com/office/drawing/2014/main" id="{B7E2D39A-997D-4528-941F-EDFFAE4E5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393951"/>
            <a:ext cx="2185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Let c = (a+b)/2</a:t>
            </a:r>
          </a:p>
        </p:txBody>
      </p:sp>
      <p:sp>
        <p:nvSpPr>
          <p:cNvPr id="60423" name="Text Box 5">
            <a:extLst>
              <a:ext uri="{FF2B5EF4-FFF2-40B4-BE49-F238E27FC236}">
                <a16:creationId xmlns:a16="http://schemas.microsoft.com/office/drawing/2014/main" id="{4EADDA09-5835-4A3D-805F-8CD352CA9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090863"/>
            <a:ext cx="75644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f(a)f(b)&lt;0 as required but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Only one root should be between starting values.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graphical solution to choose good starting values.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3">
            <a:extLst>
              <a:ext uri="{FF2B5EF4-FFF2-40B4-BE49-F238E27FC236}">
                <a16:creationId xmlns:a16="http://schemas.microsoft.com/office/drawing/2014/main" id="{64C1B206-5C25-4650-A3E5-4895E1EB0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228601"/>
            <a:ext cx="4362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Basic idea of bisection method</a:t>
            </a:r>
          </a:p>
        </p:txBody>
      </p:sp>
      <p:sp>
        <p:nvSpPr>
          <p:cNvPr id="61443" name="TextBox 4">
            <a:extLst>
              <a:ext uri="{FF2B5EF4-FFF2-40B4-BE49-F238E27FC236}">
                <a16:creationId xmlns:a16="http://schemas.microsoft.com/office/drawing/2014/main" id="{63C0CA2B-A309-49DA-BC57-AFD5B7D8B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32" y="914401"/>
            <a:ext cx="1098483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 each cycle of iteration, a and b are end points and c = (</a:t>
            </a:r>
            <a:r>
              <a:rPr lang="en-US" altLang="en-US" sz="2400" dirty="0" err="1"/>
              <a:t>a+b</a:t>
            </a:r>
            <a:r>
              <a:rPr lang="en-US" altLang="en-US" sz="2400" dirty="0"/>
              <a:t>)/2 is the next estimate of the zero.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	If f(c) = 0 stop. c is the zero between a and b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Decrease the interval around the zero by half by making c one of the ends of the new interval.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     If f(a)f(c) &lt; 0, a is the other end: b &lt;- c;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otherwise, b is the other end: a &lt;- c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Converged?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no: recycle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yes: stop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Put this idea into a pseudocode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1">
            <a:extLst>
              <a:ext uri="{FF2B5EF4-FFF2-40B4-BE49-F238E27FC236}">
                <a16:creationId xmlns:a16="http://schemas.microsoft.com/office/drawing/2014/main" id="{48500D29-60D7-41C7-9446-8C3B73BC2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14400"/>
            <a:ext cx="6462025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[</a:t>
            </a:r>
            <a:r>
              <a:rPr lang="en-US" altLang="en-US" sz="2000" dirty="0" err="1"/>
              <a:t>r,fr</a:t>
            </a:r>
            <a:r>
              <a:rPr lang="en-US" altLang="en-US" sz="2000" dirty="0"/>
              <a:t>]=bisection(</a:t>
            </a:r>
            <a:r>
              <a:rPr lang="en-US" altLang="en-US" sz="2000" dirty="0" err="1"/>
              <a:t>fh,xa,xb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Initialize steps, </a:t>
            </a:r>
            <a:r>
              <a:rPr lang="en-US" altLang="en-US" sz="2000" dirty="0" err="1"/>
              <a:t>maxsteps</a:t>
            </a:r>
            <a:r>
              <a:rPr lang="en-US" altLang="en-US" sz="2000" dirty="0"/>
              <a:t>, re and </a:t>
            </a:r>
            <a:r>
              <a:rPr lang="en-US" altLang="en-US" sz="2000" dirty="0" err="1"/>
              <a:t>myrel</a:t>
            </a:r>
            <a:r>
              <a:rPr lang="en-US" altLang="en-US" sz="2000" dirty="0"/>
              <a:t> (as in Newton)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xc=(</a:t>
            </a:r>
            <a:r>
              <a:rPr lang="en-US" altLang="en-US" sz="2000" dirty="0" err="1"/>
              <a:t>xa+xb</a:t>
            </a:r>
            <a:r>
              <a:rPr lang="en-US" altLang="en-US" sz="2000" dirty="0"/>
              <a:t>)/2;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while (</a:t>
            </a:r>
            <a:r>
              <a:rPr lang="en-US" altLang="en-US" sz="2000" dirty="0" err="1"/>
              <a:t>myrel</a:t>
            </a:r>
            <a:r>
              <a:rPr lang="en-US" altLang="en-US" sz="2000" dirty="0"/>
              <a:t>&gt;re) &amp;&amp; (steps&lt;</a:t>
            </a:r>
            <a:r>
              <a:rPr lang="en-US" altLang="en-US" sz="2000" dirty="0" err="1"/>
              <a:t>maxsteps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increment steps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save current estimate of root (</a:t>
            </a:r>
            <a:r>
              <a:rPr lang="en-US" altLang="en-US" sz="2000" dirty="0" err="1"/>
              <a:t>oldxc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reassign either </a:t>
            </a:r>
            <a:r>
              <a:rPr lang="en-US" altLang="en-US" sz="2000" dirty="0" err="1"/>
              <a:t>xa</a:t>
            </a:r>
            <a:r>
              <a:rPr lang="en-US" altLang="en-US" sz="2000" dirty="0"/>
              <a:t> or </a:t>
            </a:r>
            <a:r>
              <a:rPr lang="en-US" altLang="en-US" sz="2000" dirty="0" err="1"/>
              <a:t>xb</a:t>
            </a:r>
            <a:r>
              <a:rPr lang="en-US" altLang="en-US" sz="2000" dirty="0"/>
              <a:t> to xc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calculate a new xc=(</a:t>
            </a:r>
            <a:r>
              <a:rPr lang="en-US" altLang="en-US" sz="2000" dirty="0" err="1"/>
              <a:t>xa+xb</a:t>
            </a:r>
            <a:r>
              <a:rPr lang="en-US" altLang="en-US" sz="2000" dirty="0"/>
              <a:t>)/2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dirty="0" err="1"/>
              <a:t>myrel</a:t>
            </a:r>
            <a:r>
              <a:rPr lang="en-US" altLang="en-US" sz="2000" dirty="0"/>
              <a:t> = absolute value of fractional change in xc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while loop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r = best estimate of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dirty="0" err="1"/>
              <a:t>fr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function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What is missing from this basic bisection code?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What is the requirement on </a:t>
            </a:r>
            <a:r>
              <a:rPr lang="en-US" altLang="en-US" sz="2000" dirty="0" err="1"/>
              <a:t>xa</a:t>
            </a:r>
            <a:r>
              <a:rPr lang="en-US" altLang="en-US" sz="2000" dirty="0"/>
              <a:t> and </a:t>
            </a:r>
            <a:r>
              <a:rPr lang="en-US" altLang="en-US" sz="2000" dirty="0" err="1"/>
              <a:t>xb</a:t>
            </a:r>
            <a:r>
              <a:rPr lang="en-US" altLang="en-US" sz="2000" dirty="0"/>
              <a:t>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This  pseudocode assumes it is met.</a:t>
            </a:r>
          </a:p>
        </p:txBody>
      </p:sp>
      <p:sp>
        <p:nvSpPr>
          <p:cNvPr id="62467" name="TextBox 1">
            <a:extLst>
              <a:ext uri="{FF2B5EF4-FFF2-40B4-BE49-F238E27FC236}">
                <a16:creationId xmlns:a16="http://schemas.microsoft.com/office/drawing/2014/main" id="{4180DCE8-2398-4282-BC2D-0B59FD0AC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304801"/>
            <a:ext cx="5561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Basic pseudocode for bisection method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1">
            <a:extLst>
              <a:ext uri="{FF2B5EF4-FFF2-40B4-BE49-F238E27FC236}">
                <a16:creationId xmlns:a16="http://schemas.microsoft.com/office/drawing/2014/main" id="{48500D29-60D7-41C7-9446-8C3B73BC2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26" y="962526"/>
            <a:ext cx="10892589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function [</a:t>
            </a:r>
            <a:r>
              <a:rPr lang="en-US" altLang="en-US" sz="2000" dirty="0" err="1">
                <a:solidFill>
                  <a:prstClr val="black"/>
                </a:solidFill>
              </a:rPr>
              <a:t>r,fr</a:t>
            </a:r>
            <a:r>
              <a:rPr lang="en-US" altLang="en-US" sz="2000" dirty="0">
                <a:solidFill>
                  <a:prstClr val="black"/>
                </a:solidFill>
              </a:rPr>
              <a:t>]=bisection(</a:t>
            </a:r>
            <a:r>
              <a:rPr lang="en-US" altLang="en-US" sz="2000" dirty="0" err="1">
                <a:solidFill>
                  <a:prstClr val="black"/>
                </a:solidFill>
              </a:rPr>
              <a:t>fh,xa,xb</a:t>
            </a:r>
            <a:r>
              <a:rPr lang="en-US" altLang="en-US" sz="2000" dirty="0">
                <a:solidFill>
                  <a:prstClr val="black"/>
                </a:solidFill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Initialize steps, </a:t>
            </a:r>
            <a:r>
              <a:rPr lang="en-US" altLang="en-US" sz="2000" dirty="0" err="1">
                <a:solidFill>
                  <a:prstClr val="black"/>
                </a:solidFill>
              </a:rPr>
              <a:t>maxsteps</a:t>
            </a:r>
            <a:r>
              <a:rPr lang="en-US" altLang="en-US" sz="2000" dirty="0">
                <a:solidFill>
                  <a:prstClr val="black"/>
                </a:solidFill>
              </a:rPr>
              <a:t>, re and </a:t>
            </a:r>
            <a:r>
              <a:rPr lang="en-US" altLang="en-US" sz="2000" dirty="0" err="1">
                <a:solidFill>
                  <a:prstClr val="black"/>
                </a:solidFill>
              </a:rPr>
              <a:t>myrel</a:t>
            </a:r>
            <a:r>
              <a:rPr lang="en-US" altLang="en-US" sz="2000" dirty="0">
                <a:solidFill>
                  <a:prstClr val="black"/>
                </a:solidFill>
              </a:rPr>
              <a:t> (as in Newton)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xc=(</a:t>
            </a:r>
            <a:r>
              <a:rPr lang="en-US" altLang="en-US" sz="2000" dirty="0" err="1">
                <a:solidFill>
                  <a:prstClr val="black"/>
                </a:solidFill>
              </a:rPr>
              <a:t>xa+xb</a:t>
            </a:r>
            <a:r>
              <a:rPr lang="en-US" altLang="en-US" sz="2000" dirty="0">
                <a:solidFill>
                  <a:prstClr val="black"/>
                </a:solidFill>
              </a:rPr>
              <a:t>)/2;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while (</a:t>
            </a:r>
            <a:r>
              <a:rPr lang="en-US" altLang="en-US" sz="2000" dirty="0" err="1">
                <a:solidFill>
                  <a:prstClr val="black"/>
                </a:solidFill>
              </a:rPr>
              <a:t>myrel</a:t>
            </a:r>
            <a:r>
              <a:rPr lang="en-US" altLang="en-US" sz="2000" dirty="0">
                <a:solidFill>
                  <a:prstClr val="black"/>
                </a:solidFill>
              </a:rPr>
              <a:t>&gt;re) &amp;&amp; (steps&lt;</a:t>
            </a:r>
            <a:r>
              <a:rPr lang="en-US" altLang="en-US" sz="2000" dirty="0" err="1">
                <a:solidFill>
                  <a:prstClr val="black"/>
                </a:solidFill>
              </a:rPr>
              <a:t>maxsteps</a:t>
            </a:r>
            <a:r>
              <a:rPr lang="en-US" altLang="en-US" sz="2000" dirty="0">
                <a:solidFill>
                  <a:prstClr val="black"/>
                </a:solidFill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increment steps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save current estimate of root (</a:t>
            </a:r>
            <a:r>
              <a:rPr lang="en-US" altLang="en-US" sz="2000" dirty="0" err="1">
                <a:solidFill>
                  <a:prstClr val="black"/>
                </a:solidFill>
              </a:rPr>
              <a:t>oldxc</a:t>
            </a:r>
            <a:r>
              <a:rPr lang="en-US" altLang="en-US" sz="2000" dirty="0">
                <a:solidFill>
                  <a:prstClr val="black"/>
                </a:solidFill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reassign either </a:t>
            </a:r>
            <a:r>
              <a:rPr lang="en-US" altLang="en-US" sz="2000" dirty="0" err="1">
                <a:solidFill>
                  <a:prstClr val="black"/>
                </a:solidFill>
              </a:rPr>
              <a:t>xa</a:t>
            </a:r>
            <a:r>
              <a:rPr lang="en-US" altLang="en-US" sz="2000" dirty="0">
                <a:solidFill>
                  <a:prstClr val="black"/>
                </a:solidFill>
              </a:rPr>
              <a:t> or </a:t>
            </a:r>
            <a:r>
              <a:rPr lang="en-US" altLang="en-US" sz="2000" dirty="0" err="1">
                <a:solidFill>
                  <a:prstClr val="black"/>
                </a:solidFill>
              </a:rPr>
              <a:t>xb</a:t>
            </a:r>
            <a:r>
              <a:rPr lang="en-US" altLang="en-US" sz="2000" dirty="0">
                <a:solidFill>
                  <a:prstClr val="black"/>
                </a:solidFill>
              </a:rPr>
              <a:t> to xc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calculate a new xc=(</a:t>
            </a:r>
            <a:r>
              <a:rPr lang="en-US" altLang="en-US" sz="2000" dirty="0" err="1">
                <a:solidFill>
                  <a:prstClr val="black"/>
                </a:solidFill>
              </a:rPr>
              <a:t>xa+xb</a:t>
            </a:r>
            <a:r>
              <a:rPr lang="en-US" altLang="en-US" sz="2000" dirty="0">
                <a:solidFill>
                  <a:prstClr val="black"/>
                </a:solidFill>
              </a:rPr>
              <a:t>)/2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</a:t>
            </a:r>
            <a:r>
              <a:rPr lang="en-US" altLang="en-US" sz="2000" dirty="0" err="1">
                <a:solidFill>
                  <a:prstClr val="black"/>
                </a:solidFill>
              </a:rPr>
              <a:t>myrel</a:t>
            </a:r>
            <a:r>
              <a:rPr lang="en-US" altLang="en-US" sz="2000" dirty="0">
                <a:solidFill>
                  <a:prstClr val="black"/>
                </a:solidFill>
              </a:rPr>
              <a:t> = absolute value of fractional change in xc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end while loop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r = best estimate of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  </a:t>
            </a:r>
            <a:r>
              <a:rPr lang="en-US" altLang="en-US" sz="2000" dirty="0" err="1">
                <a:solidFill>
                  <a:prstClr val="black"/>
                </a:solidFill>
              </a:rPr>
              <a:t>fr</a:t>
            </a:r>
            <a:r>
              <a:rPr lang="en-US" altLang="en-US" sz="2000" dirty="0">
                <a:solidFill>
                  <a:prstClr val="black"/>
                </a:solidFill>
              </a:rPr>
              <a:t> = </a:t>
            </a:r>
            <a:r>
              <a:rPr lang="en-US" altLang="en-US" sz="2000" dirty="0" err="1">
                <a:solidFill>
                  <a:prstClr val="black"/>
                </a:solidFill>
              </a:rPr>
              <a:t>fh</a:t>
            </a:r>
            <a:r>
              <a:rPr lang="en-US" altLang="en-US" sz="2000" dirty="0">
                <a:solidFill>
                  <a:prstClr val="black"/>
                </a:solidFill>
              </a:rPr>
              <a:t>(r)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end function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</a:rPr>
              <a:t>To add a check for a sign change of function between initial </a:t>
            </a:r>
            <a:r>
              <a:rPr lang="en-US" altLang="en-US" sz="2000" dirty="0" err="1">
                <a:solidFill>
                  <a:prstClr val="black"/>
                </a:solidFill>
              </a:rPr>
              <a:t>xa</a:t>
            </a:r>
            <a:r>
              <a:rPr lang="en-US" altLang="en-US" sz="2000" dirty="0">
                <a:solidFill>
                  <a:prstClr val="black"/>
                </a:solidFill>
              </a:rPr>
              <a:t> and </a:t>
            </a:r>
            <a:r>
              <a:rPr lang="en-US" altLang="en-US" sz="2000" dirty="0" err="1">
                <a:solidFill>
                  <a:prstClr val="black"/>
                </a:solidFill>
              </a:rPr>
              <a:t>xb</a:t>
            </a:r>
            <a:r>
              <a:rPr lang="en-US" altLang="en-US" sz="2000" dirty="0">
                <a:solidFill>
                  <a:prstClr val="black"/>
                </a:solidFill>
              </a:rPr>
              <a:t>, and allow for f(xc)=0, we need a way to leave the function prematurely. RETURN provides this option</a:t>
            </a:r>
          </a:p>
        </p:txBody>
      </p:sp>
      <p:sp>
        <p:nvSpPr>
          <p:cNvPr id="62467" name="TextBox 1">
            <a:extLst>
              <a:ext uri="{FF2B5EF4-FFF2-40B4-BE49-F238E27FC236}">
                <a16:creationId xmlns:a16="http://schemas.microsoft.com/office/drawing/2014/main" id="{4180DCE8-2398-4282-BC2D-0B59FD0AC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304801"/>
            <a:ext cx="5561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Basic pseudocode for bisection method</a:t>
            </a:r>
          </a:p>
        </p:txBody>
      </p:sp>
    </p:spTree>
    <p:extLst>
      <p:ext uri="{BB962C8B-B14F-4D97-AF65-F5344CB8AC3E}">
        <p14:creationId xmlns:p14="http://schemas.microsoft.com/office/powerpoint/2010/main" val="396052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Box 1">
            <a:extLst>
              <a:ext uri="{FF2B5EF4-FFF2-40B4-BE49-F238E27FC236}">
                <a16:creationId xmlns:a16="http://schemas.microsoft.com/office/drawing/2014/main" id="{46CC8826-E5E2-4AFF-9F2C-7E82DF20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9" y="914401"/>
            <a:ext cx="8157411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[</a:t>
            </a:r>
            <a:r>
              <a:rPr lang="en-US" altLang="en-US" sz="2000" dirty="0" err="1"/>
              <a:t>r,fr</a:t>
            </a:r>
            <a:r>
              <a:rPr lang="en-US" altLang="en-US" sz="2000" dirty="0"/>
              <a:t>]=bisection(</a:t>
            </a:r>
            <a:r>
              <a:rPr lang="en-US" altLang="en-US" sz="2000" dirty="0" err="1"/>
              <a:t>fh,xa,xb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  If f(</a:t>
            </a:r>
            <a:r>
              <a:rPr lang="en-US" altLang="en-US" sz="2000" b="1" dirty="0" err="1"/>
              <a:t>xa</a:t>
            </a:r>
            <a:r>
              <a:rPr lang="en-US" altLang="en-US" sz="2000" b="1" dirty="0"/>
              <a:t>)f(</a:t>
            </a:r>
            <a:r>
              <a:rPr lang="en-US" altLang="en-US" sz="2000" b="1" dirty="0" err="1"/>
              <a:t>xb</a:t>
            </a:r>
            <a:r>
              <a:rPr lang="en-US" altLang="en-US" sz="2000" b="1" dirty="0"/>
              <a:t>)&gt;0, write message and 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Initialize steps, </a:t>
            </a:r>
            <a:r>
              <a:rPr lang="en-US" altLang="en-US" sz="2000" dirty="0" err="1"/>
              <a:t>maxsteps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remin</a:t>
            </a:r>
            <a:r>
              <a:rPr lang="en-US" altLang="en-US" sz="2000" dirty="0"/>
              <a:t>, and re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xc=(</a:t>
            </a:r>
            <a:r>
              <a:rPr lang="en-US" altLang="en-US" sz="2000" dirty="0" err="1"/>
              <a:t>xa+xb</a:t>
            </a:r>
            <a:r>
              <a:rPr lang="en-US" altLang="en-US" sz="2000" dirty="0"/>
              <a:t>)/2; </a:t>
            </a:r>
            <a:r>
              <a:rPr lang="en-US" altLang="en-US" sz="2000" b="1" dirty="0"/>
              <a:t>if f(xc)=0 return</a:t>
            </a:r>
            <a:endParaRPr lang="en-US" altLang="en-US" sz="2000" b="1" baseline="-25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while (re&gt;</a:t>
            </a:r>
            <a:r>
              <a:rPr lang="en-US" altLang="en-US" sz="2000" dirty="0" err="1"/>
              <a:t>remin</a:t>
            </a:r>
            <a:r>
              <a:rPr lang="en-US" altLang="en-US" sz="2000" dirty="0"/>
              <a:t>) &amp;&amp; (steps&lt;</a:t>
            </a:r>
            <a:r>
              <a:rPr lang="en-US" altLang="en-US" sz="2000" dirty="0" err="1"/>
              <a:t>maxsteps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increment steps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save current estimate of root (</a:t>
            </a:r>
            <a:r>
              <a:rPr lang="en-US" altLang="en-US" sz="2000" dirty="0" err="1"/>
              <a:t>oldxc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reassign either </a:t>
            </a:r>
            <a:r>
              <a:rPr lang="en-US" altLang="en-US" sz="2000" dirty="0" err="1"/>
              <a:t>xa</a:t>
            </a:r>
            <a:r>
              <a:rPr lang="en-US" altLang="en-US" sz="2000" dirty="0"/>
              <a:t> or </a:t>
            </a:r>
            <a:r>
              <a:rPr lang="en-US" altLang="en-US" sz="2000" dirty="0" err="1"/>
              <a:t>xb</a:t>
            </a:r>
            <a:r>
              <a:rPr lang="en-US" altLang="en-US" sz="2000" dirty="0"/>
              <a:t> to xc,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calculate a new xc </a:t>
            </a:r>
            <a:r>
              <a:rPr lang="en-US" altLang="en-US" sz="2000" b="1" dirty="0"/>
              <a:t>(why don’t we need to check for f(xc)=0 here?)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re = absolute value of fractional change in xc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while loop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r = best estimate of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dirty="0" err="1"/>
              <a:t>fr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function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Very unlikely that f(xc) is identically zero, unless starting values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have are chosen to make that true</a:t>
            </a:r>
          </a:p>
        </p:txBody>
      </p:sp>
      <p:sp>
        <p:nvSpPr>
          <p:cNvPr id="63491" name="TextBox 1">
            <a:extLst>
              <a:ext uri="{FF2B5EF4-FFF2-40B4-BE49-F238E27FC236}">
                <a16:creationId xmlns:a16="http://schemas.microsoft.com/office/drawing/2014/main" id="{E7C16915-D039-4AFC-AC4C-D91D1F31B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1" y="304801"/>
            <a:ext cx="6075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Extended pseudocode for bisection method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Box 3">
            <a:extLst>
              <a:ext uri="{FF2B5EF4-FFF2-40B4-BE49-F238E27FC236}">
                <a16:creationId xmlns:a16="http://schemas.microsoft.com/office/drawing/2014/main" id="{3A92C960-CC35-4E9C-B03C-8EBA77EC9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8131" y="1327485"/>
            <a:ext cx="6716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Implement logic of bisection method in MATLAB</a:t>
            </a:r>
          </a:p>
        </p:txBody>
      </p:sp>
      <p:sp>
        <p:nvSpPr>
          <p:cNvPr id="64515" name="TextBox 4">
            <a:extLst>
              <a:ext uri="{FF2B5EF4-FFF2-40B4-BE49-F238E27FC236}">
                <a16:creationId xmlns:a16="http://schemas.microsoft.com/office/drawing/2014/main" id="{0198B896-15B4-4903-86AB-FA00586CA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368" y="2213811"/>
            <a:ext cx="4953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Relational operators in </a:t>
            </a:r>
            <a:r>
              <a:rPr lang="en-US" altLang="en-US" sz="2000" dirty="0" err="1"/>
              <a:t>MatLab</a:t>
            </a: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&lt;	less than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&lt;=	less than or equal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==	equal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-=	not equal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&gt;	greater than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&gt;=	greater than or equal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Box 1">
            <a:extLst>
              <a:ext uri="{FF2B5EF4-FFF2-40B4-BE49-F238E27FC236}">
                <a16:creationId xmlns:a16="http://schemas.microsoft.com/office/drawing/2014/main" id="{E4A2EA93-370C-4713-9793-6F49B3927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179" y="178241"/>
            <a:ext cx="106038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code for bisection method on the class webpage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B6B651D-478C-4E80-9A63-431C25178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9" y="785782"/>
            <a:ext cx="7162731" cy="5663144"/>
          </a:xfrm>
          <a:prstGeom prst="rect">
            <a:avLst/>
          </a:prstGeom>
        </p:spPr>
      </p:pic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7FE111F-1D4E-4993-8C31-D8267415C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530" y="1141170"/>
            <a:ext cx="4908882" cy="53228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1309</Words>
  <Application>Microsoft Office PowerPoint</Application>
  <PresentationFormat>Widescreen</PresentationFormat>
  <Paragraphs>130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67</cp:revision>
  <cp:lastPrinted>2023-01-24T04:50:05Z</cp:lastPrinted>
  <dcterms:created xsi:type="dcterms:W3CDTF">2015-08-24T20:50:38Z</dcterms:created>
  <dcterms:modified xsi:type="dcterms:W3CDTF">2024-01-02T00:35:42Z</dcterms:modified>
</cp:coreProperties>
</file>