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561" r:id="rId2"/>
    <p:sldId id="562" r:id="rId3"/>
    <p:sldId id="563" r:id="rId4"/>
    <p:sldId id="564" r:id="rId5"/>
    <p:sldId id="565" r:id="rId6"/>
    <p:sldId id="566" r:id="rId7"/>
    <p:sldId id="567" r:id="rId8"/>
    <p:sldId id="568" r:id="rId9"/>
    <p:sldId id="600" r:id="rId10"/>
    <p:sldId id="570" r:id="rId11"/>
    <p:sldId id="571" r:id="rId12"/>
    <p:sldId id="572" r:id="rId13"/>
    <p:sldId id="601" r:id="rId14"/>
    <p:sldId id="575" r:id="rId15"/>
    <p:sldId id="318" r:id="rId16"/>
    <p:sldId id="602" r:id="rId17"/>
    <p:sldId id="577" r:id="rId18"/>
    <p:sldId id="578" r:id="rId19"/>
    <p:sldId id="579" r:id="rId20"/>
    <p:sldId id="580" r:id="rId21"/>
    <p:sldId id="581" r:id="rId22"/>
    <p:sldId id="582" r:id="rId23"/>
    <p:sldId id="583" r:id="rId24"/>
    <p:sldId id="585" r:id="rId25"/>
    <p:sldId id="603" r:id="rId26"/>
    <p:sldId id="613" r:id="rId27"/>
    <p:sldId id="587" r:id="rId28"/>
    <p:sldId id="588" r:id="rId29"/>
    <p:sldId id="606" r:id="rId30"/>
    <p:sldId id="609" r:id="rId31"/>
    <p:sldId id="608" r:id="rId32"/>
    <p:sldId id="589" r:id="rId33"/>
    <p:sldId id="604" r:id="rId34"/>
    <p:sldId id="594" r:id="rId35"/>
    <p:sldId id="593" r:id="rId36"/>
    <p:sldId id="595" r:id="rId37"/>
    <p:sldId id="611" r:id="rId38"/>
    <p:sldId id="610" r:id="rId39"/>
    <p:sldId id="597" r:id="rId40"/>
    <p:sldId id="596" r:id="rId41"/>
    <p:sldId id="612" r:id="rId42"/>
    <p:sldId id="599" r:id="rId43"/>
    <p:sldId id="590" r:id="rId44"/>
    <p:sldId id="591" r:id="rId45"/>
    <p:sldId id="592" r:id="rId46"/>
    <p:sldId id="605" r:id="rId47"/>
    <p:sldId id="598" r:id="rId48"/>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5" autoAdjust="0"/>
    <p:restoredTop sz="94660"/>
  </p:normalViewPr>
  <p:slideViewPr>
    <p:cSldViewPr snapToGrid="0">
      <p:cViewPr varScale="1">
        <p:scale>
          <a:sx n="81" d="100"/>
          <a:sy n="81" d="100"/>
        </p:scale>
        <p:origin x="126" y="4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3F48FCBD-6E93-4128-B4F5-EBB278B7610A}" type="datetimeFigureOut">
              <a:rPr lang="en-US" smtClean="0"/>
              <a:t>1/10/2024</a:t>
            </a:fld>
            <a:endParaRPr lang="en-US"/>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C10853DF-5AA7-4611-9995-C98EB125760F}" type="slidenum">
              <a:rPr lang="en-US" smtClean="0"/>
              <a:t>‹#›</a:t>
            </a:fld>
            <a:endParaRPr lang="en-US"/>
          </a:p>
        </p:txBody>
      </p:sp>
    </p:spTree>
    <p:extLst>
      <p:ext uri="{BB962C8B-B14F-4D97-AF65-F5344CB8AC3E}">
        <p14:creationId xmlns:p14="http://schemas.microsoft.com/office/powerpoint/2010/main" val="3059997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66CB05-AA82-47C8-AD8E-F4D7DCD85CFC}"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2568632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416880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028251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66CB05-AA82-47C8-AD8E-F4D7DCD85CFC}"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94453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66CB05-AA82-47C8-AD8E-F4D7DCD85CFC}"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079507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66CB05-AA82-47C8-AD8E-F4D7DCD85CFC}"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87159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66CB05-AA82-47C8-AD8E-F4D7DCD85CFC}" type="datetimeFigureOut">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1749386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66CB05-AA82-47C8-AD8E-F4D7DCD85CFC}" type="datetimeFigureOut">
              <a:rPr lang="en-US" smtClean="0"/>
              <a:t>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40180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6CB05-AA82-47C8-AD8E-F4D7DCD85CFC}" type="datetimeFigureOut">
              <a:rPr lang="en-US" smtClean="0"/>
              <a:t>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2307552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66CB05-AA82-47C8-AD8E-F4D7DCD85CFC}"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983876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66CB05-AA82-47C8-AD8E-F4D7DCD85CFC}"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8D2425-3E04-4581-AC2A-2D27F4A7F8AC}" type="slidenum">
              <a:rPr lang="en-US" smtClean="0"/>
              <a:t>‹#›</a:t>
            </a:fld>
            <a:endParaRPr lang="en-US"/>
          </a:p>
        </p:txBody>
      </p:sp>
    </p:spTree>
    <p:extLst>
      <p:ext uri="{BB962C8B-B14F-4D97-AF65-F5344CB8AC3E}">
        <p14:creationId xmlns:p14="http://schemas.microsoft.com/office/powerpoint/2010/main" val="68517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6CB05-AA82-47C8-AD8E-F4D7DCD85CFC}" type="datetimeFigureOut">
              <a:rPr lang="en-US" smtClean="0"/>
              <a:t>1/10/2024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D2425-3E04-4581-AC2A-2D27F4A7F8AC}" type="slidenum">
              <a:rPr lang="en-US" smtClean="0"/>
              <a:t>‹#›</a:t>
            </a:fld>
            <a:endParaRPr lang="en-US"/>
          </a:p>
        </p:txBody>
      </p:sp>
    </p:spTree>
    <p:extLst>
      <p:ext uri="{BB962C8B-B14F-4D97-AF65-F5344CB8AC3E}">
        <p14:creationId xmlns:p14="http://schemas.microsoft.com/office/powerpoint/2010/main" val="1706361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a:extLst>
              <a:ext uri="{FF2B5EF4-FFF2-40B4-BE49-F238E27FC236}">
                <a16:creationId xmlns:a16="http://schemas.microsoft.com/office/drawing/2014/main" id="{2413DD1E-A2B8-42A5-BE59-64F808866CA7}"/>
              </a:ext>
            </a:extLst>
          </p:cNvPr>
          <p:cNvSpPr txBox="1">
            <a:spLocks noChangeArrowheads="1"/>
          </p:cNvSpPr>
          <p:nvPr/>
        </p:nvSpPr>
        <p:spPr bwMode="auto">
          <a:xfrm>
            <a:off x="4648201" y="2362200"/>
            <a:ext cx="3343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a:t>Newton’s Method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a:extLst>
              <a:ext uri="{FF2B5EF4-FFF2-40B4-BE49-F238E27FC236}">
                <a16:creationId xmlns:a16="http://schemas.microsoft.com/office/drawing/2014/main" id="{8D467CA8-84AF-4376-929B-AC876037E1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284288"/>
            <a:ext cx="7431088" cy="557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extBox 1">
            <a:extLst>
              <a:ext uri="{FF2B5EF4-FFF2-40B4-BE49-F238E27FC236}">
                <a16:creationId xmlns:a16="http://schemas.microsoft.com/office/drawing/2014/main" id="{F218BA5D-7627-4212-AC83-496C45D77071}"/>
              </a:ext>
            </a:extLst>
          </p:cNvPr>
          <p:cNvSpPr txBox="1">
            <a:spLocks noChangeArrowheads="1"/>
          </p:cNvSpPr>
          <p:nvPr/>
        </p:nvSpPr>
        <p:spPr bwMode="auto">
          <a:xfrm>
            <a:off x="1905000" y="84139"/>
            <a:ext cx="8305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err="1">
                <a:cs typeface="Arial" panose="020B0604020202020204" pitchFamily="34" charset="0"/>
              </a:rPr>
              <a:t>myf</a:t>
            </a:r>
            <a:r>
              <a:rPr lang="en-US" altLang="en-US" sz="2400" dirty="0">
                <a:cs typeface="Arial" panose="020B0604020202020204" pitchFamily="34" charset="0"/>
              </a:rPr>
              <a:t>=@(x) exp(x)-3*x.^2</a:t>
            </a:r>
          </a:p>
          <a:p>
            <a:pPr>
              <a:spcBef>
                <a:spcPct val="0"/>
              </a:spcBef>
              <a:buFontTx/>
              <a:buNone/>
            </a:pPr>
            <a:r>
              <a:rPr lang="en-US" altLang="en-US" sz="2400" dirty="0">
                <a:cs typeface="Arial" panose="020B0604020202020204" pitchFamily="34" charset="0"/>
              </a:rPr>
              <a:t>graphical(myf,-5,5)</a:t>
            </a:r>
          </a:p>
          <a:p>
            <a:pPr>
              <a:spcBef>
                <a:spcPct val="0"/>
              </a:spcBef>
              <a:buFontTx/>
              <a:buNone/>
            </a:pPr>
            <a:r>
              <a:rPr lang="en-US" altLang="en-US" sz="2400" dirty="0">
                <a:cs typeface="Arial" panose="020B0604020202020204" pitchFamily="34" charset="0"/>
              </a:rPr>
              <a:t>3 zeros but 2 near zero are not well resolved. </a:t>
            </a:r>
          </a:p>
          <a:p>
            <a:pPr>
              <a:spcBef>
                <a:spcPct val="0"/>
              </a:spcBef>
              <a:buFontTx/>
              <a:buNone/>
            </a:pPr>
            <a:r>
              <a:rPr lang="en-US" altLang="en-US" sz="2400" dirty="0">
                <a:cs typeface="Arial" panose="020B0604020202020204" pitchFamily="34" charset="0"/>
              </a:rPr>
              <a:t>Change range -1 to 4 and run 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3">
            <a:extLst>
              <a:ext uri="{FF2B5EF4-FFF2-40B4-BE49-F238E27FC236}">
                <a16:creationId xmlns:a16="http://schemas.microsoft.com/office/drawing/2014/main" id="{ABED5FF2-2E12-4484-94C9-AE6A80BB139B}"/>
              </a:ext>
            </a:extLst>
          </p:cNvPr>
          <p:cNvSpPr txBox="1">
            <a:spLocks noChangeArrowheads="1"/>
          </p:cNvSpPr>
          <p:nvPr/>
        </p:nvSpPr>
        <p:spPr bwMode="auto">
          <a:xfrm>
            <a:off x="3309939" y="533401"/>
            <a:ext cx="5267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Solution after refining range of x axis:</a:t>
            </a:r>
            <a:endParaRPr lang="en-US" altLang="en-US" sz="1600"/>
          </a:p>
        </p:txBody>
      </p:sp>
      <p:pic>
        <p:nvPicPr>
          <p:cNvPr id="31747" name="Picture 2">
            <a:extLst>
              <a:ext uri="{FF2B5EF4-FFF2-40B4-BE49-F238E27FC236}">
                <a16:creationId xmlns:a16="http://schemas.microsoft.com/office/drawing/2014/main" id="{16B877DB-CAA6-4177-851A-5F6943968C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995363"/>
            <a:ext cx="5181600" cy="388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TextBox 1">
            <a:extLst>
              <a:ext uri="{FF2B5EF4-FFF2-40B4-BE49-F238E27FC236}">
                <a16:creationId xmlns:a16="http://schemas.microsoft.com/office/drawing/2014/main" id="{3B5EE764-E876-4914-AAF0-5E252A8C417C}"/>
              </a:ext>
            </a:extLst>
          </p:cNvPr>
          <p:cNvSpPr txBox="1">
            <a:spLocks noChangeArrowheads="1"/>
          </p:cNvSpPr>
          <p:nvPr/>
        </p:nvSpPr>
        <p:spPr bwMode="auto">
          <a:xfrm>
            <a:off x="1068779" y="5035551"/>
            <a:ext cx="995164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approximate points of intersection of e</a:t>
            </a:r>
            <a:r>
              <a:rPr lang="en-US" altLang="en-US" sz="2400" baseline="30000" dirty="0"/>
              <a:t>x</a:t>
            </a:r>
            <a:r>
              <a:rPr lang="en-US" altLang="en-US" sz="2400" dirty="0"/>
              <a:t> and 3x</a:t>
            </a:r>
            <a:r>
              <a:rPr lang="en-US" altLang="en-US" sz="2400" baseline="30000" dirty="0"/>
              <a:t>2</a:t>
            </a:r>
            <a:r>
              <a:rPr lang="en-US" altLang="en-US" sz="2400" dirty="0"/>
              <a:t> are -0.5, 1, and 3.75</a:t>
            </a:r>
          </a:p>
          <a:p>
            <a:pPr>
              <a:spcBef>
                <a:spcPct val="0"/>
              </a:spcBef>
              <a:buFontTx/>
              <a:buNone/>
            </a:pPr>
            <a:endParaRPr lang="en-US"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Box 3">
            <a:extLst>
              <a:ext uri="{FF2B5EF4-FFF2-40B4-BE49-F238E27FC236}">
                <a16:creationId xmlns:a16="http://schemas.microsoft.com/office/drawing/2014/main" id="{B83F869E-5C30-4FBE-81AE-22F1AA12A95A}"/>
              </a:ext>
            </a:extLst>
          </p:cNvPr>
          <p:cNvSpPr txBox="1">
            <a:spLocks noChangeArrowheads="1"/>
          </p:cNvSpPr>
          <p:nvPr/>
        </p:nvSpPr>
        <p:spPr bwMode="auto">
          <a:xfrm>
            <a:off x="510638" y="551772"/>
            <a:ext cx="4441371"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				</a:t>
            </a:r>
            <a:r>
              <a:rPr lang="en-US" altLang="en-US" sz="2800" dirty="0"/>
              <a:t>Work in class</a:t>
            </a:r>
          </a:p>
          <a:p>
            <a:pPr>
              <a:spcBef>
                <a:spcPct val="0"/>
              </a:spcBef>
              <a:buFontTx/>
              <a:buNone/>
            </a:pPr>
            <a:r>
              <a:rPr lang="en-US" altLang="en-US" sz="2400" dirty="0"/>
              <a:t>Write a script to refine graphical estimates (-0.5, 1, and 3.75) by Newton’s method.</a:t>
            </a:r>
          </a:p>
          <a:p>
            <a:pPr>
              <a:spcBef>
                <a:spcPct val="0"/>
              </a:spcBef>
              <a:buFontTx/>
              <a:buNone/>
            </a:pPr>
            <a:endParaRPr lang="en-US" altLang="en-US" sz="2400" dirty="0"/>
          </a:p>
          <a:p>
            <a:pPr>
              <a:spcBef>
                <a:spcPct val="0"/>
              </a:spcBef>
              <a:buFontTx/>
              <a:buNone/>
            </a:pPr>
            <a:r>
              <a:rPr lang="en-US" altLang="en-US" sz="2400" dirty="0"/>
              <a:t>In addition to function handle for f(x), you will need a function handle for f’(x).</a:t>
            </a:r>
            <a:r>
              <a:rPr lang="de-DE" altLang="en-US" sz="2400" dirty="0"/>
              <a:t> What is the derivative of f(x) = e</a:t>
            </a:r>
            <a:r>
              <a:rPr lang="de-DE" altLang="en-US" sz="2400" baseline="30000" dirty="0"/>
              <a:t>x </a:t>
            </a:r>
            <a:r>
              <a:rPr lang="de-DE" altLang="en-US" sz="2400" dirty="0"/>
              <a:t>- 3x</a:t>
            </a:r>
            <a:r>
              <a:rPr lang="de-DE" altLang="en-US" sz="2400" baseline="30000" dirty="0"/>
              <a:t>2</a:t>
            </a:r>
            <a:r>
              <a:rPr lang="de-DE" altLang="en-US" sz="2400" dirty="0"/>
              <a:t> ?</a:t>
            </a:r>
          </a:p>
          <a:p>
            <a:pPr>
              <a:spcBef>
                <a:spcPct val="0"/>
              </a:spcBef>
              <a:buFontTx/>
              <a:buNone/>
            </a:pPr>
            <a:endParaRPr lang="de-DE" altLang="en-US" sz="2400" dirty="0"/>
          </a:p>
          <a:p>
            <a:pPr>
              <a:spcBef>
                <a:spcPct val="0"/>
              </a:spcBef>
              <a:buFontTx/>
              <a:buNone/>
            </a:pPr>
            <a:r>
              <a:rPr lang="de-DE" altLang="en-US" sz="2400" dirty="0"/>
              <a:t>The function handle for graphical allowed vector input. Is this needed for newton?</a:t>
            </a:r>
          </a:p>
        </p:txBody>
      </p:sp>
      <p:pic>
        <p:nvPicPr>
          <p:cNvPr id="2" name="Picture 1">
            <a:extLst>
              <a:ext uri="{FF2B5EF4-FFF2-40B4-BE49-F238E27FC236}">
                <a16:creationId xmlns:a16="http://schemas.microsoft.com/office/drawing/2014/main" id="{E8044460-EA1B-5ED9-F8B5-3DE01DCE4C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57050" y="820528"/>
            <a:ext cx="6470228" cy="5216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10DFB489-B63A-4031-8F75-D3927894CCE9}"/>
              </a:ext>
            </a:extLst>
          </p:cNvPr>
          <p:cNvSpPr txBox="1">
            <a:spLocks noChangeArrowheads="1"/>
          </p:cNvSpPr>
          <p:nvPr/>
        </p:nvSpPr>
        <p:spPr bwMode="auto">
          <a:xfrm>
            <a:off x="781792" y="1120151"/>
            <a:ext cx="10628416"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At a minimum, your script need the following:</a:t>
            </a:r>
          </a:p>
          <a:p>
            <a:pPr>
              <a:spcBef>
                <a:spcPct val="0"/>
              </a:spcBef>
              <a:buFontTx/>
              <a:buNone/>
            </a:pPr>
            <a:r>
              <a:rPr lang="en-US" altLang="en-US" sz="2400" dirty="0"/>
              <a:t>	function handle for f and df/dx</a:t>
            </a:r>
          </a:p>
          <a:p>
            <a:pPr>
              <a:spcBef>
                <a:spcPct val="0"/>
              </a:spcBef>
              <a:buFontTx/>
              <a:buNone/>
            </a:pPr>
            <a:r>
              <a:rPr lang="en-US" altLang="en-US" sz="2400" dirty="0"/>
              <a:t>	call to newton that returns values for r and f(r)</a:t>
            </a:r>
          </a:p>
          <a:p>
            <a:pPr>
              <a:spcBef>
                <a:spcPct val="0"/>
              </a:spcBef>
              <a:buFontTx/>
              <a:buNone/>
            </a:pPr>
            <a:r>
              <a:rPr lang="en-US" altLang="en-US" sz="2400" dirty="0"/>
              <a:t>	display of r and f(r)</a:t>
            </a:r>
          </a:p>
          <a:p>
            <a:pPr>
              <a:spcBef>
                <a:spcPct val="0"/>
              </a:spcBef>
              <a:buFontTx/>
              <a:buNone/>
            </a:pPr>
            <a:endParaRPr lang="en-US" altLang="en-US" sz="2400" dirty="0"/>
          </a:p>
          <a:p>
            <a:pPr>
              <a:spcBef>
                <a:spcPct val="0"/>
              </a:spcBef>
              <a:buFontTx/>
              <a:buNone/>
            </a:pPr>
            <a:r>
              <a:rPr lang="en-US" altLang="en-US" sz="2400" dirty="0"/>
              <a:t>If your script works for one zero, it can be easily modified for other zeros.</a:t>
            </a:r>
          </a:p>
          <a:p>
            <a:pPr>
              <a:spcBef>
                <a:spcPct val="0"/>
              </a:spcBef>
              <a:buFontTx/>
              <a:buNone/>
            </a:pPr>
            <a:r>
              <a:rPr lang="en-US" altLang="en-US" sz="2400" dirty="0"/>
              <a:t>Modification can be done in the command window using the up arrow or you can write a script in the editor that returns all 3 refined zeros</a:t>
            </a:r>
          </a:p>
          <a:p>
            <a:pPr>
              <a:spcBef>
                <a:spcPct val="0"/>
              </a:spcBef>
              <a:buFontTx/>
              <a:buNone/>
            </a:pPr>
            <a:endParaRPr lang="en-US" altLang="en-US" sz="2400" dirty="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Write the script, run it, and let me know when you have results. Let me know  if you have problems.</a:t>
            </a:r>
          </a:p>
        </p:txBody>
      </p:sp>
    </p:spTree>
    <p:extLst>
      <p:ext uri="{BB962C8B-B14F-4D97-AF65-F5344CB8AC3E}">
        <p14:creationId xmlns:p14="http://schemas.microsoft.com/office/powerpoint/2010/main" val="3507338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2">
            <a:extLst>
              <a:ext uri="{FF2B5EF4-FFF2-40B4-BE49-F238E27FC236}">
                <a16:creationId xmlns:a16="http://schemas.microsoft.com/office/drawing/2014/main" id="{51B887F2-0EB0-4BEC-A5F8-2A8BAF5729D0}"/>
              </a:ext>
            </a:extLst>
          </p:cNvPr>
          <p:cNvSpPr txBox="1">
            <a:spLocks noChangeArrowheads="1"/>
          </p:cNvSpPr>
          <p:nvPr/>
        </p:nvSpPr>
        <p:spPr bwMode="auto">
          <a:xfrm>
            <a:off x="451262" y="102921"/>
            <a:ext cx="114715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Script to refine multiple intersections of e</a:t>
            </a:r>
            <a:r>
              <a:rPr lang="en-US" altLang="en-US" sz="2400" baseline="30000" dirty="0"/>
              <a:t>x</a:t>
            </a:r>
            <a:r>
              <a:rPr lang="en-US" altLang="en-US" sz="2400" dirty="0"/>
              <a:t> and 3x</a:t>
            </a:r>
            <a:r>
              <a:rPr lang="en-US" altLang="en-US" sz="2400" baseline="30000" dirty="0"/>
              <a:t>2</a:t>
            </a:r>
            <a:r>
              <a:rPr lang="en-US" altLang="en-US" sz="2400" dirty="0"/>
              <a:t> by Newton’s method copied to and run in the command window</a:t>
            </a:r>
          </a:p>
        </p:txBody>
      </p:sp>
      <p:pic>
        <p:nvPicPr>
          <p:cNvPr id="34819" name="Picture 5">
            <a:extLst>
              <a:ext uri="{FF2B5EF4-FFF2-40B4-BE49-F238E27FC236}">
                <a16:creationId xmlns:a16="http://schemas.microsoft.com/office/drawing/2014/main" id="{DA7D43A2-91C4-40BF-BC5E-4F1F1978A1A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7576" y="1034534"/>
            <a:ext cx="39878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extBox 4">
            <a:extLst>
              <a:ext uri="{FF2B5EF4-FFF2-40B4-BE49-F238E27FC236}">
                <a16:creationId xmlns:a16="http://schemas.microsoft.com/office/drawing/2014/main" id="{6FC02D93-BE6A-4D98-BD70-BAFA12DAFE51}"/>
              </a:ext>
            </a:extLst>
          </p:cNvPr>
          <p:cNvSpPr txBox="1">
            <a:spLocks noChangeArrowheads="1"/>
          </p:cNvSpPr>
          <p:nvPr/>
        </p:nvSpPr>
        <p:spPr bwMode="auto">
          <a:xfrm>
            <a:off x="5419108" y="2284557"/>
            <a:ext cx="593463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When you know the script runs </a:t>
            </a:r>
          </a:p>
          <a:p>
            <a:pPr>
              <a:spcBef>
                <a:spcPct val="0"/>
              </a:spcBef>
              <a:buFontTx/>
              <a:buNone/>
            </a:pPr>
            <a:r>
              <a:rPr lang="en-US" altLang="en-US" sz="2400" dirty="0"/>
              <a:t>successfully, you might want to save it.</a:t>
            </a:r>
          </a:p>
          <a:p>
            <a:pPr>
              <a:spcBef>
                <a:spcPct val="0"/>
              </a:spcBef>
              <a:buFontTx/>
              <a:buNone/>
            </a:pPr>
            <a:endParaRPr lang="en-US" altLang="en-US" sz="2400" dirty="0"/>
          </a:p>
          <a:p>
            <a:pPr>
              <a:spcBef>
                <a:spcPct val="0"/>
              </a:spcBef>
              <a:buFontTx/>
              <a:buNone/>
            </a:pPr>
            <a:r>
              <a:rPr lang="en-US" altLang="en-US" sz="2400" dirty="0"/>
              <a:t>The script in the editor is called “Untitled”. </a:t>
            </a:r>
          </a:p>
          <a:p>
            <a:pPr>
              <a:spcBef>
                <a:spcPct val="0"/>
              </a:spcBef>
              <a:buFontTx/>
              <a:buNone/>
            </a:pPr>
            <a:r>
              <a:rPr lang="en-US" altLang="en-US" sz="2400" dirty="0"/>
              <a:t>If you want to keep it, use “save as” and </a:t>
            </a:r>
          </a:p>
          <a:p>
            <a:pPr>
              <a:spcBef>
                <a:spcPct val="0"/>
              </a:spcBef>
              <a:buFontTx/>
              <a:buNone/>
            </a:pPr>
            <a:r>
              <a:rPr lang="en-US" altLang="en-US" sz="2400" dirty="0"/>
              <a:t>rename.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616491" y="1248355"/>
            <a:ext cx="1107033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Assignment 1</a:t>
            </a:r>
          </a:p>
          <a:p>
            <a:pPr eaLnBrk="1" hangingPunct="1">
              <a:spcBef>
                <a:spcPct val="0"/>
              </a:spcBef>
              <a:buFontTx/>
              <a:buNone/>
            </a:pPr>
            <a:r>
              <a:rPr lang="en-US" altLang="en-US" sz="2400" dirty="0"/>
              <a:t>Estimate all the zeros of x</a:t>
            </a:r>
            <a:r>
              <a:rPr lang="en-US" altLang="en-US" sz="2400" baseline="30000" dirty="0"/>
              <a:t>3</a:t>
            </a:r>
            <a:r>
              <a:rPr lang="en-US" altLang="en-US" sz="2400" dirty="0"/>
              <a:t>-x</a:t>
            </a:r>
            <a:r>
              <a:rPr lang="en-US" altLang="en-US" sz="2400" baseline="30000" dirty="0"/>
              <a:t>2</a:t>
            </a:r>
            <a:r>
              <a:rPr lang="en-US" altLang="en-US" sz="2400" dirty="0"/>
              <a:t>-2x+1 graphically.</a:t>
            </a:r>
          </a:p>
          <a:p>
            <a:pPr>
              <a:spcBef>
                <a:spcPct val="0"/>
              </a:spcBef>
              <a:buNone/>
            </a:pPr>
            <a:r>
              <a:rPr lang="en-US" altLang="en-US" sz="2400" dirty="0"/>
              <a:t>Hand in copies of your graph with estimates marked</a:t>
            </a:r>
          </a:p>
          <a:p>
            <a:pPr>
              <a:spcBef>
                <a:spcPct val="0"/>
              </a:spcBef>
              <a:buNone/>
            </a:pPr>
            <a:r>
              <a:rPr lang="en-US" altLang="en-US" sz="2400" dirty="0"/>
              <a:t>Use Newton’s method to improve estimates of zeros.</a:t>
            </a:r>
          </a:p>
          <a:p>
            <a:pPr eaLnBrk="1" hangingPunct="1">
              <a:spcBef>
                <a:spcPct val="0"/>
              </a:spcBef>
              <a:buFontTx/>
              <a:buNone/>
            </a:pPr>
            <a:r>
              <a:rPr lang="en-US" altLang="en-US" sz="2400" dirty="0"/>
              <a:t>Hand in a copy of command window that shows your script for using Newton’s method and results.</a:t>
            </a:r>
          </a:p>
        </p:txBody>
      </p:sp>
    </p:spTree>
    <p:extLst>
      <p:ext uri="{BB962C8B-B14F-4D97-AF65-F5344CB8AC3E}">
        <p14:creationId xmlns:p14="http://schemas.microsoft.com/office/powerpoint/2010/main" val="390066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C5BA3C-32DF-411A-A9B1-E754D0803944}"/>
              </a:ext>
            </a:extLst>
          </p:cNvPr>
          <p:cNvSpPr txBox="1"/>
          <p:nvPr/>
        </p:nvSpPr>
        <p:spPr>
          <a:xfrm>
            <a:off x="1273832" y="2945081"/>
            <a:ext cx="9429569" cy="830997"/>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Rate of convergence of Newton’s method</a:t>
            </a:r>
          </a:p>
          <a:p>
            <a:r>
              <a:rPr lang="en-US" sz="2400" dirty="0">
                <a:latin typeface="Arial" panose="020B0604020202020204" pitchFamily="34" charset="0"/>
                <a:cs typeface="Arial" panose="020B0604020202020204" pitchFamily="34" charset="0"/>
              </a:rPr>
              <a:t>Use Taylor series to relate error in iteration n to error in iteration n+1</a:t>
            </a:r>
          </a:p>
        </p:txBody>
      </p:sp>
    </p:spTree>
    <p:extLst>
      <p:ext uri="{BB962C8B-B14F-4D97-AF65-F5344CB8AC3E}">
        <p14:creationId xmlns:p14="http://schemas.microsoft.com/office/powerpoint/2010/main" val="429795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5" descr="convergence of newton method">
            <a:extLst>
              <a:ext uri="{FF2B5EF4-FFF2-40B4-BE49-F238E27FC236}">
                <a16:creationId xmlns:a16="http://schemas.microsoft.com/office/drawing/2014/main" id="{DCB65F1F-A9B6-4259-BECB-42F3914CBB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1" y="381000"/>
            <a:ext cx="5800725" cy="638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443978BE-4DEB-4767-8E92-1B05C3532F63}"/>
              </a:ext>
            </a:extLst>
          </p:cNvPr>
          <p:cNvSpPr/>
          <p:nvPr/>
        </p:nvSpPr>
        <p:spPr>
          <a:xfrm>
            <a:off x="2362200" y="381000"/>
            <a:ext cx="2667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6868" name="TextBox 2">
            <a:extLst>
              <a:ext uri="{FF2B5EF4-FFF2-40B4-BE49-F238E27FC236}">
                <a16:creationId xmlns:a16="http://schemas.microsoft.com/office/drawing/2014/main" id="{1D5F6D9E-DD0F-4F6F-A175-157365176AEB}"/>
              </a:ext>
            </a:extLst>
          </p:cNvPr>
          <p:cNvSpPr txBox="1">
            <a:spLocks noChangeArrowheads="1"/>
          </p:cNvSpPr>
          <p:nvPr/>
        </p:nvSpPr>
        <p:spPr bwMode="auto">
          <a:xfrm>
            <a:off x="2362200" y="150814"/>
            <a:ext cx="76771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Derive expected convergence rate of Newton’s method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3">
            <a:extLst>
              <a:ext uri="{FF2B5EF4-FFF2-40B4-BE49-F238E27FC236}">
                <a16:creationId xmlns:a16="http://schemas.microsoft.com/office/drawing/2014/main" id="{3F063B6D-0FE2-44F2-8726-4040F9184DCC}"/>
              </a:ext>
            </a:extLst>
          </p:cNvPr>
          <p:cNvSpPr txBox="1">
            <a:spLocks noChangeArrowheads="1"/>
          </p:cNvSpPr>
          <p:nvPr/>
        </p:nvSpPr>
        <p:spPr bwMode="auto">
          <a:xfrm>
            <a:off x="780281" y="1568117"/>
            <a:ext cx="1032844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The convergence of Newton’s method is usually quadratic.</a:t>
            </a:r>
          </a:p>
          <a:p>
            <a:pPr>
              <a:spcBef>
                <a:spcPct val="0"/>
              </a:spcBef>
              <a:buFontTx/>
              <a:buNone/>
            </a:pPr>
            <a:r>
              <a:rPr lang="en-US" altLang="en-US" sz="2400" dirty="0"/>
              <a:t>Error in the n+1 estimate is proportional to the square of error in n</a:t>
            </a:r>
            <a:r>
              <a:rPr lang="en-US" altLang="en-US" sz="2400" baseline="30000" dirty="0"/>
              <a:t>th</a:t>
            </a:r>
            <a:r>
              <a:rPr lang="en-US" altLang="en-US" sz="2400" dirty="0"/>
              <a:t> estimate.</a:t>
            </a:r>
          </a:p>
          <a:p>
            <a:pPr>
              <a:spcBef>
                <a:spcPct val="0"/>
              </a:spcBef>
              <a:buFontTx/>
              <a:buNone/>
            </a:pPr>
            <a:endParaRPr lang="en-US" altLang="en-US" sz="2400" dirty="0"/>
          </a:p>
          <a:p>
            <a:pPr>
              <a:spcBef>
                <a:spcPct val="0"/>
              </a:spcBef>
              <a:buFontTx/>
              <a:buNone/>
            </a:pPr>
            <a:r>
              <a:rPr lang="en-US" altLang="en-US" sz="2400" dirty="0"/>
              <a:t>Proportionality constant, f “(</a:t>
            </a:r>
            <a:r>
              <a:rPr lang="en-US" altLang="en-US" sz="2400" dirty="0">
                <a:latin typeface="Symbol" panose="05050102010706020507" pitchFamily="18" charset="2"/>
              </a:rPr>
              <a:t>z</a:t>
            </a:r>
            <a:r>
              <a:rPr lang="en-US" altLang="en-US" sz="2400" dirty="0"/>
              <a:t>)/(2f ‘(x</a:t>
            </a:r>
            <a:r>
              <a:rPr lang="en-US" altLang="en-US" sz="2400" baseline="-25000" dirty="0"/>
              <a:t>n</a:t>
            </a:r>
            <a:r>
              <a:rPr lang="en-US" altLang="en-US" sz="2400" dirty="0"/>
              <a:t>), depends on the initial guesses, which makes rate of convergence slightly dependent on the initial guess. Your next HW assignment will explore these differences.</a:t>
            </a:r>
          </a:p>
          <a:p>
            <a:pPr>
              <a:spcBef>
                <a:spcPct val="0"/>
              </a:spcBef>
              <a:buFontTx/>
              <a:buNone/>
            </a:pPr>
            <a:endParaRPr lang="en-US" altLang="en-US" sz="2400" dirty="0"/>
          </a:p>
          <a:p>
            <a:pPr>
              <a:spcBef>
                <a:spcPct val="0"/>
              </a:spcBef>
              <a:buFontTx/>
              <a:buNone/>
            </a:pPr>
            <a:r>
              <a:rPr lang="en-US" altLang="en-US" sz="2400" dirty="0"/>
              <a:t>How do I change the newton function to get convergence data?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a:extLst>
              <a:ext uri="{FF2B5EF4-FFF2-40B4-BE49-F238E27FC236}">
                <a16:creationId xmlns:a16="http://schemas.microsoft.com/office/drawing/2014/main" id="{03C159ED-90A1-4672-8C9F-1EB3A39CE84A}"/>
              </a:ext>
            </a:extLst>
          </p:cNvPr>
          <p:cNvSpPr txBox="1">
            <a:spLocks noChangeArrowheads="1"/>
          </p:cNvSpPr>
          <p:nvPr/>
        </p:nvSpPr>
        <p:spPr bwMode="auto">
          <a:xfrm>
            <a:off x="1211283" y="533400"/>
            <a:ext cx="10414659"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Modify Newton to get convergence data</a:t>
            </a:r>
          </a:p>
          <a:p>
            <a:pPr>
              <a:spcBef>
                <a:spcPct val="0"/>
              </a:spcBef>
              <a:buFontTx/>
              <a:buNone/>
            </a:pPr>
            <a:endParaRPr lang="en-US" altLang="en-US" sz="2400" dirty="0"/>
          </a:p>
          <a:p>
            <a:pPr>
              <a:spcBef>
                <a:spcPct val="0"/>
              </a:spcBef>
              <a:buFontTx/>
              <a:buNone/>
            </a:pPr>
            <a:r>
              <a:rPr lang="en-US" altLang="en-US" sz="2400" dirty="0"/>
              <a:t>Absolute value of relative change in the estimate for the root, </a:t>
            </a:r>
            <a:r>
              <a:rPr lang="en-US" altLang="en-US" sz="2400" dirty="0" err="1"/>
              <a:t>myrel</a:t>
            </a:r>
            <a:r>
              <a:rPr lang="en-US" altLang="en-US" sz="2400" dirty="0"/>
              <a:t>, is our measure of convergence.</a:t>
            </a:r>
          </a:p>
          <a:p>
            <a:pPr>
              <a:spcBef>
                <a:spcPct val="0"/>
              </a:spcBef>
              <a:buFontTx/>
              <a:buNone/>
            </a:pPr>
            <a:endParaRPr lang="en-US" altLang="en-US" sz="2400" dirty="0"/>
          </a:p>
          <a:p>
            <a:pPr>
              <a:spcBef>
                <a:spcPct val="0"/>
              </a:spcBef>
              <a:buFontTx/>
              <a:buNone/>
            </a:pPr>
            <a:r>
              <a:rPr lang="en-US" altLang="en-US" sz="2400" dirty="0"/>
              <a:t>With an initial value of 1 and rapid decrease to convergence requirement, 1x10</a:t>
            </a:r>
            <a:r>
              <a:rPr lang="en-US" altLang="en-US" sz="2400" baseline="30000" dirty="0"/>
              <a:t>-8</a:t>
            </a:r>
            <a:r>
              <a:rPr lang="en-US" altLang="en-US" sz="2400" dirty="0"/>
              <a:t>, a linear plot will not show much.</a:t>
            </a:r>
          </a:p>
          <a:p>
            <a:pPr>
              <a:spcBef>
                <a:spcPct val="0"/>
              </a:spcBef>
              <a:buFontTx/>
              <a:buNone/>
            </a:pPr>
            <a:endParaRPr lang="en-US" altLang="en-US" sz="2400" dirty="0"/>
          </a:p>
          <a:p>
            <a:pPr>
              <a:spcBef>
                <a:spcPct val="0"/>
              </a:spcBef>
              <a:buFontTx/>
              <a:buNone/>
            </a:pPr>
            <a:r>
              <a:rPr lang="en-US" altLang="en-US" sz="2400" dirty="0"/>
              <a:t>We could return values of </a:t>
            </a:r>
            <a:r>
              <a:rPr lang="en-US" altLang="en-US" sz="2400" dirty="0" err="1"/>
              <a:t>myrel</a:t>
            </a:r>
            <a:r>
              <a:rPr lang="en-US" altLang="en-US" sz="2400" dirty="0"/>
              <a:t> and make a semi-log plot.</a:t>
            </a:r>
          </a:p>
          <a:p>
            <a:pPr>
              <a:spcBef>
                <a:spcPct val="0"/>
              </a:spcBef>
              <a:buFontTx/>
              <a:buNone/>
            </a:pPr>
            <a:endParaRPr lang="en-US" altLang="en-US" sz="2400" dirty="0"/>
          </a:p>
          <a:p>
            <a:pPr>
              <a:spcBef>
                <a:spcPct val="0"/>
              </a:spcBef>
              <a:buFontTx/>
              <a:buNone/>
            </a:pPr>
            <a:r>
              <a:rPr lang="en-US" altLang="en-US" sz="2400" dirty="0"/>
              <a:t>An alternative is return log10(</a:t>
            </a:r>
            <a:r>
              <a:rPr lang="en-US" altLang="en-US" sz="2400" dirty="0" err="1"/>
              <a:t>myrel</a:t>
            </a:r>
            <a:r>
              <a:rPr lang="en-US" altLang="en-US" sz="2400" dirty="0"/>
              <a:t>) and use plot.</a:t>
            </a:r>
          </a:p>
          <a:p>
            <a:pPr>
              <a:spcBef>
                <a:spcPct val="0"/>
              </a:spcBef>
              <a:buFontTx/>
              <a:buNone/>
            </a:pPr>
            <a:endParaRPr lang="en-US" altLang="en-US" sz="2400" dirty="0"/>
          </a:p>
          <a:p>
            <a:pPr>
              <a:spcBef>
                <a:spcPct val="0"/>
              </a:spcBef>
              <a:buFontTx/>
              <a:buNone/>
            </a:pPr>
            <a:r>
              <a:rPr lang="en-US" altLang="en-US" sz="2400" dirty="0"/>
              <a:t>In either case, we must return an array whose length is unknown.</a:t>
            </a:r>
          </a:p>
          <a:p>
            <a:pPr>
              <a:spcBef>
                <a:spcPct val="0"/>
              </a:spcBef>
              <a:buFontTx/>
              <a:buNone/>
            </a:pPr>
            <a:endParaRPr lang="en-US" altLang="en-US" sz="2400" dirty="0"/>
          </a:p>
          <a:p>
            <a:pPr>
              <a:spcBef>
                <a:spcPct val="0"/>
              </a:spcBef>
              <a:buFontTx/>
              <a:buNone/>
            </a:pPr>
            <a:r>
              <a:rPr lang="en-US" altLang="en-US" sz="2400" dirty="0"/>
              <a:t>MATLAB’s dynamic array storage makes this easy.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newton method graphic">
            <a:extLst>
              <a:ext uri="{FF2B5EF4-FFF2-40B4-BE49-F238E27FC236}">
                <a16:creationId xmlns:a16="http://schemas.microsoft.com/office/drawing/2014/main" id="{4D457281-76A3-49CF-832E-5F72DF72F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81001"/>
            <a:ext cx="76200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 Box 4">
            <a:extLst>
              <a:ext uri="{FF2B5EF4-FFF2-40B4-BE49-F238E27FC236}">
                <a16:creationId xmlns:a16="http://schemas.microsoft.com/office/drawing/2014/main" id="{ADA0DFEF-36E3-46F7-BF82-1249449096DB}"/>
              </a:ext>
            </a:extLst>
          </p:cNvPr>
          <p:cNvSpPr txBox="1">
            <a:spLocks noChangeArrowheads="1"/>
          </p:cNvSpPr>
          <p:nvPr/>
        </p:nvSpPr>
        <p:spPr bwMode="auto">
          <a:xfrm>
            <a:off x="7162801" y="4267201"/>
            <a:ext cx="30654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How do we get this result?</a:t>
            </a:r>
          </a:p>
          <a:p>
            <a:pPr eaLnBrk="1" hangingPunct="1">
              <a:spcBef>
                <a:spcPct val="0"/>
              </a:spcBef>
              <a:buFontTx/>
              <a:buNone/>
            </a:pPr>
            <a:r>
              <a:rPr lang="en-US" altLang="en-US" sz="1800"/>
              <a:t>Use Taylor series expansion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a:extLst>
              <a:ext uri="{FF2B5EF4-FFF2-40B4-BE49-F238E27FC236}">
                <a16:creationId xmlns:a16="http://schemas.microsoft.com/office/drawing/2014/main" id="{F67EEFCD-38A6-4AB1-9E2A-251ED65751FF}"/>
              </a:ext>
            </a:extLst>
          </p:cNvPr>
          <p:cNvSpPr txBox="1">
            <a:spLocks noChangeArrowheads="1"/>
          </p:cNvSpPr>
          <p:nvPr/>
        </p:nvSpPr>
        <p:spPr bwMode="auto">
          <a:xfrm>
            <a:off x="2286000" y="609600"/>
            <a:ext cx="76962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dirty="0"/>
              <a:t>Extended pseudocode for Newton’s method</a:t>
            </a:r>
          </a:p>
          <a:p>
            <a:pPr>
              <a:spcBef>
                <a:spcPct val="0"/>
              </a:spcBef>
              <a:buFontTx/>
              <a:buNone/>
            </a:pPr>
            <a:r>
              <a:rPr lang="en-US" altLang="en-US" sz="2000" dirty="0"/>
              <a:t>function [</a:t>
            </a:r>
            <a:r>
              <a:rPr lang="en-US" altLang="en-US" sz="2000" dirty="0" err="1"/>
              <a:t>r,fr,</a:t>
            </a:r>
            <a:r>
              <a:rPr lang="en-US" altLang="en-US" sz="2000" b="1" dirty="0" err="1"/>
              <a:t>logre</a:t>
            </a:r>
            <a:r>
              <a:rPr lang="en-US" altLang="en-US" sz="2000" dirty="0"/>
              <a:t>]=newton(fh,dfh,x0)</a:t>
            </a:r>
          </a:p>
          <a:p>
            <a:pPr>
              <a:spcBef>
                <a:spcPct val="0"/>
              </a:spcBef>
              <a:buFontTx/>
              <a:buNone/>
            </a:pPr>
            <a:r>
              <a:rPr lang="en-US" altLang="en-US" sz="2000" dirty="0"/>
              <a:t>Initialization</a:t>
            </a:r>
          </a:p>
          <a:p>
            <a:pPr>
              <a:spcBef>
                <a:spcPct val="0"/>
              </a:spcBef>
              <a:buFontTx/>
              <a:buNone/>
            </a:pPr>
            <a:r>
              <a:rPr lang="en-US" altLang="en-US" sz="2000" dirty="0"/>
              <a:t>  steps = 0</a:t>
            </a:r>
          </a:p>
          <a:p>
            <a:pPr>
              <a:spcBef>
                <a:spcPct val="0"/>
              </a:spcBef>
              <a:buFontTx/>
              <a:buNone/>
            </a:pPr>
            <a:r>
              <a:rPr lang="en-US" altLang="en-US" sz="2000" dirty="0"/>
              <a:t>  x = x</a:t>
            </a:r>
            <a:r>
              <a:rPr lang="en-US" altLang="en-US" sz="2000" baseline="-25000" dirty="0"/>
              <a:t>0</a:t>
            </a:r>
          </a:p>
          <a:p>
            <a:pPr>
              <a:spcBef>
                <a:spcPct val="0"/>
              </a:spcBef>
              <a:buFontTx/>
              <a:buNone/>
            </a:pPr>
            <a:r>
              <a:rPr lang="en-US" altLang="en-US" sz="2000" dirty="0"/>
              <a:t>  re = convergence requirement on fractional change</a:t>
            </a:r>
          </a:p>
          <a:p>
            <a:pPr>
              <a:spcBef>
                <a:spcPct val="0"/>
              </a:spcBef>
              <a:buFontTx/>
              <a:buNone/>
            </a:pPr>
            <a:r>
              <a:rPr lang="en-US" altLang="en-US" sz="2000" dirty="0"/>
              <a:t>  </a:t>
            </a:r>
            <a:r>
              <a:rPr lang="en-US" altLang="en-US" sz="2000" dirty="0" err="1"/>
              <a:t>myrel</a:t>
            </a:r>
            <a:r>
              <a:rPr lang="en-US" altLang="en-US" sz="2000" dirty="0"/>
              <a:t> = current value of fractional change </a:t>
            </a:r>
          </a:p>
          <a:p>
            <a:pPr>
              <a:spcBef>
                <a:spcPct val="0"/>
              </a:spcBef>
              <a:buFontTx/>
              <a:buNone/>
            </a:pPr>
            <a:r>
              <a:rPr lang="en-US" altLang="en-US" sz="2000" dirty="0"/>
              <a:t>while (</a:t>
            </a:r>
            <a:r>
              <a:rPr lang="en-US" altLang="en-US" sz="2000" dirty="0" err="1"/>
              <a:t>myrel</a:t>
            </a:r>
            <a:r>
              <a:rPr lang="en-US" altLang="en-US" sz="2000" dirty="0"/>
              <a:t>&gt;re) and (steps&lt;</a:t>
            </a:r>
            <a:r>
              <a:rPr lang="en-US" altLang="en-US" sz="2000" dirty="0" err="1"/>
              <a:t>maxsteps</a:t>
            </a:r>
            <a:r>
              <a:rPr lang="en-US" altLang="en-US" sz="2000" dirty="0"/>
              <a:t>)</a:t>
            </a:r>
          </a:p>
          <a:p>
            <a:pPr>
              <a:spcBef>
                <a:spcPct val="0"/>
              </a:spcBef>
              <a:buFontTx/>
              <a:buNone/>
            </a:pPr>
            <a:r>
              <a:rPr lang="en-US" altLang="en-US" sz="2000" dirty="0"/>
              <a:t>  increment steps</a:t>
            </a:r>
          </a:p>
          <a:p>
            <a:pPr>
              <a:spcBef>
                <a:spcPct val="0"/>
              </a:spcBef>
              <a:buFontTx/>
              <a:buNone/>
            </a:pPr>
            <a:r>
              <a:rPr lang="en-US" altLang="en-US" sz="2000" dirty="0"/>
              <a:t>  save current estimate of root</a:t>
            </a:r>
          </a:p>
          <a:p>
            <a:pPr>
              <a:spcBef>
                <a:spcPct val="0"/>
              </a:spcBef>
              <a:buFontTx/>
              <a:buNone/>
            </a:pPr>
            <a:r>
              <a:rPr lang="en-US" altLang="en-US" sz="2000" dirty="0"/>
              <a:t>  calculate next estimate of root</a:t>
            </a:r>
          </a:p>
          <a:p>
            <a:pPr>
              <a:spcBef>
                <a:spcPct val="0"/>
              </a:spcBef>
              <a:buFontTx/>
              <a:buNone/>
            </a:pPr>
            <a:r>
              <a:rPr lang="en-US" altLang="en-US" sz="2000" dirty="0"/>
              <a:t>  </a:t>
            </a:r>
            <a:r>
              <a:rPr lang="en-US" altLang="en-US" sz="2000" dirty="0" err="1"/>
              <a:t>myrel</a:t>
            </a:r>
            <a:r>
              <a:rPr lang="en-US" altLang="en-US" sz="2000" dirty="0"/>
              <a:t> = absolute value of fractional change</a:t>
            </a:r>
          </a:p>
          <a:p>
            <a:pPr>
              <a:spcBef>
                <a:spcPct val="0"/>
              </a:spcBef>
              <a:buFontTx/>
              <a:buNone/>
            </a:pPr>
            <a:r>
              <a:rPr lang="en-US" altLang="en-US" sz="2000" b="1" dirty="0"/>
              <a:t>  </a:t>
            </a:r>
            <a:r>
              <a:rPr lang="en-US" altLang="en-US" sz="2000" b="1" dirty="0" err="1"/>
              <a:t>logre</a:t>
            </a:r>
            <a:r>
              <a:rPr lang="en-US" altLang="en-US" sz="2000" b="1" dirty="0"/>
              <a:t>(steps) = log base10(</a:t>
            </a:r>
            <a:r>
              <a:rPr lang="en-US" altLang="en-US" sz="2000" b="1" dirty="0" err="1"/>
              <a:t>myrel</a:t>
            </a:r>
            <a:r>
              <a:rPr lang="en-US" altLang="en-US" sz="2000" b="1" dirty="0"/>
              <a:t>)</a:t>
            </a:r>
          </a:p>
          <a:p>
            <a:pPr>
              <a:spcBef>
                <a:spcPct val="0"/>
              </a:spcBef>
              <a:buFontTx/>
              <a:buNone/>
            </a:pPr>
            <a:r>
              <a:rPr lang="en-US" altLang="en-US" sz="2000" dirty="0"/>
              <a:t>end while loop</a:t>
            </a:r>
          </a:p>
          <a:p>
            <a:pPr>
              <a:spcBef>
                <a:spcPct val="0"/>
              </a:spcBef>
              <a:buFontTx/>
              <a:buNone/>
            </a:pPr>
            <a:r>
              <a:rPr lang="en-US" altLang="en-US" sz="2000" dirty="0"/>
              <a:t>  r = best estimate of root</a:t>
            </a:r>
          </a:p>
          <a:p>
            <a:pPr>
              <a:spcBef>
                <a:spcPct val="0"/>
              </a:spcBef>
              <a:buFontTx/>
              <a:buNone/>
            </a:pPr>
            <a:r>
              <a:rPr lang="en-US" altLang="en-US" sz="2000" dirty="0"/>
              <a:t>  </a:t>
            </a:r>
            <a:r>
              <a:rPr lang="en-US" altLang="en-US" sz="2000" dirty="0" err="1"/>
              <a:t>fr</a:t>
            </a:r>
            <a:r>
              <a:rPr lang="en-US" altLang="en-US" sz="2000" dirty="0"/>
              <a:t> = </a:t>
            </a:r>
            <a:r>
              <a:rPr lang="en-US" altLang="en-US" sz="2000" dirty="0" err="1"/>
              <a:t>fh</a:t>
            </a:r>
            <a:r>
              <a:rPr lang="en-US" altLang="en-US" sz="2000" dirty="0"/>
              <a:t>(r)</a:t>
            </a:r>
          </a:p>
          <a:p>
            <a:pPr>
              <a:spcBef>
                <a:spcPct val="0"/>
              </a:spcBef>
              <a:buFontTx/>
              <a:buNone/>
            </a:pPr>
            <a:r>
              <a:rPr lang="en-US" altLang="en-US" sz="2000" dirty="0"/>
              <a:t>end function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1">
            <a:extLst>
              <a:ext uri="{FF2B5EF4-FFF2-40B4-BE49-F238E27FC236}">
                <a16:creationId xmlns:a16="http://schemas.microsoft.com/office/drawing/2014/main" id="{0D81E3D5-2EEC-4918-B2F9-F9CBEDB034A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268289"/>
            <a:ext cx="6899275" cy="6327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0963" name="TextBox 4">
            <a:extLst>
              <a:ext uri="{FF2B5EF4-FFF2-40B4-BE49-F238E27FC236}">
                <a16:creationId xmlns:a16="http://schemas.microsoft.com/office/drawing/2014/main" id="{70ADAA1B-8684-431E-B76A-A6671AB3476A}"/>
              </a:ext>
            </a:extLst>
          </p:cNvPr>
          <p:cNvSpPr txBox="1">
            <a:spLocks noChangeArrowheads="1"/>
          </p:cNvSpPr>
          <p:nvPr/>
        </p:nvSpPr>
        <p:spPr bwMode="auto">
          <a:xfrm>
            <a:off x="5943600" y="838200"/>
            <a:ext cx="287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Note alternative to “inline”</a:t>
            </a:r>
          </a:p>
        </p:txBody>
      </p:sp>
      <p:sp>
        <p:nvSpPr>
          <p:cNvPr id="40964" name="TextBox 5">
            <a:extLst>
              <a:ext uri="{FF2B5EF4-FFF2-40B4-BE49-F238E27FC236}">
                <a16:creationId xmlns:a16="http://schemas.microsoft.com/office/drawing/2014/main" id="{FD226153-D119-4CF8-917E-B24CA59AC292}"/>
              </a:ext>
            </a:extLst>
          </p:cNvPr>
          <p:cNvSpPr txBox="1">
            <a:spLocks noChangeArrowheads="1"/>
          </p:cNvSpPr>
          <p:nvPr/>
        </p:nvSpPr>
        <p:spPr bwMode="auto">
          <a:xfrm>
            <a:off x="5943600" y="1600200"/>
            <a:ext cx="346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Note suppressed output of logre</a:t>
            </a:r>
          </a:p>
        </p:txBody>
      </p:sp>
      <p:sp>
        <p:nvSpPr>
          <p:cNvPr id="2" name="Rectangle 1">
            <a:extLst>
              <a:ext uri="{FF2B5EF4-FFF2-40B4-BE49-F238E27FC236}">
                <a16:creationId xmlns:a16="http://schemas.microsoft.com/office/drawing/2014/main" id="{F6E96C45-03C4-4DE7-A3DF-BD6C8F92F855}"/>
              </a:ext>
            </a:extLst>
          </p:cNvPr>
          <p:cNvSpPr/>
          <p:nvPr/>
        </p:nvSpPr>
        <p:spPr>
          <a:xfrm>
            <a:off x="2743201" y="363538"/>
            <a:ext cx="6607175" cy="161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966" name="TextBox 2">
            <a:extLst>
              <a:ext uri="{FF2B5EF4-FFF2-40B4-BE49-F238E27FC236}">
                <a16:creationId xmlns:a16="http://schemas.microsoft.com/office/drawing/2014/main" id="{9C6F01BA-BCF0-439E-9B53-D77E5F68A7C1}"/>
              </a:ext>
            </a:extLst>
          </p:cNvPr>
          <p:cNvSpPr txBox="1">
            <a:spLocks noChangeArrowheads="1"/>
          </p:cNvSpPr>
          <p:nvPr/>
        </p:nvSpPr>
        <p:spPr bwMode="auto">
          <a:xfrm>
            <a:off x="2063750" y="400050"/>
            <a:ext cx="796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New version of Newton’s method on class website to get </a:t>
            </a:r>
          </a:p>
          <a:p>
            <a:pPr>
              <a:spcBef>
                <a:spcPct val="0"/>
              </a:spcBef>
              <a:buFontTx/>
              <a:buNone/>
            </a:pPr>
            <a:r>
              <a:rPr lang="en-US" altLang="en-US" sz="2400" dirty="0"/>
              <a:t>convergence data to compare rates of convergence for </a:t>
            </a:r>
          </a:p>
          <a:p>
            <a:pPr>
              <a:spcBef>
                <a:spcPct val="0"/>
              </a:spcBef>
              <a:buFontTx/>
              <a:buNone/>
            </a:pPr>
            <a:r>
              <a:rPr lang="en-US" altLang="en-US" sz="2400" dirty="0"/>
              <a:t>different initial guesses</a:t>
            </a:r>
          </a:p>
        </p:txBody>
      </p:sp>
      <p:sp>
        <p:nvSpPr>
          <p:cNvPr id="3" name="Rectangle 2">
            <a:extLst>
              <a:ext uri="{FF2B5EF4-FFF2-40B4-BE49-F238E27FC236}">
                <a16:creationId xmlns:a16="http://schemas.microsoft.com/office/drawing/2014/main" id="{A0254945-629F-4340-BEB3-FF57DDF60C48}"/>
              </a:ext>
            </a:extLst>
          </p:cNvPr>
          <p:cNvSpPr/>
          <p:nvPr/>
        </p:nvSpPr>
        <p:spPr>
          <a:xfrm>
            <a:off x="2743201" y="2133600"/>
            <a:ext cx="6454775"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2">
            <a:extLst>
              <a:ext uri="{FF2B5EF4-FFF2-40B4-BE49-F238E27FC236}">
                <a16:creationId xmlns:a16="http://schemas.microsoft.com/office/drawing/2014/main" id="{A521FDEA-A616-4A9A-92FE-EDA23DD08CDD}"/>
              </a:ext>
            </a:extLst>
          </p:cNvPr>
          <p:cNvSpPr txBox="1">
            <a:spLocks noChangeArrowheads="1"/>
          </p:cNvSpPr>
          <p:nvPr/>
        </p:nvSpPr>
        <p:spPr bwMode="auto">
          <a:xfrm>
            <a:off x="950026" y="1946564"/>
            <a:ext cx="1088967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Write script to get convergence data for same root with different initial guesses</a:t>
            </a:r>
          </a:p>
          <a:p>
            <a:pPr>
              <a:spcBef>
                <a:spcPct val="0"/>
              </a:spcBef>
              <a:buFontTx/>
              <a:buNone/>
            </a:pPr>
            <a:r>
              <a:rPr lang="en-US" altLang="en-US" sz="2400" dirty="0"/>
              <a:t>	How do we ensure convergence to the same root?</a:t>
            </a:r>
          </a:p>
          <a:p>
            <a:pPr>
              <a:spcBef>
                <a:spcPct val="0"/>
              </a:spcBef>
              <a:buFontTx/>
              <a:buNone/>
            </a:pPr>
            <a:r>
              <a:rPr lang="en-US" altLang="en-US" sz="2400" dirty="0"/>
              <a:t>		</a:t>
            </a:r>
          </a:p>
          <a:p>
            <a:pPr>
              <a:spcBef>
                <a:spcPct val="0"/>
              </a:spcBef>
              <a:buFontTx/>
              <a:buNone/>
            </a:pPr>
            <a:r>
              <a:rPr lang="en-US" altLang="en-US" sz="2400" dirty="0"/>
              <a:t>Put convergence data for both guesses on the same set of axes</a:t>
            </a:r>
          </a:p>
          <a:p>
            <a:pPr>
              <a:spcBef>
                <a:spcPct val="0"/>
              </a:spcBef>
              <a:buFontTx/>
              <a:buNone/>
            </a:pPr>
            <a:r>
              <a:rPr lang="en-US" altLang="en-US" sz="2400" dirty="0"/>
              <a:t>  	How do we put 2 graphs on the same axes?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a:extLst>
              <a:ext uri="{FF2B5EF4-FFF2-40B4-BE49-F238E27FC236}">
                <a16:creationId xmlns:a16="http://schemas.microsoft.com/office/drawing/2014/main" id="{A07C0097-4477-4EB3-AC3F-850CCD34AD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105025"/>
            <a:ext cx="6376988"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TextBox 3">
            <a:extLst>
              <a:ext uri="{FF2B5EF4-FFF2-40B4-BE49-F238E27FC236}">
                <a16:creationId xmlns:a16="http://schemas.microsoft.com/office/drawing/2014/main" id="{9834E847-3EAC-46C8-9CBA-347BD57B722C}"/>
              </a:ext>
            </a:extLst>
          </p:cNvPr>
          <p:cNvSpPr txBox="1">
            <a:spLocks noChangeArrowheads="1"/>
          </p:cNvSpPr>
          <p:nvPr/>
        </p:nvSpPr>
        <p:spPr bwMode="auto">
          <a:xfrm>
            <a:off x="546265" y="381000"/>
            <a:ext cx="1118655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Graphs of e</a:t>
            </a:r>
            <a:r>
              <a:rPr lang="en-US" altLang="en-US" sz="2400" baseline="30000" dirty="0"/>
              <a:t>x</a:t>
            </a:r>
            <a:r>
              <a:rPr lang="en-US" altLang="en-US" sz="2400" dirty="0"/>
              <a:t> and 3x</a:t>
            </a:r>
            <a:r>
              <a:rPr lang="en-US" altLang="en-US" sz="2400" baseline="30000" dirty="0"/>
              <a:t>2</a:t>
            </a:r>
            <a:r>
              <a:rPr lang="en-US" altLang="en-US" sz="2400" dirty="0"/>
              <a:t> have an </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intersection of near x=1</a:t>
            </a:r>
            <a:endParaRPr lang="en-US" altLang="en-US" sz="2400" dirty="0">
              <a:cs typeface="Arial" panose="020B0604020202020204" pitchFamily="34" charset="0"/>
            </a:endParaRPr>
          </a:p>
          <a:p>
            <a:pPr>
              <a:spcBef>
                <a:spcPct val="0"/>
              </a:spcBef>
              <a:buFontTx/>
              <a:buNone/>
            </a:pPr>
            <a:r>
              <a:rPr lang="en-US" altLang="en-US" sz="2400" dirty="0"/>
              <a:t>For initial guesses 0.5 and 1.5, Newton’s method should converge to the zero near 1, since max and min separate these initial guesses from other zeros.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3">
            <a:extLst>
              <a:ext uri="{FF2B5EF4-FFF2-40B4-BE49-F238E27FC236}">
                <a16:creationId xmlns:a16="http://schemas.microsoft.com/office/drawing/2014/main" id="{089DDD5E-159E-4A98-BD98-D5694280977E}"/>
              </a:ext>
            </a:extLst>
          </p:cNvPr>
          <p:cNvSpPr txBox="1">
            <a:spLocks noChangeArrowheads="1"/>
          </p:cNvSpPr>
          <p:nvPr/>
        </p:nvSpPr>
        <p:spPr bwMode="auto">
          <a:xfrm>
            <a:off x="2057401" y="533400"/>
            <a:ext cx="7839075"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Pseudocode for script to compare the convergence Newton’s method for different initial guesses</a:t>
            </a:r>
          </a:p>
          <a:p>
            <a:pPr>
              <a:spcBef>
                <a:spcPct val="0"/>
              </a:spcBef>
              <a:buFontTx/>
              <a:buNone/>
            </a:pPr>
            <a:endParaRPr lang="en-US" altLang="en-US" sz="2400" dirty="0"/>
          </a:p>
          <a:p>
            <a:pPr>
              <a:spcBef>
                <a:spcPct val="0"/>
              </a:spcBef>
              <a:buFontTx/>
              <a:buNone/>
            </a:pPr>
            <a:r>
              <a:rPr lang="en-US" altLang="en-US" sz="2400" dirty="0"/>
              <a:t>define function handles for f(x) and f ’(x) </a:t>
            </a:r>
          </a:p>
          <a:p>
            <a:pPr>
              <a:spcBef>
                <a:spcPct val="0"/>
              </a:spcBef>
              <a:buFontTx/>
              <a:buNone/>
            </a:pPr>
            <a:r>
              <a:rPr lang="en-US" altLang="en-US" sz="2400" dirty="0"/>
              <a:t>Call </a:t>
            </a:r>
            <a:r>
              <a:rPr lang="en-US" altLang="en-US" sz="2400" dirty="0" err="1"/>
              <a:t>newtonzeros</a:t>
            </a:r>
            <a:r>
              <a:rPr lang="en-US" altLang="en-US" sz="2400" dirty="0"/>
              <a:t> with initial guess1= 0.5</a:t>
            </a:r>
          </a:p>
          <a:p>
            <a:pPr>
              <a:spcBef>
                <a:spcPct val="0"/>
              </a:spcBef>
              <a:buFontTx/>
              <a:buNone/>
            </a:pPr>
            <a:r>
              <a:rPr lang="en-US" altLang="en-US" sz="2400" dirty="0"/>
              <a:t>Save r1 and convergence data as logre1</a:t>
            </a:r>
          </a:p>
          <a:p>
            <a:pPr>
              <a:spcBef>
                <a:spcPct val="0"/>
              </a:spcBef>
              <a:buFontTx/>
              <a:buNone/>
            </a:pPr>
            <a:r>
              <a:rPr lang="en-US" altLang="en-US" sz="2400" dirty="0"/>
              <a:t>Call </a:t>
            </a:r>
            <a:r>
              <a:rPr lang="en-US" altLang="en-US" sz="2400" dirty="0" err="1"/>
              <a:t>newtonzeros</a:t>
            </a:r>
            <a:r>
              <a:rPr lang="en-US" altLang="en-US" sz="2400" dirty="0"/>
              <a:t> with initial guess2 = 1.5</a:t>
            </a:r>
          </a:p>
          <a:p>
            <a:pPr>
              <a:spcBef>
                <a:spcPct val="0"/>
              </a:spcBef>
              <a:buFontTx/>
              <a:buNone/>
            </a:pPr>
            <a:r>
              <a:rPr lang="en-US" altLang="en-US" sz="2400" dirty="0"/>
              <a:t>Save r2 and convergence data as logre2</a:t>
            </a:r>
          </a:p>
          <a:p>
            <a:pPr>
              <a:spcBef>
                <a:spcPct val="0"/>
              </a:spcBef>
              <a:buFontTx/>
              <a:buNone/>
            </a:pPr>
            <a:r>
              <a:rPr lang="en-US" altLang="en-US" sz="2400" dirty="0"/>
              <a:t>Display r1 and r2 to ensure convergence to same zero</a:t>
            </a:r>
          </a:p>
          <a:p>
            <a:pPr>
              <a:spcBef>
                <a:spcPct val="0"/>
              </a:spcBef>
              <a:buFontTx/>
              <a:buNone/>
            </a:pPr>
            <a:r>
              <a:rPr lang="en-US" altLang="en-US" sz="2400" dirty="0"/>
              <a:t>Call plot(logre1) </a:t>
            </a:r>
            <a:r>
              <a:rPr lang="en-US" altLang="en-US" sz="2400" b="1" dirty="0"/>
              <a:t>Note</a:t>
            </a:r>
            <a:r>
              <a:rPr lang="en-US" altLang="en-US" sz="2400" dirty="0"/>
              <a:t>: just one argument</a:t>
            </a:r>
          </a:p>
          <a:p>
            <a:pPr>
              <a:spcBef>
                <a:spcPct val="0"/>
              </a:spcBef>
              <a:buFontTx/>
              <a:buNone/>
            </a:pPr>
            <a:r>
              <a:rPr lang="en-US" altLang="en-US" sz="2400" dirty="0"/>
              <a:t>hold on</a:t>
            </a:r>
          </a:p>
          <a:p>
            <a:pPr>
              <a:spcBef>
                <a:spcPct val="0"/>
              </a:spcBef>
              <a:buFontTx/>
              <a:buNone/>
            </a:pPr>
            <a:r>
              <a:rPr lang="en-US" altLang="en-US" sz="2400" dirty="0"/>
              <a:t>Call plot(logre2)</a:t>
            </a:r>
          </a:p>
          <a:p>
            <a:pPr>
              <a:spcBef>
                <a:spcPct val="0"/>
              </a:spcBef>
              <a:buFontTx/>
              <a:buNone/>
            </a:pPr>
            <a:r>
              <a:rPr lang="en-US" altLang="en-US" sz="2400" dirty="0"/>
              <a:t>hold off</a:t>
            </a:r>
          </a:p>
          <a:p>
            <a:pPr>
              <a:spcBef>
                <a:spcPct val="0"/>
              </a:spcBef>
              <a:buFontTx/>
              <a:buNone/>
            </a:pPr>
            <a:endParaRPr lang="en-US" altLang="en-US" sz="2400" dirty="0"/>
          </a:p>
          <a:p>
            <a:pPr>
              <a:spcBef>
                <a:spcPct val="0"/>
              </a:spcBef>
              <a:buFontTx/>
              <a:buNone/>
            </a:pPr>
            <a:r>
              <a:rPr lang="en-US" altLang="en-US" sz="2400" dirty="0"/>
              <a:t>When plot is called with 1 vector input, the array index is treated as the x coordinate.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3">
            <a:extLst>
              <a:ext uri="{FF2B5EF4-FFF2-40B4-BE49-F238E27FC236}">
                <a16:creationId xmlns:a16="http://schemas.microsoft.com/office/drawing/2014/main" id="{089DDD5E-159E-4A98-BD98-D5694280977E}"/>
              </a:ext>
            </a:extLst>
          </p:cNvPr>
          <p:cNvSpPr txBox="1">
            <a:spLocks noChangeArrowheads="1"/>
          </p:cNvSpPr>
          <p:nvPr/>
        </p:nvSpPr>
        <p:spPr bwMode="auto">
          <a:xfrm>
            <a:off x="537359" y="843815"/>
            <a:ext cx="11397343"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Write a script for this pseudocode and run it. Ada</a:t>
            </a:r>
            <a:r>
              <a:rPr lang="en-US" altLang="en-US" sz="2400" dirty="0">
                <a:solidFill>
                  <a:prstClr val="black"/>
                </a:solidFill>
              </a:rPr>
              <a:t>pt a script you have, if possible.</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lvl="0">
              <a:spcBef>
                <a:spcPct val="0"/>
              </a:spcBef>
              <a:buNone/>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define function handles for f(x) and </a:t>
            </a:r>
            <a:r>
              <a:rPr lang="en-US" altLang="en-US" sz="2400" dirty="0">
                <a:solidFill>
                  <a:prstClr val="black"/>
                </a:solidFill>
              </a:rPr>
              <a:t>f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newtonzeros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with initial guess1= 0.5</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Save r1 and convergence data as logre1</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newtonzeros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with initial guess2 = 1.5</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Save r2 and convergence data as logre2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Display r1 and r2 to ensure convergence to same zero</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plot(logre1) </a:t>
            </a:r>
            <a:r>
              <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Note</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just one argument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hold on</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plot(logre2)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hold off</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21977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3">
            <a:extLst>
              <a:ext uri="{FF2B5EF4-FFF2-40B4-BE49-F238E27FC236}">
                <a16:creationId xmlns:a16="http://schemas.microsoft.com/office/drawing/2014/main" id="{089DDD5E-159E-4A98-BD98-D5694280977E}"/>
              </a:ext>
            </a:extLst>
          </p:cNvPr>
          <p:cNvSpPr txBox="1">
            <a:spLocks noChangeArrowheads="1"/>
          </p:cNvSpPr>
          <p:nvPr/>
        </p:nvSpPr>
        <p:spPr bwMode="auto">
          <a:xfrm>
            <a:off x="525483" y="706051"/>
            <a:ext cx="593469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define function handles for f(x) and f ’(x)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newtonzeros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with initial guess1= 0.5</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Save r1 and convergence data as logre1</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newtonzeros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with initial guess2 = 1.5</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Save r2 and convergence data as logre2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Display r1 and r2 to ensure convergence to same zero</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plot(logre1) </a:t>
            </a:r>
            <a:r>
              <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Note</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just one argument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hold on</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Call plot(logre2)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hold off</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2" name="Picture 5">
            <a:extLst>
              <a:ext uri="{FF2B5EF4-FFF2-40B4-BE49-F238E27FC236}">
                <a16:creationId xmlns:a16="http://schemas.microsoft.com/office/drawing/2014/main" id="{E83055E1-400F-4627-6AEE-FA77A5E9B40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26560" y="16459"/>
            <a:ext cx="5489008" cy="6609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2256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3">
            <a:extLst>
              <a:ext uri="{FF2B5EF4-FFF2-40B4-BE49-F238E27FC236}">
                <a16:creationId xmlns:a16="http://schemas.microsoft.com/office/drawing/2014/main" id="{77AD66A9-8D12-4FF0-BCEF-11CF78EC0FA4}"/>
              </a:ext>
            </a:extLst>
          </p:cNvPr>
          <p:cNvSpPr txBox="1">
            <a:spLocks noChangeArrowheads="1"/>
          </p:cNvSpPr>
          <p:nvPr/>
        </p:nvSpPr>
        <p:spPr bwMode="auto">
          <a:xfrm>
            <a:off x="2743201" y="914401"/>
            <a:ext cx="724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Script to compare convergence of Newton’s method</a:t>
            </a:r>
          </a:p>
        </p:txBody>
      </p:sp>
      <p:sp>
        <p:nvSpPr>
          <p:cNvPr id="2" name="Rectangle 1">
            <a:extLst>
              <a:ext uri="{FF2B5EF4-FFF2-40B4-BE49-F238E27FC236}">
                <a16:creationId xmlns:a16="http://schemas.microsoft.com/office/drawing/2014/main" id="{FA063FE9-1CB1-403A-9B2D-37D0F4B101E1}"/>
              </a:ext>
            </a:extLst>
          </p:cNvPr>
          <p:cNvSpPr/>
          <p:nvPr/>
        </p:nvSpPr>
        <p:spPr>
          <a:xfrm>
            <a:off x="2963864" y="4191000"/>
            <a:ext cx="5494337"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46084" name="Picture 2">
            <a:extLst>
              <a:ext uri="{FF2B5EF4-FFF2-40B4-BE49-F238E27FC236}">
                <a16:creationId xmlns:a16="http://schemas.microsoft.com/office/drawing/2014/main" id="{43008288-1A4B-404B-BF47-325D4E92F68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40025" y="1447800"/>
            <a:ext cx="7239000" cy="346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3">
            <a:extLst>
              <a:ext uri="{FF2B5EF4-FFF2-40B4-BE49-F238E27FC236}">
                <a16:creationId xmlns:a16="http://schemas.microsoft.com/office/drawing/2014/main" id="{D79CA102-71B7-4C63-08B3-6C05BE92882D}"/>
              </a:ext>
            </a:extLst>
          </p:cNvPr>
          <p:cNvSpPr txBox="1">
            <a:spLocks noChangeArrowheads="1"/>
          </p:cNvSpPr>
          <p:nvPr/>
        </p:nvSpPr>
        <p:spPr bwMode="auto">
          <a:xfrm>
            <a:off x="2743201" y="5179218"/>
            <a:ext cx="50930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What did I forget to do in this script?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
            <a:extLst>
              <a:ext uri="{FF2B5EF4-FFF2-40B4-BE49-F238E27FC236}">
                <a16:creationId xmlns:a16="http://schemas.microsoft.com/office/drawing/2014/main" id="{A4F168CE-3233-4C9E-AA90-12B780FD4C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639763"/>
            <a:ext cx="6858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TextBox 1">
            <a:extLst>
              <a:ext uri="{FF2B5EF4-FFF2-40B4-BE49-F238E27FC236}">
                <a16:creationId xmlns:a16="http://schemas.microsoft.com/office/drawing/2014/main" id="{AFCF8333-5EF4-4B17-AB08-F9298D66C5D7}"/>
              </a:ext>
            </a:extLst>
          </p:cNvPr>
          <p:cNvSpPr txBox="1">
            <a:spLocks noChangeArrowheads="1"/>
          </p:cNvSpPr>
          <p:nvPr/>
        </p:nvSpPr>
        <p:spPr bwMode="auto">
          <a:xfrm>
            <a:off x="6127751" y="5562600"/>
            <a:ext cx="3148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X axis is number of iterations</a:t>
            </a:r>
          </a:p>
        </p:txBody>
      </p:sp>
      <p:sp>
        <p:nvSpPr>
          <p:cNvPr id="47108" name="TextBox 2">
            <a:extLst>
              <a:ext uri="{FF2B5EF4-FFF2-40B4-BE49-F238E27FC236}">
                <a16:creationId xmlns:a16="http://schemas.microsoft.com/office/drawing/2014/main" id="{B1655482-7103-4348-9EBB-931673C0C096}"/>
              </a:ext>
            </a:extLst>
          </p:cNvPr>
          <p:cNvSpPr txBox="1">
            <a:spLocks noChangeArrowheads="1"/>
          </p:cNvSpPr>
          <p:nvPr/>
        </p:nvSpPr>
        <p:spPr bwMode="auto">
          <a:xfrm>
            <a:off x="7086601" y="2362200"/>
            <a:ext cx="879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X</a:t>
            </a:r>
            <a:r>
              <a:rPr lang="en-US" altLang="en-US" sz="1800" baseline="-25000"/>
              <a:t>0</a:t>
            </a:r>
            <a:r>
              <a:rPr lang="en-US" altLang="en-US" sz="1800"/>
              <a:t>=1.5</a:t>
            </a:r>
          </a:p>
        </p:txBody>
      </p:sp>
      <p:sp>
        <p:nvSpPr>
          <p:cNvPr id="47109" name="TextBox 7">
            <a:extLst>
              <a:ext uri="{FF2B5EF4-FFF2-40B4-BE49-F238E27FC236}">
                <a16:creationId xmlns:a16="http://schemas.microsoft.com/office/drawing/2014/main" id="{EC2F8E00-CC50-46C8-A865-60FB5FFF72AB}"/>
              </a:ext>
            </a:extLst>
          </p:cNvPr>
          <p:cNvSpPr txBox="1">
            <a:spLocks noChangeArrowheads="1"/>
          </p:cNvSpPr>
          <p:nvPr/>
        </p:nvSpPr>
        <p:spPr bwMode="auto">
          <a:xfrm>
            <a:off x="8153401" y="2008189"/>
            <a:ext cx="879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X</a:t>
            </a:r>
            <a:r>
              <a:rPr lang="en-US" altLang="en-US" sz="1800" baseline="-25000"/>
              <a:t>0</a:t>
            </a:r>
            <a:r>
              <a:rPr lang="en-US" altLang="en-US" sz="1800"/>
              <a:t>=0.5</a:t>
            </a:r>
          </a:p>
        </p:txBody>
      </p:sp>
      <p:sp>
        <p:nvSpPr>
          <p:cNvPr id="47110" name="TextBox 2">
            <a:extLst>
              <a:ext uri="{FF2B5EF4-FFF2-40B4-BE49-F238E27FC236}">
                <a16:creationId xmlns:a16="http://schemas.microsoft.com/office/drawing/2014/main" id="{F64CB8B9-EDC1-4B93-B3EE-039AA93EB211}"/>
              </a:ext>
            </a:extLst>
          </p:cNvPr>
          <p:cNvSpPr txBox="1">
            <a:spLocks noChangeArrowheads="1"/>
          </p:cNvSpPr>
          <p:nvPr/>
        </p:nvSpPr>
        <p:spPr bwMode="auto">
          <a:xfrm>
            <a:off x="4839279" y="2995949"/>
            <a:ext cx="51603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dirty="0"/>
              <a:t>Convergence to root of e</a:t>
            </a:r>
            <a:r>
              <a:rPr lang="en-US" altLang="en-US" sz="1800" baseline="30000" dirty="0"/>
              <a:t>x</a:t>
            </a:r>
            <a:r>
              <a:rPr lang="en-US" altLang="en-US" sz="1800" dirty="0"/>
              <a:t> – 3x</a:t>
            </a:r>
            <a:r>
              <a:rPr lang="en-US" altLang="en-US" sz="1800" baseline="30000" dirty="0"/>
              <a:t>2</a:t>
            </a:r>
            <a:r>
              <a:rPr lang="en-US" altLang="en-US" sz="1800" dirty="0"/>
              <a:t> </a:t>
            </a:r>
          </a:p>
          <a:p>
            <a:pPr>
              <a:spcBef>
                <a:spcPct val="0"/>
              </a:spcBef>
              <a:buFontTx/>
              <a:buNone/>
            </a:pPr>
            <a:r>
              <a:rPr lang="en-US" altLang="en-US" sz="1800" dirty="0"/>
              <a:t>in [0.5,1.5] with different x</a:t>
            </a:r>
            <a:r>
              <a:rPr lang="en-US" altLang="en-US" sz="1800" baseline="-25000" dirty="0"/>
              <a:t>0</a:t>
            </a:r>
            <a:r>
              <a:rPr lang="en-US" altLang="en-US" sz="1800" dirty="0"/>
              <a:t> </a:t>
            </a:r>
          </a:p>
          <a:p>
            <a:pPr>
              <a:spcBef>
                <a:spcPct val="0"/>
              </a:spcBef>
              <a:buFontTx/>
              <a:buNone/>
            </a:pPr>
            <a:endParaRPr lang="en-US" altLang="en-US" sz="1800" dirty="0"/>
          </a:p>
          <a:p>
            <a:pPr>
              <a:spcBef>
                <a:spcPct val="0"/>
              </a:spcBef>
              <a:buFontTx/>
              <a:buNone/>
            </a:pPr>
            <a:r>
              <a:rPr lang="en-US" altLang="en-US" sz="1800" dirty="0"/>
              <a:t>How do I know which label goes on what curve? </a:t>
            </a:r>
          </a:p>
        </p:txBody>
      </p:sp>
      <p:sp>
        <p:nvSpPr>
          <p:cNvPr id="47111" name="TextBox 1">
            <a:extLst>
              <a:ext uri="{FF2B5EF4-FFF2-40B4-BE49-F238E27FC236}">
                <a16:creationId xmlns:a16="http://schemas.microsoft.com/office/drawing/2014/main" id="{D00B5497-CD99-4737-954F-D0F5B649609F}"/>
              </a:ext>
            </a:extLst>
          </p:cNvPr>
          <p:cNvSpPr txBox="1">
            <a:spLocks noChangeArrowheads="1"/>
          </p:cNvSpPr>
          <p:nvPr/>
        </p:nvSpPr>
        <p:spPr bwMode="auto">
          <a:xfrm>
            <a:off x="2438400" y="2763839"/>
            <a:ext cx="20447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Y axis is log10(re)</a:t>
            </a:r>
          </a:p>
          <a:p>
            <a:pPr eaLnBrk="1" hangingPunct="1">
              <a:spcBef>
                <a:spcPct val="0"/>
              </a:spcBef>
              <a:buFontTx/>
              <a:buNone/>
            </a:pPr>
            <a:r>
              <a:rPr lang="en-US" altLang="en-US" sz="1800" dirty="0"/>
              <a:t>-5 corresponds to </a:t>
            </a:r>
          </a:p>
          <a:p>
            <a:pPr eaLnBrk="1" hangingPunct="1">
              <a:spcBef>
                <a:spcPct val="0"/>
              </a:spcBef>
              <a:buFontTx/>
              <a:buNone/>
            </a:pPr>
            <a:r>
              <a:rPr lang="en-US" altLang="en-US" sz="1800" dirty="0" err="1"/>
              <a:t>myrel</a:t>
            </a:r>
            <a:r>
              <a:rPr lang="en-US" altLang="en-US" sz="1800" dirty="0"/>
              <a:t> = 10</a:t>
            </a:r>
            <a:r>
              <a:rPr lang="en-US" altLang="en-US" sz="1800" baseline="30000" dirty="0"/>
              <a:t>-5</a:t>
            </a:r>
            <a:endParaRPr lang="en-US" altLang="en-US" sz="1800" dirty="0"/>
          </a:p>
        </p:txBody>
      </p:sp>
      <p:sp>
        <p:nvSpPr>
          <p:cNvPr id="47112" name="TextBox 1">
            <a:extLst>
              <a:ext uri="{FF2B5EF4-FFF2-40B4-BE49-F238E27FC236}">
                <a16:creationId xmlns:a16="http://schemas.microsoft.com/office/drawing/2014/main" id="{3F9C0E82-1441-468B-8A7D-060BE03D5D58}"/>
              </a:ext>
            </a:extLst>
          </p:cNvPr>
          <p:cNvSpPr txBox="1">
            <a:spLocks noChangeArrowheads="1"/>
          </p:cNvSpPr>
          <p:nvPr/>
        </p:nvSpPr>
        <p:spPr bwMode="auto">
          <a:xfrm>
            <a:off x="1752600" y="103188"/>
            <a:ext cx="87503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Convergence of Newton’s method with different initial guesses </a:t>
            </a:r>
          </a:p>
          <a:p>
            <a:pPr eaLnBrk="1" hangingPunct="1">
              <a:spcBef>
                <a:spcPct val="0"/>
              </a:spcBef>
              <a:buFontTx/>
              <a:buNone/>
            </a:pPr>
            <a:r>
              <a:rPr lang="en-US" altLang="en-US" sz="2400" dirty="0"/>
              <a:t>Note: only axes and curves returned from </a:t>
            </a:r>
            <a:r>
              <a:rPr lang="en-US" altLang="en-US" sz="2400" dirty="0" err="1"/>
              <a:t>MatLab</a:t>
            </a:r>
            <a:endParaRPr lang="en-US" altLang="en-US" sz="2400" dirty="0"/>
          </a:p>
          <a:p>
            <a:pPr eaLnBrk="1" hangingPunct="1">
              <a:spcBef>
                <a:spcPct val="0"/>
              </a:spcBef>
              <a:buFontTx/>
              <a:buNone/>
            </a:pPr>
            <a:endParaRPr lang="en-US" altLang="en-US" sz="2400" baseline="30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a:extLst>
              <a:ext uri="{FF2B5EF4-FFF2-40B4-BE49-F238E27FC236}">
                <a16:creationId xmlns:a16="http://schemas.microsoft.com/office/drawing/2014/main" id="{A07C0097-4477-4EB3-AC3F-850CCD34AD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6525" y="762287"/>
            <a:ext cx="6126169" cy="459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TextBox 3">
            <a:extLst>
              <a:ext uri="{FF2B5EF4-FFF2-40B4-BE49-F238E27FC236}">
                <a16:creationId xmlns:a16="http://schemas.microsoft.com/office/drawing/2014/main" id="{9834E847-3EAC-46C8-9CBA-347BD57B722C}"/>
              </a:ext>
            </a:extLst>
          </p:cNvPr>
          <p:cNvSpPr txBox="1">
            <a:spLocks noChangeArrowheads="1"/>
          </p:cNvSpPr>
          <p:nvPr/>
        </p:nvSpPr>
        <p:spPr bwMode="auto">
          <a:xfrm>
            <a:off x="502722" y="345374"/>
            <a:ext cx="111865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T</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he graphs of f(x) = e</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x</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- 3x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near x=1, gives us </a:t>
            </a:r>
            <a:r>
              <a:rPr lang="en-US" altLang="en-US" sz="2400" dirty="0">
                <a:solidFill>
                  <a:prstClr val="black"/>
                </a:solidFill>
                <a:cs typeface="Arial" panose="020B0604020202020204" pitchFamily="34" charset="0"/>
              </a:rPr>
              <a:t>a hint of which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initial guess, 0.5 or 1.5, will converge fastest. </a:t>
            </a:r>
          </a:p>
        </p:txBody>
      </p:sp>
      <p:sp>
        <p:nvSpPr>
          <p:cNvPr id="4" name="TextBox 3">
            <a:extLst>
              <a:ext uri="{FF2B5EF4-FFF2-40B4-BE49-F238E27FC236}">
                <a16:creationId xmlns:a16="http://schemas.microsoft.com/office/drawing/2014/main" id="{08FA21A2-413C-4DEE-9075-A5B2560F3B2F}"/>
              </a:ext>
            </a:extLst>
          </p:cNvPr>
          <p:cNvSpPr txBox="1">
            <a:spLocks noChangeArrowheads="1"/>
          </p:cNvSpPr>
          <p:nvPr/>
        </p:nvSpPr>
        <p:spPr bwMode="auto">
          <a:xfrm>
            <a:off x="752104" y="5355770"/>
            <a:ext cx="111865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Confirm this by values of logre1 and logre2 displayed in the workspace.</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a:t>
            </a:r>
            <a:r>
              <a:rPr lang="en-US" altLang="en-US" sz="2400" dirty="0" err="1">
                <a:solidFill>
                  <a:prstClr val="black"/>
                </a:solidFill>
              </a:rPr>
              <a:t>lso</a:t>
            </a:r>
            <a:r>
              <a:rPr lang="en-US" altLang="en-US" sz="2400" dirty="0">
                <a:solidFill>
                  <a:prstClr val="black"/>
                </a:solidFill>
              </a:rPr>
              <a:t> check to see if r1 = r2.</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395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derive newton method">
            <a:extLst>
              <a:ext uri="{FF2B5EF4-FFF2-40B4-BE49-F238E27FC236}">
                <a16:creationId xmlns:a16="http://schemas.microsoft.com/office/drawing/2014/main" id="{26AF5975-D22C-4866-9530-E9515FDE60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1" y="533400"/>
            <a:ext cx="7319963"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ext Box 5">
            <a:extLst>
              <a:ext uri="{FF2B5EF4-FFF2-40B4-BE49-F238E27FC236}">
                <a16:creationId xmlns:a16="http://schemas.microsoft.com/office/drawing/2014/main" id="{41BB09F8-EEFE-45ED-8D68-15D90AB1F3A7}"/>
              </a:ext>
            </a:extLst>
          </p:cNvPr>
          <p:cNvSpPr txBox="1">
            <a:spLocks noChangeArrowheads="1"/>
          </p:cNvSpPr>
          <p:nvPr/>
        </p:nvSpPr>
        <p:spPr bwMode="auto">
          <a:xfrm>
            <a:off x="3048001" y="5770563"/>
            <a:ext cx="3522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Generalize to x</a:t>
            </a:r>
            <a:r>
              <a:rPr lang="en-US" altLang="en-US" sz="2400" baseline="-25000"/>
              <a:t>k</a:t>
            </a:r>
            <a:r>
              <a:rPr lang="en-US" altLang="en-US" sz="2400"/>
              <a:t> and x</a:t>
            </a:r>
            <a:r>
              <a:rPr lang="en-US" altLang="en-US" sz="2400" baseline="-25000"/>
              <a:t>k+1</a:t>
            </a:r>
          </a:p>
        </p:txBody>
      </p:sp>
      <p:sp>
        <p:nvSpPr>
          <p:cNvPr id="2" name="Rectangle 1">
            <a:extLst>
              <a:ext uri="{FF2B5EF4-FFF2-40B4-BE49-F238E27FC236}">
                <a16:creationId xmlns:a16="http://schemas.microsoft.com/office/drawing/2014/main" id="{5FF86461-5001-4924-B1D5-8E1E82DBA2DD}"/>
              </a:ext>
            </a:extLst>
          </p:cNvPr>
          <p:cNvSpPr/>
          <p:nvPr/>
        </p:nvSpPr>
        <p:spPr>
          <a:xfrm>
            <a:off x="7620000" y="4114800"/>
            <a:ext cx="228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Rectangle 2">
            <a:extLst>
              <a:ext uri="{FF2B5EF4-FFF2-40B4-BE49-F238E27FC236}">
                <a16:creationId xmlns:a16="http://schemas.microsoft.com/office/drawing/2014/main" id="{62A34BA3-4879-4D95-9EC4-918101FCD098}"/>
              </a:ext>
            </a:extLst>
          </p:cNvPr>
          <p:cNvSpPr/>
          <p:nvPr/>
        </p:nvSpPr>
        <p:spPr>
          <a:xfrm>
            <a:off x="7924800" y="1447800"/>
            <a:ext cx="1676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8FA21A2-413C-4DEE-9075-A5B2560F3B2F}"/>
              </a:ext>
            </a:extLst>
          </p:cNvPr>
          <p:cNvSpPr txBox="1">
            <a:spLocks noChangeArrowheads="1"/>
          </p:cNvSpPr>
          <p:nvPr/>
        </p:nvSpPr>
        <p:spPr bwMode="auto">
          <a:xfrm>
            <a:off x="621474" y="5619315"/>
            <a:ext cx="111865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If the data </a:t>
            </a:r>
            <a:r>
              <a:rPr lang="en-US" altLang="en-US" sz="2400" dirty="0">
                <a:solidFill>
                  <a:prstClr val="black"/>
                </a:solidFill>
              </a:rPr>
              <a:t>provided in the workspace is insufficient,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display logre1 and logre2 in the command window.</a:t>
            </a:r>
          </a:p>
        </p:txBody>
      </p:sp>
      <p:pic>
        <p:nvPicPr>
          <p:cNvPr id="3" name="Picture 2" descr="Graphical user interface, table&#10;&#10;Description automatically generated with medium confidence">
            <a:extLst>
              <a:ext uri="{FF2B5EF4-FFF2-40B4-BE49-F238E27FC236}">
                <a16:creationId xmlns:a16="http://schemas.microsoft.com/office/drawing/2014/main" id="{8A973245-4FD3-4CEE-8ECE-999C64807B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3666" y="1376930"/>
            <a:ext cx="3551791" cy="4000716"/>
          </a:xfrm>
          <a:prstGeom prst="rect">
            <a:avLst/>
          </a:prstGeom>
        </p:spPr>
      </p:pic>
      <p:pic>
        <p:nvPicPr>
          <p:cNvPr id="6" name="Picture 1">
            <a:extLst>
              <a:ext uri="{FF2B5EF4-FFF2-40B4-BE49-F238E27FC236}">
                <a16:creationId xmlns:a16="http://schemas.microsoft.com/office/drawing/2014/main" id="{7F44DF54-2EE4-44BC-BB96-7C7F5A047EB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5111" y="1063260"/>
            <a:ext cx="6034644" cy="4525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TextBox 3">
            <a:extLst>
              <a:ext uri="{FF2B5EF4-FFF2-40B4-BE49-F238E27FC236}">
                <a16:creationId xmlns:a16="http://schemas.microsoft.com/office/drawing/2014/main" id="{9834E847-3EAC-46C8-9CBA-347BD57B722C}"/>
              </a:ext>
            </a:extLst>
          </p:cNvPr>
          <p:cNvSpPr txBox="1">
            <a:spLocks noChangeArrowheads="1"/>
          </p:cNvSpPr>
          <p:nvPr/>
        </p:nvSpPr>
        <p:spPr bwMode="auto">
          <a:xfrm>
            <a:off x="502722" y="345374"/>
            <a:ext cx="1157448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For script we see that logre1 is output from call to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newtonzeros</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with x</a:t>
            </a:r>
            <a:r>
              <a:rPr kumimoji="0" lang="en-US" alt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mn-cs"/>
              </a:rPr>
              <a:t>0</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=0.5</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Call with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a:t>
            </a:r>
            <a:r>
              <a:rPr kumimoji="0" lang="en-US" alt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mn-cs"/>
              </a:rPr>
              <a:t>0</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=1.5 creates shorter array, logre2. Elements of logre2 are more negative.</a:t>
            </a:r>
          </a:p>
        </p:txBody>
      </p:sp>
    </p:spTree>
    <p:extLst>
      <p:ext uri="{BB962C8B-B14F-4D97-AF65-F5344CB8AC3E}">
        <p14:creationId xmlns:p14="http://schemas.microsoft.com/office/powerpoint/2010/main" val="1911048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Box 3">
            <a:extLst>
              <a:ext uri="{FF2B5EF4-FFF2-40B4-BE49-F238E27FC236}">
                <a16:creationId xmlns:a16="http://schemas.microsoft.com/office/drawing/2014/main" id="{9834E847-3EAC-46C8-9CBA-347BD57B722C}"/>
              </a:ext>
            </a:extLst>
          </p:cNvPr>
          <p:cNvSpPr txBox="1">
            <a:spLocks noChangeArrowheads="1"/>
          </p:cNvSpPr>
          <p:nvPr/>
        </p:nvSpPr>
        <p:spPr bwMode="auto">
          <a:xfrm>
            <a:off x="383970" y="844137"/>
            <a:ext cx="454429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All the information we need to see that convergence is faster with initial guess 1.5</a:t>
            </a:r>
          </a:p>
        </p:txBody>
      </p:sp>
      <p:pic>
        <p:nvPicPr>
          <p:cNvPr id="3" name="Picture 2" descr="Graphical user interface, text, application, email&#10;&#10;Description automatically generated">
            <a:extLst>
              <a:ext uri="{FF2B5EF4-FFF2-40B4-BE49-F238E27FC236}">
                <a16:creationId xmlns:a16="http://schemas.microsoft.com/office/drawing/2014/main" id="{B201E5A8-6EDB-4905-9E32-B15B707C81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8261" y="159349"/>
            <a:ext cx="6761018" cy="6588339"/>
          </a:xfrm>
          <a:prstGeom prst="rect">
            <a:avLst/>
          </a:prstGeom>
        </p:spPr>
      </p:pic>
      <p:pic>
        <p:nvPicPr>
          <p:cNvPr id="6" name="Picture 5" descr="Graphical user interface, table&#10;&#10;Description automatically generated with medium confidence">
            <a:extLst>
              <a:ext uri="{FF2B5EF4-FFF2-40B4-BE49-F238E27FC236}">
                <a16:creationId xmlns:a16="http://schemas.microsoft.com/office/drawing/2014/main" id="{4246682F-9D4B-422E-8E80-9BE9B031CD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721" y="2551992"/>
            <a:ext cx="3724892" cy="4195696"/>
          </a:xfrm>
          <a:prstGeom prst="rect">
            <a:avLst/>
          </a:prstGeom>
        </p:spPr>
      </p:pic>
    </p:spTree>
    <p:extLst>
      <p:ext uri="{BB962C8B-B14F-4D97-AF65-F5344CB8AC3E}">
        <p14:creationId xmlns:p14="http://schemas.microsoft.com/office/powerpoint/2010/main" val="12392146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9CD6E19-30B0-46B6-9E61-BB89F841DE73}"/>
              </a:ext>
            </a:extLst>
          </p:cNvPr>
          <p:cNvPicPr>
            <a:picLocks noChangeAspect="1"/>
          </p:cNvPicPr>
          <p:nvPr/>
        </p:nvPicPr>
        <p:blipFill>
          <a:blip r:embed="rId2"/>
          <a:stretch>
            <a:fillRect/>
          </a:stretch>
        </p:blipFill>
        <p:spPr>
          <a:xfrm>
            <a:off x="2821528" y="2802577"/>
            <a:ext cx="5285110" cy="3966358"/>
          </a:xfrm>
          <a:prstGeom prst="rect">
            <a:avLst/>
          </a:prstGeom>
        </p:spPr>
      </p:pic>
      <p:sp>
        <p:nvSpPr>
          <p:cNvPr id="48130" name="Rectangle 2">
            <a:extLst>
              <a:ext uri="{FF2B5EF4-FFF2-40B4-BE49-F238E27FC236}">
                <a16:creationId xmlns:a16="http://schemas.microsoft.com/office/drawing/2014/main" id="{15DAF810-CE67-407C-A2FC-51C2151B68F6}"/>
              </a:ext>
            </a:extLst>
          </p:cNvPr>
          <p:cNvSpPr>
            <a:spLocks noChangeArrowheads="1"/>
          </p:cNvSpPr>
          <p:nvPr/>
        </p:nvSpPr>
        <p:spPr bwMode="auto">
          <a:xfrm>
            <a:off x="665018" y="439915"/>
            <a:ext cx="10501746"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000" dirty="0">
                <a:cs typeface="Arial" panose="020B0604020202020204" pitchFamily="34" charset="0"/>
              </a:rPr>
              <a:t>Assignment 2: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cs typeface="Arial" panose="020B0604020202020204" pitchFamily="34" charset="0"/>
              </a:rPr>
              <a:t>Download </a:t>
            </a:r>
            <a:r>
              <a:rPr kumimoji="0" lang="en-US" altLang="en-US" sz="2000" b="0" i="0" u="none" strike="noStrike" kern="1200" cap="none" spc="0" normalizeH="0" baseline="0" noProof="0" dirty="0" err="1">
                <a:ln>
                  <a:noFill/>
                </a:ln>
                <a:solidFill>
                  <a:prstClr val="black"/>
                </a:solidFill>
                <a:effectLst/>
                <a:uLnTx/>
                <a:uFillTx/>
                <a:cs typeface="Arial" panose="020B0604020202020204" pitchFamily="34" charset="0"/>
              </a:rPr>
              <a:t>newtonzeros.m</a:t>
            </a:r>
            <a:r>
              <a:rPr kumimoji="0" lang="en-US" altLang="en-US" sz="2000" b="0" i="0" u="none" strike="noStrike" kern="1200" cap="none" spc="0" normalizeH="0" baseline="0" noProof="0" dirty="0">
                <a:ln>
                  <a:noFill/>
                </a:ln>
                <a:solidFill>
                  <a:prstClr val="black"/>
                </a:solidFill>
                <a:effectLst/>
                <a:uLnTx/>
                <a:uFillTx/>
                <a:cs typeface="Arial" panose="020B0604020202020204" pitchFamily="34" charset="0"/>
              </a:rPr>
              <a:t> from class webpage. </a:t>
            </a:r>
            <a:endParaRPr lang="en-US" altLang="en-US" sz="2000" dirty="0">
              <a:cs typeface="Arial" panose="020B0604020202020204" pitchFamily="34" charset="0"/>
            </a:endParaRPr>
          </a:p>
          <a:p>
            <a:pPr eaLnBrk="1" hangingPunct="1">
              <a:spcBef>
                <a:spcPct val="0"/>
              </a:spcBef>
              <a:buFontTx/>
              <a:buNone/>
            </a:pPr>
            <a:r>
              <a:rPr lang="en-US" altLang="en-US" sz="2000" dirty="0">
                <a:cs typeface="Arial" panose="020B0604020202020204" pitchFamily="34" charset="0"/>
              </a:rPr>
              <a:t>f(x) = e</a:t>
            </a:r>
            <a:r>
              <a:rPr lang="en-US" altLang="en-US" sz="2000" baseline="30000" dirty="0">
                <a:cs typeface="Arial" panose="020B0604020202020204" pitchFamily="34" charset="0"/>
              </a:rPr>
              <a:t>x</a:t>
            </a:r>
            <a:r>
              <a:rPr lang="en-US" altLang="en-US" sz="2000" dirty="0">
                <a:cs typeface="Arial" panose="020B0604020202020204" pitchFamily="34" charset="0"/>
              </a:rPr>
              <a:t> - 3x</a:t>
            </a:r>
            <a:r>
              <a:rPr lang="en-US" altLang="en-US" sz="2000" baseline="30000" dirty="0">
                <a:cs typeface="Arial" panose="020B0604020202020204" pitchFamily="34" charset="0"/>
              </a:rPr>
              <a:t>2</a:t>
            </a:r>
            <a:r>
              <a:rPr lang="en-US" altLang="en-US" sz="2000" dirty="0">
                <a:cs typeface="Arial" panose="020B0604020202020204" pitchFamily="34" charset="0"/>
              </a:rPr>
              <a:t> has a zero in the interval [-1, 0] (see below). </a:t>
            </a:r>
          </a:p>
          <a:p>
            <a:pPr eaLnBrk="1" hangingPunct="1">
              <a:spcBef>
                <a:spcPct val="0"/>
              </a:spcBef>
              <a:buFontTx/>
              <a:buNone/>
            </a:pPr>
            <a:r>
              <a:rPr lang="en-US" altLang="en-US" sz="2000" dirty="0">
                <a:cs typeface="Arial" panose="020B0604020202020204" pitchFamily="34" charset="0"/>
              </a:rPr>
              <a:t>Use plot to compare the rates of convergence to the root with initial guesses 0 and -1. Verify that both initial guesses converge to the same zero.  Hand in a copy of command window where Newton’s method was called  Hand in your plot with labels (by hand is OK) on axes and curves to show which curve goes with which initial guess.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3363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1">
            <a:extLst>
              <a:ext uri="{FF2B5EF4-FFF2-40B4-BE49-F238E27FC236}">
                <a16:creationId xmlns:a16="http://schemas.microsoft.com/office/drawing/2014/main" id="{7916EEAC-4D0D-45EC-ABCA-7713D1F17A28}"/>
              </a:ext>
            </a:extLst>
          </p:cNvPr>
          <p:cNvSpPr txBox="1">
            <a:spLocks noChangeArrowheads="1"/>
          </p:cNvSpPr>
          <p:nvPr/>
        </p:nvSpPr>
        <p:spPr bwMode="auto">
          <a:xfrm>
            <a:off x="617517" y="2133601"/>
            <a:ext cx="1103217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You don’t need a numerical method to find roots of the cubic y =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3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2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- 2x.</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Find roots by factoring. y = x(x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2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x - 2) = x(x+1)(x - 2).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Factoring shows roots are -1, 0, and 2</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What happens when you use Newton’s method to find these root?</a:t>
            </a:r>
          </a:p>
        </p:txBody>
      </p:sp>
    </p:spTree>
    <p:extLst>
      <p:ext uri="{BB962C8B-B14F-4D97-AF65-F5344CB8AC3E}">
        <p14:creationId xmlns:p14="http://schemas.microsoft.com/office/powerpoint/2010/main" val="22219737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
            <a:extLst>
              <a:ext uri="{FF2B5EF4-FFF2-40B4-BE49-F238E27FC236}">
                <a16:creationId xmlns:a16="http://schemas.microsoft.com/office/drawing/2014/main" id="{45C32590-4A7D-4595-B9DE-67972B3964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6362" y="268350"/>
            <a:ext cx="6899275" cy="6327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2227" name="TextBox 4">
            <a:extLst>
              <a:ext uri="{FF2B5EF4-FFF2-40B4-BE49-F238E27FC236}">
                <a16:creationId xmlns:a16="http://schemas.microsoft.com/office/drawing/2014/main" id="{737BB257-0B83-4F86-97BC-497734C4D604}"/>
              </a:ext>
            </a:extLst>
          </p:cNvPr>
          <p:cNvSpPr txBox="1">
            <a:spLocks noChangeArrowheads="1"/>
          </p:cNvSpPr>
          <p:nvPr/>
        </p:nvSpPr>
        <p:spPr bwMode="auto">
          <a:xfrm>
            <a:off x="5943600" y="838200"/>
            <a:ext cx="287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Note alternative to “inline”</a:t>
            </a:r>
          </a:p>
        </p:txBody>
      </p:sp>
      <p:sp>
        <p:nvSpPr>
          <p:cNvPr id="52228" name="TextBox 5">
            <a:extLst>
              <a:ext uri="{FF2B5EF4-FFF2-40B4-BE49-F238E27FC236}">
                <a16:creationId xmlns:a16="http://schemas.microsoft.com/office/drawing/2014/main" id="{C61D793A-1546-44D5-A220-D7A196615383}"/>
              </a:ext>
            </a:extLst>
          </p:cNvPr>
          <p:cNvSpPr txBox="1">
            <a:spLocks noChangeArrowheads="1"/>
          </p:cNvSpPr>
          <p:nvPr/>
        </p:nvSpPr>
        <p:spPr bwMode="auto">
          <a:xfrm>
            <a:off x="5943600" y="1600200"/>
            <a:ext cx="346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Note suppressed output of logre</a:t>
            </a:r>
          </a:p>
        </p:txBody>
      </p:sp>
      <p:sp>
        <p:nvSpPr>
          <p:cNvPr id="2" name="Rectangle 1">
            <a:extLst>
              <a:ext uri="{FF2B5EF4-FFF2-40B4-BE49-F238E27FC236}">
                <a16:creationId xmlns:a16="http://schemas.microsoft.com/office/drawing/2014/main" id="{76F9D343-A821-4CF0-B3DC-D24FA9C3A69F}"/>
              </a:ext>
            </a:extLst>
          </p:cNvPr>
          <p:cNvSpPr/>
          <p:nvPr/>
        </p:nvSpPr>
        <p:spPr>
          <a:xfrm>
            <a:off x="2667001" y="292100"/>
            <a:ext cx="6607175" cy="161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Rectangle 2">
            <a:extLst>
              <a:ext uri="{FF2B5EF4-FFF2-40B4-BE49-F238E27FC236}">
                <a16:creationId xmlns:a16="http://schemas.microsoft.com/office/drawing/2014/main" id="{2F53E5BE-8E68-4678-A331-4A52F14FAD24}"/>
              </a:ext>
            </a:extLst>
          </p:cNvPr>
          <p:cNvSpPr/>
          <p:nvPr/>
        </p:nvSpPr>
        <p:spPr>
          <a:xfrm>
            <a:off x="2743201" y="2133600"/>
            <a:ext cx="6454775"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231" name="TextBox 1">
            <a:extLst>
              <a:ext uri="{FF2B5EF4-FFF2-40B4-BE49-F238E27FC236}">
                <a16:creationId xmlns:a16="http://schemas.microsoft.com/office/drawing/2014/main" id="{1C3C8052-8DA5-4FE1-AC5F-EDB8387C8277}"/>
              </a:ext>
            </a:extLst>
          </p:cNvPr>
          <p:cNvSpPr txBox="1">
            <a:spLocks noChangeArrowheads="1"/>
          </p:cNvSpPr>
          <p:nvPr/>
        </p:nvSpPr>
        <p:spPr bwMode="auto">
          <a:xfrm>
            <a:off x="1187534" y="584815"/>
            <a:ext cx="10295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This code uses relative change in root as the convergence criterion.</a:t>
            </a:r>
          </a:p>
          <a:p>
            <a:pPr>
              <a:spcBef>
                <a:spcPct val="0"/>
              </a:spcBef>
              <a:buFontTx/>
              <a:buNone/>
            </a:pPr>
            <a:r>
              <a:rPr lang="en-US" altLang="en-US" sz="2400" dirty="0"/>
              <a:t>What happens when the root you are seeking is zero?</a:t>
            </a:r>
          </a:p>
        </p:txBody>
      </p:sp>
    </p:spTree>
    <p:extLst>
      <p:ext uri="{BB962C8B-B14F-4D97-AF65-F5344CB8AC3E}">
        <p14:creationId xmlns:p14="http://schemas.microsoft.com/office/powerpoint/2010/main" val="120135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1">
            <a:extLst>
              <a:ext uri="{FF2B5EF4-FFF2-40B4-BE49-F238E27FC236}">
                <a16:creationId xmlns:a16="http://schemas.microsoft.com/office/drawing/2014/main" id="{5B5A7E9E-DBBE-4D7E-B012-40B3201BC84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266701"/>
            <a:ext cx="6899275" cy="6327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4275" name="TextBox 4">
            <a:extLst>
              <a:ext uri="{FF2B5EF4-FFF2-40B4-BE49-F238E27FC236}">
                <a16:creationId xmlns:a16="http://schemas.microsoft.com/office/drawing/2014/main" id="{189EA274-E4A0-47FF-99D8-BCD4F0B135C8}"/>
              </a:ext>
            </a:extLst>
          </p:cNvPr>
          <p:cNvSpPr txBox="1">
            <a:spLocks noChangeArrowheads="1"/>
          </p:cNvSpPr>
          <p:nvPr/>
        </p:nvSpPr>
        <p:spPr bwMode="auto">
          <a:xfrm>
            <a:off x="5943600" y="838200"/>
            <a:ext cx="287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Note alternative to “inline”</a:t>
            </a:r>
          </a:p>
        </p:txBody>
      </p:sp>
      <p:sp>
        <p:nvSpPr>
          <p:cNvPr id="54276" name="TextBox 5">
            <a:extLst>
              <a:ext uri="{FF2B5EF4-FFF2-40B4-BE49-F238E27FC236}">
                <a16:creationId xmlns:a16="http://schemas.microsoft.com/office/drawing/2014/main" id="{B56E4C30-9DD6-45E3-B8F5-1C9F3AAE5BC5}"/>
              </a:ext>
            </a:extLst>
          </p:cNvPr>
          <p:cNvSpPr txBox="1">
            <a:spLocks noChangeArrowheads="1"/>
          </p:cNvSpPr>
          <p:nvPr/>
        </p:nvSpPr>
        <p:spPr bwMode="auto">
          <a:xfrm>
            <a:off x="5943600" y="1600200"/>
            <a:ext cx="346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Note suppressed output of logre</a:t>
            </a:r>
          </a:p>
        </p:txBody>
      </p:sp>
      <p:sp>
        <p:nvSpPr>
          <p:cNvPr id="2" name="Rectangle 1">
            <a:extLst>
              <a:ext uri="{FF2B5EF4-FFF2-40B4-BE49-F238E27FC236}">
                <a16:creationId xmlns:a16="http://schemas.microsoft.com/office/drawing/2014/main" id="{61FFA34A-C72D-4C65-B8B3-BA0727BAA529}"/>
              </a:ext>
            </a:extLst>
          </p:cNvPr>
          <p:cNvSpPr/>
          <p:nvPr/>
        </p:nvSpPr>
        <p:spPr>
          <a:xfrm>
            <a:off x="2667001" y="292100"/>
            <a:ext cx="6607175" cy="161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9E24FCB0-E4D7-4C10-BD63-C6FDC1ADA29C}"/>
              </a:ext>
            </a:extLst>
          </p:cNvPr>
          <p:cNvSpPr/>
          <p:nvPr/>
        </p:nvSpPr>
        <p:spPr>
          <a:xfrm>
            <a:off x="2743201" y="2133600"/>
            <a:ext cx="6454775"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4279" name="TextBox 1">
            <a:extLst>
              <a:ext uri="{FF2B5EF4-FFF2-40B4-BE49-F238E27FC236}">
                <a16:creationId xmlns:a16="http://schemas.microsoft.com/office/drawing/2014/main" id="{BD1104E5-F4DE-4C7A-9CE6-E23AC1FDE1B8}"/>
              </a:ext>
            </a:extLst>
          </p:cNvPr>
          <p:cNvSpPr txBox="1">
            <a:spLocks noChangeArrowheads="1"/>
          </p:cNvSpPr>
          <p:nvPr/>
        </p:nvSpPr>
        <p:spPr bwMode="auto">
          <a:xfrm>
            <a:off x="1906589" y="1554163"/>
            <a:ext cx="8316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What happens when the root and the initial guess </a:t>
            </a:r>
            <a:r>
              <a:rPr lang="en-US" altLang="en-US" sz="2400" dirty="0">
                <a:solidFill>
                  <a:prstClr val="black"/>
                </a:solidFill>
              </a:rPr>
              <a:t>are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zero?</a:t>
            </a:r>
          </a:p>
        </p:txBody>
      </p:sp>
    </p:spTree>
    <p:extLst>
      <p:ext uri="{BB962C8B-B14F-4D97-AF65-F5344CB8AC3E}">
        <p14:creationId xmlns:p14="http://schemas.microsoft.com/office/powerpoint/2010/main" val="11529325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B3670401-810E-4619-AB0B-754114A73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223" y="336312"/>
            <a:ext cx="11067780" cy="6185376"/>
          </a:xfrm>
          <a:prstGeom prst="rect">
            <a:avLst/>
          </a:prstGeom>
        </p:spPr>
      </p:pic>
      <p:sp>
        <p:nvSpPr>
          <p:cNvPr id="13" name="TextBox 12">
            <a:extLst>
              <a:ext uri="{FF2B5EF4-FFF2-40B4-BE49-F238E27FC236}">
                <a16:creationId xmlns:a16="http://schemas.microsoft.com/office/drawing/2014/main" id="{AEA47D7F-4AC8-4640-918B-F037E101ACBF}"/>
              </a:ext>
            </a:extLst>
          </p:cNvPr>
          <p:cNvSpPr txBox="1"/>
          <p:nvPr/>
        </p:nvSpPr>
        <p:spPr>
          <a:xfrm>
            <a:off x="6570225" y="3198167"/>
            <a:ext cx="5242552"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Root at zero: Initial guess = 0.75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Converges but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myrel</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increasing as iteration approaches divide by zero</a:t>
            </a:r>
          </a:p>
        </p:txBody>
      </p:sp>
      <p:sp>
        <p:nvSpPr>
          <p:cNvPr id="2" name="Rectangle 1">
            <a:extLst>
              <a:ext uri="{FF2B5EF4-FFF2-40B4-BE49-F238E27FC236}">
                <a16:creationId xmlns:a16="http://schemas.microsoft.com/office/drawing/2014/main" id="{98B6A31F-4996-7E60-D8C6-9F28D66C1439}"/>
              </a:ext>
            </a:extLst>
          </p:cNvPr>
          <p:cNvSpPr/>
          <p:nvPr/>
        </p:nvSpPr>
        <p:spPr>
          <a:xfrm>
            <a:off x="379223" y="2030680"/>
            <a:ext cx="11433554" cy="4629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55CD8DA-9D21-4E30-ABDB-B3972C1394D6}"/>
              </a:ext>
            </a:extLst>
          </p:cNvPr>
          <p:cNvSpPr txBox="1"/>
          <p:nvPr/>
        </p:nvSpPr>
        <p:spPr>
          <a:xfrm>
            <a:off x="546266" y="2198925"/>
            <a:ext cx="1040278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3</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-2x	roots -1, 0,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Arial" panose="020B0604020202020204" pitchFamily="34" charset="0"/>
                <a:cs typeface="Arial" panose="020B0604020202020204" pitchFamily="34" charset="0"/>
              </a:rPr>
              <a:t>Root and initial guess are both zero. Run this script and see what happens.</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35185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B3670401-810E-4619-AB0B-754114A73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223" y="336312"/>
            <a:ext cx="11067780" cy="6185376"/>
          </a:xfrm>
          <a:prstGeom prst="rect">
            <a:avLst/>
          </a:prstGeom>
        </p:spPr>
      </p:pic>
      <p:sp>
        <p:nvSpPr>
          <p:cNvPr id="4" name="TextBox 3">
            <a:extLst>
              <a:ext uri="{FF2B5EF4-FFF2-40B4-BE49-F238E27FC236}">
                <a16:creationId xmlns:a16="http://schemas.microsoft.com/office/drawing/2014/main" id="{042A3F21-8374-408C-AF74-64D6B91540B1}"/>
              </a:ext>
            </a:extLst>
          </p:cNvPr>
          <p:cNvSpPr txBox="1"/>
          <p:nvPr/>
        </p:nvSpPr>
        <p:spPr>
          <a:xfrm>
            <a:off x="7509231" y="797977"/>
            <a:ext cx="424734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Root at zero: Initial guess = 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Encounters divide by zero on the first iteration</a:t>
            </a:r>
          </a:p>
        </p:txBody>
      </p:sp>
      <p:sp>
        <p:nvSpPr>
          <p:cNvPr id="13" name="TextBox 12">
            <a:extLst>
              <a:ext uri="{FF2B5EF4-FFF2-40B4-BE49-F238E27FC236}">
                <a16:creationId xmlns:a16="http://schemas.microsoft.com/office/drawing/2014/main" id="{AEA47D7F-4AC8-4640-918B-F037E101ACBF}"/>
              </a:ext>
            </a:extLst>
          </p:cNvPr>
          <p:cNvSpPr txBox="1"/>
          <p:nvPr/>
        </p:nvSpPr>
        <p:spPr>
          <a:xfrm>
            <a:off x="6570225" y="3198167"/>
            <a:ext cx="5242552"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Root at zero: Initial guess = 0.75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Converges but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myrel</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increasing as iteration approaches divide by zero</a:t>
            </a:r>
          </a:p>
        </p:txBody>
      </p:sp>
      <p:sp>
        <p:nvSpPr>
          <p:cNvPr id="15" name="TextBox 14">
            <a:extLst>
              <a:ext uri="{FF2B5EF4-FFF2-40B4-BE49-F238E27FC236}">
                <a16:creationId xmlns:a16="http://schemas.microsoft.com/office/drawing/2014/main" id="{355CD8DA-9D21-4E30-ABDB-B3972C1394D6}"/>
              </a:ext>
            </a:extLst>
          </p:cNvPr>
          <p:cNvSpPr txBox="1"/>
          <p:nvPr/>
        </p:nvSpPr>
        <p:spPr>
          <a:xfrm>
            <a:off x="5195539" y="336312"/>
            <a:ext cx="3995962"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3</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-2x	roots -1, 0, 2</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15AC4821-7A4B-4101-762F-A33DADAD6317}"/>
              </a:ext>
            </a:extLst>
          </p:cNvPr>
          <p:cNvSpPr/>
          <p:nvPr/>
        </p:nvSpPr>
        <p:spPr>
          <a:xfrm>
            <a:off x="379223" y="2375065"/>
            <a:ext cx="11433554" cy="428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1086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1">
            <a:extLst>
              <a:ext uri="{FF2B5EF4-FFF2-40B4-BE49-F238E27FC236}">
                <a16:creationId xmlns:a16="http://schemas.microsoft.com/office/drawing/2014/main" id="{CEA67788-72D8-4A79-A125-A2D2FFD592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268289"/>
            <a:ext cx="6899275" cy="6327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6323" name="TextBox 4">
            <a:extLst>
              <a:ext uri="{FF2B5EF4-FFF2-40B4-BE49-F238E27FC236}">
                <a16:creationId xmlns:a16="http://schemas.microsoft.com/office/drawing/2014/main" id="{AC97931B-207F-4FC6-A3B0-2AE9C6AD8731}"/>
              </a:ext>
            </a:extLst>
          </p:cNvPr>
          <p:cNvSpPr txBox="1">
            <a:spLocks noChangeArrowheads="1"/>
          </p:cNvSpPr>
          <p:nvPr/>
        </p:nvSpPr>
        <p:spPr bwMode="auto">
          <a:xfrm>
            <a:off x="5943600" y="838200"/>
            <a:ext cx="287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Note alternative to “inline”</a:t>
            </a:r>
          </a:p>
        </p:txBody>
      </p:sp>
      <p:sp>
        <p:nvSpPr>
          <p:cNvPr id="56324" name="TextBox 5">
            <a:extLst>
              <a:ext uri="{FF2B5EF4-FFF2-40B4-BE49-F238E27FC236}">
                <a16:creationId xmlns:a16="http://schemas.microsoft.com/office/drawing/2014/main" id="{42DC6E2F-E47E-4650-A6CC-4EFB819A2704}"/>
              </a:ext>
            </a:extLst>
          </p:cNvPr>
          <p:cNvSpPr txBox="1">
            <a:spLocks noChangeArrowheads="1"/>
          </p:cNvSpPr>
          <p:nvPr/>
        </p:nvSpPr>
        <p:spPr bwMode="auto">
          <a:xfrm>
            <a:off x="5943600" y="1600200"/>
            <a:ext cx="346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Note suppressed output of logre</a:t>
            </a:r>
          </a:p>
        </p:txBody>
      </p:sp>
      <p:sp>
        <p:nvSpPr>
          <p:cNvPr id="2" name="Rectangle 1">
            <a:extLst>
              <a:ext uri="{FF2B5EF4-FFF2-40B4-BE49-F238E27FC236}">
                <a16:creationId xmlns:a16="http://schemas.microsoft.com/office/drawing/2014/main" id="{48F5526A-12DE-4599-B7EB-15851282C682}"/>
              </a:ext>
            </a:extLst>
          </p:cNvPr>
          <p:cNvSpPr/>
          <p:nvPr/>
        </p:nvSpPr>
        <p:spPr>
          <a:xfrm>
            <a:off x="2667001" y="292100"/>
            <a:ext cx="6607175" cy="161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55019E28-44BD-4E64-AABE-D8E8B45BD605}"/>
              </a:ext>
            </a:extLst>
          </p:cNvPr>
          <p:cNvSpPr/>
          <p:nvPr/>
        </p:nvSpPr>
        <p:spPr>
          <a:xfrm>
            <a:off x="2743201" y="2133600"/>
            <a:ext cx="6454775"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327" name="TextBox 1">
            <a:extLst>
              <a:ext uri="{FF2B5EF4-FFF2-40B4-BE49-F238E27FC236}">
                <a16:creationId xmlns:a16="http://schemas.microsoft.com/office/drawing/2014/main" id="{FDEF1660-6DFD-4FB2-BD9C-B98C9F250BA2}"/>
              </a:ext>
            </a:extLst>
          </p:cNvPr>
          <p:cNvSpPr txBox="1">
            <a:spLocks noChangeArrowheads="1"/>
          </p:cNvSpPr>
          <p:nvPr/>
        </p:nvSpPr>
        <p:spPr bwMode="auto">
          <a:xfrm>
            <a:off x="1743075" y="1346201"/>
            <a:ext cx="8401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a:ln>
                  <a:noFill/>
                </a:ln>
                <a:solidFill>
                  <a:prstClr val="black"/>
                </a:solidFill>
                <a:effectLst/>
                <a:uLnTx/>
                <a:uFillTx/>
                <a:latin typeface="Arial" panose="020B0604020202020204" pitchFamily="34" charset="0"/>
                <a:ea typeface="+mn-ea"/>
                <a:cs typeface="+mn-cs"/>
              </a:rPr>
              <a:t>What happens when the root is zero and initial guess is not?</a:t>
            </a:r>
          </a:p>
        </p:txBody>
      </p:sp>
    </p:spTree>
    <p:extLst>
      <p:ext uri="{BB962C8B-B14F-4D97-AF65-F5344CB8AC3E}">
        <p14:creationId xmlns:p14="http://schemas.microsoft.com/office/powerpoint/2010/main" val="428275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82AA40-5711-42E4-BA8F-8205E5D5A62C}"/>
              </a:ext>
            </a:extLst>
          </p:cNvPr>
          <p:cNvSpPr txBox="1"/>
          <p:nvPr/>
        </p:nvSpPr>
        <p:spPr>
          <a:xfrm>
            <a:off x="2743201" y="2209800"/>
            <a:ext cx="7256463" cy="1570038"/>
          </a:xfrm>
          <a:prstGeom prst="rect">
            <a:avLst/>
          </a:prstGeom>
          <a:noFill/>
        </p:spPr>
        <p:txBody>
          <a:bodyPr>
            <a:spAutoFit/>
          </a:bodyPr>
          <a:lstStyle/>
          <a:p>
            <a:pPr>
              <a:defRPr/>
            </a:pPr>
            <a:r>
              <a:rPr lang="en-US" sz="2400" dirty="0">
                <a:latin typeface="Arial" panose="020B0604020202020204" pitchFamily="34" charset="0"/>
                <a:cs typeface="Arial" panose="020B0604020202020204" pitchFamily="34" charset="0"/>
              </a:rPr>
              <a:t>Develop a </a:t>
            </a:r>
            <a:r>
              <a:rPr lang="en-US" sz="2400" dirty="0" err="1">
                <a:latin typeface="Arial" panose="020B0604020202020204" pitchFamily="34" charset="0"/>
                <a:cs typeface="Arial" panose="020B0604020202020204" pitchFamily="34" charset="0"/>
              </a:rPr>
              <a:t>MatLab</a:t>
            </a:r>
            <a:r>
              <a:rPr lang="en-US" sz="2400" dirty="0">
                <a:latin typeface="Arial" panose="020B0604020202020204" pitchFamily="34" charset="0"/>
                <a:cs typeface="Arial" panose="020B0604020202020204" pitchFamily="34" charset="0"/>
              </a:rPr>
              <a:t> code for Newton’s method</a:t>
            </a:r>
          </a:p>
          <a:p>
            <a:pPr marL="342900" indent="-342900">
              <a:buFontTx/>
              <a:buAutoNum type="arabicParenR"/>
              <a:defRPr/>
            </a:pPr>
            <a:r>
              <a:rPr lang="en-US" sz="2400" dirty="0">
                <a:latin typeface="Arial" panose="020B0604020202020204" pitchFamily="34" charset="0"/>
                <a:cs typeface="Arial" panose="020B0604020202020204" pitchFamily="34" charset="0"/>
              </a:rPr>
              <a:t>What is the basic idea?</a:t>
            </a:r>
          </a:p>
          <a:p>
            <a:pPr marL="342900" indent="-342900">
              <a:buFontTx/>
              <a:buAutoNum type="arabicParenR"/>
              <a:defRPr/>
            </a:pPr>
            <a:r>
              <a:rPr lang="en-US" sz="2400" dirty="0">
                <a:latin typeface="Arial" panose="020B0604020202020204" pitchFamily="34" charset="0"/>
                <a:cs typeface="Arial" panose="020B0604020202020204" pitchFamily="34" charset="0"/>
              </a:rPr>
              <a:t>Put basic idea into a pseudocode</a:t>
            </a:r>
          </a:p>
          <a:p>
            <a:pPr marL="342900" indent="-342900">
              <a:buFontTx/>
              <a:buAutoNum type="arabicParenR"/>
              <a:defRPr/>
            </a:pPr>
            <a:r>
              <a:rPr lang="en-US" sz="2400" dirty="0">
                <a:latin typeface="Arial" panose="020B0604020202020204" pitchFamily="34" charset="0"/>
                <a:cs typeface="Arial" panose="020B0604020202020204" pitchFamily="34" charset="0"/>
              </a:rPr>
              <a:t>Translate pseudocode into MATLAB syntax</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B3670401-810E-4619-AB0B-754114A73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110" y="336312"/>
            <a:ext cx="11067780" cy="6185376"/>
          </a:xfrm>
          <a:prstGeom prst="rect">
            <a:avLst/>
          </a:prstGeom>
        </p:spPr>
      </p:pic>
      <p:sp>
        <p:nvSpPr>
          <p:cNvPr id="4" name="TextBox 3">
            <a:extLst>
              <a:ext uri="{FF2B5EF4-FFF2-40B4-BE49-F238E27FC236}">
                <a16:creationId xmlns:a16="http://schemas.microsoft.com/office/drawing/2014/main" id="{042A3F21-8374-408C-AF74-64D6B91540B1}"/>
              </a:ext>
            </a:extLst>
          </p:cNvPr>
          <p:cNvSpPr txBox="1"/>
          <p:nvPr/>
        </p:nvSpPr>
        <p:spPr>
          <a:xfrm>
            <a:off x="7509231" y="797977"/>
            <a:ext cx="4247340" cy="1200329"/>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Root at zero: Initial guess = 0</a:t>
            </a:r>
          </a:p>
          <a:p>
            <a:r>
              <a:rPr lang="en-US" sz="2400" dirty="0">
                <a:latin typeface="Arial" panose="020B0604020202020204" pitchFamily="34" charset="0"/>
                <a:cs typeface="Arial" panose="020B0604020202020204" pitchFamily="34" charset="0"/>
              </a:rPr>
              <a:t>Encounters divide by zero on the first iteration</a:t>
            </a:r>
          </a:p>
        </p:txBody>
      </p:sp>
      <p:sp>
        <p:nvSpPr>
          <p:cNvPr id="15" name="TextBox 14">
            <a:extLst>
              <a:ext uri="{FF2B5EF4-FFF2-40B4-BE49-F238E27FC236}">
                <a16:creationId xmlns:a16="http://schemas.microsoft.com/office/drawing/2014/main" id="{355CD8DA-9D21-4E30-ABDB-B3972C1394D6}"/>
              </a:ext>
            </a:extLst>
          </p:cNvPr>
          <p:cNvSpPr txBox="1"/>
          <p:nvPr/>
        </p:nvSpPr>
        <p:spPr>
          <a:xfrm>
            <a:off x="5195539" y="336312"/>
            <a:ext cx="3995962" cy="461665"/>
          </a:xfrm>
          <a:prstGeom prst="rect">
            <a:avLst/>
          </a:prstGeom>
          <a:noFill/>
        </p:spPr>
        <p:txBody>
          <a:bodyPr wrap="square">
            <a:spAutoFit/>
          </a:bodyPr>
          <a:lstStyle/>
          <a:p>
            <a:r>
              <a:rPr lang="en-US" altLang="en-US" sz="2400" dirty="0">
                <a:latin typeface="Arial" panose="020B0604020202020204" pitchFamily="34" charset="0"/>
                <a:cs typeface="Arial" panose="020B0604020202020204" pitchFamily="34" charset="0"/>
              </a:rPr>
              <a:t>y = x</a:t>
            </a:r>
            <a:r>
              <a:rPr lang="en-US" altLang="en-US" sz="2400" baseline="30000" dirty="0">
                <a:latin typeface="Arial" panose="020B0604020202020204" pitchFamily="34" charset="0"/>
                <a:cs typeface="Arial" panose="020B0604020202020204" pitchFamily="34" charset="0"/>
              </a:rPr>
              <a:t>3</a:t>
            </a:r>
            <a:r>
              <a:rPr lang="en-US" altLang="en-US" sz="2400" dirty="0">
                <a:latin typeface="Arial" panose="020B0604020202020204" pitchFamily="34" charset="0"/>
                <a:cs typeface="Arial" panose="020B0604020202020204" pitchFamily="34" charset="0"/>
              </a:rPr>
              <a:t>-x</a:t>
            </a:r>
            <a:r>
              <a:rPr lang="en-US" altLang="en-US" sz="2400" baseline="30000" dirty="0">
                <a:latin typeface="Arial" panose="020B0604020202020204" pitchFamily="34" charset="0"/>
                <a:cs typeface="Arial" panose="020B0604020202020204" pitchFamily="34" charset="0"/>
              </a:rPr>
              <a:t>2</a:t>
            </a:r>
            <a:r>
              <a:rPr lang="en-US" altLang="en-US" sz="2400" dirty="0">
                <a:latin typeface="Arial" panose="020B0604020202020204" pitchFamily="34" charset="0"/>
                <a:cs typeface="Arial" panose="020B0604020202020204" pitchFamily="34" charset="0"/>
              </a:rPr>
              <a:t>-2x	roots -1, 0, 2</a:t>
            </a:r>
            <a:endParaRPr lang="en-US" sz="24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90E113DF-A71C-927D-E624-5AA26E808952}"/>
              </a:ext>
            </a:extLst>
          </p:cNvPr>
          <p:cNvSpPr/>
          <p:nvPr/>
        </p:nvSpPr>
        <p:spPr>
          <a:xfrm>
            <a:off x="562110" y="336312"/>
            <a:ext cx="11433554" cy="1967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08E3329-E5F2-1BB1-BEC5-B9A68DD0E504}"/>
              </a:ext>
            </a:extLst>
          </p:cNvPr>
          <p:cNvSpPr/>
          <p:nvPr/>
        </p:nvSpPr>
        <p:spPr>
          <a:xfrm>
            <a:off x="379223" y="3621974"/>
            <a:ext cx="11433554" cy="28509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EA47D7F-4AC8-4640-918B-F037E101ACBF}"/>
              </a:ext>
            </a:extLst>
          </p:cNvPr>
          <p:cNvSpPr txBox="1"/>
          <p:nvPr/>
        </p:nvSpPr>
        <p:spPr>
          <a:xfrm>
            <a:off x="855023" y="535232"/>
            <a:ext cx="10664042" cy="1200329"/>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Root at zero: Initial guess = 0.75</a:t>
            </a:r>
          </a:p>
          <a:p>
            <a:r>
              <a:rPr lang="en-US" sz="2400" dirty="0">
                <a:latin typeface="Arial" panose="020B0604020202020204" pitchFamily="34" charset="0"/>
                <a:cs typeface="Arial" panose="020B0604020202020204" pitchFamily="34" charset="0"/>
              </a:rPr>
              <a:t>Check the workspace to see if function handle for f(x) and f’(x) are available. Run this script and see what happens</a:t>
            </a:r>
          </a:p>
        </p:txBody>
      </p:sp>
    </p:spTree>
    <p:extLst>
      <p:ext uri="{BB962C8B-B14F-4D97-AF65-F5344CB8AC3E}">
        <p14:creationId xmlns:p14="http://schemas.microsoft.com/office/powerpoint/2010/main" val="2319818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B3670401-810E-4619-AB0B-754114A73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110" y="336312"/>
            <a:ext cx="11067780" cy="6185376"/>
          </a:xfrm>
          <a:prstGeom prst="rect">
            <a:avLst/>
          </a:prstGeom>
        </p:spPr>
      </p:pic>
      <p:sp>
        <p:nvSpPr>
          <p:cNvPr id="4" name="TextBox 3">
            <a:extLst>
              <a:ext uri="{FF2B5EF4-FFF2-40B4-BE49-F238E27FC236}">
                <a16:creationId xmlns:a16="http://schemas.microsoft.com/office/drawing/2014/main" id="{042A3F21-8374-408C-AF74-64D6B91540B1}"/>
              </a:ext>
            </a:extLst>
          </p:cNvPr>
          <p:cNvSpPr txBox="1"/>
          <p:nvPr/>
        </p:nvSpPr>
        <p:spPr>
          <a:xfrm>
            <a:off x="7509231" y="797977"/>
            <a:ext cx="424734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Root at zero: Initial guess = 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Encounters divide by zero on the first iteration</a:t>
            </a:r>
          </a:p>
        </p:txBody>
      </p:sp>
      <p:sp>
        <p:nvSpPr>
          <p:cNvPr id="15" name="TextBox 14">
            <a:extLst>
              <a:ext uri="{FF2B5EF4-FFF2-40B4-BE49-F238E27FC236}">
                <a16:creationId xmlns:a16="http://schemas.microsoft.com/office/drawing/2014/main" id="{355CD8DA-9D21-4E30-ABDB-B3972C1394D6}"/>
              </a:ext>
            </a:extLst>
          </p:cNvPr>
          <p:cNvSpPr txBox="1"/>
          <p:nvPr/>
        </p:nvSpPr>
        <p:spPr>
          <a:xfrm>
            <a:off x="5195539" y="336312"/>
            <a:ext cx="3995962"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3</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-2x	roots -1, 0, 2</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60DA0529-3295-5979-7142-1C503873F1B4}"/>
              </a:ext>
            </a:extLst>
          </p:cNvPr>
          <p:cNvSpPr/>
          <p:nvPr/>
        </p:nvSpPr>
        <p:spPr>
          <a:xfrm>
            <a:off x="435429" y="414390"/>
            <a:ext cx="11433554" cy="1967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EA47D7F-4AC8-4640-918B-F037E101ACBF}"/>
              </a:ext>
            </a:extLst>
          </p:cNvPr>
          <p:cNvSpPr txBox="1"/>
          <p:nvPr/>
        </p:nvSpPr>
        <p:spPr>
          <a:xfrm>
            <a:off x="797242" y="441117"/>
            <a:ext cx="1095932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Root at zero: Initial guess = 0.75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3</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-2x	roots -1, 0, 2</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Converges but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myrel</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increasing as iteration approaches divide by zero</a:t>
            </a:r>
          </a:p>
        </p:txBody>
      </p:sp>
    </p:spTree>
    <p:extLst>
      <p:ext uri="{BB962C8B-B14F-4D97-AF65-F5344CB8AC3E}">
        <p14:creationId xmlns:p14="http://schemas.microsoft.com/office/powerpoint/2010/main" val="13014405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32240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Box 2">
            <a:extLst>
              <a:ext uri="{FF2B5EF4-FFF2-40B4-BE49-F238E27FC236}">
                <a16:creationId xmlns:a16="http://schemas.microsoft.com/office/drawing/2014/main" id="{695266F3-0D97-495B-8415-EC56D3FCD3EC}"/>
              </a:ext>
            </a:extLst>
          </p:cNvPr>
          <p:cNvSpPr txBox="1">
            <a:spLocks noChangeArrowheads="1"/>
          </p:cNvSpPr>
          <p:nvPr/>
        </p:nvSpPr>
        <p:spPr bwMode="auto">
          <a:xfrm>
            <a:off x="740228" y="1797784"/>
            <a:ext cx="10711543"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Usually, the convergence of Newton’s method is quadratic.  Error in the n+1 estimate of the root is proportional to the square of the error in the n</a:t>
            </a:r>
            <a:r>
              <a:rPr lang="en-US" altLang="en-US" sz="2400" baseline="30000" dirty="0"/>
              <a:t>th</a:t>
            </a:r>
            <a:r>
              <a:rPr lang="en-US" altLang="en-US" sz="2400" dirty="0"/>
              <a:t> estimate of the root.</a:t>
            </a:r>
          </a:p>
          <a:p>
            <a:pPr>
              <a:spcBef>
                <a:spcPct val="0"/>
              </a:spcBef>
              <a:buFontTx/>
              <a:buNone/>
            </a:pPr>
            <a:endParaRPr lang="en-US" altLang="en-US" sz="2400" dirty="0"/>
          </a:p>
          <a:p>
            <a:pPr>
              <a:spcBef>
                <a:spcPct val="0"/>
              </a:spcBef>
              <a:buFontTx/>
              <a:buNone/>
            </a:pPr>
            <a:r>
              <a:rPr lang="en-US" altLang="en-US" sz="2400" dirty="0"/>
              <a:t>Since x</a:t>
            </a:r>
            <a:r>
              <a:rPr lang="en-US" altLang="en-US" sz="2400" baseline="-25000" dirty="0"/>
              <a:t>k+1</a:t>
            </a:r>
            <a:r>
              <a:rPr lang="en-US" altLang="en-US" sz="2400" dirty="0"/>
              <a:t> = </a:t>
            </a:r>
            <a:r>
              <a:rPr lang="en-US" altLang="en-US" sz="2400" dirty="0" err="1"/>
              <a:t>x</a:t>
            </a:r>
            <a:r>
              <a:rPr lang="en-US" altLang="en-US" sz="2400" baseline="-25000" dirty="0" err="1"/>
              <a:t>k</a:t>
            </a:r>
            <a:r>
              <a:rPr lang="en-US" altLang="en-US" sz="2400" dirty="0"/>
              <a:t> – f(</a:t>
            </a:r>
            <a:r>
              <a:rPr lang="en-US" altLang="en-US" sz="2400" dirty="0" err="1"/>
              <a:t>x</a:t>
            </a:r>
            <a:r>
              <a:rPr lang="en-US" altLang="en-US" sz="2400" baseline="-25000" dirty="0" err="1"/>
              <a:t>k</a:t>
            </a:r>
            <a:r>
              <a:rPr lang="en-US" altLang="en-US" sz="2400" dirty="0"/>
              <a:t>)/f ’(</a:t>
            </a:r>
            <a:r>
              <a:rPr lang="en-US" altLang="en-US" sz="2400" dirty="0" err="1"/>
              <a:t>x</a:t>
            </a:r>
            <a:r>
              <a:rPr lang="en-US" altLang="en-US" sz="2400" baseline="-25000" dirty="0" err="1"/>
              <a:t>k</a:t>
            </a:r>
            <a:r>
              <a:rPr lang="en-US" altLang="en-US" sz="2400" dirty="0"/>
              <a:t>) involves f ’(x) in the denominator, convergence is not as fast when f ’(r)=0. Called a “multiple” root with multiplicity 2.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1">
            <a:extLst>
              <a:ext uri="{FF2B5EF4-FFF2-40B4-BE49-F238E27FC236}">
                <a16:creationId xmlns:a16="http://schemas.microsoft.com/office/drawing/2014/main" id="{67ED846E-1383-4CCE-A17E-5F67BF434E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30400" y="304800"/>
            <a:ext cx="8128000" cy="6096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0179" name="TextBox 2">
            <a:extLst>
              <a:ext uri="{FF2B5EF4-FFF2-40B4-BE49-F238E27FC236}">
                <a16:creationId xmlns:a16="http://schemas.microsoft.com/office/drawing/2014/main" id="{C1BAC0B7-023A-44D9-87A2-E148B4FE974E}"/>
              </a:ext>
            </a:extLst>
          </p:cNvPr>
          <p:cNvSpPr txBox="1">
            <a:spLocks noChangeArrowheads="1"/>
          </p:cNvSpPr>
          <p:nvPr/>
        </p:nvSpPr>
        <p:spPr bwMode="auto">
          <a:xfrm>
            <a:off x="5994400" y="6030914"/>
            <a:ext cx="3381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X</a:t>
            </a:r>
          </a:p>
        </p:txBody>
      </p:sp>
      <p:sp>
        <p:nvSpPr>
          <p:cNvPr id="50180" name="TextBox 3">
            <a:extLst>
              <a:ext uri="{FF2B5EF4-FFF2-40B4-BE49-F238E27FC236}">
                <a16:creationId xmlns:a16="http://schemas.microsoft.com/office/drawing/2014/main" id="{22970C19-4A31-4692-9E8C-8EFCB567A6A2}"/>
              </a:ext>
            </a:extLst>
          </p:cNvPr>
          <p:cNvSpPr txBox="1">
            <a:spLocks noChangeArrowheads="1"/>
          </p:cNvSpPr>
          <p:nvPr/>
        </p:nvSpPr>
        <p:spPr bwMode="auto">
          <a:xfrm>
            <a:off x="4905375" y="976313"/>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f(x) = cos(x) – cos(3x)</a:t>
            </a:r>
          </a:p>
        </p:txBody>
      </p:sp>
      <p:cxnSp>
        <p:nvCxnSpPr>
          <p:cNvPr id="6" name="Straight Connector 5">
            <a:extLst>
              <a:ext uri="{FF2B5EF4-FFF2-40B4-BE49-F238E27FC236}">
                <a16:creationId xmlns:a16="http://schemas.microsoft.com/office/drawing/2014/main" id="{FF026C16-7865-42BD-A811-F6628703520C}"/>
              </a:ext>
            </a:extLst>
          </p:cNvPr>
          <p:cNvCxnSpPr/>
          <p:nvPr/>
        </p:nvCxnSpPr>
        <p:spPr>
          <a:xfrm>
            <a:off x="2971800" y="32766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5E5A224-DDF9-43A0-BD8C-4DA8D49E2D93}"/>
              </a:ext>
            </a:extLst>
          </p:cNvPr>
          <p:cNvCxnSpPr/>
          <p:nvPr/>
        </p:nvCxnSpPr>
        <p:spPr>
          <a:xfrm>
            <a:off x="2971800" y="32766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7790B09-BCAF-480A-AE00-8F7A62569679}"/>
              </a:ext>
            </a:extLst>
          </p:cNvPr>
          <p:cNvCxnSpPr/>
          <p:nvPr/>
        </p:nvCxnSpPr>
        <p:spPr>
          <a:xfrm>
            <a:off x="2971800" y="32766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80D4AE2-24DD-4C06-ADFF-7071D66F3DBE}"/>
              </a:ext>
            </a:extLst>
          </p:cNvPr>
          <p:cNvCxnSpPr/>
          <p:nvPr/>
        </p:nvCxnSpPr>
        <p:spPr>
          <a:xfrm>
            <a:off x="2971800" y="3259138"/>
            <a:ext cx="6324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185" name="TextBox 1">
            <a:extLst>
              <a:ext uri="{FF2B5EF4-FFF2-40B4-BE49-F238E27FC236}">
                <a16:creationId xmlns:a16="http://schemas.microsoft.com/office/drawing/2014/main" id="{90D99BB7-3F93-47EE-85A4-A56ECCBB96FA}"/>
              </a:ext>
            </a:extLst>
          </p:cNvPr>
          <p:cNvSpPr txBox="1">
            <a:spLocks noChangeArrowheads="1"/>
          </p:cNvSpPr>
          <p:nvPr/>
        </p:nvSpPr>
        <p:spPr bwMode="auto">
          <a:xfrm>
            <a:off x="3355975" y="5257801"/>
            <a:ext cx="5614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Ever other root is multiple, at least m=2.</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3">
            <a:extLst>
              <a:ext uri="{FF2B5EF4-FFF2-40B4-BE49-F238E27FC236}">
                <a16:creationId xmlns:a16="http://schemas.microsoft.com/office/drawing/2014/main" id="{7596DF72-0C4C-4E3F-B7B4-A4A4BE00FFC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1" y="908051"/>
            <a:ext cx="6124575" cy="485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TextBox 4">
            <a:extLst>
              <a:ext uri="{FF2B5EF4-FFF2-40B4-BE49-F238E27FC236}">
                <a16:creationId xmlns:a16="http://schemas.microsoft.com/office/drawing/2014/main" id="{947C03B1-0B50-4F4D-9D44-EF64449B2596}"/>
              </a:ext>
            </a:extLst>
          </p:cNvPr>
          <p:cNvSpPr txBox="1">
            <a:spLocks noChangeArrowheads="1"/>
          </p:cNvSpPr>
          <p:nvPr/>
        </p:nvSpPr>
        <p:spPr bwMode="auto">
          <a:xfrm>
            <a:off x="2878138" y="404813"/>
            <a:ext cx="6464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Convergence problems with Newton’s method</a:t>
            </a:r>
          </a:p>
        </p:txBody>
      </p:sp>
      <p:sp>
        <p:nvSpPr>
          <p:cNvPr id="51204" name="TextBox 5">
            <a:extLst>
              <a:ext uri="{FF2B5EF4-FFF2-40B4-BE49-F238E27FC236}">
                <a16:creationId xmlns:a16="http://schemas.microsoft.com/office/drawing/2014/main" id="{03270576-9FCD-4E2E-8D5F-C336BD346BC7}"/>
              </a:ext>
            </a:extLst>
          </p:cNvPr>
          <p:cNvSpPr txBox="1">
            <a:spLocks noChangeArrowheads="1"/>
          </p:cNvSpPr>
          <p:nvPr/>
        </p:nvSpPr>
        <p:spPr bwMode="auto">
          <a:xfrm>
            <a:off x="3200400" y="5943601"/>
            <a:ext cx="5837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All can be avoided by a good initial guess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8101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1">
            <a:extLst>
              <a:ext uri="{FF2B5EF4-FFF2-40B4-BE49-F238E27FC236}">
                <a16:creationId xmlns:a16="http://schemas.microsoft.com/office/drawing/2014/main" id="{FBF32DFA-9992-4A2E-A1CD-4525942C4BF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14601" y="228600"/>
            <a:ext cx="7104063" cy="645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a:extLst>
              <a:ext uri="{FF2B5EF4-FFF2-40B4-BE49-F238E27FC236}">
                <a16:creationId xmlns:a16="http://schemas.microsoft.com/office/drawing/2014/main" id="{88F1B306-4F2C-4906-859E-D4A142F0B77E}"/>
              </a:ext>
            </a:extLst>
          </p:cNvPr>
          <p:cNvSpPr txBox="1">
            <a:spLocks noChangeArrowheads="1"/>
          </p:cNvSpPr>
          <p:nvPr/>
        </p:nvSpPr>
        <p:spPr bwMode="auto">
          <a:xfrm>
            <a:off x="296884" y="631371"/>
            <a:ext cx="11673444"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Basic idea behind a MATLAB function for Newton’s Method</a:t>
            </a:r>
          </a:p>
          <a:p>
            <a:pPr>
              <a:spcBef>
                <a:spcPct val="0"/>
              </a:spcBef>
              <a:buFontTx/>
              <a:buNone/>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	function [</a:t>
            </a:r>
            <a:r>
              <a:rPr kumimoji="0" lang="en-US" altLang="en-US" sz="2400" b="0" i="0" u="none" strike="noStrike" kern="1200" cap="none" spc="0" normalizeH="0" baseline="0" noProof="0" dirty="0" err="1">
                <a:ln>
                  <a:noFill/>
                </a:ln>
                <a:solidFill>
                  <a:prstClr val="black"/>
                </a:solidFill>
                <a:effectLst/>
                <a:uLnTx/>
                <a:uFillTx/>
                <a:cs typeface="Arial" panose="020B0604020202020204" pitchFamily="34" charset="0"/>
              </a:rPr>
              <a:t>r,fr</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]=newton(fh,dfh,x0)</a:t>
            </a:r>
          </a:p>
          <a:p>
            <a:pPr>
              <a:spcBef>
                <a:spcPct val="0"/>
              </a:spcBef>
              <a:buFontTx/>
              <a:buNone/>
            </a:pPr>
            <a:endPar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endParaRPr>
          </a:p>
          <a:p>
            <a:pPr>
              <a:spcBef>
                <a:spcPct val="0"/>
              </a:spcBef>
              <a:buFontTx/>
              <a:buNone/>
            </a:pPr>
            <a:r>
              <a:rPr lang="en-US" altLang="en-US" sz="2400" dirty="0"/>
              <a:t>Inputs are function handles for f(x) and f ’(x) and </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initial guess of root</a:t>
            </a:r>
            <a:endParaRPr lang="en-US" altLang="en-US" sz="2400" dirty="0">
              <a:cs typeface="Arial" panose="020B0604020202020204" pitchFamily="34" charset="0"/>
            </a:endParaRPr>
          </a:p>
          <a:p>
            <a:pPr>
              <a:spcBef>
                <a:spcPct val="0"/>
              </a:spcBef>
              <a:buFontTx/>
              <a:buNone/>
            </a:pPr>
            <a:r>
              <a:rPr lang="en-US" altLang="en-US" sz="2400" dirty="0"/>
              <a:t>	How do we get an initial guess?</a:t>
            </a:r>
          </a:p>
          <a:p>
            <a:pPr>
              <a:spcBef>
                <a:spcPct val="0"/>
              </a:spcBef>
              <a:buFontTx/>
              <a:buNone/>
            </a:pPr>
            <a:endParaRPr lang="en-US" altLang="en-US" sz="2400" dirty="0"/>
          </a:p>
          <a:p>
            <a:pPr>
              <a:spcBef>
                <a:spcPct val="0"/>
              </a:spcBef>
              <a:buFontTx/>
              <a:buNone/>
            </a:pPr>
            <a:r>
              <a:rPr lang="en-US" altLang="en-US" sz="2400" dirty="0"/>
              <a:t>Function handles are defined in the script that calls newton for a </a:t>
            </a:r>
            <a:r>
              <a:rPr lang="en-US" altLang="en-US" sz="2400"/>
              <a:t>particular problem</a:t>
            </a:r>
          </a:p>
          <a:p>
            <a:pPr>
              <a:spcBef>
                <a:spcPct val="0"/>
              </a:spcBef>
              <a:buFontTx/>
              <a:buNone/>
            </a:pPr>
            <a:endParaRPr lang="en-US" altLang="en-US" sz="2400" dirty="0"/>
          </a:p>
          <a:p>
            <a:pPr>
              <a:spcBef>
                <a:spcPct val="0"/>
              </a:spcBef>
              <a:buFontTx/>
              <a:buNone/>
            </a:pPr>
            <a:r>
              <a:rPr lang="en-US" altLang="en-US" sz="2400" dirty="0"/>
              <a:t>Inside the function</a:t>
            </a:r>
          </a:p>
          <a:p>
            <a:pPr>
              <a:spcBef>
                <a:spcPct val="0"/>
              </a:spcBef>
              <a:buFontTx/>
              <a:buNone/>
            </a:pPr>
            <a:r>
              <a:rPr lang="en-US" altLang="en-US" sz="2400" dirty="0"/>
              <a:t>    calculate sequence x</a:t>
            </a:r>
            <a:r>
              <a:rPr lang="en-US" altLang="en-US" sz="2400" baseline="-25000" dirty="0"/>
              <a:t>1</a:t>
            </a:r>
            <a:r>
              <a:rPr lang="en-US" altLang="en-US" sz="2400" dirty="0"/>
              <a:t>, x</a:t>
            </a:r>
            <a:r>
              <a:rPr lang="en-US" altLang="en-US" sz="2400" baseline="-25000" dirty="0"/>
              <a:t>2</a:t>
            </a:r>
            <a:r>
              <a:rPr lang="en-US" altLang="en-US" sz="2400" dirty="0"/>
              <a:t>, … </a:t>
            </a:r>
            <a:r>
              <a:rPr lang="en-US" altLang="en-US" sz="2400" dirty="0" err="1"/>
              <a:t>x</a:t>
            </a:r>
            <a:r>
              <a:rPr lang="en-US" altLang="en-US" sz="2400" baseline="-25000" dirty="0" err="1"/>
              <a:t>k</a:t>
            </a:r>
            <a:r>
              <a:rPr lang="en-US" altLang="en-US" sz="2400" dirty="0"/>
              <a:t>, x</a:t>
            </a:r>
            <a:r>
              <a:rPr lang="en-US" altLang="en-US" sz="2400" baseline="-25000" dirty="0"/>
              <a:t>k+1</a:t>
            </a:r>
            <a:r>
              <a:rPr lang="en-US" altLang="en-US" sz="2400" dirty="0"/>
              <a:t>,…</a:t>
            </a:r>
          </a:p>
          <a:p>
            <a:pPr>
              <a:spcBef>
                <a:spcPct val="0"/>
              </a:spcBef>
              <a:buFontTx/>
              <a:buNone/>
            </a:pPr>
            <a:r>
              <a:rPr lang="en-US" altLang="en-US" sz="2400" dirty="0"/>
              <a:t>    stop when change </a:t>
            </a:r>
            <a:r>
              <a:rPr lang="en-US" altLang="en-US" sz="2400" dirty="0" err="1"/>
              <a:t>x</a:t>
            </a:r>
            <a:r>
              <a:rPr lang="en-US" altLang="en-US" sz="2400" baseline="-25000" dirty="0" err="1"/>
              <a:t>k</a:t>
            </a:r>
            <a:r>
              <a:rPr lang="en-US" altLang="en-US" sz="2400" dirty="0"/>
              <a:t>-&gt; x</a:t>
            </a:r>
            <a:r>
              <a:rPr lang="en-US" altLang="en-US" sz="2400" baseline="-25000" dirty="0"/>
              <a:t>k+1</a:t>
            </a:r>
            <a:r>
              <a:rPr lang="en-US" altLang="en-US" sz="2400" dirty="0"/>
              <a:t> is small</a:t>
            </a:r>
          </a:p>
          <a:p>
            <a:pPr>
              <a:spcBef>
                <a:spcPct val="0"/>
              </a:spcBef>
              <a:buFontTx/>
              <a:buNone/>
            </a:pPr>
            <a:r>
              <a:rPr lang="en-US" altLang="en-US" sz="2400" dirty="0"/>
              <a:t>    assign root to x</a:t>
            </a:r>
            <a:r>
              <a:rPr lang="en-US" altLang="en-US" sz="2400" baseline="-25000" dirty="0"/>
              <a:t>k+1</a:t>
            </a:r>
            <a:r>
              <a:rPr lang="en-US" altLang="en-US" sz="2400" dirty="0"/>
              <a:t> </a:t>
            </a:r>
          </a:p>
          <a:p>
            <a:pPr>
              <a:spcBef>
                <a:spcPct val="0"/>
              </a:spcBef>
              <a:buFontTx/>
              <a:buNone/>
            </a:pPr>
            <a:r>
              <a:rPr lang="en-US" altLang="en-US" sz="2400" dirty="0"/>
              <a:t>    calculate f(x</a:t>
            </a:r>
            <a:r>
              <a:rPr lang="en-US" altLang="en-US" sz="2400" baseline="-25000" dirty="0"/>
              <a:t>k+1</a:t>
            </a:r>
            <a:r>
              <a:rPr lang="en-US" altLang="en-US" sz="2400" dirty="0"/>
              <a:t>) to verify it is near zero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a:extLst>
              <a:ext uri="{FF2B5EF4-FFF2-40B4-BE49-F238E27FC236}">
                <a16:creationId xmlns:a16="http://schemas.microsoft.com/office/drawing/2014/main" id="{1F2F7D33-E8A7-4190-8A09-09E02453838A}"/>
              </a:ext>
            </a:extLst>
          </p:cNvPr>
          <p:cNvSpPr txBox="1">
            <a:spLocks noChangeArrowheads="1"/>
          </p:cNvSpPr>
          <p:nvPr/>
        </p:nvSpPr>
        <p:spPr bwMode="auto">
          <a:xfrm>
            <a:off x="380010" y="509649"/>
            <a:ext cx="11471564"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pseudocode for Newton’s method: function [</a:t>
            </a:r>
            <a:r>
              <a:rPr lang="en-US" altLang="en-US" sz="2400" dirty="0" err="1"/>
              <a:t>r,fr</a:t>
            </a:r>
            <a:r>
              <a:rPr lang="en-US" altLang="en-US" sz="2400" dirty="0"/>
              <a:t>]=newton(fh,dfh,x0)</a:t>
            </a:r>
          </a:p>
          <a:p>
            <a:pPr>
              <a:spcBef>
                <a:spcPct val="0"/>
              </a:spcBef>
              <a:buFontTx/>
              <a:buNone/>
            </a:pPr>
            <a:endParaRPr lang="en-US" altLang="en-US" sz="2400" dirty="0"/>
          </a:p>
          <a:p>
            <a:pPr>
              <a:spcBef>
                <a:spcPct val="0"/>
              </a:spcBef>
              <a:buFontTx/>
              <a:buNone/>
            </a:pPr>
            <a:r>
              <a:rPr lang="en-US" altLang="en-US" sz="2400" dirty="0"/>
              <a:t>steps = 0</a:t>
            </a:r>
          </a:p>
          <a:p>
            <a:pPr>
              <a:spcBef>
                <a:spcPct val="0"/>
              </a:spcBef>
              <a:buFontTx/>
              <a:buNone/>
            </a:pPr>
            <a:r>
              <a:rPr lang="en-US" altLang="en-US" sz="2400" dirty="0"/>
              <a:t>x</a:t>
            </a:r>
            <a:r>
              <a:rPr lang="en-US" altLang="en-US" sz="2400" baseline="-25000" dirty="0"/>
              <a:t>1</a:t>
            </a:r>
            <a:r>
              <a:rPr lang="en-US" altLang="en-US" sz="2400" dirty="0"/>
              <a:t> = x</a:t>
            </a:r>
            <a:r>
              <a:rPr lang="en-US" altLang="en-US" sz="2400" baseline="-25000" dirty="0"/>
              <a:t>0</a:t>
            </a:r>
            <a:endParaRPr lang="en-US" altLang="en-US" sz="2400" dirty="0"/>
          </a:p>
          <a:p>
            <a:pPr>
              <a:spcBef>
                <a:spcPct val="0"/>
              </a:spcBef>
              <a:buFontTx/>
              <a:buNone/>
            </a:pPr>
            <a:r>
              <a:rPr lang="en-US" altLang="en-US" sz="2400" dirty="0"/>
              <a:t>re = convergence requirement on fractional change on an iteration</a:t>
            </a:r>
          </a:p>
          <a:p>
            <a:pPr>
              <a:spcBef>
                <a:spcPct val="0"/>
              </a:spcBef>
              <a:buFontTx/>
              <a:buNone/>
            </a:pPr>
            <a:r>
              <a:rPr lang="en-US" altLang="en-US" sz="2400" dirty="0" err="1"/>
              <a:t>myrel</a:t>
            </a:r>
            <a:r>
              <a:rPr lang="en-US" altLang="en-US" sz="2400" dirty="0"/>
              <a:t> = value of fractional change on the current iteration</a:t>
            </a:r>
          </a:p>
          <a:p>
            <a:pPr>
              <a:spcBef>
                <a:spcPct val="0"/>
              </a:spcBef>
              <a:buFontTx/>
              <a:buNone/>
            </a:pPr>
            <a:r>
              <a:rPr lang="en-US" altLang="en-US" sz="2400" dirty="0"/>
              <a:t>while (</a:t>
            </a:r>
            <a:r>
              <a:rPr lang="en-US" altLang="en-US" sz="2400" dirty="0" err="1"/>
              <a:t>myrel</a:t>
            </a:r>
            <a:r>
              <a:rPr lang="en-US" altLang="en-US" sz="2400" dirty="0"/>
              <a:t>&gt;re) and (steps&lt;</a:t>
            </a:r>
            <a:r>
              <a:rPr lang="en-US" altLang="en-US" sz="2400" dirty="0" err="1"/>
              <a:t>maxsteps</a:t>
            </a:r>
            <a:r>
              <a:rPr lang="en-US" altLang="en-US" sz="2400" dirty="0"/>
              <a:t>)</a:t>
            </a:r>
          </a:p>
          <a:p>
            <a:pPr>
              <a:spcBef>
                <a:spcPct val="0"/>
              </a:spcBef>
              <a:buFontTx/>
              <a:buNone/>
            </a:pPr>
            <a:r>
              <a:rPr lang="en-US" altLang="en-US" sz="2400" dirty="0"/>
              <a:t>  increment steps</a:t>
            </a:r>
          </a:p>
          <a:p>
            <a:pPr>
              <a:spcBef>
                <a:spcPct val="0"/>
              </a:spcBef>
              <a:buFontTx/>
              <a:buNone/>
            </a:pPr>
            <a:r>
              <a:rPr lang="en-US" altLang="en-US" sz="2400" dirty="0"/>
              <a:t>  save current estimate of root</a:t>
            </a:r>
          </a:p>
          <a:p>
            <a:pPr>
              <a:spcBef>
                <a:spcPct val="0"/>
              </a:spcBef>
              <a:buFontTx/>
              <a:buNone/>
            </a:pPr>
            <a:r>
              <a:rPr lang="en-US" altLang="en-US" sz="2400" dirty="0"/>
              <a:t>  calculate next estimate of root</a:t>
            </a:r>
          </a:p>
          <a:p>
            <a:pPr>
              <a:spcBef>
                <a:spcPct val="0"/>
              </a:spcBef>
              <a:buFontTx/>
              <a:buNone/>
            </a:pPr>
            <a:r>
              <a:rPr lang="en-US" altLang="en-US" sz="2400" dirty="0"/>
              <a:t>  </a:t>
            </a:r>
            <a:r>
              <a:rPr lang="en-US" altLang="en-US" sz="2400" dirty="0" err="1"/>
              <a:t>myrel</a:t>
            </a:r>
            <a:r>
              <a:rPr lang="en-US" altLang="en-US" sz="2400" dirty="0"/>
              <a:t> = absolute value of fractional change</a:t>
            </a:r>
          </a:p>
          <a:p>
            <a:pPr>
              <a:spcBef>
                <a:spcPct val="0"/>
              </a:spcBef>
              <a:buFontTx/>
              <a:buNone/>
            </a:pPr>
            <a:r>
              <a:rPr lang="en-US" altLang="en-US" sz="2400" dirty="0"/>
              <a:t>end while loop</a:t>
            </a:r>
          </a:p>
          <a:p>
            <a:pPr>
              <a:spcBef>
                <a:spcPct val="0"/>
              </a:spcBef>
              <a:buFontTx/>
              <a:buNone/>
            </a:pPr>
            <a:r>
              <a:rPr lang="en-US" altLang="en-US" sz="2400" dirty="0"/>
              <a:t>  r = best estimate of root</a:t>
            </a:r>
          </a:p>
          <a:p>
            <a:pPr>
              <a:spcBef>
                <a:spcPct val="0"/>
              </a:spcBef>
              <a:buFontTx/>
              <a:buNone/>
            </a:pPr>
            <a:r>
              <a:rPr lang="en-US" altLang="en-US" sz="2400" dirty="0"/>
              <a:t>  </a:t>
            </a:r>
            <a:r>
              <a:rPr lang="en-US" altLang="en-US" sz="2400" dirty="0" err="1"/>
              <a:t>fr</a:t>
            </a:r>
            <a:r>
              <a:rPr lang="en-US" altLang="en-US" sz="2400" dirty="0"/>
              <a:t> = </a:t>
            </a:r>
            <a:r>
              <a:rPr lang="en-US" altLang="en-US" sz="2400" dirty="0" err="1"/>
              <a:t>fh</a:t>
            </a:r>
            <a:r>
              <a:rPr lang="en-US" altLang="en-US" sz="2400" dirty="0"/>
              <a:t>(r)</a:t>
            </a:r>
          </a:p>
          <a:p>
            <a:pPr>
              <a:spcBef>
                <a:spcPct val="0"/>
              </a:spcBef>
              <a:buFontTx/>
              <a:buNone/>
            </a:pPr>
            <a:endParaRPr lang="en-US" altLang="en-US" sz="2400" dirty="0"/>
          </a:p>
          <a:p>
            <a:pPr>
              <a:spcBef>
                <a:spcPct val="0"/>
              </a:spcBef>
              <a:buFontTx/>
              <a:buNone/>
            </a:pPr>
            <a:r>
              <a:rPr lang="en-US" altLang="en-US" sz="2400" dirty="0"/>
              <a:t>Put </a:t>
            </a:r>
            <a:r>
              <a:rPr lang="en-US" altLang="en-US" sz="2400" dirty="0" err="1"/>
              <a:t>pseudocode</a:t>
            </a:r>
            <a:r>
              <a:rPr lang="en-US" altLang="en-US" sz="2400" dirty="0"/>
              <a:t> into MATLAB </a:t>
            </a:r>
            <a:r>
              <a:rPr lang="en-US" altLang="en-US" sz="2400" dirty="0" err="1"/>
              <a:t>syntex</a:t>
            </a: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
            <a:extLst>
              <a:ext uri="{FF2B5EF4-FFF2-40B4-BE49-F238E27FC236}">
                <a16:creationId xmlns:a16="http://schemas.microsoft.com/office/drawing/2014/main" id="{2567CE82-E0E2-49DE-BBB4-D8145CC5D16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21304" y="741291"/>
            <a:ext cx="7494973" cy="6043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extBox 2">
            <a:extLst>
              <a:ext uri="{FF2B5EF4-FFF2-40B4-BE49-F238E27FC236}">
                <a16:creationId xmlns:a16="http://schemas.microsoft.com/office/drawing/2014/main" id="{9443CA86-3409-4FA5-9894-60331F33A8D4}"/>
              </a:ext>
            </a:extLst>
          </p:cNvPr>
          <p:cNvSpPr txBox="1">
            <a:spLocks noChangeArrowheads="1"/>
          </p:cNvSpPr>
          <p:nvPr/>
        </p:nvSpPr>
        <p:spPr bwMode="auto">
          <a:xfrm>
            <a:off x="2209799" y="73514"/>
            <a:ext cx="76022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MATLAB code for Newton’s method on class webpage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a:extLst>
              <a:ext uri="{FF2B5EF4-FFF2-40B4-BE49-F238E27FC236}">
                <a16:creationId xmlns:a16="http://schemas.microsoft.com/office/drawing/2014/main" id="{48391F3E-B6CA-4D09-83DD-72F188C7E0AD}"/>
              </a:ext>
            </a:extLst>
          </p:cNvPr>
          <p:cNvSpPr txBox="1">
            <a:spLocks noChangeArrowheads="1"/>
          </p:cNvSpPr>
          <p:nvPr/>
        </p:nvSpPr>
        <p:spPr bwMode="auto">
          <a:xfrm>
            <a:off x="1328799" y="1656610"/>
            <a:ext cx="924939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Write scripts to use graphical and newton to find all the values </a:t>
            </a:r>
          </a:p>
          <a:p>
            <a:pPr>
              <a:spcBef>
                <a:spcPct val="0"/>
              </a:spcBef>
              <a:buFontTx/>
              <a:buNone/>
            </a:pPr>
            <a:r>
              <a:rPr lang="en-US" altLang="en-US" sz="2400" dirty="0"/>
              <a:t>of x where the graphs of e</a:t>
            </a:r>
            <a:r>
              <a:rPr lang="en-US" altLang="en-US" sz="2400" baseline="30000" dirty="0"/>
              <a:t>x</a:t>
            </a:r>
            <a:r>
              <a:rPr lang="en-US" altLang="en-US" sz="2400" dirty="0"/>
              <a:t> and 3x</a:t>
            </a:r>
            <a:r>
              <a:rPr lang="en-US" altLang="en-US" sz="2400" baseline="30000" dirty="0"/>
              <a:t>2</a:t>
            </a:r>
            <a:r>
              <a:rPr lang="en-US" altLang="en-US" sz="2400" dirty="0"/>
              <a:t> intersect.</a:t>
            </a:r>
          </a:p>
          <a:p>
            <a:pPr>
              <a:spcBef>
                <a:spcPct val="0"/>
              </a:spcBef>
              <a:buFontTx/>
              <a:buNone/>
            </a:pPr>
            <a:endParaRPr lang="en-US" altLang="en-US" sz="2400" dirty="0"/>
          </a:p>
          <a:p>
            <a:pPr>
              <a:spcBef>
                <a:spcPct val="0"/>
              </a:spcBef>
              <a:buFontTx/>
              <a:buNone/>
            </a:pPr>
            <a:r>
              <a:rPr lang="en-US" altLang="en-US" sz="2400" dirty="0"/>
              <a:t>How do you formulate this problem in terms of zeros of a function?</a:t>
            </a:r>
          </a:p>
          <a:p>
            <a:pPr>
              <a:spcBef>
                <a:spcPct val="0"/>
              </a:spcBef>
              <a:buFontTx/>
              <a:buNone/>
            </a:pPr>
            <a:endParaRPr lang="en-US" altLang="en-US" sz="2400" dirty="0"/>
          </a:p>
          <a:p>
            <a:pPr>
              <a:spcBef>
                <a:spcPct val="0"/>
              </a:spcBef>
              <a:buFontTx/>
              <a:buNone/>
            </a:pPr>
            <a:r>
              <a:rPr lang="en-US" altLang="en-US" sz="2400" dirty="0"/>
              <a:t>How do you translate this formulation into a function handle that can be used in graphical?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a:extLst>
              <a:ext uri="{FF2B5EF4-FFF2-40B4-BE49-F238E27FC236}">
                <a16:creationId xmlns:a16="http://schemas.microsoft.com/office/drawing/2014/main" id="{48391F3E-B6CA-4D09-83DD-72F188C7E0AD}"/>
              </a:ext>
            </a:extLst>
          </p:cNvPr>
          <p:cNvSpPr txBox="1">
            <a:spLocks noChangeArrowheads="1"/>
          </p:cNvSpPr>
          <p:nvPr/>
        </p:nvSpPr>
        <p:spPr bwMode="auto">
          <a:xfrm>
            <a:off x="938151" y="541735"/>
            <a:ext cx="10355283"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Exponentials dominate polynomials; hence no intersections at very</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large values of x.</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Both e</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x</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and 3x</a:t>
            </a:r>
            <a:r>
              <a:rPr kumimoji="0" lang="en-US" alt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2</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are non-negative; hence intersections at negative values of x </a:t>
            </a:r>
            <a:r>
              <a:rPr lang="en-US" altLang="en-US" sz="2400" dirty="0">
                <a:solidFill>
                  <a:prstClr val="black"/>
                </a:solidFill>
              </a:rPr>
              <a:t>are</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possible.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Start with a range of x values and refine it until you have good estimates for all possible points of intersection</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en-US" sz="2400" dirty="0">
              <a:solidFill>
                <a:prstClr val="black"/>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Write your script in the editor. Copy and paste into command window</a:t>
            </a:r>
          </a:p>
        </p:txBody>
      </p:sp>
      <p:pic>
        <p:nvPicPr>
          <p:cNvPr id="3" name="Picture 1">
            <a:extLst>
              <a:ext uri="{FF2B5EF4-FFF2-40B4-BE49-F238E27FC236}">
                <a16:creationId xmlns:a16="http://schemas.microsoft.com/office/drawing/2014/main" id="{82DE61EB-E330-4975-80E9-B7457404BF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13480" y="5000817"/>
            <a:ext cx="832008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218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1368</TotalTime>
  <Words>2232</Words>
  <Application>Microsoft Office PowerPoint</Application>
  <PresentationFormat>Widescreen</PresentationFormat>
  <Paragraphs>241</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68</cp:revision>
  <cp:lastPrinted>2023-01-19T18:42:20Z</cp:lastPrinted>
  <dcterms:created xsi:type="dcterms:W3CDTF">2015-08-24T20:50:38Z</dcterms:created>
  <dcterms:modified xsi:type="dcterms:W3CDTF">2024-01-11T05:40:32Z</dcterms:modified>
</cp:coreProperties>
</file>