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333" r:id="rId2"/>
    <p:sldId id="334" r:id="rId3"/>
    <p:sldId id="543" r:id="rId4"/>
    <p:sldId id="544" r:id="rId5"/>
    <p:sldId id="545" r:id="rId6"/>
    <p:sldId id="546" r:id="rId7"/>
    <p:sldId id="551" r:id="rId8"/>
    <p:sldId id="552" r:id="rId9"/>
    <p:sldId id="547" r:id="rId10"/>
    <p:sldId id="548" r:id="rId11"/>
    <p:sldId id="553" r:id="rId12"/>
    <p:sldId id="554" r:id="rId13"/>
    <p:sldId id="555" r:id="rId14"/>
    <p:sldId id="556" r:id="rId15"/>
    <p:sldId id="558" r:id="rId16"/>
    <p:sldId id="559" r:id="rId17"/>
    <p:sldId id="560" r:id="rId18"/>
    <p:sldId id="562" r:id="rId19"/>
    <p:sldId id="561" r:id="rId20"/>
  </p:sldIdLst>
  <p:sldSz cx="12192000" cy="6858000"/>
  <p:notesSz cx="7086600" cy="9372600"/>
  <p:embeddedFontLs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0" d="100"/>
          <a:sy n="80" d="100"/>
        </p:scale>
        <p:origin x="120" y="5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0258"/>
          </a:xfrm>
          <a:prstGeom prst="rect">
            <a:avLst/>
          </a:prstGeom>
        </p:spPr>
        <p:txBody>
          <a:bodyPr vert="horz" lIns="94046" tIns="47023" rIns="94046" bIns="47023" rtlCol="0"/>
          <a:lstStyle>
            <a:lvl1pPr algn="l">
              <a:defRPr sz="1200"/>
            </a:lvl1pPr>
          </a:lstStyle>
          <a:p>
            <a:endParaRPr lang="en-US"/>
          </a:p>
        </p:txBody>
      </p:sp>
      <p:sp>
        <p:nvSpPr>
          <p:cNvPr id="3" name="Date Placeholder 2"/>
          <p:cNvSpPr>
            <a:spLocks noGrp="1"/>
          </p:cNvSpPr>
          <p:nvPr>
            <p:ph type="dt" idx="1"/>
          </p:nvPr>
        </p:nvSpPr>
        <p:spPr>
          <a:xfrm>
            <a:off x="4014100" y="0"/>
            <a:ext cx="3070860" cy="470258"/>
          </a:xfrm>
          <a:prstGeom prst="rect">
            <a:avLst/>
          </a:prstGeom>
        </p:spPr>
        <p:txBody>
          <a:bodyPr vert="horz" lIns="94046" tIns="47023" rIns="94046" bIns="47023" rtlCol="0"/>
          <a:lstStyle>
            <a:lvl1pPr algn="r">
              <a:defRPr sz="1200"/>
            </a:lvl1pPr>
          </a:lstStyle>
          <a:p>
            <a:fld id="{3F48FCBD-6E93-4128-B4F5-EBB278B7610A}" type="datetimeFigureOut">
              <a:rPr lang="en-US" smtClean="0"/>
              <a:t>1/8/2024</a:t>
            </a:fld>
            <a:endParaRPr lang="en-US"/>
          </a:p>
        </p:txBody>
      </p:sp>
      <p:sp>
        <p:nvSpPr>
          <p:cNvPr id="4" name="Slide Image Placeholder 3"/>
          <p:cNvSpPr>
            <a:spLocks noGrp="1" noRot="1" noChangeAspect="1"/>
          </p:cNvSpPr>
          <p:nvPr>
            <p:ph type="sldImg" idx="2"/>
          </p:nvPr>
        </p:nvSpPr>
        <p:spPr>
          <a:xfrm>
            <a:off x="730250" y="1171575"/>
            <a:ext cx="5626100" cy="3163888"/>
          </a:xfrm>
          <a:prstGeom prst="rect">
            <a:avLst/>
          </a:prstGeom>
          <a:noFill/>
          <a:ln w="12700">
            <a:solidFill>
              <a:prstClr val="black"/>
            </a:solidFill>
          </a:ln>
        </p:spPr>
        <p:txBody>
          <a:bodyPr vert="horz" lIns="94046" tIns="47023" rIns="94046" bIns="47023" rtlCol="0" anchor="ctr"/>
          <a:lstStyle/>
          <a:p>
            <a:endParaRPr lang="en-US"/>
          </a:p>
        </p:txBody>
      </p:sp>
      <p:sp>
        <p:nvSpPr>
          <p:cNvPr id="5" name="Notes Placeholder 4"/>
          <p:cNvSpPr>
            <a:spLocks noGrp="1"/>
          </p:cNvSpPr>
          <p:nvPr>
            <p:ph type="body" sz="quarter" idx="3"/>
          </p:nvPr>
        </p:nvSpPr>
        <p:spPr>
          <a:xfrm>
            <a:off x="708660" y="4510564"/>
            <a:ext cx="5669280" cy="3690461"/>
          </a:xfrm>
          <a:prstGeom prst="rect">
            <a:avLst/>
          </a:prstGeom>
        </p:spPr>
        <p:txBody>
          <a:bodyPr vert="horz" lIns="94046" tIns="47023" rIns="94046" bIns="4702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02344"/>
            <a:ext cx="3070860" cy="470257"/>
          </a:xfrm>
          <a:prstGeom prst="rect">
            <a:avLst/>
          </a:prstGeom>
        </p:spPr>
        <p:txBody>
          <a:bodyPr vert="horz" lIns="94046" tIns="47023" rIns="94046" bIns="47023"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02344"/>
            <a:ext cx="3070860" cy="470257"/>
          </a:xfrm>
          <a:prstGeom prst="rect">
            <a:avLst/>
          </a:prstGeom>
        </p:spPr>
        <p:txBody>
          <a:bodyPr vert="horz" lIns="94046" tIns="47023" rIns="94046" bIns="47023" rtlCol="0" anchor="b"/>
          <a:lstStyle>
            <a:lvl1pPr algn="r">
              <a:defRPr sz="1200"/>
            </a:lvl1pPr>
          </a:lstStyle>
          <a:p>
            <a:fld id="{C10853DF-5AA7-4611-9995-C98EB125760F}" type="slidenum">
              <a:rPr lang="en-US" smtClean="0"/>
              <a:t>‹#›</a:t>
            </a:fld>
            <a:endParaRPr lang="en-US"/>
          </a:p>
        </p:txBody>
      </p:sp>
    </p:spTree>
    <p:extLst>
      <p:ext uri="{BB962C8B-B14F-4D97-AF65-F5344CB8AC3E}">
        <p14:creationId xmlns:p14="http://schemas.microsoft.com/office/powerpoint/2010/main" val="3059997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B66CB05-AA82-47C8-AD8E-F4D7DCD85CFC}"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8D2425-3E04-4581-AC2A-2D27F4A7F8AC}" type="slidenum">
              <a:rPr lang="en-US" smtClean="0"/>
              <a:t>‹#›</a:t>
            </a:fld>
            <a:endParaRPr lang="en-US"/>
          </a:p>
        </p:txBody>
      </p:sp>
    </p:spTree>
    <p:extLst>
      <p:ext uri="{BB962C8B-B14F-4D97-AF65-F5344CB8AC3E}">
        <p14:creationId xmlns:p14="http://schemas.microsoft.com/office/powerpoint/2010/main" val="2568632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66CB05-AA82-47C8-AD8E-F4D7DCD85CFC}"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8D2425-3E04-4581-AC2A-2D27F4A7F8AC}" type="slidenum">
              <a:rPr lang="en-US" smtClean="0"/>
              <a:t>‹#›</a:t>
            </a:fld>
            <a:endParaRPr lang="en-US"/>
          </a:p>
        </p:txBody>
      </p:sp>
    </p:spTree>
    <p:extLst>
      <p:ext uri="{BB962C8B-B14F-4D97-AF65-F5344CB8AC3E}">
        <p14:creationId xmlns:p14="http://schemas.microsoft.com/office/powerpoint/2010/main" val="4168807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66CB05-AA82-47C8-AD8E-F4D7DCD85CFC}"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8D2425-3E04-4581-AC2A-2D27F4A7F8AC}" type="slidenum">
              <a:rPr lang="en-US" smtClean="0"/>
              <a:t>‹#›</a:t>
            </a:fld>
            <a:endParaRPr lang="en-US"/>
          </a:p>
        </p:txBody>
      </p:sp>
    </p:spTree>
    <p:extLst>
      <p:ext uri="{BB962C8B-B14F-4D97-AF65-F5344CB8AC3E}">
        <p14:creationId xmlns:p14="http://schemas.microsoft.com/office/powerpoint/2010/main" val="1028251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66CB05-AA82-47C8-AD8E-F4D7DCD85CFC}"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8D2425-3E04-4581-AC2A-2D27F4A7F8AC}" type="slidenum">
              <a:rPr lang="en-US" smtClean="0"/>
              <a:t>‹#›</a:t>
            </a:fld>
            <a:endParaRPr lang="en-US"/>
          </a:p>
        </p:txBody>
      </p:sp>
    </p:spTree>
    <p:extLst>
      <p:ext uri="{BB962C8B-B14F-4D97-AF65-F5344CB8AC3E}">
        <p14:creationId xmlns:p14="http://schemas.microsoft.com/office/powerpoint/2010/main" val="1944531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66CB05-AA82-47C8-AD8E-F4D7DCD85CFC}"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8D2425-3E04-4581-AC2A-2D27F4A7F8AC}" type="slidenum">
              <a:rPr lang="en-US" smtClean="0"/>
              <a:t>‹#›</a:t>
            </a:fld>
            <a:endParaRPr lang="en-US"/>
          </a:p>
        </p:txBody>
      </p:sp>
    </p:spTree>
    <p:extLst>
      <p:ext uri="{BB962C8B-B14F-4D97-AF65-F5344CB8AC3E}">
        <p14:creationId xmlns:p14="http://schemas.microsoft.com/office/powerpoint/2010/main" val="1079507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B66CB05-AA82-47C8-AD8E-F4D7DCD85CFC}" type="datetimeFigureOut">
              <a:rPr lang="en-US" smtClean="0"/>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8D2425-3E04-4581-AC2A-2D27F4A7F8AC}" type="slidenum">
              <a:rPr lang="en-US" smtClean="0"/>
              <a:t>‹#›</a:t>
            </a:fld>
            <a:endParaRPr lang="en-US"/>
          </a:p>
        </p:txBody>
      </p:sp>
    </p:spTree>
    <p:extLst>
      <p:ext uri="{BB962C8B-B14F-4D97-AF65-F5344CB8AC3E}">
        <p14:creationId xmlns:p14="http://schemas.microsoft.com/office/powerpoint/2010/main" val="1871599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B66CB05-AA82-47C8-AD8E-F4D7DCD85CFC}" type="datetimeFigureOut">
              <a:rPr lang="en-US" smtClean="0"/>
              <a:t>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8D2425-3E04-4581-AC2A-2D27F4A7F8AC}" type="slidenum">
              <a:rPr lang="en-US" smtClean="0"/>
              <a:t>‹#›</a:t>
            </a:fld>
            <a:endParaRPr lang="en-US"/>
          </a:p>
        </p:txBody>
      </p:sp>
    </p:spTree>
    <p:extLst>
      <p:ext uri="{BB962C8B-B14F-4D97-AF65-F5344CB8AC3E}">
        <p14:creationId xmlns:p14="http://schemas.microsoft.com/office/powerpoint/2010/main" val="1749386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B66CB05-AA82-47C8-AD8E-F4D7DCD85CFC}" type="datetimeFigureOut">
              <a:rPr lang="en-US" smtClean="0"/>
              <a:t>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8D2425-3E04-4581-AC2A-2D27F4A7F8AC}" type="slidenum">
              <a:rPr lang="en-US" smtClean="0"/>
              <a:t>‹#›</a:t>
            </a:fld>
            <a:endParaRPr lang="en-US"/>
          </a:p>
        </p:txBody>
      </p:sp>
    </p:spTree>
    <p:extLst>
      <p:ext uri="{BB962C8B-B14F-4D97-AF65-F5344CB8AC3E}">
        <p14:creationId xmlns:p14="http://schemas.microsoft.com/office/powerpoint/2010/main" val="4018099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66CB05-AA82-47C8-AD8E-F4D7DCD85CFC}" type="datetimeFigureOut">
              <a:rPr lang="en-US" smtClean="0"/>
              <a:t>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8D2425-3E04-4581-AC2A-2D27F4A7F8AC}" type="slidenum">
              <a:rPr lang="en-US" smtClean="0"/>
              <a:t>‹#›</a:t>
            </a:fld>
            <a:endParaRPr lang="en-US"/>
          </a:p>
        </p:txBody>
      </p:sp>
    </p:spTree>
    <p:extLst>
      <p:ext uri="{BB962C8B-B14F-4D97-AF65-F5344CB8AC3E}">
        <p14:creationId xmlns:p14="http://schemas.microsoft.com/office/powerpoint/2010/main" val="2307552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66CB05-AA82-47C8-AD8E-F4D7DCD85CFC}" type="datetimeFigureOut">
              <a:rPr lang="en-US" smtClean="0"/>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8D2425-3E04-4581-AC2A-2D27F4A7F8AC}" type="slidenum">
              <a:rPr lang="en-US" smtClean="0"/>
              <a:t>‹#›</a:t>
            </a:fld>
            <a:endParaRPr lang="en-US"/>
          </a:p>
        </p:txBody>
      </p:sp>
    </p:spTree>
    <p:extLst>
      <p:ext uri="{BB962C8B-B14F-4D97-AF65-F5344CB8AC3E}">
        <p14:creationId xmlns:p14="http://schemas.microsoft.com/office/powerpoint/2010/main" val="983876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66CB05-AA82-47C8-AD8E-F4D7DCD85CFC}" type="datetimeFigureOut">
              <a:rPr lang="en-US" smtClean="0"/>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8D2425-3E04-4581-AC2A-2D27F4A7F8AC}" type="slidenum">
              <a:rPr lang="en-US" smtClean="0"/>
              <a:t>‹#›</a:t>
            </a:fld>
            <a:endParaRPr lang="en-US"/>
          </a:p>
        </p:txBody>
      </p:sp>
    </p:spTree>
    <p:extLst>
      <p:ext uri="{BB962C8B-B14F-4D97-AF65-F5344CB8AC3E}">
        <p14:creationId xmlns:p14="http://schemas.microsoft.com/office/powerpoint/2010/main" val="685171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66CB05-AA82-47C8-AD8E-F4D7DCD85CFC}" type="datetimeFigureOut">
              <a:rPr lang="en-US" smtClean="0"/>
              <a:t>1/8/2024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8D2425-3E04-4581-AC2A-2D27F4A7F8AC}" type="slidenum">
              <a:rPr lang="en-US" smtClean="0"/>
              <a:t>‹#›</a:t>
            </a:fld>
            <a:endParaRPr lang="en-US"/>
          </a:p>
        </p:txBody>
      </p:sp>
    </p:spTree>
    <p:extLst>
      <p:ext uri="{BB962C8B-B14F-4D97-AF65-F5344CB8AC3E}">
        <p14:creationId xmlns:p14="http://schemas.microsoft.com/office/powerpoint/2010/main" val="1706361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3">
            <a:extLst>
              <a:ext uri="{FF2B5EF4-FFF2-40B4-BE49-F238E27FC236}">
                <a16:creationId xmlns:a16="http://schemas.microsoft.com/office/drawing/2014/main" id="{335F8AEB-4981-4D96-96C0-AA3FADF1CEC8}"/>
              </a:ext>
            </a:extLst>
          </p:cNvPr>
          <p:cNvSpPr txBox="1">
            <a:spLocks noChangeArrowheads="1"/>
          </p:cNvSpPr>
          <p:nvPr/>
        </p:nvSpPr>
        <p:spPr bwMode="auto">
          <a:xfrm>
            <a:off x="2667001" y="1066801"/>
            <a:ext cx="7343775"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t>Finding zeros (also called roots) of a function</a:t>
            </a:r>
          </a:p>
          <a:p>
            <a:pPr>
              <a:spcBef>
                <a:spcPct val="0"/>
              </a:spcBef>
              <a:buFontTx/>
              <a:buNone/>
            </a:pPr>
            <a:r>
              <a:rPr lang="en-US" altLang="en-US" sz="2800"/>
              <a:t>Overview:</a:t>
            </a:r>
          </a:p>
          <a:p>
            <a:pPr>
              <a:spcBef>
                <a:spcPct val="0"/>
              </a:spcBef>
              <a:buFontTx/>
              <a:buNone/>
            </a:pPr>
            <a:r>
              <a:rPr lang="en-US" altLang="en-US" sz="2800"/>
              <a:t>	Define the problem</a:t>
            </a:r>
          </a:p>
          <a:p>
            <a:pPr>
              <a:spcBef>
                <a:spcPct val="0"/>
              </a:spcBef>
              <a:buFontTx/>
              <a:buNone/>
            </a:pPr>
            <a:r>
              <a:rPr lang="en-US" altLang="en-US" sz="2800"/>
              <a:t>	Methods of solution</a:t>
            </a:r>
          </a:p>
          <a:p>
            <a:pPr>
              <a:spcBef>
                <a:spcPct val="0"/>
              </a:spcBef>
              <a:buFontTx/>
              <a:buNone/>
            </a:pPr>
            <a:r>
              <a:rPr lang="en-US" altLang="en-US" sz="2800"/>
              <a:t>		Graphical</a:t>
            </a:r>
          </a:p>
          <a:p>
            <a:pPr>
              <a:spcBef>
                <a:spcPct val="0"/>
              </a:spcBef>
              <a:buFontTx/>
              <a:buNone/>
            </a:pPr>
            <a:r>
              <a:rPr lang="en-US" altLang="en-US" sz="2800"/>
              <a:t>		Newton’s</a:t>
            </a:r>
          </a:p>
          <a:p>
            <a:pPr>
              <a:spcBef>
                <a:spcPct val="0"/>
              </a:spcBef>
              <a:buFontTx/>
              <a:buNone/>
            </a:pPr>
            <a:r>
              <a:rPr lang="en-US" altLang="en-US" sz="2800"/>
              <a:t>		Bisection</a:t>
            </a:r>
          </a:p>
          <a:p>
            <a:pPr>
              <a:spcBef>
                <a:spcPct val="0"/>
              </a:spcBef>
              <a:buFontTx/>
              <a:buNone/>
            </a:pPr>
            <a:r>
              <a:rPr lang="en-US" altLang="en-US" sz="2800"/>
              <a:t>		Secant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
            <a:extLst>
              <a:ext uri="{FF2B5EF4-FFF2-40B4-BE49-F238E27FC236}">
                <a16:creationId xmlns:a16="http://schemas.microsoft.com/office/drawing/2014/main" id="{B7410F00-393B-4D12-BC78-8241349DB633}"/>
              </a:ext>
            </a:extLst>
          </p:cNvPr>
          <p:cNvSpPr txBox="1">
            <a:spLocks noChangeArrowheads="1"/>
          </p:cNvSpPr>
          <p:nvPr/>
        </p:nvSpPr>
        <p:spPr bwMode="auto">
          <a:xfrm>
            <a:off x="3563896" y="590951"/>
            <a:ext cx="50642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dirty="0"/>
              <a:t>Example of graphical solutions</a:t>
            </a:r>
          </a:p>
        </p:txBody>
      </p:sp>
      <p:sp>
        <p:nvSpPr>
          <p:cNvPr id="13315" name="TextBox 1">
            <a:extLst>
              <a:ext uri="{FF2B5EF4-FFF2-40B4-BE49-F238E27FC236}">
                <a16:creationId xmlns:a16="http://schemas.microsoft.com/office/drawing/2014/main" id="{44C99147-B81D-42B8-8D5B-FA82F4E1604C}"/>
              </a:ext>
            </a:extLst>
          </p:cNvPr>
          <p:cNvSpPr txBox="1">
            <a:spLocks noChangeArrowheads="1"/>
          </p:cNvSpPr>
          <p:nvPr/>
        </p:nvSpPr>
        <p:spPr bwMode="auto">
          <a:xfrm>
            <a:off x="661737" y="1245771"/>
            <a:ext cx="11129209"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dirty="0"/>
              <a:t>Find all the zeros of the cubic 3x</a:t>
            </a:r>
            <a:r>
              <a:rPr lang="en-US" altLang="en-US" sz="2400" baseline="30000" dirty="0"/>
              <a:t>3</a:t>
            </a:r>
            <a:r>
              <a:rPr lang="en-US" altLang="en-US" sz="2400" dirty="0"/>
              <a:t> + x</a:t>
            </a:r>
            <a:r>
              <a:rPr lang="en-US" altLang="en-US" sz="2400" baseline="30000" dirty="0"/>
              <a:t>2</a:t>
            </a:r>
            <a:r>
              <a:rPr lang="en-US" altLang="en-US" sz="2400" dirty="0"/>
              <a:t> – 15x +10 = 0 How many zeros do we expect?</a:t>
            </a:r>
          </a:p>
          <a:p>
            <a:pPr>
              <a:spcBef>
                <a:spcPct val="0"/>
              </a:spcBef>
              <a:buFontTx/>
              <a:buNone/>
            </a:pPr>
            <a:endParaRPr lang="en-US" altLang="en-US" sz="2400" dirty="0"/>
          </a:p>
          <a:p>
            <a:pPr>
              <a:spcBef>
                <a:spcPct val="0"/>
              </a:spcBef>
              <a:buFontTx/>
              <a:buNone/>
            </a:pPr>
            <a:r>
              <a:rPr lang="en-US" altLang="en-US" sz="2400" dirty="0"/>
              <a:t>Open the editor with “New Script” or “script” under “New” and write the script</a:t>
            </a:r>
          </a:p>
          <a:p>
            <a:pPr>
              <a:spcBef>
                <a:spcPct val="0"/>
              </a:spcBef>
              <a:buFontTx/>
              <a:buNone/>
            </a:pPr>
            <a:r>
              <a:rPr lang="en-US" altLang="en-US" sz="2400" dirty="0"/>
              <a:t>	</a:t>
            </a:r>
            <a:r>
              <a:rPr lang="en-US" altLang="en-US" sz="2400" dirty="0" err="1"/>
              <a:t>myf</a:t>
            </a:r>
            <a:r>
              <a:rPr lang="en-US" altLang="en-US" sz="2400" dirty="0"/>
              <a:t>=@(x) 3*x.^3+x.^2-15*x+10;</a:t>
            </a:r>
          </a:p>
          <a:p>
            <a:pPr>
              <a:spcBef>
                <a:spcPct val="0"/>
              </a:spcBef>
              <a:buFontTx/>
              <a:buNone/>
            </a:pPr>
            <a:r>
              <a:rPr lang="en-US" altLang="en-US" sz="2400" dirty="0"/>
              <a:t>	graphical(myf,-10,10)</a:t>
            </a:r>
          </a:p>
          <a:p>
            <a:pPr>
              <a:spcBef>
                <a:spcPct val="0"/>
              </a:spcBef>
              <a:buFontTx/>
              <a:buNone/>
            </a:pPr>
            <a:endParaRPr lang="en-US" altLang="en-US" sz="2400" dirty="0"/>
          </a:p>
          <a:p>
            <a:pPr>
              <a:spcBef>
                <a:spcPct val="0"/>
              </a:spcBef>
              <a:buFontTx/>
              <a:buNone/>
            </a:pPr>
            <a:r>
              <a:rPr lang="en-US" altLang="en-US" sz="2400" dirty="0"/>
              <a:t>Copy the script into the command window and run it. </a:t>
            </a:r>
          </a:p>
          <a:p>
            <a:pPr>
              <a:spcBef>
                <a:spcPct val="0"/>
              </a:spcBef>
              <a:buFontTx/>
              <a:buNone/>
            </a:pPr>
            <a:r>
              <a:rPr lang="en-US" altLang="en-US" sz="2400" dirty="0"/>
              <a:t>What is the problem with this script?</a:t>
            </a:r>
          </a:p>
        </p:txBody>
      </p:sp>
      <p:pic>
        <p:nvPicPr>
          <p:cNvPr id="13316" name="Picture 1">
            <a:extLst>
              <a:ext uri="{FF2B5EF4-FFF2-40B4-BE49-F238E27FC236}">
                <a16:creationId xmlns:a16="http://schemas.microsoft.com/office/drawing/2014/main" id="{3789F574-09FC-4DF7-A65B-1B6E9505C95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1502" y="5109412"/>
            <a:ext cx="89154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a:extLst>
              <a:ext uri="{FF2B5EF4-FFF2-40B4-BE49-F238E27FC236}">
                <a16:creationId xmlns:a16="http://schemas.microsoft.com/office/drawing/2014/main" id="{7A2495E2-7D18-444E-9015-E3408CFD746F}"/>
              </a:ext>
            </a:extLst>
          </p:cNvPr>
          <p:cNvSpPr txBox="1">
            <a:spLocks noChangeArrowheads="1"/>
          </p:cNvSpPr>
          <p:nvPr/>
        </p:nvSpPr>
        <p:spPr bwMode="auto">
          <a:xfrm>
            <a:off x="4267200" y="228601"/>
            <a:ext cx="50642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dirty="0"/>
              <a:t>Example of graphical solutions</a:t>
            </a:r>
          </a:p>
        </p:txBody>
      </p:sp>
      <p:pic>
        <p:nvPicPr>
          <p:cNvPr id="15363" name="Picture 1">
            <a:extLst>
              <a:ext uri="{FF2B5EF4-FFF2-40B4-BE49-F238E27FC236}">
                <a16:creationId xmlns:a16="http://schemas.microsoft.com/office/drawing/2014/main" id="{6B226DDD-1AFA-45D0-AC38-4FD62514079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2254182"/>
            <a:ext cx="6070600" cy="455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Box 1">
            <a:extLst>
              <a:ext uri="{FF2B5EF4-FFF2-40B4-BE49-F238E27FC236}">
                <a16:creationId xmlns:a16="http://schemas.microsoft.com/office/drawing/2014/main" id="{D0613036-18AC-4E19-8474-65594E6FD5A1}"/>
              </a:ext>
            </a:extLst>
          </p:cNvPr>
          <p:cNvSpPr txBox="1">
            <a:spLocks noChangeArrowheads="1"/>
          </p:cNvSpPr>
          <p:nvPr/>
        </p:nvSpPr>
        <p:spPr bwMode="auto">
          <a:xfrm>
            <a:off x="372979" y="757684"/>
            <a:ext cx="1182850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dirty="0"/>
              <a:t>Result is correct but not useful because the range of x-values is too large.</a:t>
            </a:r>
          </a:p>
          <a:p>
            <a:pPr>
              <a:spcBef>
                <a:spcPct val="0"/>
              </a:spcBef>
              <a:buFontTx/>
              <a:buNone/>
            </a:pPr>
            <a:r>
              <a:rPr lang="en-US" altLang="en-US" sz="2400" dirty="0"/>
              <a:t>No zeros exist for x &lt; -4 and x &gt; 4, so change the range to -4 to 4.</a:t>
            </a:r>
          </a:p>
          <a:p>
            <a:pPr>
              <a:spcBef>
                <a:spcPct val="0"/>
              </a:spcBef>
              <a:buFontTx/>
              <a:buNone/>
            </a:pPr>
            <a:r>
              <a:rPr lang="en-US" altLang="en-US" sz="2400" dirty="0"/>
              <a:t>This can be done in the command window by using the up-arrow and changing the values in the line &gt;&gt;graphical(myf,-10,10). Is there still a problem?</a:t>
            </a:r>
          </a:p>
        </p:txBody>
      </p:sp>
      <p:sp>
        <p:nvSpPr>
          <p:cNvPr id="15365" name="Rectangle 1">
            <a:extLst>
              <a:ext uri="{FF2B5EF4-FFF2-40B4-BE49-F238E27FC236}">
                <a16:creationId xmlns:a16="http://schemas.microsoft.com/office/drawing/2014/main" id="{686FDA75-B386-464B-9D47-7BBF5C962E07}"/>
              </a:ext>
            </a:extLst>
          </p:cNvPr>
          <p:cNvSpPr>
            <a:spLocks noChangeArrowheads="1"/>
          </p:cNvSpPr>
          <p:nvPr/>
        </p:nvSpPr>
        <p:spPr bwMode="auto">
          <a:xfrm>
            <a:off x="4340226" y="2743200"/>
            <a:ext cx="3438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t>myf=@(x) 3*x.^3+x.^2-15*x+10;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a:extLst>
              <a:ext uri="{FF2B5EF4-FFF2-40B4-BE49-F238E27FC236}">
                <a16:creationId xmlns:a16="http://schemas.microsoft.com/office/drawing/2014/main" id="{85492753-E165-4BD8-9360-265DC55E9D3D}"/>
              </a:ext>
            </a:extLst>
          </p:cNvPr>
          <p:cNvSpPr txBox="1">
            <a:spLocks noChangeArrowheads="1"/>
          </p:cNvSpPr>
          <p:nvPr/>
        </p:nvSpPr>
        <p:spPr bwMode="auto">
          <a:xfrm>
            <a:off x="3454359" y="413405"/>
            <a:ext cx="50642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dirty="0"/>
              <a:t>Example of graphical solutions</a:t>
            </a:r>
          </a:p>
        </p:txBody>
      </p:sp>
      <p:pic>
        <p:nvPicPr>
          <p:cNvPr id="16387" name="Picture 2">
            <a:extLst>
              <a:ext uri="{FF2B5EF4-FFF2-40B4-BE49-F238E27FC236}">
                <a16:creationId xmlns:a16="http://schemas.microsoft.com/office/drawing/2014/main" id="{90187934-5C5D-4BC8-BCF7-F14CDD1F2E3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09900" y="990601"/>
            <a:ext cx="5850020" cy="4387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Box 1">
            <a:extLst>
              <a:ext uri="{FF2B5EF4-FFF2-40B4-BE49-F238E27FC236}">
                <a16:creationId xmlns:a16="http://schemas.microsoft.com/office/drawing/2014/main" id="{7DEFFE65-CD6B-4C53-8FB1-F179DBB72F28}"/>
              </a:ext>
            </a:extLst>
          </p:cNvPr>
          <p:cNvSpPr txBox="1">
            <a:spLocks noChangeArrowheads="1"/>
          </p:cNvSpPr>
          <p:nvPr/>
        </p:nvSpPr>
        <p:spPr bwMode="auto">
          <a:xfrm>
            <a:off x="1127960" y="5451900"/>
            <a:ext cx="1046546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dirty="0"/>
              <a:t>A zero between -3 and -2 is resolved. Others may be between 0 and 2.</a:t>
            </a:r>
          </a:p>
          <a:p>
            <a:pPr>
              <a:spcBef>
                <a:spcPct val="0"/>
              </a:spcBef>
              <a:buFontTx/>
              <a:buNone/>
            </a:pPr>
            <a:r>
              <a:rPr lang="en-US" altLang="en-US" sz="2400" dirty="0"/>
              <a:t>Refine the range of x-values until you can tell if there are 1 or 3 real zeros.</a:t>
            </a:r>
          </a:p>
        </p:txBody>
      </p:sp>
      <p:sp>
        <p:nvSpPr>
          <p:cNvPr id="16389" name="Rectangle 1">
            <a:extLst>
              <a:ext uri="{FF2B5EF4-FFF2-40B4-BE49-F238E27FC236}">
                <a16:creationId xmlns:a16="http://schemas.microsoft.com/office/drawing/2014/main" id="{7E2F7600-0C62-4368-B115-F90A5CC93602}"/>
              </a:ext>
            </a:extLst>
          </p:cNvPr>
          <p:cNvSpPr>
            <a:spLocks noChangeArrowheads="1"/>
          </p:cNvSpPr>
          <p:nvPr/>
        </p:nvSpPr>
        <p:spPr bwMode="auto">
          <a:xfrm>
            <a:off x="4267201" y="1724025"/>
            <a:ext cx="3438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t>myf=@(x) 3*x.^3+x.^2-15*x+10;</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1BA5DEEC-AC67-4653-A597-6FC0A978A9A6}"/>
              </a:ext>
            </a:extLst>
          </p:cNvPr>
          <p:cNvSpPr txBox="1">
            <a:spLocks noChangeArrowheads="1"/>
          </p:cNvSpPr>
          <p:nvPr/>
        </p:nvSpPr>
        <p:spPr bwMode="auto">
          <a:xfrm>
            <a:off x="4191000" y="31751"/>
            <a:ext cx="50642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dirty="0"/>
              <a:t>Example of graphical solutions</a:t>
            </a:r>
          </a:p>
        </p:txBody>
      </p:sp>
      <p:pic>
        <p:nvPicPr>
          <p:cNvPr id="17411" name="Picture 1">
            <a:extLst>
              <a:ext uri="{FF2B5EF4-FFF2-40B4-BE49-F238E27FC236}">
                <a16:creationId xmlns:a16="http://schemas.microsoft.com/office/drawing/2014/main" id="{0FCD0061-A4E1-40EF-9F06-41CC8DCB927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03500" y="1587499"/>
            <a:ext cx="6985000" cy="52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Box 4">
            <a:extLst>
              <a:ext uri="{FF2B5EF4-FFF2-40B4-BE49-F238E27FC236}">
                <a16:creationId xmlns:a16="http://schemas.microsoft.com/office/drawing/2014/main" id="{DB54506C-2C0D-4095-B2A3-7FE77B1B8CB6}"/>
              </a:ext>
            </a:extLst>
          </p:cNvPr>
          <p:cNvSpPr txBox="1">
            <a:spLocks noChangeArrowheads="1"/>
          </p:cNvSpPr>
          <p:nvPr/>
        </p:nvSpPr>
        <p:spPr bwMode="auto">
          <a:xfrm>
            <a:off x="409075" y="555625"/>
            <a:ext cx="1138187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dirty="0"/>
              <a:t>Now it is clear that this cubic has 3 real zeros. Use Data Cursor under the Tool menu of Plot to mark. Alt-click allows any number of Data Cursor points on plot. Using Data Cursor, good estimates of zeros are -2.7, 0.8, and 1.5</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a:extLst>
              <a:ext uri="{FF2B5EF4-FFF2-40B4-BE49-F238E27FC236}">
                <a16:creationId xmlns:a16="http://schemas.microsoft.com/office/drawing/2014/main" id="{C6BED1DB-7702-4DA6-BABB-D5CC1B1C927D}"/>
              </a:ext>
            </a:extLst>
          </p:cNvPr>
          <p:cNvSpPr>
            <a:spLocks noChangeArrowheads="1"/>
          </p:cNvSpPr>
          <p:nvPr/>
        </p:nvSpPr>
        <p:spPr bwMode="auto">
          <a:xfrm>
            <a:off x="481264" y="1552075"/>
            <a:ext cx="1135781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t>Use graphical to estimate the zeros of f(x) = ln(x+1) + tan(2x) between 0 and 10</a:t>
            </a:r>
          </a:p>
          <a:p>
            <a:pPr eaLnBrk="1" hangingPunct="1">
              <a:spcBef>
                <a:spcPct val="0"/>
              </a:spcBef>
              <a:buFontTx/>
              <a:buNone/>
            </a:pPr>
            <a:endParaRPr lang="en-US" altLang="en-US" sz="2400" dirty="0"/>
          </a:p>
          <a:p>
            <a:pPr eaLnBrk="1" hangingPunct="1">
              <a:spcBef>
                <a:spcPct val="0"/>
              </a:spcBef>
              <a:buFontTx/>
              <a:buNone/>
            </a:pPr>
            <a:r>
              <a:rPr lang="en-US" altLang="en-US" sz="2400" dirty="0"/>
              <a:t>The MATLAB function name for ln is log. The function name for base 10 logarithm is log10</a:t>
            </a:r>
          </a:p>
          <a:p>
            <a:pPr eaLnBrk="1" hangingPunct="1">
              <a:spcBef>
                <a:spcPct val="0"/>
              </a:spcBef>
              <a:buFontTx/>
              <a:buNone/>
            </a:pPr>
            <a:endParaRPr lang="en-US" altLang="en-US" sz="2400" dirty="0"/>
          </a:p>
          <a:p>
            <a:pPr>
              <a:spcBef>
                <a:spcPct val="0"/>
              </a:spcBef>
              <a:buFontTx/>
              <a:buNone/>
            </a:pPr>
            <a:r>
              <a:rPr lang="en-US" altLang="en-US" sz="2400" dirty="0"/>
              <a:t>The script used for the previous problem </a:t>
            </a:r>
          </a:p>
          <a:p>
            <a:pPr>
              <a:spcBef>
                <a:spcPct val="0"/>
              </a:spcBef>
              <a:buFontTx/>
              <a:buNone/>
            </a:pPr>
            <a:r>
              <a:rPr lang="en-US" altLang="en-US" sz="2400" dirty="0"/>
              <a:t>	</a:t>
            </a:r>
            <a:r>
              <a:rPr lang="en-US" altLang="en-US" sz="2400" dirty="0" err="1"/>
              <a:t>myf</a:t>
            </a:r>
            <a:r>
              <a:rPr lang="en-US" altLang="en-US" sz="2400" dirty="0"/>
              <a:t>=@(x) 3*x.^3+x.^2-15*x+10;</a:t>
            </a:r>
          </a:p>
          <a:p>
            <a:pPr>
              <a:spcBef>
                <a:spcPct val="0"/>
              </a:spcBef>
              <a:buFontTx/>
              <a:buNone/>
            </a:pPr>
            <a:r>
              <a:rPr lang="en-US" altLang="en-US" sz="2400" dirty="0"/>
              <a:t>	graphical(myf,-10,10)</a:t>
            </a:r>
          </a:p>
          <a:p>
            <a:pPr>
              <a:spcBef>
                <a:spcPct val="0"/>
              </a:spcBef>
              <a:buFontTx/>
              <a:buNone/>
            </a:pPr>
            <a:r>
              <a:rPr lang="en-US" altLang="en-US" sz="2400" dirty="0"/>
              <a:t>is easily modified in the editor of this problem. Clear the command window and workspace. Copy the modified script into the command window and run it. What is the problem with your result?</a:t>
            </a:r>
          </a:p>
        </p:txBody>
      </p:sp>
      <p:sp>
        <p:nvSpPr>
          <p:cNvPr id="3" name="TextBox 1">
            <a:extLst>
              <a:ext uri="{FF2B5EF4-FFF2-40B4-BE49-F238E27FC236}">
                <a16:creationId xmlns:a16="http://schemas.microsoft.com/office/drawing/2014/main" id="{835A30F2-7B3F-4D00-8356-12D546C16AEE}"/>
              </a:ext>
            </a:extLst>
          </p:cNvPr>
          <p:cNvSpPr txBox="1">
            <a:spLocks noChangeArrowheads="1"/>
          </p:cNvSpPr>
          <p:nvPr/>
        </p:nvSpPr>
        <p:spPr bwMode="auto">
          <a:xfrm>
            <a:off x="2903459" y="609266"/>
            <a:ext cx="63850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dirty="0"/>
              <a:t>Another example of graphical solutions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a:extLst>
              <a:ext uri="{FF2B5EF4-FFF2-40B4-BE49-F238E27FC236}">
                <a16:creationId xmlns:a16="http://schemas.microsoft.com/office/drawing/2014/main" id="{1B9EDAAB-A8D4-49E5-A0ED-5C23B085BA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524000"/>
            <a:ext cx="693420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Box 2">
            <a:extLst>
              <a:ext uri="{FF2B5EF4-FFF2-40B4-BE49-F238E27FC236}">
                <a16:creationId xmlns:a16="http://schemas.microsoft.com/office/drawing/2014/main" id="{EDDDB238-FB5C-435B-A566-E5C9098C3ECD}"/>
              </a:ext>
            </a:extLst>
          </p:cNvPr>
          <p:cNvSpPr txBox="1">
            <a:spLocks noChangeArrowheads="1"/>
          </p:cNvSpPr>
          <p:nvPr/>
        </p:nvSpPr>
        <p:spPr bwMode="auto">
          <a:xfrm>
            <a:off x="709863" y="588366"/>
            <a:ext cx="1126155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dirty="0"/>
              <a:t>To make it more useful for estimating zeros, change range of y axis to (-20,20) using &gt;&gt;axis([</a:t>
            </a:r>
            <a:r>
              <a:rPr lang="en-US" altLang="en-US" sz="2400" dirty="0" err="1"/>
              <a:t>xmin,xmax,ymin,ymax</a:t>
            </a:r>
            <a:r>
              <a:rPr lang="en-US" altLang="en-US" sz="2400" dirty="0"/>
              <a:t>]) in the command window</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4">
            <a:extLst>
              <a:ext uri="{FF2B5EF4-FFF2-40B4-BE49-F238E27FC236}">
                <a16:creationId xmlns:a16="http://schemas.microsoft.com/office/drawing/2014/main" id="{2A775F58-E3F6-44C5-A7F5-BC62CD2E1565}"/>
              </a:ext>
            </a:extLst>
          </p:cNvPr>
          <p:cNvSpPr txBox="1">
            <a:spLocks noChangeArrowheads="1"/>
          </p:cNvSpPr>
          <p:nvPr/>
        </p:nvSpPr>
        <p:spPr bwMode="auto">
          <a:xfrm>
            <a:off x="6354764" y="6324600"/>
            <a:ext cx="3381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X</a:t>
            </a:r>
          </a:p>
        </p:txBody>
      </p:sp>
      <p:sp>
        <p:nvSpPr>
          <p:cNvPr id="20483" name="TextBox 4">
            <a:extLst>
              <a:ext uri="{FF2B5EF4-FFF2-40B4-BE49-F238E27FC236}">
                <a16:creationId xmlns:a16="http://schemas.microsoft.com/office/drawing/2014/main" id="{E39F9310-9C83-4140-86FD-D7F84AA0A478}"/>
              </a:ext>
            </a:extLst>
          </p:cNvPr>
          <p:cNvSpPr txBox="1">
            <a:spLocks noChangeArrowheads="1"/>
          </p:cNvSpPr>
          <p:nvPr/>
        </p:nvSpPr>
        <p:spPr bwMode="auto">
          <a:xfrm>
            <a:off x="2317536" y="3429000"/>
            <a:ext cx="6286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t>f(x)</a:t>
            </a:r>
          </a:p>
        </p:txBody>
      </p:sp>
      <p:pic>
        <p:nvPicPr>
          <p:cNvPr id="20484" name="Picture 1">
            <a:extLst>
              <a:ext uri="{FF2B5EF4-FFF2-40B4-BE49-F238E27FC236}">
                <a16:creationId xmlns:a16="http://schemas.microsoft.com/office/drawing/2014/main" id="{11863FA5-4376-4846-827D-DA2E5DFAAE4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28938" y="1133475"/>
            <a:ext cx="6731000"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Box 5">
            <a:extLst>
              <a:ext uri="{FF2B5EF4-FFF2-40B4-BE49-F238E27FC236}">
                <a16:creationId xmlns:a16="http://schemas.microsoft.com/office/drawing/2014/main" id="{AA50F463-FA51-474C-93DE-B163574870A3}"/>
              </a:ext>
            </a:extLst>
          </p:cNvPr>
          <p:cNvSpPr txBox="1">
            <a:spLocks noChangeArrowheads="1"/>
          </p:cNvSpPr>
          <p:nvPr/>
        </p:nvSpPr>
        <p:spPr bwMode="auto">
          <a:xfrm>
            <a:off x="2946234" y="671810"/>
            <a:ext cx="75999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t>What is the approximate value of first positive zero?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4">
            <a:extLst>
              <a:ext uri="{FF2B5EF4-FFF2-40B4-BE49-F238E27FC236}">
                <a16:creationId xmlns:a16="http://schemas.microsoft.com/office/drawing/2014/main" id="{54950E85-4F73-4822-A46A-6624F8261E47}"/>
              </a:ext>
            </a:extLst>
          </p:cNvPr>
          <p:cNvSpPr txBox="1">
            <a:spLocks noChangeArrowheads="1"/>
          </p:cNvSpPr>
          <p:nvPr/>
        </p:nvSpPr>
        <p:spPr bwMode="auto">
          <a:xfrm>
            <a:off x="6354764" y="5943600"/>
            <a:ext cx="3381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X</a:t>
            </a:r>
          </a:p>
        </p:txBody>
      </p:sp>
      <p:sp>
        <p:nvSpPr>
          <p:cNvPr id="21507" name="TextBox 5">
            <a:extLst>
              <a:ext uri="{FF2B5EF4-FFF2-40B4-BE49-F238E27FC236}">
                <a16:creationId xmlns:a16="http://schemas.microsoft.com/office/drawing/2014/main" id="{467CBCE8-C3F1-49FB-97A2-10AC1594EE0F}"/>
              </a:ext>
            </a:extLst>
          </p:cNvPr>
          <p:cNvSpPr txBox="1">
            <a:spLocks noChangeArrowheads="1"/>
          </p:cNvSpPr>
          <p:nvPr/>
        </p:nvSpPr>
        <p:spPr bwMode="auto">
          <a:xfrm>
            <a:off x="3251201" y="228601"/>
            <a:ext cx="64389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t>f(x) = ln(x+1) + tan(2x)</a:t>
            </a:r>
          </a:p>
          <a:p>
            <a:pPr eaLnBrk="1" hangingPunct="1">
              <a:spcBef>
                <a:spcPct val="0"/>
              </a:spcBef>
              <a:buFontTx/>
              <a:buNone/>
            </a:pPr>
            <a:r>
              <a:rPr lang="en-US" altLang="en-US" sz="2400" dirty="0"/>
              <a:t>Each branch contains a zero.</a:t>
            </a:r>
          </a:p>
          <a:p>
            <a:pPr eaLnBrk="1" hangingPunct="1">
              <a:spcBef>
                <a:spcPct val="0"/>
              </a:spcBef>
              <a:buFontTx/>
              <a:buNone/>
            </a:pPr>
            <a:r>
              <a:rPr lang="en-US" altLang="en-US" sz="2400" dirty="0"/>
              <a:t>Lines connecting branches are plotting artifact</a:t>
            </a:r>
          </a:p>
        </p:txBody>
      </p:sp>
      <p:sp>
        <p:nvSpPr>
          <p:cNvPr id="21508" name="TextBox 4">
            <a:extLst>
              <a:ext uri="{FF2B5EF4-FFF2-40B4-BE49-F238E27FC236}">
                <a16:creationId xmlns:a16="http://schemas.microsoft.com/office/drawing/2014/main" id="{70EEA6D7-5BFD-4AFA-A436-4CAD6284FBE9}"/>
              </a:ext>
            </a:extLst>
          </p:cNvPr>
          <p:cNvSpPr txBox="1">
            <a:spLocks noChangeArrowheads="1"/>
          </p:cNvSpPr>
          <p:nvPr/>
        </p:nvSpPr>
        <p:spPr bwMode="auto">
          <a:xfrm>
            <a:off x="2733676" y="3713163"/>
            <a:ext cx="517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f(x)</a:t>
            </a:r>
          </a:p>
        </p:txBody>
      </p:sp>
      <p:pic>
        <p:nvPicPr>
          <p:cNvPr id="21509" name="Picture 1">
            <a:extLst>
              <a:ext uri="{FF2B5EF4-FFF2-40B4-BE49-F238E27FC236}">
                <a16:creationId xmlns:a16="http://schemas.microsoft.com/office/drawing/2014/main" id="{E4C28247-E1CF-42FE-9C20-42C4311116C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68689" y="1428751"/>
            <a:ext cx="5932487" cy="444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3550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a:extLst>
              <a:ext uri="{FF2B5EF4-FFF2-40B4-BE49-F238E27FC236}">
                <a16:creationId xmlns:a16="http://schemas.microsoft.com/office/drawing/2014/main" id="{5D65C810-CCC5-4C16-ACED-128E7E5C5FA9}"/>
              </a:ext>
            </a:extLst>
          </p:cNvPr>
          <p:cNvSpPr txBox="1">
            <a:spLocks noChangeArrowheads="1"/>
          </p:cNvSpPr>
          <p:nvPr/>
        </p:nvSpPr>
        <p:spPr bwMode="auto">
          <a:xfrm>
            <a:off x="3740329" y="228601"/>
            <a:ext cx="49840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Summary of graphical method</a:t>
            </a:r>
          </a:p>
        </p:txBody>
      </p:sp>
      <p:sp>
        <p:nvSpPr>
          <p:cNvPr id="5123" name="TextBox 1">
            <a:extLst>
              <a:ext uri="{FF2B5EF4-FFF2-40B4-BE49-F238E27FC236}">
                <a16:creationId xmlns:a16="http://schemas.microsoft.com/office/drawing/2014/main" id="{30CDE103-23E7-41B2-A4E4-0038EC803AB7}"/>
              </a:ext>
            </a:extLst>
          </p:cNvPr>
          <p:cNvSpPr txBox="1">
            <a:spLocks noChangeArrowheads="1"/>
          </p:cNvSpPr>
          <p:nvPr/>
        </p:nvSpPr>
        <p:spPr bwMode="auto">
          <a:xfrm>
            <a:off x="288758" y="1166841"/>
            <a:ext cx="11141241"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function [  ]=graphical(</a:t>
            </a:r>
            <a:r>
              <a:rPr kumimoji="0" lang="en-US" alt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fh,xa,xb</a:t>
            </a:r>
            <a:r>
              <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x=</a:t>
            </a:r>
            <a:r>
              <a:rPr kumimoji="0" lang="en-US" alt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linspace</a:t>
            </a:r>
            <a:r>
              <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(xa,xb,100);</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plot(</a:t>
            </a:r>
            <a:r>
              <a:rPr kumimoji="0" lang="en-US" alt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x,fh</a:t>
            </a:r>
            <a:r>
              <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(x))</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grid on</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End</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Download from class webpage</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Write script like</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2400" b="0" i="0" u="none" strike="noStrike" kern="1200" cap="none" spc="0" normalizeH="0" baseline="0" noProof="0" dirty="0" err="1">
                <a:ln>
                  <a:noFill/>
                </a:ln>
                <a:solidFill>
                  <a:prstClr val="black"/>
                </a:solidFill>
                <a:effectLst/>
                <a:uLnTx/>
                <a:uFillTx/>
                <a:latin typeface="Calibri"/>
                <a:ea typeface="+mn-ea"/>
                <a:cs typeface="+mn-cs"/>
              </a:rPr>
              <a:t>myf</a:t>
            </a:r>
            <a:r>
              <a:rPr kumimoji="0" lang="en-US" altLang="en-US" sz="2400" b="0" i="0" u="none" strike="noStrike" kern="1200" cap="none" spc="0" normalizeH="0" baseline="0" noProof="0" dirty="0">
                <a:ln>
                  <a:noFill/>
                </a:ln>
                <a:solidFill>
                  <a:prstClr val="black"/>
                </a:solidFill>
                <a:effectLst/>
                <a:uLnTx/>
                <a:uFillTx/>
                <a:latin typeface="Calibri"/>
                <a:ea typeface="+mn-ea"/>
                <a:cs typeface="+mn-cs"/>
              </a:rPr>
              <a:t>=@(x) 3*x.^3+x.^2-15*x+10;</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a:ea typeface="+mn-ea"/>
                <a:cs typeface="+mn-cs"/>
              </a:rPr>
              <a:t>	graphical(myf,-</a:t>
            </a:r>
            <a:r>
              <a:rPr kumimoji="0" lang="en-US" altLang="en-US" sz="2400" b="0" i="0" u="none" strike="noStrike" kern="1200" cap="none" spc="0" normalizeH="0" baseline="0" noProof="0">
                <a:ln>
                  <a:noFill/>
                </a:ln>
                <a:solidFill>
                  <a:prstClr val="black"/>
                </a:solidFill>
                <a:effectLst/>
                <a:uLnTx/>
                <a:uFillTx/>
                <a:latin typeface="Calibri"/>
                <a:ea typeface="+mn-ea"/>
                <a:cs typeface="+mn-cs"/>
              </a:rPr>
              <a:t>10,10)</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Adjust range of x-axis to permit accurate guess of all zeros of </a:t>
            </a:r>
            <a:r>
              <a:rPr kumimoji="0" lang="en-US" alt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myf</a:t>
            </a: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4321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2">
            <a:extLst>
              <a:ext uri="{FF2B5EF4-FFF2-40B4-BE49-F238E27FC236}">
                <a16:creationId xmlns:a16="http://schemas.microsoft.com/office/drawing/2014/main" id="{B0820D66-24C2-493A-A087-1C832C182FF6}"/>
              </a:ext>
            </a:extLst>
          </p:cNvPr>
          <p:cNvSpPr txBox="1">
            <a:spLocks noChangeArrowheads="1"/>
          </p:cNvSpPr>
          <p:nvPr/>
        </p:nvSpPr>
        <p:spPr bwMode="auto">
          <a:xfrm>
            <a:off x="1752601" y="1219200"/>
            <a:ext cx="8836025"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dirty="0"/>
              <a:t>For a function f(x) of a single independent variable, find all x</a:t>
            </a:r>
            <a:r>
              <a:rPr lang="en-US" altLang="en-US" sz="2400" baseline="-25000" dirty="0"/>
              <a:t>0</a:t>
            </a:r>
            <a:r>
              <a:rPr lang="en-US" altLang="en-US" sz="2400" dirty="0"/>
              <a:t> </a:t>
            </a:r>
          </a:p>
          <a:p>
            <a:pPr>
              <a:spcBef>
                <a:spcPct val="0"/>
              </a:spcBef>
              <a:buFontTx/>
              <a:buNone/>
            </a:pPr>
            <a:r>
              <a:rPr lang="en-US" altLang="en-US" sz="2400" dirty="0"/>
              <a:t>such that f(x</a:t>
            </a:r>
            <a:r>
              <a:rPr lang="en-US" altLang="en-US" sz="2400" baseline="-25000" dirty="0"/>
              <a:t>0</a:t>
            </a:r>
            <a:r>
              <a:rPr lang="en-US" altLang="en-US" sz="2400" dirty="0"/>
              <a:t>)=0.</a:t>
            </a:r>
          </a:p>
          <a:p>
            <a:pPr>
              <a:spcBef>
                <a:spcPct val="0"/>
              </a:spcBef>
              <a:buFontTx/>
              <a:buNone/>
            </a:pPr>
            <a:r>
              <a:rPr lang="en-US" altLang="en-US" sz="2400" dirty="0"/>
              <a:t>(Some methods can be generalized to functions of multiple </a:t>
            </a:r>
          </a:p>
          <a:p>
            <a:pPr>
              <a:spcBef>
                <a:spcPct val="0"/>
              </a:spcBef>
              <a:buFontTx/>
              <a:buNone/>
            </a:pPr>
            <a:r>
              <a:rPr lang="en-US" altLang="en-US" sz="2400" dirty="0"/>
              <a:t>independent variables)</a:t>
            </a:r>
          </a:p>
          <a:p>
            <a:pPr>
              <a:spcBef>
                <a:spcPct val="0"/>
              </a:spcBef>
              <a:buFontTx/>
              <a:buNone/>
            </a:pPr>
            <a:endParaRPr lang="en-US" altLang="en-US" sz="2400" dirty="0"/>
          </a:p>
          <a:p>
            <a:pPr>
              <a:spcBef>
                <a:spcPct val="0"/>
              </a:spcBef>
              <a:buFontTx/>
              <a:buNone/>
            </a:pPr>
            <a:r>
              <a:rPr lang="en-US" altLang="en-US" sz="2400" dirty="0"/>
              <a:t>Other ways that the problem can be stated:</a:t>
            </a:r>
          </a:p>
          <a:p>
            <a:pPr>
              <a:spcBef>
                <a:spcPct val="0"/>
              </a:spcBef>
              <a:buFontTx/>
              <a:buNone/>
            </a:pPr>
            <a:r>
              <a:rPr lang="en-US" altLang="en-US" sz="2400" dirty="0"/>
              <a:t>	find all x where graphs of f</a:t>
            </a:r>
            <a:r>
              <a:rPr lang="en-US" altLang="en-US" sz="2400" baseline="-25000" dirty="0"/>
              <a:t>1</a:t>
            </a:r>
            <a:r>
              <a:rPr lang="en-US" altLang="en-US" sz="2400" dirty="0"/>
              <a:t>(x) and f</a:t>
            </a:r>
            <a:r>
              <a:rPr lang="en-US" altLang="en-US" sz="2400" baseline="-25000" dirty="0"/>
              <a:t>2</a:t>
            </a:r>
            <a:r>
              <a:rPr lang="en-US" altLang="en-US" sz="2400" dirty="0"/>
              <a:t>(x) intersect</a:t>
            </a:r>
          </a:p>
          <a:p>
            <a:pPr>
              <a:spcBef>
                <a:spcPct val="0"/>
              </a:spcBef>
              <a:buFontTx/>
              <a:buNone/>
            </a:pPr>
            <a:r>
              <a:rPr lang="en-US" altLang="en-US" sz="2400" dirty="0"/>
              <a:t>		In this case, find zeros of f(x) = f</a:t>
            </a:r>
            <a:r>
              <a:rPr lang="en-US" altLang="en-US" sz="2400" baseline="-25000" dirty="0"/>
              <a:t>1</a:t>
            </a:r>
            <a:r>
              <a:rPr lang="en-US" altLang="en-US" sz="2400" dirty="0"/>
              <a:t>(x) - f</a:t>
            </a:r>
            <a:r>
              <a:rPr lang="en-US" altLang="en-US" sz="2400" baseline="-25000" dirty="0"/>
              <a:t>2</a:t>
            </a:r>
            <a:r>
              <a:rPr lang="en-US" altLang="en-US" sz="2400" dirty="0"/>
              <a:t>(x) </a:t>
            </a:r>
          </a:p>
          <a:p>
            <a:pPr>
              <a:spcBef>
                <a:spcPct val="0"/>
              </a:spcBef>
              <a:buFontTx/>
              <a:buNone/>
            </a:pPr>
            <a:r>
              <a:rPr lang="en-US" altLang="en-US" sz="2400" dirty="0"/>
              <a:t>	find all extrema of f(x) on [</a:t>
            </a:r>
            <a:r>
              <a:rPr lang="en-US" altLang="en-US" sz="2400" dirty="0" err="1"/>
              <a:t>a,b</a:t>
            </a:r>
            <a:r>
              <a:rPr lang="en-US" altLang="en-US" sz="2400" dirty="0"/>
              <a:t>]</a:t>
            </a:r>
          </a:p>
          <a:p>
            <a:pPr>
              <a:spcBef>
                <a:spcPct val="0"/>
              </a:spcBef>
              <a:buFontTx/>
              <a:buNone/>
            </a:pPr>
            <a:r>
              <a:rPr lang="en-US" altLang="en-US" sz="2400" dirty="0"/>
              <a:t>		In this case, find zeros of df/dx</a:t>
            </a:r>
          </a:p>
        </p:txBody>
      </p:sp>
      <p:sp>
        <p:nvSpPr>
          <p:cNvPr id="4099" name="TextBox 3">
            <a:extLst>
              <a:ext uri="{FF2B5EF4-FFF2-40B4-BE49-F238E27FC236}">
                <a16:creationId xmlns:a16="http://schemas.microsoft.com/office/drawing/2014/main" id="{3B83FE3C-D4C1-484B-96DD-43A226F74456}"/>
              </a:ext>
            </a:extLst>
          </p:cNvPr>
          <p:cNvSpPr txBox="1">
            <a:spLocks noChangeArrowheads="1"/>
          </p:cNvSpPr>
          <p:nvPr/>
        </p:nvSpPr>
        <p:spPr bwMode="auto">
          <a:xfrm>
            <a:off x="3886200" y="457201"/>
            <a:ext cx="322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t>Define the problem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a:extLst>
              <a:ext uri="{FF2B5EF4-FFF2-40B4-BE49-F238E27FC236}">
                <a16:creationId xmlns:a16="http://schemas.microsoft.com/office/drawing/2014/main" id="{5D65C810-CCC5-4C16-ACED-128E7E5C5FA9}"/>
              </a:ext>
            </a:extLst>
          </p:cNvPr>
          <p:cNvSpPr txBox="1">
            <a:spLocks noChangeArrowheads="1"/>
          </p:cNvSpPr>
          <p:nvPr/>
        </p:nvSpPr>
        <p:spPr bwMode="auto">
          <a:xfrm>
            <a:off x="4267200" y="228601"/>
            <a:ext cx="3244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t>Graphical solutions</a:t>
            </a:r>
          </a:p>
        </p:txBody>
      </p:sp>
      <p:sp>
        <p:nvSpPr>
          <p:cNvPr id="5123" name="TextBox 1">
            <a:extLst>
              <a:ext uri="{FF2B5EF4-FFF2-40B4-BE49-F238E27FC236}">
                <a16:creationId xmlns:a16="http://schemas.microsoft.com/office/drawing/2014/main" id="{30CDE103-23E7-41B2-A4E4-0038EC803AB7}"/>
              </a:ext>
            </a:extLst>
          </p:cNvPr>
          <p:cNvSpPr txBox="1">
            <a:spLocks noChangeArrowheads="1"/>
          </p:cNvSpPr>
          <p:nvPr/>
        </p:nvSpPr>
        <p:spPr bwMode="auto">
          <a:xfrm>
            <a:off x="661738" y="1166842"/>
            <a:ext cx="11141241"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dirty="0"/>
              <a:t>function [  ]=graphical(</a:t>
            </a:r>
            <a:r>
              <a:rPr lang="en-US" altLang="en-US" sz="2400" dirty="0" err="1"/>
              <a:t>fh,xa,xb</a:t>
            </a:r>
            <a:r>
              <a:rPr lang="en-US" altLang="en-US" sz="2400" dirty="0"/>
              <a:t>)</a:t>
            </a:r>
          </a:p>
          <a:p>
            <a:pPr>
              <a:spcBef>
                <a:spcPct val="0"/>
              </a:spcBef>
              <a:buFontTx/>
              <a:buNone/>
            </a:pPr>
            <a:r>
              <a:rPr lang="en-US" altLang="en-US" sz="2400" dirty="0"/>
              <a:t>	x=</a:t>
            </a:r>
            <a:r>
              <a:rPr lang="en-US" altLang="en-US" sz="2400" dirty="0" err="1"/>
              <a:t>linspace</a:t>
            </a:r>
            <a:r>
              <a:rPr lang="en-US" altLang="en-US" sz="2400" dirty="0"/>
              <a:t>(xa,xb,100);</a:t>
            </a:r>
          </a:p>
          <a:p>
            <a:pPr>
              <a:spcBef>
                <a:spcPct val="0"/>
              </a:spcBef>
              <a:buFontTx/>
              <a:buNone/>
            </a:pPr>
            <a:r>
              <a:rPr lang="en-US" altLang="en-US" sz="2400" dirty="0"/>
              <a:t>	plot(</a:t>
            </a:r>
            <a:r>
              <a:rPr lang="en-US" altLang="en-US" sz="2400" dirty="0" err="1"/>
              <a:t>x,fh</a:t>
            </a:r>
            <a:r>
              <a:rPr lang="en-US" altLang="en-US" sz="2400" dirty="0"/>
              <a:t>(x))</a:t>
            </a:r>
          </a:p>
          <a:p>
            <a:pPr>
              <a:spcBef>
                <a:spcPct val="0"/>
              </a:spcBef>
              <a:buFontTx/>
              <a:buNone/>
            </a:pPr>
            <a:r>
              <a:rPr lang="en-US" altLang="en-US" sz="2400" dirty="0"/>
              <a:t>	grid on</a:t>
            </a:r>
          </a:p>
          <a:p>
            <a:pPr>
              <a:spcBef>
                <a:spcPct val="0"/>
              </a:spcBef>
              <a:buFontTx/>
              <a:buNone/>
            </a:pPr>
            <a:r>
              <a:rPr lang="en-US" altLang="en-US" sz="2400" dirty="0"/>
              <a:t>end</a:t>
            </a:r>
          </a:p>
          <a:p>
            <a:pPr>
              <a:spcBef>
                <a:spcPct val="0"/>
              </a:spcBef>
              <a:buFontTx/>
              <a:buNone/>
            </a:pPr>
            <a:endParaRPr lang="en-US" altLang="en-US" sz="2400" dirty="0"/>
          </a:p>
          <a:p>
            <a:pPr>
              <a:spcBef>
                <a:spcPct val="0"/>
              </a:spcBef>
              <a:buFontTx/>
              <a:buNone/>
            </a:pPr>
            <a:r>
              <a:rPr lang="en-US" altLang="en-US" sz="2400" dirty="0" err="1"/>
              <a:t>fh</a:t>
            </a:r>
            <a:r>
              <a:rPr lang="en-US" altLang="en-US" sz="2400" dirty="0"/>
              <a:t> is a “function handle” defined before graphical is called</a:t>
            </a:r>
          </a:p>
          <a:p>
            <a:pPr>
              <a:spcBef>
                <a:spcPct val="0"/>
              </a:spcBef>
              <a:buFontTx/>
              <a:buNone/>
            </a:pPr>
            <a:r>
              <a:rPr lang="en-US" altLang="en-US" sz="2400" dirty="0" err="1"/>
              <a:t>xa</a:t>
            </a:r>
            <a:r>
              <a:rPr lang="en-US" altLang="en-US" sz="2400" dirty="0"/>
              <a:t> and </a:t>
            </a:r>
            <a:r>
              <a:rPr lang="en-US" altLang="en-US" sz="2400" dirty="0" err="1"/>
              <a:t>xb</a:t>
            </a:r>
            <a:r>
              <a:rPr lang="en-US" altLang="en-US" sz="2400" dirty="0"/>
              <a:t> are the range of x in the output graph</a:t>
            </a:r>
          </a:p>
          <a:p>
            <a:pPr>
              <a:spcBef>
                <a:spcPct val="0"/>
              </a:spcBef>
              <a:buFontTx/>
              <a:buNone/>
            </a:pPr>
            <a:r>
              <a:rPr lang="en-US" altLang="en-US" sz="2400" dirty="0"/>
              <a:t>grid helps us locate the zeros</a:t>
            </a:r>
          </a:p>
          <a:p>
            <a:pPr>
              <a:spcBef>
                <a:spcPct val="0"/>
              </a:spcBef>
              <a:buFontTx/>
              <a:buNone/>
            </a:pPr>
            <a:endParaRPr lang="en-US" altLang="en-US" sz="2400" dirty="0"/>
          </a:p>
          <a:p>
            <a:pPr>
              <a:spcBef>
                <a:spcPct val="0"/>
              </a:spcBef>
              <a:buFontTx/>
              <a:buNone/>
            </a:pPr>
            <a:r>
              <a:rPr lang="en-US" altLang="en-US" sz="2400" dirty="0"/>
              <a:t>Note: this function only returns a graph</a:t>
            </a:r>
          </a:p>
          <a:p>
            <a:pPr>
              <a:spcBef>
                <a:spcPct val="0"/>
              </a:spcBef>
              <a:buFontTx/>
              <a:buNone/>
            </a:pPr>
            <a:r>
              <a:rPr lang="en-US" altLang="en-US" sz="2400" dirty="0"/>
              <a:t>No numerical values are returned so no variables are needed between [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a:extLst>
              <a:ext uri="{FF2B5EF4-FFF2-40B4-BE49-F238E27FC236}">
                <a16:creationId xmlns:a16="http://schemas.microsoft.com/office/drawing/2014/main" id="{0A1C51D6-1B44-47CF-AD67-79F0A1BE5E25}"/>
              </a:ext>
            </a:extLst>
          </p:cNvPr>
          <p:cNvSpPr txBox="1">
            <a:spLocks noChangeArrowheads="1"/>
          </p:cNvSpPr>
          <p:nvPr/>
        </p:nvSpPr>
        <p:spPr bwMode="auto">
          <a:xfrm>
            <a:off x="4267200" y="228601"/>
            <a:ext cx="3244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t>Graphical solutions</a:t>
            </a:r>
          </a:p>
        </p:txBody>
      </p:sp>
      <p:sp>
        <p:nvSpPr>
          <p:cNvPr id="6147" name="TextBox 1">
            <a:extLst>
              <a:ext uri="{FF2B5EF4-FFF2-40B4-BE49-F238E27FC236}">
                <a16:creationId xmlns:a16="http://schemas.microsoft.com/office/drawing/2014/main" id="{7C95407E-0442-42B2-850A-80A1E4477085}"/>
              </a:ext>
            </a:extLst>
          </p:cNvPr>
          <p:cNvSpPr txBox="1">
            <a:spLocks noChangeArrowheads="1"/>
          </p:cNvSpPr>
          <p:nvPr/>
        </p:nvSpPr>
        <p:spPr bwMode="auto">
          <a:xfrm>
            <a:off x="553453" y="1371601"/>
            <a:ext cx="1124952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dirty="0"/>
              <a:t>function [  ]=graphical(</a:t>
            </a:r>
            <a:r>
              <a:rPr lang="en-US" altLang="en-US" sz="2400" dirty="0" err="1"/>
              <a:t>fh,xa,xb</a:t>
            </a:r>
            <a:r>
              <a:rPr lang="en-US" altLang="en-US" sz="2400" dirty="0"/>
              <a:t>)</a:t>
            </a:r>
          </a:p>
          <a:p>
            <a:pPr>
              <a:spcBef>
                <a:spcPct val="0"/>
              </a:spcBef>
              <a:buFontTx/>
              <a:buNone/>
            </a:pPr>
            <a:r>
              <a:rPr lang="en-US" altLang="en-US" sz="2400" dirty="0"/>
              <a:t>	x=</a:t>
            </a:r>
            <a:r>
              <a:rPr lang="en-US" altLang="en-US" sz="2400" dirty="0" err="1"/>
              <a:t>linspace</a:t>
            </a:r>
            <a:r>
              <a:rPr lang="en-US" altLang="en-US" sz="2400" dirty="0"/>
              <a:t>(xa,xb,100);</a:t>
            </a:r>
          </a:p>
          <a:p>
            <a:pPr>
              <a:spcBef>
                <a:spcPct val="0"/>
              </a:spcBef>
              <a:buFontTx/>
              <a:buNone/>
            </a:pPr>
            <a:r>
              <a:rPr lang="en-US" altLang="en-US" sz="2400" dirty="0"/>
              <a:t>	plot(</a:t>
            </a:r>
            <a:r>
              <a:rPr lang="en-US" altLang="en-US" sz="2400" dirty="0" err="1"/>
              <a:t>x,fh</a:t>
            </a:r>
            <a:r>
              <a:rPr lang="en-US" altLang="en-US" sz="2400" dirty="0"/>
              <a:t>(x))</a:t>
            </a:r>
          </a:p>
          <a:p>
            <a:pPr>
              <a:spcBef>
                <a:spcPct val="0"/>
              </a:spcBef>
              <a:buFontTx/>
              <a:buNone/>
            </a:pPr>
            <a:r>
              <a:rPr lang="en-US" altLang="en-US" sz="2400" dirty="0"/>
              <a:t>	grid on</a:t>
            </a:r>
          </a:p>
          <a:p>
            <a:pPr>
              <a:spcBef>
                <a:spcPct val="0"/>
              </a:spcBef>
              <a:buFontTx/>
              <a:buNone/>
            </a:pPr>
            <a:r>
              <a:rPr lang="en-US" altLang="en-US" sz="2400" dirty="0"/>
              <a:t>end</a:t>
            </a:r>
          </a:p>
          <a:p>
            <a:pPr>
              <a:spcBef>
                <a:spcPct val="0"/>
              </a:spcBef>
              <a:buFontTx/>
              <a:buNone/>
            </a:pPr>
            <a:endParaRPr lang="en-US" altLang="en-US" sz="2400" dirty="0"/>
          </a:p>
          <a:p>
            <a:pPr>
              <a:spcBef>
                <a:spcPct val="0"/>
              </a:spcBef>
              <a:buFontTx/>
              <a:buNone/>
            </a:pPr>
            <a:r>
              <a:rPr lang="en-US" altLang="en-US" sz="2400" dirty="0"/>
              <a:t>graphical calls </a:t>
            </a:r>
            <a:r>
              <a:rPr lang="en-US" altLang="en-US" sz="2400" dirty="0" err="1"/>
              <a:t>linspace</a:t>
            </a:r>
            <a:r>
              <a:rPr lang="en-US" altLang="en-US" sz="2400" dirty="0"/>
              <a:t> to generate a vector of equally spaced x-values between </a:t>
            </a:r>
            <a:r>
              <a:rPr lang="en-US" altLang="en-US" sz="2400" dirty="0" err="1"/>
              <a:t>xa</a:t>
            </a:r>
            <a:r>
              <a:rPr lang="en-US" altLang="en-US" sz="2400" dirty="0"/>
              <a:t> and </a:t>
            </a:r>
            <a:r>
              <a:rPr lang="en-US" altLang="en-US" sz="2400" dirty="0" err="1"/>
              <a:t>xb</a:t>
            </a:r>
            <a:r>
              <a:rPr lang="en-US" altLang="en-US" sz="2400" dirty="0"/>
              <a:t> that includes the end points.</a:t>
            </a:r>
          </a:p>
          <a:p>
            <a:pPr>
              <a:spcBef>
                <a:spcPct val="0"/>
              </a:spcBef>
              <a:buFontTx/>
              <a:buNone/>
            </a:pPr>
            <a:endParaRPr lang="en-US" altLang="en-US" sz="2400" dirty="0"/>
          </a:p>
          <a:p>
            <a:pPr>
              <a:spcBef>
                <a:spcPct val="0"/>
              </a:spcBef>
              <a:buFontTx/>
              <a:buNone/>
            </a:pPr>
            <a:r>
              <a:rPr lang="en-US" altLang="en-US" sz="2400" dirty="0"/>
              <a:t>The semicolon after the call to </a:t>
            </a:r>
            <a:r>
              <a:rPr lang="en-US" altLang="en-US" sz="2400" dirty="0" err="1"/>
              <a:t>linspace</a:t>
            </a:r>
            <a:r>
              <a:rPr lang="en-US" altLang="en-US" sz="2400" dirty="0"/>
              <a:t> suppresses the display of x-values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
            <a:extLst>
              <a:ext uri="{FF2B5EF4-FFF2-40B4-BE49-F238E27FC236}">
                <a16:creationId xmlns:a16="http://schemas.microsoft.com/office/drawing/2014/main" id="{DC1A6C9D-C63D-45D4-8D8F-00F55BAB224F}"/>
              </a:ext>
            </a:extLst>
          </p:cNvPr>
          <p:cNvSpPr txBox="1">
            <a:spLocks noChangeArrowheads="1"/>
          </p:cNvSpPr>
          <p:nvPr/>
        </p:nvSpPr>
        <p:spPr bwMode="auto">
          <a:xfrm>
            <a:off x="4267200" y="228601"/>
            <a:ext cx="3244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t>Graphical solutions</a:t>
            </a:r>
          </a:p>
        </p:txBody>
      </p:sp>
      <p:sp>
        <p:nvSpPr>
          <p:cNvPr id="7171" name="TextBox 1">
            <a:extLst>
              <a:ext uri="{FF2B5EF4-FFF2-40B4-BE49-F238E27FC236}">
                <a16:creationId xmlns:a16="http://schemas.microsoft.com/office/drawing/2014/main" id="{C2A41934-2A9C-4943-8D9A-682B8D5C8D17}"/>
              </a:ext>
            </a:extLst>
          </p:cNvPr>
          <p:cNvSpPr txBox="1">
            <a:spLocks noChangeArrowheads="1"/>
          </p:cNvSpPr>
          <p:nvPr/>
        </p:nvSpPr>
        <p:spPr bwMode="auto">
          <a:xfrm>
            <a:off x="577516" y="1371601"/>
            <a:ext cx="11093116"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dirty="0"/>
              <a:t>function [  ]=graphical(</a:t>
            </a:r>
            <a:r>
              <a:rPr lang="en-US" altLang="en-US" sz="2400" dirty="0" err="1"/>
              <a:t>fh,xa,xb</a:t>
            </a:r>
            <a:r>
              <a:rPr lang="en-US" altLang="en-US" sz="2400" dirty="0"/>
              <a:t>)</a:t>
            </a:r>
          </a:p>
          <a:p>
            <a:pPr>
              <a:spcBef>
                <a:spcPct val="0"/>
              </a:spcBef>
              <a:buFontTx/>
              <a:buNone/>
            </a:pPr>
            <a:r>
              <a:rPr lang="en-US" altLang="en-US" sz="2400" dirty="0"/>
              <a:t>	x=</a:t>
            </a:r>
            <a:r>
              <a:rPr lang="en-US" altLang="en-US" sz="2400" dirty="0" err="1"/>
              <a:t>linspace</a:t>
            </a:r>
            <a:r>
              <a:rPr lang="en-US" altLang="en-US" sz="2400" dirty="0"/>
              <a:t>(xa,xb,100);</a:t>
            </a:r>
          </a:p>
          <a:p>
            <a:pPr>
              <a:spcBef>
                <a:spcPct val="0"/>
              </a:spcBef>
              <a:buFontTx/>
              <a:buNone/>
            </a:pPr>
            <a:r>
              <a:rPr lang="en-US" altLang="en-US" sz="2400" dirty="0"/>
              <a:t>	plot(</a:t>
            </a:r>
            <a:r>
              <a:rPr lang="en-US" altLang="en-US" sz="2400" dirty="0" err="1"/>
              <a:t>x,fh</a:t>
            </a:r>
            <a:r>
              <a:rPr lang="en-US" altLang="en-US" sz="2400" dirty="0"/>
              <a:t>(x))</a:t>
            </a:r>
          </a:p>
          <a:p>
            <a:pPr>
              <a:spcBef>
                <a:spcPct val="0"/>
              </a:spcBef>
              <a:buFontTx/>
              <a:buNone/>
            </a:pPr>
            <a:r>
              <a:rPr lang="en-US" altLang="en-US" sz="2400" dirty="0"/>
              <a:t>	grid on</a:t>
            </a:r>
          </a:p>
          <a:p>
            <a:pPr>
              <a:spcBef>
                <a:spcPct val="0"/>
              </a:spcBef>
              <a:buFontTx/>
              <a:buNone/>
            </a:pPr>
            <a:r>
              <a:rPr lang="en-US" altLang="en-US" sz="2400" dirty="0"/>
              <a:t>end</a:t>
            </a:r>
          </a:p>
          <a:p>
            <a:pPr>
              <a:spcBef>
                <a:spcPct val="0"/>
              </a:spcBef>
              <a:buFontTx/>
              <a:buNone/>
            </a:pPr>
            <a:endParaRPr lang="en-US" altLang="en-US" sz="2400" dirty="0"/>
          </a:p>
          <a:p>
            <a:pPr>
              <a:spcBef>
                <a:spcPct val="0"/>
              </a:spcBef>
              <a:buFontTx/>
              <a:buNone/>
            </a:pPr>
            <a:r>
              <a:rPr lang="en-US" altLang="en-US" sz="2400" dirty="0"/>
              <a:t>graphical calls plot to generate the graph. In this case plot is using 2 vectors, x and </a:t>
            </a:r>
            <a:r>
              <a:rPr lang="en-US" altLang="en-US" sz="2400" dirty="0" err="1"/>
              <a:t>fh</a:t>
            </a:r>
            <a:r>
              <a:rPr lang="en-US" altLang="en-US" sz="2400" dirty="0"/>
              <a:t>(x). </a:t>
            </a:r>
          </a:p>
          <a:p>
            <a:pPr>
              <a:spcBef>
                <a:spcPct val="0"/>
              </a:spcBef>
              <a:buFontTx/>
              <a:buNone/>
            </a:pPr>
            <a:r>
              <a:rPr lang="en-US" altLang="en-US" sz="2400" dirty="0"/>
              <a:t>When a vector is passed to a function, a vector is returned. Vector </a:t>
            </a:r>
            <a:r>
              <a:rPr lang="en-US" altLang="en-US" sz="2400" dirty="0" err="1"/>
              <a:t>fh</a:t>
            </a:r>
            <a:r>
              <a:rPr lang="en-US" altLang="en-US" sz="2400" dirty="0"/>
              <a:t>(x) contains the values of the function at the equally-spaced x-values.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a:extLst>
              <a:ext uri="{FF2B5EF4-FFF2-40B4-BE49-F238E27FC236}">
                <a16:creationId xmlns:a16="http://schemas.microsoft.com/office/drawing/2014/main" id="{76346314-0F2F-456C-8721-58405EABD4D7}"/>
              </a:ext>
            </a:extLst>
          </p:cNvPr>
          <p:cNvSpPr txBox="1">
            <a:spLocks noChangeArrowheads="1"/>
          </p:cNvSpPr>
          <p:nvPr/>
        </p:nvSpPr>
        <p:spPr bwMode="auto">
          <a:xfrm>
            <a:off x="4267200" y="228601"/>
            <a:ext cx="3244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t>Graphical solutions</a:t>
            </a:r>
          </a:p>
        </p:txBody>
      </p:sp>
      <p:sp>
        <p:nvSpPr>
          <p:cNvPr id="8195" name="TextBox 1">
            <a:extLst>
              <a:ext uri="{FF2B5EF4-FFF2-40B4-BE49-F238E27FC236}">
                <a16:creationId xmlns:a16="http://schemas.microsoft.com/office/drawing/2014/main" id="{17B28C76-D6C1-467A-B274-53D4C8807CC3}"/>
              </a:ext>
            </a:extLst>
          </p:cNvPr>
          <p:cNvSpPr txBox="1">
            <a:spLocks noChangeArrowheads="1"/>
          </p:cNvSpPr>
          <p:nvPr/>
        </p:nvSpPr>
        <p:spPr bwMode="auto">
          <a:xfrm>
            <a:off x="537411" y="990097"/>
            <a:ext cx="11117178"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dirty="0"/>
              <a:t>function [  ]=graphical(</a:t>
            </a:r>
            <a:r>
              <a:rPr lang="en-US" altLang="en-US" sz="2000" dirty="0" err="1"/>
              <a:t>fh,xa,xb</a:t>
            </a:r>
            <a:r>
              <a:rPr lang="en-US" altLang="en-US" sz="2000" dirty="0"/>
              <a:t>)</a:t>
            </a:r>
          </a:p>
          <a:p>
            <a:pPr>
              <a:spcBef>
                <a:spcPct val="0"/>
              </a:spcBef>
              <a:buFontTx/>
              <a:buNone/>
            </a:pPr>
            <a:r>
              <a:rPr lang="en-US" altLang="en-US" sz="2000" dirty="0"/>
              <a:t>	x=</a:t>
            </a:r>
            <a:r>
              <a:rPr lang="en-US" altLang="en-US" sz="2000" dirty="0" err="1"/>
              <a:t>linspace</a:t>
            </a:r>
            <a:r>
              <a:rPr lang="en-US" altLang="en-US" sz="2000" dirty="0"/>
              <a:t>(xa,xb,100);</a:t>
            </a:r>
          </a:p>
          <a:p>
            <a:pPr>
              <a:spcBef>
                <a:spcPct val="0"/>
              </a:spcBef>
              <a:buFontTx/>
              <a:buNone/>
            </a:pPr>
            <a:r>
              <a:rPr lang="en-US" altLang="en-US" sz="2000" dirty="0"/>
              <a:t>	plot(</a:t>
            </a:r>
            <a:r>
              <a:rPr lang="en-US" altLang="en-US" sz="2000" dirty="0" err="1"/>
              <a:t>x,fh</a:t>
            </a:r>
            <a:r>
              <a:rPr lang="en-US" altLang="en-US" sz="2000" dirty="0"/>
              <a:t>(x))</a:t>
            </a:r>
          </a:p>
          <a:p>
            <a:pPr>
              <a:spcBef>
                <a:spcPct val="0"/>
              </a:spcBef>
              <a:buFontTx/>
              <a:buNone/>
            </a:pPr>
            <a:r>
              <a:rPr lang="en-US" altLang="en-US" sz="2000" dirty="0"/>
              <a:t>	grid on</a:t>
            </a:r>
          </a:p>
          <a:p>
            <a:pPr>
              <a:spcBef>
                <a:spcPct val="0"/>
              </a:spcBef>
              <a:buFontTx/>
              <a:buNone/>
            </a:pPr>
            <a:r>
              <a:rPr lang="en-US" altLang="en-US" sz="2000" dirty="0"/>
              <a:t>end</a:t>
            </a:r>
          </a:p>
          <a:p>
            <a:pPr>
              <a:spcBef>
                <a:spcPct val="0"/>
              </a:spcBef>
              <a:buFontTx/>
              <a:buNone/>
            </a:pPr>
            <a:endParaRPr lang="en-US" altLang="en-US" sz="2000" dirty="0"/>
          </a:p>
          <a:p>
            <a:pPr>
              <a:spcBef>
                <a:spcPct val="0"/>
              </a:spcBef>
              <a:buFontTx/>
              <a:buNone/>
            </a:pPr>
            <a:r>
              <a:rPr lang="en-US" altLang="en-US" sz="2000" dirty="0"/>
              <a:t>This function is on the class webpage, but you could create this function using the function macro under “New” then save the .m file using the name “graphical”. We will use this function in class.</a:t>
            </a:r>
          </a:p>
        </p:txBody>
      </p:sp>
      <p:pic>
        <p:nvPicPr>
          <p:cNvPr id="8196" name="Picture 1">
            <a:extLst>
              <a:ext uri="{FF2B5EF4-FFF2-40B4-BE49-F238E27FC236}">
                <a16:creationId xmlns:a16="http://schemas.microsoft.com/office/drawing/2014/main" id="{AFCF11D8-11F9-46B5-9593-7065EA6FDE3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4495801"/>
            <a:ext cx="89154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7BFB31F1-B3EA-4DA5-A1B0-8AAFA02F019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39780" y="173037"/>
            <a:ext cx="3008313" cy="651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EEE74FC-C78E-45CE-ACE1-2AFDBD46203C}"/>
              </a:ext>
            </a:extLst>
          </p:cNvPr>
          <p:cNvSpPr txBox="1"/>
          <p:nvPr/>
        </p:nvSpPr>
        <p:spPr>
          <a:xfrm>
            <a:off x="5109410" y="745958"/>
            <a:ext cx="3649579"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Setting the MATLAB path</a:t>
            </a:r>
          </a:p>
        </p:txBody>
      </p:sp>
      <p:sp>
        <p:nvSpPr>
          <p:cNvPr id="3" name="TextBox 2">
            <a:extLst>
              <a:ext uri="{FF2B5EF4-FFF2-40B4-BE49-F238E27FC236}">
                <a16:creationId xmlns:a16="http://schemas.microsoft.com/office/drawing/2014/main" id="{3DE1CD4A-F14D-4C0D-B86C-922A1D8F0F8A}"/>
              </a:ext>
            </a:extLst>
          </p:cNvPr>
          <p:cNvSpPr txBox="1"/>
          <p:nvPr/>
        </p:nvSpPr>
        <p:spPr>
          <a:xfrm>
            <a:off x="4856747" y="1503947"/>
            <a:ext cx="6632991" cy="230832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 have MATLAB function codes on a thumb drive along with other lecture materials.</a:t>
            </a:r>
          </a:p>
          <a:p>
            <a:r>
              <a:rPr lang="en-US" sz="2400" dirty="0">
                <a:latin typeface="Arial" panose="020B0604020202020204" pitchFamily="34" charset="0"/>
                <a:cs typeface="Arial" panose="020B0604020202020204" pitchFamily="34" charset="0"/>
              </a:rPr>
              <a:t>In this example the root-finding functions are in a folder called “function codes”</a:t>
            </a:r>
          </a:p>
          <a:p>
            <a:r>
              <a:rPr lang="en-US" sz="2400" dirty="0">
                <a:latin typeface="Arial" panose="020B0604020202020204" pitchFamily="34" charset="0"/>
                <a:cs typeface="Arial" panose="020B0604020202020204" pitchFamily="34" charset="0"/>
              </a:rPr>
              <a:t>If I click on that folder name, MATLAB sets a path to these functions.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a:extLst>
              <a:ext uri="{FF2B5EF4-FFF2-40B4-BE49-F238E27FC236}">
                <a16:creationId xmlns:a16="http://schemas.microsoft.com/office/drawing/2014/main" id="{8EC6F315-D457-4BF4-91D2-0684446F6CD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1474" y="256675"/>
            <a:ext cx="6189663" cy="563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66B10E1-E33F-46B4-ADFD-239711A68D5A}"/>
              </a:ext>
            </a:extLst>
          </p:cNvPr>
          <p:cNvSpPr txBox="1"/>
          <p:nvPr/>
        </p:nvSpPr>
        <p:spPr>
          <a:xfrm>
            <a:off x="7347283" y="757989"/>
            <a:ext cx="3649579" cy="230832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After MATLAB sets the path, the “Current Folder” window looks like this.</a:t>
            </a:r>
          </a:p>
          <a:p>
            <a:r>
              <a:rPr lang="en-US" sz="2400" dirty="0">
                <a:latin typeface="Arial" panose="020B0604020202020204" pitchFamily="34" charset="0"/>
                <a:cs typeface="Arial" panose="020B0604020202020204" pitchFamily="34" charset="0"/>
              </a:rPr>
              <a:t>Now the listed functions are available to use in scripts.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1">
            <a:extLst>
              <a:ext uri="{FF2B5EF4-FFF2-40B4-BE49-F238E27FC236}">
                <a16:creationId xmlns:a16="http://schemas.microsoft.com/office/drawing/2014/main" id="{9BB4F8D6-50DA-486E-8839-3D24A0722B83}"/>
              </a:ext>
            </a:extLst>
          </p:cNvPr>
          <p:cNvSpPr txBox="1">
            <a:spLocks noChangeArrowheads="1"/>
          </p:cNvSpPr>
          <p:nvPr/>
        </p:nvSpPr>
        <p:spPr bwMode="auto">
          <a:xfrm>
            <a:off x="3414817" y="529390"/>
            <a:ext cx="53623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dirty="0"/>
              <a:t>Functions with vector arguments</a:t>
            </a:r>
          </a:p>
        </p:txBody>
      </p:sp>
      <p:sp>
        <p:nvSpPr>
          <p:cNvPr id="12291" name="TextBox 1">
            <a:extLst>
              <a:ext uri="{FF2B5EF4-FFF2-40B4-BE49-F238E27FC236}">
                <a16:creationId xmlns:a16="http://schemas.microsoft.com/office/drawing/2014/main" id="{8EEE7E12-D55B-4E15-A83A-E18889C74E3C}"/>
              </a:ext>
            </a:extLst>
          </p:cNvPr>
          <p:cNvSpPr txBox="1">
            <a:spLocks noChangeArrowheads="1"/>
          </p:cNvSpPr>
          <p:nvPr/>
        </p:nvSpPr>
        <p:spPr bwMode="auto">
          <a:xfrm>
            <a:off x="573504" y="1351508"/>
            <a:ext cx="1104499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dirty="0"/>
              <a:t>In functions with vector argument, like </a:t>
            </a:r>
            <a:r>
              <a:rPr kumimoji="0" lang="en-US" altLang="en-US" sz="2400" b="0" i="0" u="none" strike="noStrike" kern="1200" cap="none" spc="0" normalizeH="0" baseline="0" noProof="0" dirty="0" err="1">
                <a:ln>
                  <a:noFill/>
                </a:ln>
                <a:solidFill>
                  <a:prstClr val="black"/>
                </a:solidFill>
                <a:effectLst/>
                <a:uLnTx/>
                <a:uFillTx/>
                <a:cs typeface="Arial" panose="020B0604020202020204" pitchFamily="34" charset="0"/>
              </a:rPr>
              <a:t>myf</a:t>
            </a:r>
            <a:r>
              <a:rPr kumimoji="0" lang="en-US" altLang="en-US" sz="2400" b="0" i="0" u="none" strike="noStrike" kern="1200" cap="none" spc="0" normalizeH="0" baseline="0" noProof="0" dirty="0">
                <a:ln>
                  <a:noFill/>
                </a:ln>
                <a:solidFill>
                  <a:prstClr val="black"/>
                </a:solidFill>
                <a:effectLst/>
                <a:uLnTx/>
                <a:uFillTx/>
                <a:cs typeface="Arial" panose="020B0604020202020204" pitchFamily="34" charset="0"/>
              </a:rPr>
              <a:t>=@(x) exp(x)-3*x.^2,</a:t>
            </a:r>
            <a:r>
              <a:rPr lang="en-US" altLang="en-US" sz="2400" dirty="0">
                <a:cs typeface="Arial" panose="020B0604020202020204" pitchFamily="34" charset="0"/>
              </a:rPr>
              <a:t> </a:t>
            </a:r>
            <a:r>
              <a:rPr lang="en-US" altLang="en-US" sz="2400" dirty="0"/>
              <a:t>multiply, divide and exponentiation can have several meanings. </a:t>
            </a:r>
          </a:p>
          <a:p>
            <a:pPr>
              <a:spcBef>
                <a:spcPct val="0"/>
              </a:spcBef>
              <a:buFontTx/>
              <a:buNone/>
            </a:pPr>
            <a:endParaRPr lang="en-US" altLang="en-US" sz="2400" dirty="0"/>
          </a:p>
          <a:p>
            <a:pPr>
              <a:spcBef>
                <a:spcPct val="0"/>
              </a:spcBef>
              <a:buFontTx/>
              <a:buNone/>
            </a:pPr>
            <a:r>
              <a:rPr lang="en-US" altLang="en-US" sz="2400" dirty="0"/>
              <a:t>We will always mean ‘component-by-component’, which we specify by .*, ./, and .^, respectively. </a:t>
            </a:r>
          </a:p>
          <a:p>
            <a:pPr>
              <a:spcBef>
                <a:spcPct val="0"/>
              </a:spcBef>
              <a:buFontTx/>
              <a:buNone/>
            </a:pPr>
            <a:endParaRPr lang="en-US" altLang="en-US" sz="2400" dirty="0"/>
          </a:p>
          <a:p>
            <a:pPr>
              <a:spcBef>
                <a:spcPct val="0"/>
              </a:spcBef>
              <a:buFontTx/>
              <a:buNone/>
            </a:pPr>
            <a:r>
              <a:rPr lang="en-US" altLang="en-US" sz="2400" dirty="0"/>
              <a:t>z=x.*y is a vector with components that are the product of the corresponding components of vectors x and y.</a:t>
            </a:r>
          </a:p>
          <a:p>
            <a:pPr>
              <a:spcBef>
                <a:spcPct val="0"/>
              </a:spcBef>
              <a:buFontTx/>
              <a:buNone/>
            </a:pPr>
            <a:endParaRPr lang="en-US" altLang="en-US" sz="2400" dirty="0"/>
          </a:p>
          <a:p>
            <a:pPr>
              <a:spcBef>
                <a:spcPct val="0"/>
              </a:spcBef>
              <a:buFontTx/>
              <a:buNone/>
            </a:pPr>
            <a:r>
              <a:rPr lang="en-US" altLang="en-US" sz="2400" dirty="0"/>
              <a:t>.+ and .- are not defined because addition and subtraction of vectors is always ‘component-by-component’.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788</TotalTime>
  <Words>1231</Words>
  <Application>Microsoft Office PowerPoint</Application>
  <PresentationFormat>Widescreen</PresentationFormat>
  <Paragraphs>124</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H. Miller</dc:creator>
  <cp:lastModifiedBy>Miller, John H</cp:lastModifiedBy>
  <cp:revision>58</cp:revision>
  <cp:lastPrinted>2023-01-12T18:53:16Z</cp:lastPrinted>
  <dcterms:created xsi:type="dcterms:W3CDTF">2015-08-24T20:50:38Z</dcterms:created>
  <dcterms:modified xsi:type="dcterms:W3CDTF">2024-01-09T04:36:40Z</dcterms:modified>
</cp:coreProperties>
</file>