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60" r:id="rId3"/>
    <p:sldId id="261" r:id="rId4"/>
    <p:sldId id="306" r:id="rId5"/>
    <p:sldId id="268" r:id="rId6"/>
    <p:sldId id="272" r:id="rId7"/>
    <p:sldId id="304" r:id="rId8"/>
    <p:sldId id="305" r:id="rId9"/>
    <p:sldId id="296" r:id="rId10"/>
    <p:sldId id="312" r:id="rId11"/>
    <p:sldId id="275" r:id="rId12"/>
    <p:sldId id="276" r:id="rId13"/>
    <p:sldId id="311" r:id="rId14"/>
    <p:sldId id="285" r:id="rId15"/>
    <p:sldId id="310" r:id="rId16"/>
    <p:sldId id="27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8FCBD-6E93-4128-B4F5-EBB278B7610A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853DF-5AA7-4611-9995-C98EB125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9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5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6CB05-AA82-47C8-AD8E-F4D7DCD85CFC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6">
            <a:extLst>
              <a:ext uri="{FF2B5EF4-FFF2-40B4-BE49-F238E27FC236}">
                <a16:creationId xmlns:a16="http://schemas.microsoft.com/office/drawing/2014/main" id="{1DCBABBB-DF7C-4883-B6AB-F7BD1FD66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3163" y="1535906"/>
            <a:ext cx="7321550" cy="378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Ax</a:t>
            </a:r>
            <a:r>
              <a:rPr lang="en-US" altLang="en-US" sz="2000" dirty="0"/>
              <a:t> = </a:t>
            </a:r>
            <a:r>
              <a:rPr lang="en-US" altLang="en-US" sz="2000" dirty="0">
                <a:latin typeface="Symbol" panose="05050102010706020507" pitchFamily="18" charset="2"/>
              </a:rPr>
              <a:t>l</a:t>
            </a:r>
            <a:r>
              <a:rPr lang="en-US" altLang="en-US" sz="2000" b="1" dirty="0"/>
              <a:t>x</a:t>
            </a:r>
            <a:r>
              <a:rPr lang="en-US" altLang="en-US" sz="2000" dirty="0"/>
              <a:t>, is the “eigenvalue” equation of square matrix </a:t>
            </a:r>
            <a:r>
              <a:rPr lang="en-US" altLang="en-US" sz="2000" b="1" dirty="0"/>
              <a:t>A</a:t>
            </a:r>
            <a:r>
              <a:rPr lang="en-US" altLang="en-US" sz="20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defines a special set of vectors in span(</a:t>
            </a:r>
            <a:r>
              <a:rPr lang="en-US" altLang="en-US" sz="2000" b="1" dirty="0"/>
              <a:t>A</a:t>
            </a:r>
            <a:r>
              <a:rPr lang="en-US" altLang="en-US" sz="2000" dirty="0"/>
              <a:t>) such that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transformation by </a:t>
            </a:r>
            <a:r>
              <a:rPr lang="en-US" altLang="en-US" sz="2000" b="1" dirty="0"/>
              <a:t>A</a:t>
            </a:r>
            <a:r>
              <a:rPr lang="en-US" altLang="en-US" sz="2000" dirty="0"/>
              <a:t> only changes their magnitude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The set of eigenvalues </a:t>
            </a:r>
            <a:r>
              <a:rPr lang="en-US" altLang="en-US" sz="2000" dirty="0">
                <a:latin typeface="Symbol" panose="05050102010706020507" pitchFamily="18" charset="2"/>
              </a:rPr>
              <a:t>l</a:t>
            </a:r>
            <a:r>
              <a:rPr lang="en-US" altLang="en-US" sz="2000" dirty="0"/>
              <a:t> of </a:t>
            </a:r>
            <a:r>
              <a:rPr lang="en-US" altLang="en-US" sz="2000" b="1" dirty="0"/>
              <a:t>A</a:t>
            </a:r>
            <a:r>
              <a:rPr lang="en-US" altLang="en-US" sz="2000" dirty="0"/>
              <a:t> is called the “spectrum” of </a:t>
            </a:r>
            <a:r>
              <a:rPr lang="en-US" altLang="en-US" sz="2000" b="1" dirty="0"/>
              <a:t>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The largest eigenvalue of </a:t>
            </a:r>
            <a:r>
              <a:rPr lang="en-US" altLang="en-US" sz="2000" b="1" dirty="0"/>
              <a:t>A</a:t>
            </a:r>
            <a:r>
              <a:rPr lang="en-US" altLang="en-US" sz="2000" dirty="0"/>
              <a:t> is called the “spectral radius” of </a:t>
            </a:r>
            <a:r>
              <a:rPr lang="en-US" altLang="en-US" sz="2000" b="1" dirty="0"/>
              <a:t>A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x</a:t>
            </a:r>
            <a:r>
              <a:rPr lang="en-US" altLang="en-US" sz="2000" dirty="0"/>
              <a:t> in </a:t>
            </a:r>
            <a:r>
              <a:rPr lang="en-US" altLang="en-US" sz="2000" b="1" dirty="0"/>
              <a:t>Ax</a:t>
            </a:r>
            <a:r>
              <a:rPr lang="en-US" altLang="en-US" sz="2000" dirty="0"/>
              <a:t> = </a:t>
            </a:r>
            <a:r>
              <a:rPr lang="en-US" altLang="en-US" sz="2000" dirty="0">
                <a:latin typeface="Symbol" panose="05050102010706020507" pitchFamily="18" charset="2"/>
              </a:rPr>
              <a:t>l</a:t>
            </a:r>
            <a:r>
              <a:rPr lang="en-US" altLang="en-US" sz="2000" b="1" dirty="0"/>
              <a:t>x</a:t>
            </a:r>
            <a:r>
              <a:rPr lang="en-US" altLang="en-US" sz="2000" dirty="0"/>
              <a:t> is, technically, a “</a:t>
            </a:r>
            <a:r>
              <a:rPr lang="en-US" altLang="en-US" sz="2000" i="1" dirty="0"/>
              <a:t>right</a:t>
            </a:r>
            <a:r>
              <a:rPr lang="en-US" altLang="en-US" sz="2000" dirty="0"/>
              <a:t>” eigenvector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We will omit “</a:t>
            </a:r>
            <a:r>
              <a:rPr lang="en-US" altLang="en-US" sz="2000" i="1" dirty="0"/>
              <a:t>right</a:t>
            </a:r>
            <a:r>
              <a:rPr lang="en-US" altLang="en-US" sz="2000" dirty="0"/>
              <a:t>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y</a:t>
            </a:r>
            <a:r>
              <a:rPr lang="en-US" altLang="en-US" sz="2000" dirty="0"/>
              <a:t> in </a:t>
            </a:r>
            <a:r>
              <a:rPr lang="en-US" altLang="en-US" sz="2000" b="1" dirty="0" err="1"/>
              <a:t>y</a:t>
            </a:r>
            <a:r>
              <a:rPr lang="en-US" altLang="en-US" sz="2000" b="1" baseline="30000" dirty="0" err="1"/>
              <a:t>T</a:t>
            </a:r>
            <a:r>
              <a:rPr lang="en-US" altLang="en-US" sz="2000" b="1" dirty="0" err="1"/>
              <a:t>A</a:t>
            </a:r>
            <a:r>
              <a:rPr lang="en-US" altLang="en-US" sz="2000" dirty="0"/>
              <a:t> = </a:t>
            </a:r>
            <a:r>
              <a:rPr lang="en-US" altLang="en-US" sz="2000" dirty="0" err="1">
                <a:latin typeface="Symbol" panose="05050102010706020507" pitchFamily="18" charset="2"/>
              </a:rPr>
              <a:t>l</a:t>
            </a:r>
            <a:r>
              <a:rPr lang="en-US" altLang="en-US" sz="2000" b="1" dirty="0" err="1"/>
              <a:t>y</a:t>
            </a:r>
            <a:r>
              <a:rPr lang="en-US" altLang="en-US" sz="2000" b="1" baseline="30000" dirty="0" err="1"/>
              <a:t>T</a:t>
            </a:r>
            <a:r>
              <a:rPr lang="en-US" altLang="en-US" sz="2000" dirty="0"/>
              <a:t> is a “</a:t>
            </a:r>
            <a:r>
              <a:rPr lang="en-US" altLang="en-US" sz="2000" i="1" dirty="0"/>
              <a:t>left</a:t>
            </a:r>
            <a:r>
              <a:rPr lang="en-US" altLang="en-US" sz="2000" dirty="0"/>
              <a:t>” eigenvector, which we will not discuss. </a:t>
            </a:r>
          </a:p>
        </p:txBody>
      </p:sp>
      <p:sp>
        <p:nvSpPr>
          <p:cNvPr id="3075" name="Text Box 7">
            <a:extLst>
              <a:ext uri="{FF2B5EF4-FFF2-40B4-BE49-F238E27FC236}">
                <a16:creationId xmlns:a16="http://schemas.microsoft.com/office/drawing/2014/main" id="{A0BD0613-55A3-4E85-94D7-3E44862F6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6" y="344488"/>
            <a:ext cx="67532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Eigenvalues and Eigenvectors: Text Chapter 8.3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5DE09C62-2CBA-DE8A-A8E7-E8546526C1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737" y="299947"/>
            <a:ext cx="5618747" cy="655805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8C1B60E-F539-A6E3-691D-B8D5623AD7E2}"/>
              </a:ext>
            </a:extLst>
          </p:cNvPr>
          <p:cNvSpPr txBox="1"/>
          <p:nvPr/>
        </p:nvSpPr>
        <p:spPr>
          <a:xfrm>
            <a:off x="3196389" y="3789948"/>
            <a:ext cx="55581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Renormalize MATLAB 0.5257/0.8507 = 0.6180 </a:t>
            </a:r>
          </a:p>
        </p:txBody>
      </p:sp>
    </p:spTree>
    <p:extLst>
      <p:ext uri="{BB962C8B-B14F-4D97-AF65-F5344CB8AC3E}">
        <p14:creationId xmlns:p14="http://schemas.microsoft.com/office/powerpoint/2010/main" val="4032201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>
            <a:extLst>
              <a:ext uri="{FF2B5EF4-FFF2-40B4-BE49-F238E27FC236}">
                <a16:creationId xmlns:a16="http://schemas.microsoft.com/office/drawing/2014/main" id="{6FB391B8-1872-470C-A094-66E4B8502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0568" y="725906"/>
            <a:ext cx="78037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Inverse iteration: power iteration for smallest eigenvalue</a:t>
            </a:r>
          </a:p>
        </p:txBody>
      </p:sp>
      <p:sp>
        <p:nvSpPr>
          <p:cNvPr id="16387" name="Text Box 5">
            <a:extLst>
              <a:ext uri="{FF2B5EF4-FFF2-40B4-BE49-F238E27FC236}">
                <a16:creationId xmlns:a16="http://schemas.microsoft.com/office/drawing/2014/main" id="{A4DCFFA6-8700-4210-B360-A6C897366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3311" y="1626938"/>
            <a:ext cx="8829468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Eigenvalues of </a:t>
            </a:r>
            <a:r>
              <a:rPr lang="en-US" altLang="en-US" sz="2400" b="1" dirty="0"/>
              <a:t>A</a:t>
            </a:r>
            <a:r>
              <a:rPr lang="en-US" altLang="en-US" sz="2400" b="1" baseline="30000" dirty="0"/>
              <a:t>-1</a:t>
            </a:r>
            <a:r>
              <a:rPr lang="en-US" altLang="en-US" sz="2400" dirty="0"/>
              <a:t> are reciprocals of the eigenvalues of </a:t>
            </a:r>
            <a:r>
              <a:rPr lang="en-US" altLang="en-US" sz="2400" b="1" dirty="0"/>
              <a:t>A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\"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apply power iteration to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-1 </a:t>
            </a:r>
            <a:r>
              <a:rPr lang="en-US" altLang="en-US" sz="2400" dirty="0"/>
              <a:t>to find the smallest eigenvector of </a:t>
            </a:r>
            <a:r>
              <a:rPr lang="en-US" altLang="en-US" sz="2400" b="1" dirty="0"/>
              <a:t>A</a:t>
            </a:r>
            <a:endParaRPr lang="en-US" altLang="en-US" sz="2400" b="1" baseline="30000" dirty="0"/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\"/>
            </a:pPr>
            <a:endParaRPr lang="en-US" altLang="en-US" sz="2400" b="1" baseline="30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Avoid explicit inversing by solving a linear system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If </a:t>
            </a:r>
            <a:r>
              <a:rPr lang="en-US" altLang="en-US" sz="2400" b="1" dirty="0" err="1"/>
              <a:t>y</a:t>
            </a:r>
            <a:r>
              <a:rPr lang="en-US" altLang="en-US" sz="2400" b="1" baseline="-25000" dirty="0" err="1"/>
              <a:t>k</a:t>
            </a:r>
            <a:r>
              <a:rPr lang="en-US" altLang="en-US" sz="2400" dirty="0"/>
              <a:t> = </a:t>
            </a:r>
            <a:r>
              <a:rPr lang="en-US" altLang="en-US" sz="2400" b="1" dirty="0"/>
              <a:t>A</a:t>
            </a:r>
            <a:r>
              <a:rPr lang="en-US" altLang="en-US" sz="2400" b="1" baseline="30000" dirty="0"/>
              <a:t>-1</a:t>
            </a:r>
            <a:r>
              <a:rPr lang="en-US" altLang="en-US" sz="2400" b="1" dirty="0"/>
              <a:t>x</a:t>
            </a:r>
            <a:r>
              <a:rPr lang="en-US" altLang="en-US" sz="2400" b="1" baseline="-25000" dirty="0"/>
              <a:t>k</a:t>
            </a:r>
            <a:r>
              <a:rPr lang="en-US" altLang="en-US" sz="2400" dirty="0"/>
              <a:t> then </a:t>
            </a:r>
            <a:r>
              <a:rPr lang="en-US" altLang="en-US" sz="2400" b="1" dirty="0" err="1"/>
              <a:t>Ay</a:t>
            </a:r>
            <a:r>
              <a:rPr lang="en-US" altLang="en-US" sz="2400" b="1" baseline="-25000" dirty="0" err="1"/>
              <a:t>k</a:t>
            </a:r>
            <a:r>
              <a:rPr lang="en-US" altLang="en-US" sz="2400" dirty="0"/>
              <a:t> = </a:t>
            </a:r>
            <a:r>
              <a:rPr lang="en-US" altLang="en-US" sz="2400" b="1" dirty="0" err="1"/>
              <a:t>x</a:t>
            </a:r>
            <a:r>
              <a:rPr lang="en-US" altLang="en-US" sz="2400" b="1" baseline="-25000" dirty="0" err="1"/>
              <a:t>k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power itteration for smallest eigenvalue">
            <a:extLst>
              <a:ext uri="{FF2B5EF4-FFF2-40B4-BE49-F238E27FC236}">
                <a16:creationId xmlns:a16="http://schemas.microsoft.com/office/drawing/2014/main" id="{F2D0DFE9-DD49-43A2-9697-846D2B2E3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28600"/>
            <a:ext cx="884555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 Box 5">
            <a:extLst>
              <a:ext uri="{FF2B5EF4-FFF2-40B4-BE49-F238E27FC236}">
                <a16:creationId xmlns:a16="http://schemas.microsoft.com/office/drawing/2014/main" id="{7DCFBE8A-C9D9-4972-8622-58BF0BD72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1" y="5181601"/>
            <a:ext cx="237966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and corresponding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eigenvector</a:t>
            </a:r>
          </a:p>
        </p:txBody>
      </p:sp>
      <p:grpSp>
        <p:nvGrpSpPr>
          <p:cNvPr id="17412" name="Group 6">
            <a:extLst>
              <a:ext uri="{FF2B5EF4-FFF2-40B4-BE49-F238E27FC236}">
                <a16:creationId xmlns:a16="http://schemas.microsoft.com/office/drawing/2014/main" id="{C97AD317-E7A3-4B6F-92C8-9489424BA389}"/>
              </a:ext>
            </a:extLst>
          </p:cNvPr>
          <p:cNvGrpSpPr>
            <a:grpSpLocks/>
          </p:cNvGrpSpPr>
          <p:nvPr/>
        </p:nvGrpSpPr>
        <p:grpSpPr bwMode="auto">
          <a:xfrm>
            <a:off x="1868488" y="3790950"/>
            <a:ext cx="1219200" cy="762000"/>
            <a:chOff x="3888" y="2256"/>
            <a:chExt cx="768" cy="480"/>
          </a:xfrm>
        </p:grpSpPr>
        <p:graphicFrame>
          <p:nvGraphicFramePr>
            <p:cNvPr id="17416" name="Object 7">
              <a:extLst>
                <a:ext uri="{FF2B5EF4-FFF2-40B4-BE49-F238E27FC236}">
                  <a16:creationId xmlns:a16="http://schemas.microsoft.com/office/drawing/2014/main" id="{068939BD-7B67-4525-92D5-0B5FD1786CF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176" y="2256"/>
            <a:ext cx="480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57200" imgH="457200" progId="Equation.3">
                    <p:embed/>
                  </p:oleObj>
                </mc:Choice>
                <mc:Fallback>
                  <p:oleObj name="Equation" r:id="rId3" imgW="457200" imgH="457200" progId="Equation.3">
                    <p:embed/>
                    <p:pic>
                      <p:nvPicPr>
                        <p:cNvPr id="17416" name="Object 7">
                          <a:extLst>
                            <a:ext uri="{FF2B5EF4-FFF2-40B4-BE49-F238E27FC236}">
                              <a16:creationId xmlns:a16="http://schemas.microsoft.com/office/drawing/2014/main" id="{068939BD-7B67-4525-92D5-0B5FD1786CF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6" y="2256"/>
                          <a:ext cx="480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17" name="Text Box 8">
              <a:extLst>
                <a:ext uri="{FF2B5EF4-FFF2-40B4-BE49-F238E27FC236}">
                  <a16:creationId xmlns:a16="http://schemas.microsoft.com/office/drawing/2014/main" id="{A25441D1-6C8D-400C-A197-775AAE57C9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2400"/>
              <a:ext cx="3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 = </a:t>
              </a:r>
            </a:p>
          </p:txBody>
        </p:sp>
      </p:grpSp>
      <p:sp>
        <p:nvSpPr>
          <p:cNvPr id="17413" name="TextBox 6">
            <a:extLst>
              <a:ext uri="{FF2B5EF4-FFF2-40B4-BE49-F238E27FC236}">
                <a16:creationId xmlns:a16="http://schemas.microsoft.com/office/drawing/2014/main" id="{BE113540-58FD-4416-BC8B-237C7708B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5313" y="3971926"/>
            <a:ext cx="819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Symbol" panose="05050102010706020507" pitchFamily="18" charset="2"/>
              </a:rPr>
              <a:t>l</a:t>
            </a:r>
            <a:r>
              <a:rPr lang="en-US" altLang="en-US" sz="2400" baseline="-25000"/>
              <a:t>2</a:t>
            </a:r>
            <a:r>
              <a:rPr lang="en-US" altLang="en-US" sz="2400"/>
              <a:t>=2</a:t>
            </a:r>
          </a:p>
        </p:txBody>
      </p:sp>
      <p:sp>
        <p:nvSpPr>
          <p:cNvPr id="17414" name="Rectangle 8">
            <a:extLst>
              <a:ext uri="{FF2B5EF4-FFF2-40B4-BE49-F238E27FC236}">
                <a16:creationId xmlns:a16="http://schemas.microsoft.com/office/drawing/2014/main" id="{1A2BF79A-E92D-47BB-9BCF-212AE2E5D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6113" y="4662489"/>
            <a:ext cx="24384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Using infinity norm,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v</a:t>
            </a:r>
            <a:r>
              <a:rPr lang="en-US" altLang="en-US" sz="2000" baseline="-25000"/>
              <a:t>2</a:t>
            </a:r>
            <a:r>
              <a:rPr lang="en-US" altLang="en-US" sz="2000"/>
              <a:t> = [-1,1]</a:t>
            </a:r>
            <a:r>
              <a:rPr lang="en-US" altLang="en-US" sz="2000" baseline="30000"/>
              <a:t>T</a:t>
            </a:r>
          </a:p>
        </p:txBody>
      </p:sp>
      <p:sp>
        <p:nvSpPr>
          <p:cNvPr id="17415" name="TextBox 1">
            <a:extLst>
              <a:ext uri="{FF2B5EF4-FFF2-40B4-BE49-F238E27FC236}">
                <a16:creationId xmlns:a16="http://schemas.microsoft.com/office/drawing/2014/main" id="{3991E45D-4333-4D56-BDFD-87AC21AEF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1038" y="3363913"/>
            <a:ext cx="3217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 </a:t>
            </a:r>
            <a:r>
              <a:rPr lang="en-US" altLang="en-US" sz="2400"/>
              <a:t>output when x</a:t>
            </a:r>
            <a:r>
              <a:rPr lang="en-US" altLang="en-US" sz="2400" baseline="-25000"/>
              <a:t>0</a:t>
            </a:r>
            <a:r>
              <a:rPr lang="en-US" altLang="en-US" sz="2400"/>
              <a:t> =[0,1]’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CB4B1878-1921-EB7E-1774-B3F7A055F8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570" y="299107"/>
            <a:ext cx="5809304" cy="655889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DE3800-290D-09A0-6F5C-D7A888920644}"/>
              </a:ext>
            </a:extLst>
          </p:cNvPr>
          <p:cNvSpPr txBox="1"/>
          <p:nvPr/>
        </p:nvSpPr>
        <p:spPr>
          <a:xfrm>
            <a:off x="4134851" y="3789947"/>
            <a:ext cx="5728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Renormalize MATLAB -0.5257/0.8507 = -0.6180 </a:t>
            </a:r>
          </a:p>
        </p:txBody>
      </p:sp>
    </p:spTree>
    <p:extLst>
      <p:ext uri="{BB962C8B-B14F-4D97-AF65-F5344CB8AC3E}">
        <p14:creationId xmlns:p14="http://schemas.microsoft.com/office/powerpoint/2010/main" val="288856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6D6F823C-7622-4212-9868-7B3D18CDA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389" y="1692443"/>
            <a:ext cx="1124551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If </a:t>
            </a:r>
            <a:r>
              <a:rPr lang="en-US" altLang="en-US" sz="2400" b="1" dirty="0"/>
              <a:t>Ax</a:t>
            </a:r>
            <a:r>
              <a:rPr lang="en-US" altLang="en-US" sz="2400" dirty="0"/>
              <a:t> = </a:t>
            </a:r>
            <a:r>
              <a:rPr lang="en-US" altLang="en-US" sz="2400" dirty="0">
                <a:latin typeface="Symbol" panose="05050102010706020507" pitchFamily="18" charset="2"/>
              </a:rPr>
              <a:t>l</a:t>
            </a:r>
            <a:r>
              <a:rPr lang="en-US" altLang="en-US" sz="2400" b="1" dirty="0"/>
              <a:t>x</a:t>
            </a:r>
            <a:r>
              <a:rPr lang="en-US" altLang="en-US" sz="2400" dirty="0"/>
              <a:t> then (</a:t>
            </a:r>
            <a:r>
              <a:rPr lang="en-US" altLang="en-US" sz="2400" b="1" dirty="0"/>
              <a:t>A </a:t>
            </a:r>
            <a:r>
              <a:rPr lang="en-US" altLang="en-US" sz="2400" dirty="0"/>
              <a:t>–</a:t>
            </a:r>
            <a:r>
              <a:rPr lang="en-US" altLang="en-US" sz="2400" b="1" dirty="0"/>
              <a:t> </a:t>
            </a:r>
            <a:r>
              <a:rPr lang="en-US" altLang="en-US" sz="2400" dirty="0" err="1">
                <a:latin typeface="Symbol" panose="05050102010706020507" pitchFamily="18" charset="2"/>
              </a:rPr>
              <a:t>s</a:t>
            </a:r>
            <a:r>
              <a:rPr lang="en-US" altLang="en-US" sz="2400" b="1" dirty="0" err="1"/>
              <a:t>I</a:t>
            </a:r>
            <a:r>
              <a:rPr lang="en-US" altLang="en-US" sz="2400" b="1" dirty="0"/>
              <a:t>)x</a:t>
            </a:r>
            <a:r>
              <a:rPr lang="en-US" altLang="en-US" sz="2400" dirty="0"/>
              <a:t> = (</a:t>
            </a:r>
            <a:r>
              <a:rPr lang="en-US" altLang="en-US" sz="2400" dirty="0">
                <a:latin typeface="Symbol" panose="05050102010706020507" pitchFamily="18" charset="2"/>
              </a:rPr>
              <a:t>l</a:t>
            </a:r>
            <a:r>
              <a:rPr lang="en-US" altLang="en-US" sz="2400" dirty="0"/>
              <a:t>-</a:t>
            </a:r>
            <a:r>
              <a:rPr lang="en-US" altLang="en-US" sz="2400" dirty="0">
                <a:latin typeface="Symbol" panose="05050102010706020507" pitchFamily="18" charset="2"/>
              </a:rPr>
              <a:t>s</a:t>
            </a:r>
            <a:r>
              <a:rPr lang="en-US" altLang="en-US" sz="2400" dirty="0"/>
              <a:t>)</a:t>
            </a:r>
            <a:r>
              <a:rPr lang="en-US" altLang="en-US" sz="2400" b="1" dirty="0"/>
              <a:t>x</a:t>
            </a:r>
            <a:r>
              <a:rPr lang="en-US" altLang="en-US" sz="2400" dirty="0"/>
              <a:t>.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If </a:t>
            </a:r>
            <a:r>
              <a:rPr lang="en-US" altLang="en-US" sz="2400" dirty="0">
                <a:latin typeface="Symbol" panose="05050102010706020507" pitchFamily="18" charset="2"/>
              </a:rPr>
              <a:t>s</a:t>
            </a:r>
            <a:r>
              <a:rPr lang="en-US" altLang="en-US" sz="2400" dirty="0"/>
              <a:t> is good guess for eigenvalue </a:t>
            </a:r>
            <a:r>
              <a:rPr lang="en-US" altLang="en-US" sz="2400" dirty="0" err="1">
                <a:latin typeface="Symbol" panose="05050102010706020507" pitchFamily="18" charset="2"/>
              </a:rPr>
              <a:t>l</a:t>
            </a:r>
            <a:r>
              <a:rPr lang="en-US" altLang="en-US" sz="2400" b="1" baseline="-25000" dirty="0" err="1"/>
              <a:t>k</a:t>
            </a:r>
            <a:r>
              <a:rPr lang="en-US" altLang="en-US" sz="2400" dirty="0"/>
              <a:t>, then </a:t>
            </a:r>
            <a:r>
              <a:rPr lang="en-US" altLang="en-US" sz="2400" dirty="0" err="1">
                <a:latin typeface="Symbol" panose="05050102010706020507" pitchFamily="18" charset="2"/>
              </a:rPr>
              <a:t>l</a:t>
            </a:r>
            <a:r>
              <a:rPr lang="en-US" altLang="en-US" sz="2400" b="1" baseline="-25000" dirty="0" err="1"/>
              <a:t>k</a:t>
            </a:r>
            <a:r>
              <a:rPr lang="en-US" altLang="en-US" sz="2400" dirty="0"/>
              <a:t> – </a:t>
            </a:r>
            <a:r>
              <a:rPr lang="en-US" altLang="en-US" sz="2400" dirty="0">
                <a:latin typeface="Symbol" panose="05050102010706020507" pitchFamily="18" charset="2"/>
              </a:rPr>
              <a:t>s</a:t>
            </a:r>
            <a:r>
              <a:rPr lang="en-US" altLang="en-US" sz="2400" dirty="0"/>
              <a:t> will be the smallest eigenvalue of </a:t>
            </a:r>
            <a:r>
              <a:rPr lang="en-US" altLang="en-US" sz="2400" b="1" dirty="0"/>
              <a:t>A</a:t>
            </a:r>
            <a:r>
              <a:rPr lang="en-US" altLang="en-US" sz="2400" dirty="0"/>
              <a:t> – </a:t>
            </a:r>
            <a:r>
              <a:rPr lang="en-US" altLang="en-US" sz="2400" dirty="0" err="1">
                <a:latin typeface="Symbol" panose="05050102010706020507" pitchFamily="18" charset="2"/>
              </a:rPr>
              <a:t>s</a:t>
            </a:r>
            <a:r>
              <a:rPr lang="en-US" altLang="en-US" sz="2400" b="1" dirty="0" err="1"/>
              <a:t>I</a:t>
            </a:r>
            <a:endParaRPr lang="en-US" altLang="en-US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\"/>
            </a:pPr>
            <a:r>
              <a:rPr lang="en-US" altLang="en-US" sz="2400" dirty="0"/>
              <a:t>with shift, inverse iteration can be used to compute any eigenvalue and corresponding eigenvector of </a:t>
            </a:r>
            <a:r>
              <a:rPr lang="en-US" altLang="en-US" sz="2400" b="1" dirty="0"/>
              <a:t>A</a:t>
            </a:r>
            <a:r>
              <a:rPr lang="en-US" altLang="en-US" sz="2400" dirty="0"/>
              <a:t> using an initial guess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01C5A087-0F64-4CC1-9DD9-4EA0068DE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1" y="914401"/>
            <a:ext cx="42021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Inverse iteration with shift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2FF01266-C581-7F3F-16AE-ED57300D19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24" y="252663"/>
            <a:ext cx="6648773" cy="635267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4C8F852-6091-4EA7-1ADF-6443D027EE0A}"/>
              </a:ext>
            </a:extLst>
          </p:cNvPr>
          <p:cNvSpPr txBox="1"/>
          <p:nvPr/>
        </p:nvSpPr>
        <p:spPr>
          <a:xfrm>
            <a:off x="3039978" y="3585412"/>
            <a:ext cx="57374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Renormalize MATLAB -0.4974/0.8196 = -0.6069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		0.2843/0.8196 = 0.3469 </a:t>
            </a:r>
          </a:p>
        </p:txBody>
      </p:sp>
    </p:spTree>
    <p:extLst>
      <p:ext uri="{BB962C8B-B14F-4D97-AF65-F5344CB8AC3E}">
        <p14:creationId xmlns:p14="http://schemas.microsoft.com/office/powerpoint/2010/main" val="3457618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>
            <a:extLst>
              <a:ext uri="{FF2B5EF4-FFF2-40B4-BE49-F238E27FC236}">
                <a16:creationId xmlns:a16="http://schemas.microsoft.com/office/drawing/2014/main" id="{32181D76-F1BC-4D7D-9002-482B0A590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895" y="533400"/>
            <a:ext cx="11141242" cy="510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dirty="0"/>
              <a:t>Assignment 20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 b="1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/>
              <a:t>M </a:t>
            </a:r>
            <a:r>
              <a:rPr lang="en-US" altLang="en-US" sz="1800" dirty="0"/>
              <a:t>=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AutoNum type="alphaLcParenBoth"/>
              <a:defRPr/>
            </a:pPr>
            <a:r>
              <a:rPr lang="en-US" altLang="en-US" sz="2000" dirty="0"/>
              <a:t>Use Rayleigh-quotient accelerated power iteration to find the largest eigenvalue and associated eigenvector of the matrix </a:t>
            </a:r>
            <a:r>
              <a:rPr lang="en-US" altLang="en-US" sz="2000" b="1" dirty="0"/>
              <a:t>M</a:t>
            </a:r>
            <a:r>
              <a:rPr lang="en-US" altLang="en-US" sz="2000" dirty="0"/>
              <a:t>. Confirm by MATLAB allowing for different normalization. Show your code.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dirty="0"/>
              <a:t>(b) Use inverse iteration to find the smallest eigenvalue and associated eigenvector of </a:t>
            </a:r>
            <a:r>
              <a:rPr lang="en-US" altLang="en-US" sz="2000" b="1" dirty="0"/>
              <a:t>M</a:t>
            </a:r>
            <a:r>
              <a:rPr lang="en-US" altLang="en-US" sz="2000" dirty="0"/>
              <a:t>. Confirm by MATLAB. Show your code.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dirty="0"/>
              <a:t>(c) Use inverse iteration with a shift to find an eigenvalue of </a:t>
            </a:r>
            <a:r>
              <a:rPr lang="en-US" altLang="en-US" sz="2000" b="1" dirty="0"/>
              <a:t>M</a:t>
            </a:r>
            <a:r>
              <a:rPr lang="en-US" altLang="en-US" sz="2000" dirty="0"/>
              <a:t> with value near 2.  What is the associated eigenvector? Confirm by MATLAB. Show your code.</a:t>
            </a:r>
          </a:p>
        </p:txBody>
      </p:sp>
      <p:sp>
        <p:nvSpPr>
          <p:cNvPr id="21507" name="Rectangle 6">
            <a:extLst>
              <a:ext uri="{FF2B5EF4-FFF2-40B4-BE49-F238E27FC236}">
                <a16:creationId xmlns:a16="http://schemas.microsoft.com/office/drawing/2014/main" id="{2A409221-0FFD-4A16-8464-3136A4741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21508" name="Object 5">
            <a:extLst>
              <a:ext uri="{FF2B5EF4-FFF2-40B4-BE49-F238E27FC236}">
                <a16:creationId xmlns:a16="http://schemas.microsoft.com/office/drawing/2014/main" id="{1AF0C830-EE56-44AC-9288-E7E63648E6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571807"/>
              </p:ext>
            </p:extLst>
          </p:nvPr>
        </p:nvGraphicFramePr>
        <p:xfrm>
          <a:off x="1275348" y="1042737"/>
          <a:ext cx="112077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60113" imgH="710891" progId="Equation.3">
                  <p:embed/>
                </p:oleObj>
              </mc:Choice>
              <mc:Fallback>
                <p:oleObj name="Equation" r:id="rId2" imgW="660113" imgH="710891" progId="Equation.3">
                  <p:embed/>
                  <p:pic>
                    <p:nvPicPr>
                      <p:cNvPr id="21508" name="Object 5">
                        <a:extLst>
                          <a:ext uri="{FF2B5EF4-FFF2-40B4-BE49-F238E27FC236}">
                            <a16:creationId xmlns:a16="http://schemas.microsoft.com/office/drawing/2014/main" id="{1AF0C830-EE56-44AC-9288-E7E63648E6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5348" y="1042737"/>
                        <a:ext cx="1120775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5EB8E1F7-55BD-4F49-B86C-9C702E67D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931" y="593558"/>
            <a:ext cx="9500937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Characteristic polynomial: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if </a:t>
            </a:r>
            <a:r>
              <a:rPr lang="en-US" altLang="en-US" sz="2400" b="1" dirty="0"/>
              <a:t>Ax</a:t>
            </a:r>
            <a:r>
              <a:rPr lang="en-US" altLang="en-US" sz="2400" dirty="0"/>
              <a:t> = </a:t>
            </a:r>
            <a:r>
              <a:rPr lang="en-US" altLang="en-US" sz="2400" dirty="0">
                <a:latin typeface="Symbol" panose="05050102010706020507" pitchFamily="18" charset="2"/>
              </a:rPr>
              <a:t>l</a:t>
            </a:r>
            <a:r>
              <a:rPr lang="en-US" altLang="en-US" sz="2400" b="1" dirty="0"/>
              <a:t>x</a:t>
            </a:r>
            <a:r>
              <a:rPr lang="en-US" altLang="en-US" sz="2400" dirty="0"/>
              <a:t>, then (</a:t>
            </a:r>
            <a:r>
              <a:rPr lang="en-US" altLang="en-US" sz="2400" b="1" dirty="0"/>
              <a:t>A</a:t>
            </a:r>
            <a:r>
              <a:rPr lang="en-US" altLang="en-US" sz="2400" dirty="0"/>
              <a:t> - </a:t>
            </a:r>
            <a:r>
              <a:rPr lang="en-US" altLang="en-US" sz="2400" dirty="0" err="1">
                <a:latin typeface="Symbol" panose="05050102010706020507" pitchFamily="18" charset="2"/>
              </a:rPr>
              <a:t>l</a:t>
            </a:r>
            <a:r>
              <a:rPr lang="en-US" altLang="en-US" sz="2400" b="1" dirty="0" err="1"/>
              <a:t>I</a:t>
            </a:r>
            <a:r>
              <a:rPr lang="en-US" altLang="en-US" sz="2400" dirty="0"/>
              <a:t>)</a:t>
            </a:r>
            <a:r>
              <a:rPr lang="en-US" altLang="en-US" sz="2400" b="1" dirty="0"/>
              <a:t>x </a:t>
            </a:r>
            <a:r>
              <a:rPr lang="en-US" altLang="en-US" sz="2400" dirty="0"/>
              <a:t>=</a:t>
            </a:r>
            <a:r>
              <a:rPr lang="en-US" altLang="en-US" sz="2400" b="1" dirty="0"/>
              <a:t> o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(</a:t>
            </a:r>
            <a:r>
              <a:rPr lang="en-US" altLang="en-US" sz="2400" b="1" dirty="0"/>
              <a:t>A</a:t>
            </a:r>
            <a:r>
              <a:rPr lang="en-US" altLang="en-US" sz="2400" dirty="0"/>
              <a:t> - </a:t>
            </a:r>
            <a:r>
              <a:rPr lang="en-US" altLang="en-US" sz="2400" dirty="0" err="1">
                <a:latin typeface="Symbol" panose="05050102010706020507" pitchFamily="18" charset="2"/>
              </a:rPr>
              <a:t>l</a:t>
            </a:r>
            <a:r>
              <a:rPr lang="en-US" altLang="en-US" sz="2400" b="1" dirty="0" err="1"/>
              <a:t>I</a:t>
            </a:r>
            <a:r>
              <a:rPr lang="en-US" altLang="en-US" sz="2400" dirty="0"/>
              <a:t>)</a:t>
            </a:r>
            <a:r>
              <a:rPr lang="en-US" altLang="en-US" sz="2400" b="1" dirty="0"/>
              <a:t>x </a:t>
            </a:r>
            <a:r>
              <a:rPr lang="en-US" altLang="en-US" sz="2400" dirty="0"/>
              <a:t>=</a:t>
            </a:r>
            <a:r>
              <a:rPr lang="en-US" altLang="en-US" sz="2400" b="1" dirty="0"/>
              <a:t> o</a:t>
            </a:r>
            <a:r>
              <a:rPr lang="en-US" altLang="en-US" sz="2400" dirty="0"/>
              <a:t> has a nonzero solution if and only if (</a:t>
            </a:r>
            <a:r>
              <a:rPr lang="en-US" altLang="en-US" sz="2400" b="1" dirty="0"/>
              <a:t>A</a:t>
            </a:r>
            <a:r>
              <a:rPr lang="en-US" altLang="en-US" sz="2400" dirty="0"/>
              <a:t> - </a:t>
            </a:r>
            <a:r>
              <a:rPr lang="en-US" altLang="en-US" sz="2400" dirty="0" err="1">
                <a:latin typeface="Symbol" panose="05050102010706020507" pitchFamily="18" charset="2"/>
              </a:rPr>
              <a:t>l</a:t>
            </a:r>
            <a:r>
              <a:rPr lang="en-US" altLang="en-US" sz="2400" b="1" dirty="0" err="1"/>
              <a:t>I</a:t>
            </a:r>
            <a:r>
              <a:rPr lang="en-US" altLang="en-US" sz="2400" dirty="0"/>
              <a:t>) is singular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\"/>
            </a:pPr>
            <a:r>
              <a:rPr lang="en-US" altLang="en-US" sz="2400" dirty="0"/>
              <a:t>the eigenvalues of </a:t>
            </a:r>
            <a:r>
              <a:rPr lang="en-US" altLang="en-US" sz="2400" b="1" dirty="0"/>
              <a:t>A</a:t>
            </a:r>
            <a:r>
              <a:rPr lang="en-US" altLang="en-US" sz="2400" dirty="0"/>
              <a:t> are the values of </a:t>
            </a:r>
            <a:r>
              <a:rPr lang="en-US" altLang="en-US" sz="2400" dirty="0">
                <a:latin typeface="Symbol" panose="05050102010706020507" pitchFamily="18" charset="2"/>
              </a:rPr>
              <a:t>l</a:t>
            </a:r>
            <a:r>
              <a:rPr lang="en-US" altLang="en-US" sz="2400" dirty="0"/>
              <a:t> such that det(</a:t>
            </a:r>
            <a:r>
              <a:rPr lang="en-US" altLang="en-US" sz="2400" b="1" dirty="0"/>
              <a:t>A</a:t>
            </a:r>
            <a:r>
              <a:rPr lang="en-US" altLang="en-US" sz="2400" dirty="0"/>
              <a:t> - </a:t>
            </a:r>
            <a:r>
              <a:rPr lang="en-US" altLang="en-US" sz="2400" dirty="0" err="1">
                <a:latin typeface="Symbol" panose="05050102010706020507" pitchFamily="18" charset="2"/>
              </a:rPr>
              <a:t>l</a:t>
            </a:r>
            <a:r>
              <a:rPr lang="en-US" altLang="en-US" sz="2400" b="1" dirty="0" err="1"/>
              <a:t>I</a:t>
            </a:r>
            <a:r>
              <a:rPr lang="en-US" altLang="en-US" sz="2400" dirty="0"/>
              <a:t>)=0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\"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p(</a:t>
            </a:r>
            <a:r>
              <a:rPr lang="en-US" altLang="en-US" sz="2400" dirty="0">
                <a:latin typeface="Symbol" panose="05050102010706020507" pitchFamily="18" charset="2"/>
              </a:rPr>
              <a:t>l</a:t>
            </a:r>
            <a:r>
              <a:rPr lang="en-US" altLang="en-US" sz="2400" dirty="0"/>
              <a:t>) = det(</a:t>
            </a:r>
            <a:r>
              <a:rPr lang="en-US" altLang="en-US" sz="2400" b="1" dirty="0"/>
              <a:t>A</a:t>
            </a:r>
            <a:r>
              <a:rPr lang="en-US" altLang="en-US" sz="2400" dirty="0"/>
              <a:t> - </a:t>
            </a:r>
            <a:r>
              <a:rPr lang="en-US" altLang="en-US" sz="2400" dirty="0" err="1">
                <a:latin typeface="Symbol" panose="05050102010706020507" pitchFamily="18" charset="2"/>
              </a:rPr>
              <a:t>l</a:t>
            </a:r>
            <a:r>
              <a:rPr lang="en-US" altLang="en-US" sz="2400" b="1" dirty="0" err="1"/>
              <a:t>I</a:t>
            </a:r>
            <a:r>
              <a:rPr lang="en-US" altLang="en-US" sz="2400" dirty="0"/>
              <a:t>) is the “characteristic polynomial” of matrix </a:t>
            </a:r>
            <a:r>
              <a:rPr lang="en-US" altLang="en-US" sz="2400" b="1" dirty="0"/>
              <a:t>A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/>
              <a:t>If </a:t>
            </a:r>
            <a:r>
              <a:rPr lang="en-US" altLang="en-US" sz="2400" b="1" dirty="0"/>
              <a:t>A</a:t>
            </a:r>
            <a:r>
              <a:rPr lang="en-US" altLang="en-US" sz="2400" dirty="0"/>
              <a:t> is </a:t>
            </a:r>
            <a:r>
              <a:rPr lang="en-US" altLang="en-US" sz="2400" dirty="0" err="1"/>
              <a:t>nxn</a:t>
            </a:r>
            <a:r>
              <a:rPr lang="en-US" altLang="en-US" sz="2400" dirty="0"/>
              <a:t> then p(</a:t>
            </a:r>
            <a:r>
              <a:rPr lang="en-US" altLang="en-US" sz="2400" dirty="0">
                <a:latin typeface="Symbol" panose="05050102010706020507" pitchFamily="18" charset="2"/>
              </a:rPr>
              <a:t>l</a:t>
            </a:r>
            <a:r>
              <a:rPr lang="en-US" altLang="en-US" sz="2400" dirty="0"/>
              <a:t>) has degree n and </a:t>
            </a:r>
            <a:r>
              <a:rPr lang="en-US" altLang="en-US" sz="2400" dirty="0">
                <a:solidFill>
                  <a:prstClr val="black"/>
                </a:solidFill>
                <a:latin typeface="Calibri" panose="020F0502020204030204"/>
              </a:rPr>
              <a:t>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he roots of p(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</a:rPr>
              <a:t>l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) are the eigenvalues of 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By Fundamental Theorem of Algebra, p(</a:t>
            </a:r>
            <a:r>
              <a:rPr lang="en-US" altLang="en-US" sz="2400" dirty="0">
                <a:latin typeface="Symbol" panose="05050102010706020507" pitchFamily="18" charset="2"/>
              </a:rPr>
              <a:t>l</a:t>
            </a:r>
            <a:r>
              <a:rPr lang="en-US" altLang="en-US" sz="2400" dirty="0"/>
              <a:t>) has exactly n roots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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nxn</a:t>
            </a:r>
            <a:r>
              <a:rPr lang="en-US" altLang="en-US" sz="2400" dirty="0"/>
              <a:t> matrix has n eigenvalues but they may not be real or distinct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92A20545-9BD7-4AC2-BD87-4443F3461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326" y="468314"/>
            <a:ext cx="11249527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sng" dirty="0"/>
              <a:t>Example</a:t>
            </a:r>
            <a:r>
              <a:rPr lang="en-US" altLang="en-US" sz="2000" i="1" dirty="0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calculate eigenvalues of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det(</a:t>
            </a:r>
            <a:r>
              <a:rPr lang="en-US" altLang="en-US" sz="2000" b="1" dirty="0"/>
              <a:t>A</a:t>
            </a:r>
            <a:r>
              <a:rPr lang="en-US" altLang="en-US" sz="2000" dirty="0"/>
              <a:t> - </a:t>
            </a:r>
            <a:r>
              <a:rPr lang="en-US" altLang="en-US" sz="2000" dirty="0" err="1">
                <a:latin typeface="Symbol" panose="05050102010706020507" pitchFamily="18" charset="2"/>
              </a:rPr>
              <a:t>l</a:t>
            </a:r>
            <a:r>
              <a:rPr lang="en-US" altLang="en-US" sz="2000" b="1" dirty="0" err="1"/>
              <a:t>I</a:t>
            </a:r>
            <a:r>
              <a:rPr lang="en-US" altLang="en-US" sz="2000" dirty="0"/>
              <a:t>) = det(                      ) = (3-</a:t>
            </a:r>
            <a:r>
              <a:rPr lang="en-US" altLang="en-US" sz="2000" dirty="0">
                <a:latin typeface="Symbol" panose="05050102010706020507" pitchFamily="18" charset="2"/>
              </a:rPr>
              <a:t>l</a:t>
            </a:r>
            <a:r>
              <a:rPr lang="en-US" altLang="en-US" sz="2000" dirty="0"/>
              <a:t>)(3-</a:t>
            </a:r>
            <a:r>
              <a:rPr lang="en-US" altLang="en-US" sz="2000" dirty="0">
                <a:latin typeface="Symbol" panose="05050102010706020507" pitchFamily="18" charset="2"/>
              </a:rPr>
              <a:t>l</a:t>
            </a:r>
            <a:r>
              <a:rPr lang="en-US" altLang="en-US" sz="2000" dirty="0"/>
              <a:t>) –1 = </a:t>
            </a:r>
            <a:r>
              <a:rPr lang="en-US" altLang="en-US" sz="2000" dirty="0">
                <a:latin typeface="Symbol" panose="05050102010706020507" pitchFamily="18" charset="2"/>
              </a:rPr>
              <a:t>l</a:t>
            </a:r>
            <a:r>
              <a:rPr lang="en-US" altLang="en-US" sz="2000" b="1" baseline="30000" dirty="0"/>
              <a:t>2</a:t>
            </a:r>
            <a:r>
              <a:rPr lang="en-US" altLang="en-US" sz="2000" dirty="0"/>
              <a:t> – 6</a:t>
            </a:r>
            <a:r>
              <a:rPr lang="en-US" altLang="en-US" sz="2000" dirty="0">
                <a:latin typeface="Symbol" panose="05050102010706020507" pitchFamily="18" charset="2"/>
              </a:rPr>
              <a:t>l</a:t>
            </a:r>
            <a:r>
              <a:rPr lang="en-US" altLang="en-US" sz="2000" dirty="0"/>
              <a:t> +8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by quadratic formula </a:t>
            </a:r>
            <a:r>
              <a:rPr lang="en-US" altLang="en-US" sz="2000" dirty="0">
                <a:latin typeface="Symbol" panose="05050102010706020507" pitchFamily="18" charset="2"/>
              </a:rPr>
              <a:t>l</a:t>
            </a:r>
            <a:r>
              <a:rPr lang="en-US" altLang="en-US" sz="2000" b="1" baseline="-25000" dirty="0"/>
              <a:t>1</a:t>
            </a:r>
            <a:r>
              <a:rPr lang="en-US" altLang="en-US" sz="2000" dirty="0"/>
              <a:t> = 4 and </a:t>
            </a:r>
            <a:r>
              <a:rPr lang="en-US" altLang="en-US" sz="2000" dirty="0">
                <a:latin typeface="Symbol" panose="05050102010706020507" pitchFamily="18" charset="2"/>
              </a:rPr>
              <a:t>l</a:t>
            </a:r>
            <a:r>
              <a:rPr lang="en-US" altLang="en-US" sz="2000" b="1" baseline="-25000" dirty="0"/>
              <a:t>2</a:t>
            </a:r>
            <a:r>
              <a:rPr lang="en-US" altLang="en-US" sz="2000" dirty="0"/>
              <a:t> =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Unless n is small, characteristic polynomial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 is not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a useful intermediate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for eigenvalue calculation.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0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Even if </a:t>
            </a:r>
            <a:r>
              <a:rPr lang="en-US" altLang="en-US" sz="2000" b="1" dirty="0"/>
              <a:t>A</a:t>
            </a:r>
            <a:r>
              <a:rPr lang="en-US" altLang="en-US" sz="2000" dirty="0"/>
              <a:t> is a real matrix, its eigenvalues and eigenvectors may be complex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Complex eigenvalues of a real matrix occur in conjugate pairs (a </a:t>
            </a:r>
            <a:r>
              <a:rPr lang="en-US" altLang="en-US" sz="2000" u="sng" dirty="0"/>
              <a:t>+</a:t>
            </a:r>
            <a:r>
              <a:rPr lang="en-US" altLang="en-US" sz="2000" dirty="0"/>
              <a:t> </a:t>
            </a:r>
            <a:r>
              <a:rPr lang="en-US" altLang="en-US" sz="2000" i="1" dirty="0" err="1"/>
              <a:t>i</a:t>
            </a:r>
            <a:r>
              <a:rPr lang="en-US" altLang="en-US" sz="2000" i="1" dirty="0"/>
              <a:t> </a:t>
            </a:r>
            <a:r>
              <a:rPr lang="en-US" altLang="en-US" sz="2000" dirty="0"/>
              <a:t>b)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Eigenvalues and eigenvectors of a real symmetric matrix (most common type in models of physical systems) are real</a:t>
            </a:r>
          </a:p>
        </p:txBody>
      </p:sp>
      <p:sp>
        <p:nvSpPr>
          <p:cNvPr id="6147" name="Rectangle 6">
            <a:extLst>
              <a:ext uri="{FF2B5EF4-FFF2-40B4-BE49-F238E27FC236}">
                <a16:creationId xmlns:a16="http://schemas.microsoft.com/office/drawing/2014/main" id="{E7A31A05-34C1-4A0F-803B-DAF1DCDD5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6148" name="Object 5">
            <a:extLst>
              <a:ext uri="{FF2B5EF4-FFF2-40B4-BE49-F238E27FC236}">
                <a16:creationId xmlns:a16="http://schemas.microsoft.com/office/drawing/2014/main" id="{1FBF600C-2257-4542-B647-4EB43ABB2C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6215460"/>
              </p:ext>
            </p:extLst>
          </p:nvPr>
        </p:nvGraphicFramePr>
        <p:xfrm>
          <a:off x="3459078" y="755733"/>
          <a:ext cx="902368" cy="902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57200" imgH="457200" progId="Equation.3">
                  <p:embed/>
                </p:oleObj>
              </mc:Choice>
              <mc:Fallback>
                <p:oleObj name="Equation" r:id="rId2" imgW="457200" imgH="457200" progId="Equation.3">
                  <p:embed/>
                  <p:pic>
                    <p:nvPicPr>
                      <p:cNvPr id="6148" name="Object 5">
                        <a:extLst>
                          <a:ext uri="{FF2B5EF4-FFF2-40B4-BE49-F238E27FC236}">
                            <a16:creationId xmlns:a16="http://schemas.microsoft.com/office/drawing/2014/main" id="{1FBF600C-2257-4542-B647-4EB43ABB2C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9078" y="755733"/>
                        <a:ext cx="902368" cy="9023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Rectangle 8">
            <a:extLst>
              <a:ext uri="{FF2B5EF4-FFF2-40B4-BE49-F238E27FC236}">
                <a16:creationId xmlns:a16="http://schemas.microsoft.com/office/drawing/2014/main" id="{1856BB38-1EC5-48FB-BBD7-92BCBFA89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6150" name="Object 7">
            <a:extLst>
              <a:ext uri="{FF2B5EF4-FFF2-40B4-BE49-F238E27FC236}">
                <a16:creationId xmlns:a16="http://schemas.microsoft.com/office/drawing/2014/main" id="{B877A841-4C2B-43C0-B096-05CF15D0A4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911065"/>
              </p:ext>
            </p:extLst>
          </p:nvPr>
        </p:nvGraphicFramePr>
        <p:xfrm>
          <a:off x="2574757" y="1799925"/>
          <a:ext cx="1335505" cy="7289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38200" imgH="457200" progId="Equation.3">
                  <p:embed/>
                </p:oleObj>
              </mc:Choice>
              <mc:Fallback>
                <p:oleObj name="Equation" r:id="rId4" imgW="838200" imgH="457200" progId="Equation.3">
                  <p:embed/>
                  <p:pic>
                    <p:nvPicPr>
                      <p:cNvPr id="6150" name="Object 7">
                        <a:extLst>
                          <a:ext uri="{FF2B5EF4-FFF2-40B4-BE49-F238E27FC236}">
                            <a16:creationId xmlns:a16="http://schemas.microsoft.com/office/drawing/2014/main" id="{B877A841-4C2B-43C0-B096-05CF15D0A49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4757" y="1799925"/>
                        <a:ext cx="1335505" cy="7289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808714-94B5-5F51-6180-DC1F431C14CC}"/>
              </a:ext>
            </a:extLst>
          </p:cNvPr>
          <p:cNvSpPr txBox="1"/>
          <p:nvPr/>
        </p:nvSpPr>
        <p:spPr>
          <a:xfrm>
            <a:off x="2133216" y="2550694"/>
            <a:ext cx="7925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Numerical methods to find eigenvalues and eigenvectors</a:t>
            </a:r>
          </a:p>
        </p:txBody>
      </p:sp>
    </p:spTree>
    <p:extLst>
      <p:ext uri="{BB962C8B-B14F-4D97-AF65-F5344CB8AC3E}">
        <p14:creationId xmlns:p14="http://schemas.microsoft.com/office/powerpoint/2010/main" val="807027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>
            <a:extLst>
              <a:ext uri="{FF2B5EF4-FFF2-40B4-BE49-F238E27FC236}">
                <a16:creationId xmlns:a16="http://schemas.microsoft.com/office/drawing/2014/main" id="{A592B72C-737E-4CF3-AD23-783965861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525" y="604672"/>
            <a:ext cx="10242717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Effects of matrix modifications on its eigenvalues &amp; eigenvectors: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u="sng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u="sng" dirty="0"/>
              <a:t>Shift</a:t>
            </a:r>
            <a:r>
              <a:rPr lang="en-US" altLang="en-US" sz="2400" dirty="0"/>
              <a:t>: subtraction of constant from each diagonal element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If </a:t>
            </a:r>
            <a:r>
              <a:rPr lang="en-US" altLang="en-US" sz="2400" b="1" dirty="0"/>
              <a:t>Ax</a:t>
            </a:r>
            <a:r>
              <a:rPr lang="en-US" altLang="en-US" sz="2400" dirty="0"/>
              <a:t> = </a:t>
            </a:r>
            <a:r>
              <a:rPr lang="en-US" altLang="en-US" sz="2400" dirty="0">
                <a:latin typeface="Symbol" panose="05050102010706020507" pitchFamily="18" charset="2"/>
              </a:rPr>
              <a:t>l</a:t>
            </a:r>
            <a:r>
              <a:rPr lang="en-US" altLang="en-US" sz="2400" b="1" dirty="0"/>
              <a:t>x</a:t>
            </a:r>
            <a:r>
              <a:rPr lang="en-US" altLang="en-US" sz="2400" dirty="0"/>
              <a:t> then (</a:t>
            </a:r>
            <a:r>
              <a:rPr lang="en-US" altLang="en-US" sz="2400" b="1" dirty="0"/>
              <a:t>A </a:t>
            </a:r>
            <a:r>
              <a:rPr lang="en-US" altLang="en-US" sz="2400" dirty="0"/>
              <a:t>–</a:t>
            </a:r>
            <a:r>
              <a:rPr lang="en-US" altLang="en-US" sz="2400" b="1" dirty="0"/>
              <a:t> </a:t>
            </a:r>
            <a:r>
              <a:rPr lang="en-US" altLang="en-US" sz="2400" dirty="0" err="1">
                <a:latin typeface="Symbol" panose="05050102010706020507" pitchFamily="18" charset="2"/>
              </a:rPr>
              <a:t>s</a:t>
            </a:r>
            <a:r>
              <a:rPr lang="en-US" altLang="en-US" sz="2400" b="1" dirty="0" err="1"/>
              <a:t>I</a:t>
            </a:r>
            <a:r>
              <a:rPr lang="en-US" altLang="en-US" sz="2400" b="1" dirty="0"/>
              <a:t>)x</a:t>
            </a:r>
            <a:r>
              <a:rPr lang="en-US" altLang="en-US" sz="2400" dirty="0"/>
              <a:t> = (</a:t>
            </a:r>
            <a:r>
              <a:rPr lang="en-US" altLang="en-US" sz="2400" dirty="0">
                <a:latin typeface="Symbol" panose="05050102010706020507" pitchFamily="18" charset="2"/>
              </a:rPr>
              <a:t>l</a:t>
            </a:r>
            <a:r>
              <a:rPr lang="en-US" altLang="en-US" sz="2400" dirty="0"/>
              <a:t>-</a:t>
            </a:r>
            <a:r>
              <a:rPr lang="en-US" altLang="en-US" sz="2400" dirty="0">
                <a:latin typeface="Symbol" panose="05050102010706020507" pitchFamily="18" charset="2"/>
              </a:rPr>
              <a:t>s</a:t>
            </a:r>
            <a:r>
              <a:rPr lang="en-US" altLang="en-US" sz="2400" dirty="0"/>
              <a:t>)</a:t>
            </a:r>
            <a:r>
              <a:rPr lang="en-US" altLang="en-US" sz="2400" b="1" dirty="0"/>
              <a:t>x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Eigenvalues translated by </a:t>
            </a:r>
            <a:r>
              <a:rPr lang="en-US" altLang="en-US" sz="2400" dirty="0">
                <a:latin typeface="Symbol" panose="05050102010706020507" pitchFamily="18" charset="2"/>
              </a:rPr>
              <a:t>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Eigenvectors unchanged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u="sng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u="sng" dirty="0"/>
              <a:t>Inversion</a:t>
            </a:r>
            <a:r>
              <a:rPr lang="en-US" altLang="en-US" sz="2400" dirty="0"/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If </a:t>
            </a:r>
            <a:r>
              <a:rPr lang="en-US" altLang="en-US" sz="2400" b="1" dirty="0"/>
              <a:t>A</a:t>
            </a:r>
            <a:r>
              <a:rPr lang="en-US" altLang="en-US" sz="2400" dirty="0"/>
              <a:t> is nonsingular, </a:t>
            </a:r>
            <a:r>
              <a:rPr lang="en-US" altLang="en-US" sz="2400" b="1" dirty="0"/>
              <a:t>Ax</a:t>
            </a:r>
            <a:r>
              <a:rPr lang="en-US" altLang="en-US" sz="2400" dirty="0"/>
              <a:t> = </a:t>
            </a:r>
            <a:r>
              <a:rPr lang="en-US" altLang="en-US" sz="2400" dirty="0">
                <a:latin typeface="Symbol" panose="05050102010706020507" pitchFamily="18" charset="2"/>
              </a:rPr>
              <a:t>l</a:t>
            </a:r>
            <a:r>
              <a:rPr lang="en-US" altLang="en-US" sz="2400" b="1" dirty="0"/>
              <a:t>x</a:t>
            </a:r>
            <a:r>
              <a:rPr lang="en-US" altLang="en-US" sz="2400" dirty="0"/>
              <a:t>, and </a:t>
            </a:r>
            <a:r>
              <a:rPr lang="en-US" altLang="en-US" sz="2400" dirty="0">
                <a:latin typeface="Symbol" panose="05050102010706020507" pitchFamily="18" charset="2"/>
              </a:rPr>
              <a:t>l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</a:t>
            </a:r>
            <a:r>
              <a:rPr lang="en-US" altLang="en-US" sz="2400" dirty="0"/>
              <a:t> 0, then </a:t>
            </a:r>
            <a:r>
              <a:rPr lang="en-US" altLang="en-US" sz="2400" b="1" dirty="0"/>
              <a:t>A</a:t>
            </a:r>
            <a:r>
              <a:rPr lang="en-US" altLang="en-US" sz="2400" b="1" baseline="30000" dirty="0"/>
              <a:t>-1</a:t>
            </a:r>
            <a:r>
              <a:rPr lang="en-US" altLang="en-US" sz="2400" b="1" dirty="0"/>
              <a:t> x</a:t>
            </a:r>
            <a:r>
              <a:rPr lang="en-US" altLang="en-US" sz="2400" dirty="0"/>
              <a:t> = (1/</a:t>
            </a:r>
            <a:r>
              <a:rPr lang="en-US" altLang="en-US" sz="2400" dirty="0">
                <a:latin typeface="Symbol" panose="05050102010706020507" pitchFamily="18" charset="2"/>
              </a:rPr>
              <a:t>l</a:t>
            </a:r>
            <a:r>
              <a:rPr lang="en-US" altLang="en-US" sz="2400" dirty="0"/>
              <a:t>)</a:t>
            </a:r>
            <a:r>
              <a:rPr lang="en-US" altLang="en-US" sz="2400" b="1" dirty="0"/>
              <a:t>x</a:t>
            </a:r>
            <a:r>
              <a:rPr lang="en-US" altLang="en-US" sz="2400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Eigenvalues of </a:t>
            </a:r>
            <a:r>
              <a:rPr lang="en-US" altLang="en-US" sz="2400" b="1" dirty="0"/>
              <a:t>A</a:t>
            </a:r>
            <a:r>
              <a:rPr lang="en-US" altLang="en-US" sz="2400" b="1" baseline="30000" dirty="0"/>
              <a:t>-1</a:t>
            </a:r>
            <a:r>
              <a:rPr lang="en-US" altLang="en-US" sz="2400" dirty="0"/>
              <a:t> are reciprocals of eigenvalues of </a:t>
            </a:r>
            <a:r>
              <a:rPr lang="en-US" altLang="en-US" sz="2400" b="1" dirty="0"/>
              <a:t>A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Eigenvectors unchanged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u="sng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u="sng" dirty="0"/>
              <a:t>Powers</a:t>
            </a:r>
            <a:r>
              <a:rPr lang="en-US" altLang="en-US" sz="2400" dirty="0"/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If </a:t>
            </a:r>
            <a:r>
              <a:rPr lang="en-US" altLang="en-US" sz="2400" b="1" dirty="0"/>
              <a:t>Ax</a:t>
            </a:r>
            <a:r>
              <a:rPr lang="en-US" altLang="en-US" sz="2400" dirty="0"/>
              <a:t> = </a:t>
            </a:r>
            <a:r>
              <a:rPr lang="en-US" altLang="en-US" sz="2400" dirty="0">
                <a:latin typeface="Symbol" panose="05050102010706020507" pitchFamily="18" charset="2"/>
              </a:rPr>
              <a:t>l</a:t>
            </a:r>
            <a:r>
              <a:rPr lang="en-US" altLang="en-US" sz="2400" b="1" dirty="0"/>
              <a:t>x</a:t>
            </a:r>
            <a:r>
              <a:rPr lang="en-US" altLang="en-US" sz="2400" dirty="0"/>
              <a:t> then </a:t>
            </a:r>
            <a:r>
              <a:rPr lang="en-US" altLang="en-US" sz="2400" b="1" dirty="0"/>
              <a:t>A</a:t>
            </a:r>
            <a:r>
              <a:rPr lang="en-US" altLang="en-US" sz="2400" b="1" baseline="30000" dirty="0"/>
              <a:t>k</a:t>
            </a:r>
            <a:r>
              <a:rPr lang="en-US" altLang="en-US" sz="2400" b="1" dirty="0"/>
              <a:t> x</a:t>
            </a:r>
            <a:r>
              <a:rPr lang="en-US" altLang="en-US" sz="2400" dirty="0"/>
              <a:t> = </a:t>
            </a:r>
            <a:r>
              <a:rPr lang="en-US" altLang="en-US" sz="2400" dirty="0" err="1">
                <a:latin typeface="Symbol" panose="05050102010706020507" pitchFamily="18" charset="2"/>
              </a:rPr>
              <a:t>l</a:t>
            </a:r>
            <a:r>
              <a:rPr lang="en-US" altLang="en-US" sz="2400" b="1" baseline="30000" dirty="0" err="1"/>
              <a:t>k</a:t>
            </a:r>
            <a:r>
              <a:rPr lang="en-US" altLang="en-US" sz="2400" b="1" dirty="0" err="1"/>
              <a:t>x</a:t>
            </a:r>
            <a:endParaRPr lang="en-US" altLang="en-US" sz="2400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This property is the basis of “power iteration” to determine the largest eigenvalue and eigenvector of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6" descr="power itteration theory">
            <a:extLst>
              <a:ext uri="{FF2B5EF4-FFF2-40B4-BE49-F238E27FC236}">
                <a16:creationId xmlns:a16="http://schemas.microsoft.com/office/drawing/2014/main" id="{D46947F3-09B8-40FC-A5E9-18E7EBBA64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023" y="240633"/>
            <a:ext cx="9725838" cy="652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2">
            <a:extLst>
              <a:ext uri="{FF2B5EF4-FFF2-40B4-BE49-F238E27FC236}">
                <a16:creationId xmlns:a16="http://schemas.microsoft.com/office/drawing/2014/main" id="{D4DEE6E2-2501-4C0F-B03F-3079040AF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1" y="2362201"/>
            <a:ext cx="844867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/>
              <a:t>If A is </a:t>
            </a:r>
            <a:r>
              <a:rPr lang="en-US" altLang="en-US" sz="2400" dirty="0" err="1"/>
              <a:t>nxn</a:t>
            </a:r>
            <a:r>
              <a:rPr lang="en-US" altLang="en-US" sz="2400" dirty="0"/>
              <a:t>, then “power iteration” on any nx1vector produces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/>
              <a:t>a vector proportional to the eigenvector of A associated with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/>
              <a:t>the largest eigenvalue.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400" b="1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/>
              <a:t>Two questions remain about this method:</a:t>
            </a:r>
          </a:p>
          <a:p>
            <a:pPr marL="457200" indent="-457200">
              <a:spcBef>
                <a:spcPct val="0"/>
              </a:spcBef>
              <a:buFontTx/>
              <a:buAutoNum type="arabicParenBoth"/>
              <a:defRPr/>
            </a:pPr>
            <a:r>
              <a:rPr lang="en-US" altLang="en-US" sz="2400" dirty="0"/>
              <a:t>How to normalize the eigenvector?</a:t>
            </a:r>
          </a:p>
          <a:p>
            <a:pPr marL="457200" indent="-457200">
              <a:spcBef>
                <a:spcPct val="0"/>
              </a:spcBef>
              <a:buFontTx/>
              <a:buAutoNum type="arabicParenBoth"/>
              <a:defRPr/>
            </a:pPr>
            <a:r>
              <a:rPr lang="en-US" altLang="en-US" sz="2400" dirty="0"/>
              <a:t>What is the largest eigenvalue?</a:t>
            </a:r>
          </a:p>
        </p:txBody>
      </p:sp>
      <p:sp>
        <p:nvSpPr>
          <p:cNvPr id="13315" name="TextBox 2">
            <a:extLst>
              <a:ext uri="{FF2B5EF4-FFF2-40B4-BE49-F238E27FC236}">
                <a16:creationId xmlns:a16="http://schemas.microsoft.com/office/drawing/2014/main" id="{8740926A-287F-4C0A-B534-2AF30991C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1" y="1371601"/>
            <a:ext cx="7083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Power iteration to estimate the largest eigenvalue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2">
            <a:extLst>
              <a:ext uri="{FF2B5EF4-FFF2-40B4-BE49-F238E27FC236}">
                <a16:creationId xmlns:a16="http://schemas.microsoft.com/office/drawing/2014/main" id="{0C73A904-C14E-418A-B8B2-F12925C7E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1"/>
            <a:ext cx="8845550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1) How is eigenvector normalized?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Most codes (including MATLAB’s </a:t>
            </a:r>
            <a:r>
              <a:rPr lang="en-US" altLang="en-US" sz="2400" dirty="0" err="1"/>
              <a:t>eig</a:t>
            </a:r>
            <a:r>
              <a:rPr lang="en-US" altLang="en-US" sz="2400" dirty="0"/>
              <a:t>) use the Euclidian norm.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(square root of the sum of squared components)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“infinity norm” (absolute value of largest component) is easier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to calculate.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2) What is the largest eigenvalue?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Given any eigenvector </a:t>
            </a:r>
            <a:r>
              <a:rPr lang="en-US" altLang="en-US" sz="2400" b="1" dirty="0"/>
              <a:t>x</a:t>
            </a:r>
            <a:r>
              <a:rPr lang="en-US" altLang="en-US" sz="2400" dirty="0"/>
              <a:t>, the “Rayleigh quotient” is an estimate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of the eigenvalue.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x</a:t>
            </a:r>
            <a:r>
              <a:rPr lang="en-US" altLang="en-US" sz="2400" dirty="0">
                <a:latin typeface="Symbol" panose="05050102010706020507" pitchFamily="18" charset="2"/>
              </a:rPr>
              <a:t>l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</a:t>
            </a:r>
            <a:r>
              <a:rPr lang="en-US" altLang="en-US" sz="2400" dirty="0"/>
              <a:t> </a:t>
            </a:r>
            <a:r>
              <a:rPr lang="en-US" altLang="en-US" sz="2400" b="1" dirty="0"/>
              <a:t>Ax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/>
              <a:t>x</a:t>
            </a:r>
            <a:r>
              <a:rPr lang="en-US" altLang="en-US" sz="2400" b="1" baseline="30000" dirty="0" err="1"/>
              <a:t>T</a:t>
            </a:r>
            <a:r>
              <a:rPr lang="en-US" altLang="en-US" sz="2400" b="1" dirty="0" err="1"/>
              <a:t>x</a:t>
            </a:r>
            <a:r>
              <a:rPr lang="en-US" altLang="en-US" sz="2400" dirty="0" err="1">
                <a:latin typeface="Symbol" panose="05050102010706020507" pitchFamily="18" charset="2"/>
              </a:rPr>
              <a:t>l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</a:t>
            </a:r>
            <a:r>
              <a:rPr lang="en-US" altLang="en-US" sz="2400" dirty="0"/>
              <a:t> </a:t>
            </a:r>
            <a:r>
              <a:rPr lang="en-US" altLang="en-US" sz="2400" b="1" dirty="0" err="1"/>
              <a:t>x</a:t>
            </a:r>
            <a:r>
              <a:rPr lang="en-US" altLang="en-US" sz="2400" b="1" baseline="30000" dirty="0" err="1"/>
              <a:t>T</a:t>
            </a:r>
            <a:r>
              <a:rPr lang="en-US" altLang="en-US" sz="2400" b="1" dirty="0" err="1"/>
              <a:t>Ax</a:t>
            </a:r>
            <a:r>
              <a:rPr lang="en-US" altLang="en-US" sz="2400" dirty="0"/>
              <a:t>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Symbol" panose="05050102010706020507" pitchFamily="18" charset="2"/>
              </a:rPr>
              <a:t>l</a:t>
            </a:r>
            <a:r>
              <a:rPr lang="en-US" altLang="en-US" sz="2400" dirty="0"/>
              <a:t> </a:t>
            </a:r>
            <a:r>
              <a:rPr lang="en-US" altLang="en-US" sz="2400" dirty="0">
                <a:cs typeface="Arial" panose="020B0604020202020204" pitchFamily="34" charset="0"/>
              </a:rPr>
              <a:t>≈</a:t>
            </a:r>
            <a:r>
              <a:rPr lang="en-US" altLang="en-US" sz="2400" dirty="0"/>
              <a:t> </a:t>
            </a:r>
            <a:r>
              <a:rPr lang="en-US" altLang="en-US" sz="2400" b="1" dirty="0" err="1"/>
              <a:t>x</a:t>
            </a:r>
            <a:r>
              <a:rPr lang="en-US" altLang="en-US" sz="2400" b="1" baseline="30000" dirty="0" err="1"/>
              <a:t>T</a:t>
            </a:r>
            <a:r>
              <a:rPr lang="en-US" altLang="en-US" sz="2400" b="1" dirty="0" err="1"/>
              <a:t>Ax</a:t>
            </a:r>
            <a:r>
              <a:rPr lang="en-US" altLang="en-US" sz="2400" dirty="0"/>
              <a:t> / </a:t>
            </a:r>
            <a:r>
              <a:rPr lang="en-US" altLang="en-US" sz="2400" b="1" dirty="0" err="1"/>
              <a:t>x</a:t>
            </a:r>
            <a:r>
              <a:rPr lang="en-US" altLang="en-US" sz="2400" b="1" baseline="30000" dirty="0" err="1"/>
              <a:t>T</a:t>
            </a:r>
            <a:r>
              <a:rPr lang="en-US" altLang="en-US" sz="2400" b="1" dirty="0" err="1"/>
              <a:t>x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Rayleigh quotient is independent of eigenvector normalization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9B0D743B-70BB-4C3F-A3B3-838396DB0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7839" y="225426"/>
            <a:ext cx="88052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MATLAB code for power iteration for largest eigenvalue and its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eigenvector using infinity norm and Rayleigh quotient.</a:t>
            </a:r>
          </a:p>
        </p:txBody>
      </p:sp>
      <p:pic>
        <p:nvPicPr>
          <p:cNvPr id="15363" name="Picture 3" descr="MatLab power iteration with acceleration">
            <a:extLst>
              <a:ext uri="{FF2B5EF4-FFF2-40B4-BE49-F238E27FC236}">
                <a16:creationId xmlns:a16="http://schemas.microsoft.com/office/drawing/2014/main" id="{59F27A08-ACA5-4D4E-A31C-8508E4D68D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38" y="1303339"/>
            <a:ext cx="3575050" cy="3754437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15364" name="Text Box 4">
            <a:extLst>
              <a:ext uri="{FF2B5EF4-FFF2-40B4-BE49-F238E27FC236}">
                <a16:creationId xmlns:a16="http://schemas.microsoft.com/office/drawing/2014/main" id="{F22FEE34-E6F1-45D4-849C-CA67FE6B4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3" y="5697538"/>
            <a:ext cx="805815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Infinity norm also converges to largest eigenvalue but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Rayleigh quotient converges faster.</a:t>
            </a:r>
          </a:p>
        </p:txBody>
      </p:sp>
      <p:sp>
        <p:nvSpPr>
          <p:cNvPr id="15365" name="TextBox 1">
            <a:extLst>
              <a:ext uri="{FF2B5EF4-FFF2-40B4-BE49-F238E27FC236}">
                <a16:creationId xmlns:a16="http://schemas.microsoft.com/office/drawing/2014/main" id="{28CA8258-3A5D-4D66-B988-9BD8BE6DB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7138" y="2001838"/>
            <a:ext cx="4356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 % x is nx1 with random components</a:t>
            </a:r>
          </a:p>
        </p:txBody>
      </p:sp>
      <p:pic>
        <p:nvPicPr>
          <p:cNvPr id="15366" name="Picture 6" descr="power itteration with Rayleigh quotient">
            <a:extLst>
              <a:ext uri="{FF2B5EF4-FFF2-40B4-BE49-F238E27FC236}">
                <a16:creationId xmlns:a16="http://schemas.microsoft.com/office/drawing/2014/main" id="{E127F810-0A7C-4C26-9FDD-ABC6EAFFD1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114" y="3089276"/>
            <a:ext cx="5297487" cy="260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TextBox 1">
            <a:extLst>
              <a:ext uri="{FF2B5EF4-FFF2-40B4-BE49-F238E27FC236}">
                <a16:creationId xmlns:a16="http://schemas.microsoft.com/office/drawing/2014/main" id="{2BEAC080-96F6-4F0A-BAAB-22B67A4CC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7138" y="1244601"/>
            <a:ext cx="4376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</a:t>
            </a:r>
            <a:r>
              <a:rPr lang="en-US" altLang="en-US" sz="2000" dirty="0"/>
              <a:t>% MATLAB's built in for eigenvalues</a:t>
            </a:r>
          </a:p>
        </p:txBody>
      </p:sp>
      <p:sp>
        <p:nvSpPr>
          <p:cNvPr id="15368" name="TextBox 1">
            <a:extLst>
              <a:ext uri="{FF2B5EF4-FFF2-40B4-BE49-F238E27FC236}">
                <a16:creationId xmlns:a16="http://schemas.microsoft.com/office/drawing/2014/main" id="{7C3FDE91-74B1-46CE-B6AD-C6D6BEE78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926" y="2562226"/>
            <a:ext cx="3217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 </a:t>
            </a:r>
            <a:r>
              <a:rPr lang="en-US" altLang="en-US" sz="2400"/>
              <a:t>output when x</a:t>
            </a:r>
            <a:r>
              <a:rPr lang="en-US" altLang="en-US" sz="2400" baseline="-25000"/>
              <a:t>0</a:t>
            </a:r>
            <a:r>
              <a:rPr lang="en-US" altLang="en-US" sz="2400"/>
              <a:t> =[0,1]’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BB0F918-B619-439E-A95A-36031246A624}"/>
              </a:ext>
            </a:extLst>
          </p:cNvPr>
          <p:cNvSpPr/>
          <p:nvPr/>
        </p:nvSpPr>
        <p:spPr>
          <a:xfrm>
            <a:off x="3069306" y="2715631"/>
            <a:ext cx="552199" cy="3085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B25E3B-5BE7-4CE6-9946-4FC1BD53F2D4}"/>
              </a:ext>
            </a:extLst>
          </p:cNvPr>
          <p:cNvSpPr txBox="1"/>
          <p:nvPr/>
        </p:nvSpPr>
        <p:spPr>
          <a:xfrm>
            <a:off x="2955992" y="2586022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924</Words>
  <Application>Microsoft Office PowerPoint</Application>
  <PresentationFormat>Widescreen</PresentationFormat>
  <Paragraphs>129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55</cp:revision>
  <dcterms:created xsi:type="dcterms:W3CDTF">2015-08-24T20:50:38Z</dcterms:created>
  <dcterms:modified xsi:type="dcterms:W3CDTF">2024-04-04T03:51:30Z</dcterms:modified>
</cp:coreProperties>
</file>