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sldIdLst>
    <p:sldId id="309" r:id="rId4"/>
    <p:sldId id="310" r:id="rId5"/>
    <p:sldId id="289" r:id="rId6"/>
    <p:sldId id="290" r:id="rId7"/>
    <p:sldId id="312" r:id="rId8"/>
    <p:sldId id="313" r:id="rId9"/>
    <p:sldId id="314" r:id="rId10"/>
    <p:sldId id="315" r:id="rId11"/>
    <p:sldId id="317" r:id="rId12"/>
    <p:sldId id="449" r:id="rId13"/>
    <p:sldId id="316" r:id="rId14"/>
    <p:sldId id="319" r:id="rId15"/>
    <p:sldId id="320" r:id="rId16"/>
    <p:sldId id="321" r:id="rId17"/>
    <p:sldId id="34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08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70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10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59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03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43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71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93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32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540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3F0F12-4F73-4B8C-8E45-5F85D63068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2E6F34-2FBE-4A74-9AB2-B5A385552D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3706CB-A942-4738-8F2D-E12F23BE3C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B5258-FEC1-4427-A67A-4344EF5E2E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6647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409012-7EA9-452D-9176-EE76AFE90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B6CE1A-31C6-42F6-AD23-7EA0DBF5A2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A5103-6780-48FA-8324-E08F5D0EC5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64475-6CB4-45A3-9E3A-2715FAF07C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3089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CF2056-44C4-4108-A5BA-58F1C17027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C3F71F-39C2-497F-A5E2-5C26871313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867805-9515-4472-8EEE-ECEE98803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4E965-D1A7-4728-B76E-FE7D101103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713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42553C-4F46-482D-A6D5-41C62EFA11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A23508-BDAC-474E-B3BB-B730220DB7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62553C-3035-43D1-B270-306D12BFAF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C18C1-8E9E-4A02-968E-2C476677C1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586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B417F5-8268-41E4-B0B8-BCCF67A9D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02DCE9-1A9C-45CB-9FED-58AE79B937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21291A6-FBA0-4DE9-ABDD-928D447366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5B8B1-9D4C-4DCF-AEA2-4C731EBD9D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8997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C5835D-995A-40B8-BA50-2593C0D0EE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1DF959-9022-4D5E-AF46-7F4A3DCD77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B0D14A-A98D-49D1-B3F1-A68A7F64F4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4DA4D-AEBC-4D39-A510-72952374FE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6331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B81838-BE7C-489B-A8A8-8457ACFCC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845688-CC6D-4394-A27E-F94A534F31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DB28E6-D3D9-4CC8-A558-74514223D4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0ED35-2687-45F7-9A9E-4B05942A3F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51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5849ED-739D-4ED9-9E2E-7C8D9495C1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6280AD-8458-4E2A-A620-48BB91DFD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20C2D4-37BF-4D27-862A-5A6E721E9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11868-B663-4F14-8272-A03DC6B7B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8344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F89829-86F2-4151-9546-D93050B01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7201AD-28AC-4174-BECF-9022C96C1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A51CF7-3AAE-40BA-8032-A5F38B5F5A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EF912A-5F9D-48CF-B64D-B6EE92D9C1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6686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D29F53-852F-4A47-84F7-E86C687D6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5193B3-10AA-46DD-860E-CB1F4E2924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5331A7-763C-49C8-9A9A-A352D179B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9BA10-4EC3-4E97-BF61-76FD4F4805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5066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872BBB-28D7-4F1B-8263-991C3A2ABC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35E47D-269A-4173-A32F-1675AE9270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F84B82-3F18-41E4-B7AC-B6831DAFE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015EB-ED50-473A-B66F-F40EDC5889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8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CF03-CA79-47CC-8884-FA0F7746401A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0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D35BB44-E5F0-4C21-8193-ABD7AC51B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CCEA36A-B63A-4628-AF18-244766B78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0E642E8-198E-4074-8DFB-6191236283C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7C5A7A-EAC8-4D96-AD43-F00D38460F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76BF795-68CD-407A-B820-89EFF730EF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53DF8B3-39E3-4665-B81C-D99E98D5A0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37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7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4"/>
          <p:cNvSpPr txBox="1">
            <a:spLocks noChangeArrowheads="1"/>
          </p:cNvSpPr>
          <p:nvPr/>
        </p:nvSpPr>
        <p:spPr bwMode="auto">
          <a:xfrm>
            <a:off x="4419600" y="76200"/>
            <a:ext cx="2338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Rank deficiency</a:t>
            </a:r>
          </a:p>
        </p:txBody>
      </p:sp>
      <p:sp>
        <p:nvSpPr>
          <p:cNvPr id="50179" name="Text Box 5"/>
          <p:cNvSpPr txBox="1">
            <a:spLocks noChangeArrowheads="1"/>
          </p:cNvSpPr>
          <p:nvPr/>
        </p:nvSpPr>
        <p:spPr bwMode="auto">
          <a:xfrm>
            <a:off x="3124200" y="609601"/>
            <a:ext cx="67056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Ax</a:t>
            </a:r>
            <a:r>
              <a:rPr lang="en-US" altLang="en-US" sz="2000" dirty="0"/>
              <a:t> = </a:t>
            </a:r>
            <a:r>
              <a:rPr lang="en-US" altLang="en-US" sz="2000" b="1" dirty="0"/>
              <a:t>b</a:t>
            </a:r>
            <a:r>
              <a:rPr lang="en-US" altLang="en-US" sz="2000" dirty="0"/>
              <a:t> is a </a:t>
            </a:r>
            <a:r>
              <a:rPr lang="en-US" altLang="en-US" sz="2000" i="1" dirty="0" err="1"/>
              <a:t>mxn</a:t>
            </a:r>
            <a:r>
              <a:rPr lang="en-US" altLang="en-US" sz="2000" dirty="0"/>
              <a:t> least-squares problem with </a:t>
            </a:r>
            <a:r>
              <a:rPr lang="en-US" altLang="en-US" sz="2000" i="1" dirty="0"/>
              <a:t>m&gt;n.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b </a:t>
            </a:r>
            <a:r>
              <a:rPr lang="en-US" altLang="en-US" sz="2000" dirty="0">
                <a:sym typeface="Symbol" panose="05050102010706020507" pitchFamily="18" charset="2"/>
              </a:rPr>
              <a:t></a:t>
            </a:r>
            <a:r>
              <a:rPr lang="en-US" altLang="en-US" sz="2000" dirty="0"/>
              <a:t> span(</a:t>
            </a:r>
            <a:r>
              <a:rPr lang="en-US" altLang="en-US" sz="2000" b="1" dirty="0"/>
              <a:t>A</a:t>
            </a:r>
            <a:r>
              <a:rPr lang="en-US" altLang="en-US" sz="2000" dirty="0"/>
              <a:t>) because system is over-determined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Consider all </a:t>
            </a:r>
            <a:r>
              <a:rPr lang="en-US" altLang="en-US" sz="2000" b="1" dirty="0"/>
              <a:t>y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</a:t>
            </a:r>
            <a:r>
              <a:rPr lang="en-US" altLang="en-US" sz="2000" dirty="0"/>
              <a:t> span(</a:t>
            </a:r>
            <a:r>
              <a:rPr lang="en-US" altLang="en-US" sz="2000" b="1" dirty="0"/>
              <a:t>A</a:t>
            </a:r>
            <a:r>
              <a:rPr lang="en-US" altLang="en-US" sz="2000" dirty="0"/>
              <a:t>)	</a:t>
            </a:r>
            <a:r>
              <a:rPr lang="en-US" altLang="en-US" sz="2000" dirty="0">
                <a:sym typeface="Symbol" panose="05050102010706020507" pitchFamily="18" charset="2"/>
              </a:rPr>
              <a:t></a:t>
            </a:r>
            <a:r>
              <a:rPr lang="en-US" altLang="en-US" sz="2000" b="1" dirty="0"/>
              <a:t>y </a:t>
            </a:r>
            <a:r>
              <a:rPr lang="en-US" altLang="en-US" sz="2000" dirty="0"/>
              <a:t>=</a:t>
            </a:r>
            <a:r>
              <a:rPr lang="en-US" altLang="en-US" sz="2000" b="1" dirty="0"/>
              <a:t> Ax </a:t>
            </a:r>
            <a:r>
              <a:rPr lang="en-US" altLang="en-US" sz="2000" dirty="0"/>
              <a:t>is a possible fit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r</a:t>
            </a:r>
            <a:r>
              <a:rPr lang="en-US" altLang="en-US" sz="2000" dirty="0"/>
              <a:t>(</a:t>
            </a:r>
            <a:r>
              <a:rPr lang="en-US" altLang="en-US" sz="2000" b="1" dirty="0"/>
              <a:t>y</a:t>
            </a:r>
            <a:r>
              <a:rPr lang="en-US" altLang="en-US" sz="2000" dirty="0"/>
              <a:t>) = </a:t>
            </a:r>
            <a:r>
              <a:rPr lang="en-US" altLang="en-US" sz="2000" b="1" dirty="0"/>
              <a:t>b</a:t>
            </a:r>
            <a:r>
              <a:rPr lang="en-US" altLang="en-US" sz="2000" dirty="0"/>
              <a:t> – </a:t>
            </a:r>
            <a:r>
              <a:rPr lang="en-US" altLang="en-US" sz="2000" b="1" dirty="0"/>
              <a:t>y</a:t>
            </a:r>
            <a:r>
              <a:rPr lang="en-US" altLang="en-US" sz="2000" dirty="0"/>
              <a:t> are residuals associated with the possible fit 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 unique </a:t>
            </a:r>
            <a:r>
              <a:rPr lang="en-US" altLang="en-US" sz="2000" b="1" dirty="0" err="1"/>
              <a:t>y</a:t>
            </a:r>
            <a:r>
              <a:rPr lang="en-US" altLang="en-US" sz="2000" b="1" baseline="-25000" dirty="0" err="1"/>
              <a:t>min</a:t>
            </a:r>
            <a:r>
              <a:rPr lang="en-US" altLang="en-US" sz="2000" b="1" dirty="0"/>
              <a:t> </a:t>
            </a:r>
            <a:r>
              <a:rPr lang="en-US" altLang="en-US" sz="2000" dirty="0"/>
              <a:t>exist</a:t>
            </a:r>
            <a:r>
              <a:rPr lang="en-US" altLang="en-US" sz="2000" b="1" dirty="0"/>
              <a:t> </a:t>
            </a:r>
            <a:r>
              <a:rPr lang="en-US" altLang="en-US" sz="2000" dirty="0"/>
              <a:t>for which || </a:t>
            </a:r>
            <a:r>
              <a:rPr lang="en-US" altLang="en-US" sz="2000" b="1" dirty="0"/>
              <a:t>r</a:t>
            </a:r>
            <a:r>
              <a:rPr lang="en-US" altLang="en-US" sz="2000" dirty="0"/>
              <a:t>(</a:t>
            </a:r>
            <a:r>
              <a:rPr lang="en-US" altLang="en-US" sz="2000" b="1" dirty="0"/>
              <a:t>y</a:t>
            </a:r>
            <a:r>
              <a:rPr lang="en-US" altLang="en-US" sz="2000" dirty="0"/>
              <a:t>) ||</a:t>
            </a:r>
            <a:r>
              <a:rPr lang="en-US" altLang="en-US" sz="2000" b="1" baseline="30000" dirty="0"/>
              <a:t>2</a:t>
            </a:r>
            <a:r>
              <a:rPr lang="en-US" altLang="en-US" sz="2000" dirty="0"/>
              <a:t> is smallest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However, the solution of </a:t>
            </a:r>
            <a:r>
              <a:rPr lang="en-US" altLang="en-US" sz="2000" b="1" dirty="0"/>
              <a:t>Ax</a:t>
            </a:r>
            <a:r>
              <a:rPr lang="en-US" altLang="en-US" sz="2000" dirty="0"/>
              <a:t> = </a:t>
            </a:r>
            <a:r>
              <a:rPr lang="en-US" altLang="en-US" sz="2000" b="1" dirty="0" err="1"/>
              <a:t>y</a:t>
            </a:r>
            <a:r>
              <a:rPr lang="en-US" altLang="en-US" sz="2000" b="1" baseline="-25000" dirty="0" err="1"/>
              <a:t>min</a:t>
            </a:r>
            <a:r>
              <a:rPr lang="en-US" altLang="en-US" sz="2000" dirty="0"/>
              <a:t> may not be unique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</a:t>
            </a:r>
            <a:r>
              <a:rPr lang="en-US" altLang="en-US" sz="2000" b="1" dirty="0"/>
              <a:t>x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 and </a:t>
            </a:r>
            <a:r>
              <a:rPr lang="en-US" altLang="en-US" sz="2000" b="1" dirty="0"/>
              <a:t>x</a:t>
            </a:r>
            <a:r>
              <a:rPr lang="en-US" altLang="en-US" sz="2000" b="1" baseline="-25000" dirty="0"/>
              <a:t>2</a:t>
            </a:r>
            <a:r>
              <a:rPr lang="en-US" altLang="en-US" sz="2000" dirty="0"/>
              <a:t>  exist such that </a:t>
            </a:r>
            <a:r>
              <a:rPr lang="en-US" altLang="en-US" sz="2000" b="1" dirty="0"/>
              <a:t>Ax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 = </a:t>
            </a:r>
            <a:r>
              <a:rPr lang="en-US" altLang="en-US" sz="2000" b="1" dirty="0"/>
              <a:t>Ax</a:t>
            </a:r>
            <a:r>
              <a:rPr lang="en-US" altLang="en-US" sz="2000" b="1" baseline="-25000" dirty="0"/>
              <a:t>2</a:t>
            </a:r>
            <a:r>
              <a:rPr lang="en-US" altLang="en-US" sz="2000" dirty="0"/>
              <a:t> = </a:t>
            </a:r>
            <a:r>
              <a:rPr lang="en-US" altLang="en-US" sz="2000" b="1" dirty="0" err="1"/>
              <a:t>y</a:t>
            </a:r>
            <a:r>
              <a:rPr lang="en-US" altLang="en-US" sz="2000" b="1" baseline="-25000" dirty="0" err="1"/>
              <a:t>min</a:t>
            </a:r>
            <a:endParaRPr lang="en-US" altLang="en-US" sz="2000" b="1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2000" dirty="0"/>
              <a:t>Then </a:t>
            </a:r>
            <a:r>
              <a:rPr lang="pl-PL" altLang="en-US" sz="2000" b="1" dirty="0"/>
              <a:t>z</a:t>
            </a:r>
            <a:r>
              <a:rPr lang="pl-PL" altLang="en-US" sz="2000" dirty="0"/>
              <a:t> = </a:t>
            </a:r>
            <a:r>
              <a:rPr lang="pl-PL" altLang="en-US" sz="2000" b="1" dirty="0"/>
              <a:t>x</a:t>
            </a:r>
            <a:r>
              <a:rPr lang="pl-PL" altLang="en-US" sz="2000" b="1" baseline="-25000" dirty="0"/>
              <a:t>2</a:t>
            </a:r>
            <a:r>
              <a:rPr lang="pl-PL" altLang="en-US" sz="2000" dirty="0"/>
              <a:t> – </a:t>
            </a:r>
            <a:r>
              <a:rPr lang="pl-PL" altLang="en-US" sz="2000" b="1" dirty="0"/>
              <a:t>x</a:t>
            </a:r>
            <a:r>
              <a:rPr lang="pl-PL" altLang="en-US" sz="2000" b="1" baseline="-25000" dirty="0"/>
              <a:t>1</a:t>
            </a:r>
            <a:r>
              <a:rPr lang="pl-PL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</a:t>
            </a:r>
            <a:r>
              <a:rPr lang="pl-PL" altLang="en-US" sz="2000" dirty="0"/>
              <a:t> </a:t>
            </a:r>
            <a:r>
              <a:rPr lang="pl-PL" altLang="en-US" sz="2000" b="1" dirty="0"/>
              <a:t>o</a:t>
            </a:r>
            <a:r>
              <a:rPr lang="pl-PL" altLang="en-US" sz="2000" dirty="0"/>
              <a:t>, and </a:t>
            </a:r>
            <a:r>
              <a:rPr lang="pl-PL" altLang="en-US" sz="2000" b="1" dirty="0"/>
              <a:t>Az</a:t>
            </a:r>
            <a:r>
              <a:rPr lang="pl-PL" altLang="en-US" sz="2000" dirty="0"/>
              <a:t> = </a:t>
            </a:r>
            <a:r>
              <a:rPr lang="pl-PL" altLang="en-US" sz="2000" b="1" i="1" dirty="0"/>
              <a:t>o</a:t>
            </a:r>
            <a:endParaRPr lang="en-US" altLang="en-US" sz="20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2000" dirty="0"/>
              <a:t>Columns of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must be linearly dependent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This condition is called </a:t>
            </a:r>
            <a:r>
              <a:rPr lang="en-US" altLang="en-US" sz="2000" i="1" dirty="0"/>
              <a:t>rank deficiency.</a:t>
            </a:r>
          </a:p>
        </p:txBody>
      </p:sp>
    </p:spTree>
    <p:extLst>
      <p:ext uri="{BB962C8B-B14F-4D97-AF65-F5344CB8AC3E}">
        <p14:creationId xmlns:p14="http://schemas.microsoft.com/office/powerpoint/2010/main" val="4212077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5">
            <a:extLst>
              <a:ext uri="{FF2B5EF4-FFF2-40B4-BE49-F238E27FC236}">
                <a16:creationId xmlns:a16="http://schemas.microsoft.com/office/drawing/2014/main" id="{D03654C6-9767-4D58-BFC3-EB8ED8F25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05" y="1628507"/>
            <a:ext cx="1081639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In floating-point arithmetic, small singular values may correspond to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zeros in exact calculations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Usual procedure is to sort singular values in decreasing order and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regard singular values below some threshold as zero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This defines the “</a:t>
            </a:r>
            <a:r>
              <a:rPr lang="en-US" altLang="en-US" sz="2400" i="1" dirty="0">
                <a:solidFill>
                  <a:srgbClr val="000000"/>
                </a:solidFill>
              </a:rPr>
              <a:t>numerical</a:t>
            </a:r>
            <a:r>
              <a:rPr lang="en-US" altLang="en-US" sz="2400" dirty="0">
                <a:solidFill>
                  <a:srgbClr val="000000"/>
                </a:solidFill>
              </a:rPr>
              <a:t>” rank of a matrix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n=rank(A) calculates numerical rank using </a:t>
            </a:r>
            <a:r>
              <a:rPr lang="en-US" altLang="en-US" sz="2400" dirty="0" err="1">
                <a:solidFill>
                  <a:srgbClr val="000000"/>
                </a:solidFill>
              </a:rPr>
              <a:t>MatLab’s</a:t>
            </a:r>
            <a:r>
              <a:rPr lang="en-US" altLang="en-US" sz="2400" dirty="0">
                <a:solidFill>
                  <a:srgbClr val="000000"/>
                </a:solidFill>
              </a:rPr>
              <a:t> threshold of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7.297130x10</a:t>
            </a:r>
            <a:r>
              <a:rPr lang="en-US" altLang="en-US" sz="2400" baseline="30000" dirty="0">
                <a:solidFill>
                  <a:srgbClr val="000000"/>
                </a:solidFill>
              </a:rPr>
              <a:t>-15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4"/>
          <p:cNvSpPr txBox="1">
            <a:spLocks noChangeArrowheads="1"/>
          </p:cNvSpPr>
          <p:nvPr/>
        </p:nvSpPr>
        <p:spPr bwMode="auto">
          <a:xfrm>
            <a:off x="2795337" y="348916"/>
            <a:ext cx="5707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 of linear systems by exact SVD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144379" y="965201"/>
            <a:ext cx="11851105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=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is a linear system with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rectangular or square and possibly rank deficient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itchFamily="18" charset="2"/>
              <a:buChar char="S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is the diagonal matrix of singular values of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itchFamily="18" charset="2"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is a diagonal matrix with diagonal elements 1/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if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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0 and 0 if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= 0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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+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 =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=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</a:t>
            </a:r>
            <a:r>
              <a:rPr kumimoji="0" lang="en-US" altLang="en-US" sz="2400" b="1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=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	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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=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+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U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rows of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and columns of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in the product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+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U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are restricted by zeros in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to those associated with non-zero singular values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  <a:sym typeface="Symbol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itchFamily="18" charset="2"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x 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=      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</a:t>
            </a:r>
            <a:r>
              <a:rPr kumimoji="0" lang="en-US" altLang="en-US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(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</a:t>
            </a:r>
            <a:r>
              <a:rPr kumimoji="0" lang="en-US" altLang="en-US" sz="20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r>
              <a:rPr kumimoji="0" lang="en-US" altLang="en-US" sz="2000" b="1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/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0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where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and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are the left and right singular vectors associated with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itchFamily="18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itchFamily="18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If A has full rank, the solution using SVD is unique. </a:t>
            </a:r>
          </a:p>
        </p:txBody>
      </p:sp>
      <p:sp>
        <p:nvSpPr>
          <p:cNvPr id="57348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573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964688"/>
              </p:ext>
            </p:extLst>
          </p:nvPr>
        </p:nvGraphicFramePr>
        <p:xfrm>
          <a:off x="590965" y="4736433"/>
          <a:ext cx="7207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5292" imgH="444114" progId="Equation.3">
                  <p:embed/>
                </p:oleObj>
              </mc:Choice>
              <mc:Fallback>
                <p:oleObj name="Equation" r:id="rId2" imgW="355292" imgH="444114" progId="Equation.3">
                  <p:embed/>
                  <p:pic>
                    <p:nvPicPr>
                      <p:cNvPr id="573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965" y="4736433"/>
                        <a:ext cx="7207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6380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5"/>
          <p:cNvSpPr txBox="1">
            <a:spLocks noChangeArrowheads="1"/>
          </p:cNvSpPr>
          <p:nvPr/>
        </p:nvSpPr>
        <p:spPr bwMode="auto">
          <a:xfrm>
            <a:off x="1632212" y="577819"/>
            <a:ext cx="89148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SVD of A=[1,2,3;4,5,6;7,8,9;10,11,12] in floating point arithmetic</a:t>
            </a:r>
            <a:r>
              <a:rPr lang="en-US" altLang="en-US" sz="1800" dirty="0"/>
              <a:t> </a:t>
            </a:r>
          </a:p>
        </p:txBody>
      </p:sp>
      <p:grpSp>
        <p:nvGrpSpPr>
          <p:cNvPr id="60419" name="Group 2"/>
          <p:cNvGrpSpPr>
            <a:grpSpLocks/>
          </p:cNvGrpSpPr>
          <p:nvPr/>
        </p:nvGrpSpPr>
        <p:grpSpPr bwMode="auto">
          <a:xfrm>
            <a:off x="2667001" y="1219200"/>
            <a:ext cx="5857875" cy="5429250"/>
            <a:chOff x="1143000" y="838200"/>
            <a:chExt cx="5857875" cy="5429250"/>
          </a:xfrm>
        </p:grpSpPr>
        <p:pic>
          <p:nvPicPr>
            <p:cNvPr id="60422" name="Picture 4" descr="MatLab results for solution by SV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838200"/>
              <a:ext cx="5248275" cy="5429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423" name="Text Box 6"/>
            <p:cNvSpPr txBox="1">
              <a:spLocks noChangeArrowheads="1"/>
            </p:cNvSpPr>
            <p:nvPr/>
          </p:nvSpPr>
          <p:spPr bwMode="auto">
            <a:xfrm>
              <a:off x="1143000" y="1066800"/>
              <a:ext cx="6667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U =</a:t>
              </a:r>
            </a:p>
          </p:txBody>
        </p:sp>
        <p:sp>
          <p:nvSpPr>
            <p:cNvPr id="60424" name="Text Box 7"/>
            <p:cNvSpPr txBox="1">
              <a:spLocks noChangeArrowheads="1"/>
            </p:cNvSpPr>
            <p:nvPr/>
          </p:nvSpPr>
          <p:spPr bwMode="auto">
            <a:xfrm>
              <a:off x="1143000" y="1976438"/>
              <a:ext cx="62706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Symbol" panose="05050102010706020507" pitchFamily="18" charset="2"/>
                </a:rPr>
                <a:t>S</a:t>
              </a:r>
              <a:r>
                <a:rPr lang="en-US" altLang="en-US" sz="2400"/>
                <a:t> =</a:t>
              </a:r>
            </a:p>
          </p:txBody>
        </p:sp>
        <p:sp>
          <p:nvSpPr>
            <p:cNvPr id="60425" name="Text Box 9"/>
            <p:cNvSpPr txBox="1">
              <a:spLocks noChangeArrowheads="1"/>
            </p:cNvSpPr>
            <p:nvPr/>
          </p:nvSpPr>
          <p:spPr bwMode="auto">
            <a:xfrm>
              <a:off x="1143000" y="2819400"/>
              <a:ext cx="6492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V =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705100" y="3871913"/>
            <a:ext cx="1981200" cy="2838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421" name="Text Box 8"/>
          <p:cNvSpPr txBox="1">
            <a:spLocks noChangeArrowheads="1"/>
          </p:cNvSpPr>
          <p:nvPr/>
        </p:nvSpPr>
        <p:spPr bwMode="auto">
          <a:xfrm>
            <a:off x="986591" y="4043362"/>
            <a:ext cx="1059982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</a:rPr>
              <a:t>s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</a:t>
            </a:r>
            <a:r>
              <a:rPr lang="en-US" altLang="en-US" sz="2400" dirty="0">
                <a:latin typeface="Symbol" panose="05050102010706020507" pitchFamily="18" charset="2"/>
              </a:rPr>
              <a:t> s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are close to the values obtained by exact arithmetic</a:t>
            </a:r>
            <a:endParaRPr lang="en-US" altLang="en-US" sz="2400" dirty="0">
              <a:latin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</a:rPr>
              <a:t>s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 is below MATLAB’s threshold and zero in exact calculations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To use these “floating point” result in solution of </a:t>
            </a:r>
            <a:r>
              <a:rPr lang="en-US" altLang="en-US" sz="2400" b="1" dirty="0"/>
              <a:t>Ax</a:t>
            </a:r>
            <a:r>
              <a:rPr lang="en-US" altLang="en-US" sz="2400" dirty="0"/>
              <a:t>=</a:t>
            </a:r>
            <a:r>
              <a:rPr lang="en-US" altLang="en-US" sz="2400" b="1" dirty="0"/>
              <a:t>b </a:t>
            </a:r>
            <a:r>
              <a:rPr lang="en-US" altLang="en-US" sz="2400" dirty="0"/>
              <a:t>the threshold on non-zero singular values must be included.</a:t>
            </a:r>
            <a:r>
              <a:rPr lang="en-US" altLang="en-US" sz="2400" b="1" dirty="0"/>
              <a:t> </a:t>
            </a:r>
            <a:r>
              <a:rPr lang="en-US" altLang="en-US" sz="2400" dirty="0"/>
              <a:t>MATLAB's Moore-Penrose ‘pseudo inverse’ </a:t>
            </a:r>
            <a:r>
              <a:rPr lang="en-US" altLang="en-US" sz="2400" dirty="0" err="1"/>
              <a:t>pinv</a:t>
            </a:r>
            <a:r>
              <a:rPr lang="en-US" altLang="en-US" sz="2400" dirty="0"/>
              <a:t>(</a:t>
            </a:r>
            <a:r>
              <a:rPr lang="en-US" altLang="en-US" sz="2400" dirty="0">
                <a:latin typeface="Symbol" panose="05050102010706020507" pitchFamily="18" charset="2"/>
              </a:rPr>
              <a:t>S</a:t>
            </a:r>
            <a:r>
              <a:rPr lang="en-US" altLang="en-US" sz="2400" dirty="0"/>
              <a:t>) provides this capability.</a:t>
            </a:r>
          </a:p>
        </p:txBody>
      </p:sp>
    </p:spTree>
    <p:extLst>
      <p:ext uri="{BB962C8B-B14F-4D97-AF65-F5344CB8AC3E}">
        <p14:creationId xmlns:p14="http://schemas.microsoft.com/office/powerpoint/2010/main" val="2440561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4"/>
          <p:cNvSpPr txBox="1">
            <a:spLocks noChangeArrowheads="1"/>
          </p:cNvSpPr>
          <p:nvPr/>
        </p:nvSpPr>
        <p:spPr bwMode="auto">
          <a:xfrm>
            <a:off x="782053" y="669759"/>
            <a:ext cx="10941469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Solution of linear systems by singular values decomposition using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Moore-Penrose pseudo inverse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A=[1,2,3; 4,5,6; 7,8,9; 10,11,12];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b=[1,2,3,4]’;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[U,S,V]=</a:t>
            </a:r>
            <a:r>
              <a:rPr lang="en-US" altLang="en-US" sz="2400" dirty="0" err="1"/>
              <a:t>svd</a:t>
            </a:r>
            <a:r>
              <a:rPr lang="en-US" altLang="en-US" sz="2400" dirty="0"/>
              <a:t>(A);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pS</a:t>
            </a:r>
            <a:r>
              <a:rPr lang="en-US" altLang="en-US" sz="2400" dirty="0"/>
              <a:t>=</a:t>
            </a:r>
            <a:r>
              <a:rPr lang="en-US" altLang="en-US" sz="2400" dirty="0" err="1"/>
              <a:t>pinv</a:t>
            </a:r>
            <a:r>
              <a:rPr lang="en-US" altLang="en-US" sz="2400" dirty="0"/>
              <a:t>(S);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x=V*</a:t>
            </a:r>
            <a:r>
              <a:rPr lang="en-US" altLang="en-US" sz="2400" dirty="0" err="1"/>
              <a:t>pS</a:t>
            </a:r>
            <a:r>
              <a:rPr lang="en-US" altLang="en-US" sz="2400" dirty="0"/>
              <a:t>*U’*b;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disp</a:t>
            </a:r>
            <a:r>
              <a:rPr lang="en-US" altLang="en-US" sz="2400" dirty="0"/>
              <a:t>(x)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Moore-Penrose enables a solution of rank deficient linear systems but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solution is probably not unique.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 linear least squares, if </a:t>
            </a:r>
            <a:r>
              <a:rPr lang="en-US" altLang="en-US" sz="2400" b="1" dirty="0"/>
              <a:t>A</a:t>
            </a:r>
            <a:r>
              <a:rPr lang="en-US" altLang="en-US" sz="2400" dirty="0"/>
              <a:t> is rank deficient, reformulate problem so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number of parameters equals the rank of the </a:t>
            </a:r>
            <a:r>
              <a:rPr lang="en-US" altLang="en-US" sz="2400" b="1" dirty="0"/>
              <a:t>A</a:t>
            </a:r>
            <a:r>
              <a:rPr lang="en-US" altLang="en-US" sz="2400" dirty="0"/>
              <a:t> matrix.</a:t>
            </a:r>
          </a:p>
        </p:txBody>
      </p:sp>
    </p:spTree>
    <p:extLst>
      <p:ext uri="{BB962C8B-B14F-4D97-AF65-F5344CB8AC3E}">
        <p14:creationId xmlns:p14="http://schemas.microsoft.com/office/powerpoint/2010/main" val="329833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Box 1"/>
          <p:cNvSpPr txBox="1">
            <a:spLocks noChangeArrowheads="1"/>
          </p:cNvSpPr>
          <p:nvPr/>
        </p:nvSpPr>
        <p:spPr bwMode="auto">
          <a:xfrm>
            <a:off x="469233" y="1905506"/>
            <a:ext cx="1126155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Pseudocode for polynomial fitting using SVD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Input data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Construct the </a:t>
            </a:r>
            <a:r>
              <a:rPr lang="en-US" altLang="en-US" sz="2400" dirty="0" err="1"/>
              <a:t>Vantemonte</a:t>
            </a:r>
            <a:r>
              <a:rPr lang="en-US" altLang="en-US" sz="2400" dirty="0"/>
              <a:t> matrix, call it 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Get SVD of Vantemonte matrix and display singular values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If some singular values are small, evaluate rank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Vantemonte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matrix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/>
              </a:rPr>
              <a:t>If rank</a:t>
            </a:r>
            <a:r>
              <a:rPr lang="en-US" altLang="en-US" sz="2400" dirty="0"/>
              <a:t> is less than the number of parameter, reformulate with fewer parameters.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/>
              <a:t>Solve for optimum parameters using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Moore-Penrose pseudo inverse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Display optimum parameters, which we know are unique.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Calculate the sum of squared residuals and display it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Plot the data and fit on the same set of axes</a:t>
            </a:r>
          </a:p>
        </p:txBody>
      </p:sp>
    </p:spTree>
    <p:extLst>
      <p:ext uri="{BB962C8B-B14F-4D97-AF65-F5344CB8AC3E}">
        <p14:creationId xmlns:p14="http://schemas.microsoft.com/office/powerpoint/2010/main" val="2546296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4"/>
          <p:cNvSpPr txBox="1">
            <a:spLocks noChangeArrowheads="1"/>
          </p:cNvSpPr>
          <p:nvPr/>
        </p:nvSpPr>
        <p:spPr bwMode="auto">
          <a:xfrm>
            <a:off x="226444" y="797510"/>
            <a:ext cx="1182407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</a:t>
            </a:r>
            <a:r>
              <a:rPr lang="en-US" altLang="en-US" sz="2400" dirty="0">
                <a:solidFill>
                  <a:prstClr val="black"/>
                </a:solidFill>
              </a:rPr>
              <a:t>19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singular value decomposition to fit a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line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to the data set on page 495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 text (6th edition) surface tension vs temperature.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Temp = 0, 10, 20, 30, 40, 80, 90, 95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Tension = 68.0, 67.1, 66.4, 65.6, 64.6, 61.8, 61.0, 60.0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Report the singular values of the Vantemonte matrix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Moore-Penrose pseudo inverse to solve for parameters of the line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Report parameters and the minimum sum of squared deviations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between fit and data.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 the fit and data (no error bars) on the same set of axes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5229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048001" y="304801"/>
            <a:ext cx="57642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Consequences of rank deficiency for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linear least squares problem</a:t>
            </a: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2073276" y="1436688"/>
            <a:ext cx="841608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A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A</a:t>
            </a:r>
            <a:r>
              <a:rPr lang="en-US" altLang="en-US" sz="2400" dirty="0"/>
              <a:t> will be singular and normal equation method will fail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Linear least squares problem as formulated does not have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 unique solution.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Some of the parameters of the model cannot be determined.</a:t>
            </a:r>
          </a:p>
        </p:txBody>
      </p:sp>
    </p:spTree>
    <p:extLst>
      <p:ext uri="{BB962C8B-B14F-4D97-AF65-F5344CB8AC3E}">
        <p14:creationId xmlns:p14="http://schemas.microsoft.com/office/powerpoint/2010/main" val="387915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276600" y="268288"/>
            <a:ext cx="57927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Linear models with different types of data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2590801" y="1003300"/>
            <a:ext cx="7631113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Estimate height of 3 hills by combining 2 types of measurements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heights relative to a fixed reference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heights relative to each other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height of 3 hills relative to a fixed reference.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hill 1 = 1237 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hill 2 = 1941 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hill 3 = 2417 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relative heights of the hills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hill 2 relative to 1 = 711 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hill 3 relative to 1 = 1177 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hill 3 relative to 2 = 475 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Construct a linear model of the data with height of hills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relative to fixed reference as parameters</a:t>
            </a:r>
          </a:p>
        </p:txBody>
      </p:sp>
    </p:spTree>
    <p:extLst>
      <p:ext uri="{BB962C8B-B14F-4D97-AF65-F5344CB8AC3E}">
        <p14:creationId xmlns:p14="http://schemas.microsoft.com/office/powerpoint/2010/main" val="39634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1524001" y="2558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699" name="Rectangle 7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29700" name="Group 8"/>
          <p:cNvGrpSpPr>
            <a:grpSpLocks/>
          </p:cNvGrpSpPr>
          <p:nvPr/>
        </p:nvGrpSpPr>
        <p:grpSpPr bwMode="auto">
          <a:xfrm>
            <a:off x="4724400" y="381000"/>
            <a:ext cx="1847850" cy="2057400"/>
            <a:chOff x="2016" y="240"/>
            <a:chExt cx="1164" cy="1296"/>
          </a:xfrm>
        </p:grpSpPr>
        <p:graphicFrame>
          <p:nvGraphicFramePr>
            <p:cNvPr id="29724" name="Object 4"/>
            <p:cNvGraphicFramePr>
              <a:graphicFrameLocks noChangeAspect="1"/>
            </p:cNvGraphicFramePr>
            <p:nvPr/>
          </p:nvGraphicFramePr>
          <p:xfrm>
            <a:off x="2016" y="240"/>
            <a:ext cx="819" cy="1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863600" imgH="1371600" progId="Equation.3">
                    <p:embed/>
                  </p:oleObj>
                </mc:Choice>
                <mc:Fallback>
                  <p:oleObj name="Equation" r:id="rId2" imgW="863600" imgH="1371600" progId="Equation.3">
                    <p:embed/>
                    <p:pic>
                      <p:nvPicPr>
                        <p:cNvPr id="29724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40"/>
                          <a:ext cx="819" cy="1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25" name="Object 6"/>
            <p:cNvGraphicFramePr>
              <a:graphicFrameLocks noChangeAspect="1"/>
            </p:cNvGraphicFramePr>
            <p:nvPr/>
          </p:nvGraphicFramePr>
          <p:xfrm>
            <a:off x="2832" y="528"/>
            <a:ext cx="348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04668" imgH="710891" progId="Equation.3">
                    <p:embed/>
                  </p:oleObj>
                </mc:Choice>
                <mc:Fallback>
                  <p:oleObj name="Equation" r:id="rId4" imgW="304668" imgH="710891" progId="Equation.3">
                    <p:embed/>
                    <p:pic>
                      <p:nvPicPr>
                        <p:cNvPr id="29725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528"/>
                          <a:ext cx="348" cy="8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01" name="Rectangle 10"/>
          <p:cNvSpPr>
            <a:spLocks noChangeArrowheads="1"/>
          </p:cNvSpPr>
          <p:nvPr/>
        </p:nvSpPr>
        <p:spPr bwMode="auto">
          <a:xfrm>
            <a:off x="1524001" y="2558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9702" name="Object 9"/>
          <p:cNvGraphicFramePr>
            <a:graphicFrameLocks noChangeAspect="1"/>
          </p:cNvGraphicFramePr>
          <p:nvPr/>
        </p:nvGraphicFramePr>
        <p:xfrm>
          <a:off x="6858000" y="304800"/>
          <a:ext cx="782638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82600" imgH="1371600" progId="Equation.3">
                  <p:embed/>
                </p:oleObj>
              </mc:Choice>
              <mc:Fallback>
                <p:oleObj name="Equation" r:id="rId6" imgW="482600" imgH="1371600" progId="Equation.3">
                  <p:embed/>
                  <p:pic>
                    <p:nvPicPr>
                      <p:cNvPr id="2970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04800"/>
                        <a:ext cx="782638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Text Box 11"/>
          <p:cNvSpPr txBox="1">
            <a:spLocks noChangeArrowheads="1"/>
          </p:cNvSpPr>
          <p:nvPr/>
        </p:nvSpPr>
        <p:spPr bwMode="auto">
          <a:xfrm>
            <a:off x="3946525" y="1030288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Ax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</a:t>
            </a:r>
          </a:p>
        </p:txBody>
      </p:sp>
      <p:sp>
        <p:nvSpPr>
          <p:cNvPr id="29704" name="Text Box 12"/>
          <p:cNvSpPr txBox="1">
            <a:spLocks noChangeArrowheads="1"/>
          </p:cNvSpPr>
          <p:nvPr/>
        </p:nvSpPr>
        <p:spPr bwMode="auto">
          <a:xfrm>
            <a:off x="6553200" y="1066801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7696201" y="9906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</a:p>
        </p:txBody>
      </p:sp>
      <p:sp>
        <p:nvSpPr>
          <p:cNvPr id="29706" name="Text Box 14"/>
          <p:cNvSpPr txBox="1">
            <a:spLocks noChangeArrowheads="1"/>
          </p:cNvSpPr>
          <p:nvPr/>
        </p:nvSpPr>
        <p:spPr bwMode="auto">
          <a:xfrm>
            <a:off x="4251326" y="2630488"/>
            <a:ext cx="391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Construct normal equations</a:t>
            </a:r>
          </a:p>
        </p:txBody>
      </p:sp>
      <p:sp>
        <p:nvSpPr>
          <p:cNvPr id="29707" name="Rectangle 16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708" name="Rectangle 18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29709" name="Group 19"/>
          <p:cNvGrpSpPr>
            <a:grpSpLocks/>
          </p:cNvGrpSpPr>
          <p:nvPr/>
        </p:nvGrpSpPr>
        <p:grpSpPr bwMode="auto">
          <a:xfrm>
            <a:off x="4540250" y="3200401"/>
            <a:ext cx="2012950" cy="1190625"/>
            <a:chOff x="3936" y="2964"/>
            <a:chExt cx="1268" cy="750"/>
          </a:xfrm>
        </p:grpSpPr>
        <p:graphicFrame>
          <p:nvGraphicFramePr>
            <p:cNvPr id="29722" name="Object 15"/>
            <p:cNvGraphicFramePr>
              <a:graphicFrameLocks noChangeAspect="1"/>
            </p:cNvGraphicFramePr>
            <p:nvPr/>
          </p:nvGraphicFramePr>
          <p:xfrm>
            <a:off x="3936" y="2976"/>
            <a:ext cx="960" cy="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952087" imgH="710891" progId="Equation.3">
                    <p:embed/>
                  </p:oleObj>
                </mc:Choice>
                <mc:Fallback>
                  <p:oleObj name="Equation" r:id="rId8" imgW="952087" imgH="710891" progId="Equation.3">
                    <p:embed/>
                    <p:pic>
                      <p:nvPicPr>
                        <p:cNvPr id="29722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2976"/>
                          <a:ext cx="960" cy="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23" name="Object 17"/>
            <p:cNvGraphicFramePr>
              <a:graphicFrameLocks noChangeAspect="1"/>
            </p:cNvGraphicFramePr>
            <p:nvPr/>
          </p:nvGraphicFramePr>
          <p:xfrm>
            <a:off x="4884" y="2964"/>
            <a:ext cx="320" cy="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04668" imgH="710891" progId="Equation.3">
                    <p:embed/>
                  </p:oleObj>
                </mc:Choice>
                <mc:Fallback>
                  <p:oleObj name="Equation" r:id="rId10" imgW="304668" imgH="710891" progId="Equation.3">
                    <p:embed/>
                    <p:pic>
                      <p:nvPicPr>
                        <p:cNvPr id="29723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4" y="2964"/>
                          <a:ext cx="320" cy="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10" name="Rectangle 21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9711" name="Object 20"/>
          <p:cNvGraphicFramePr>
            <a:graphicFrameLocks noChangeAspect="1"/>
          </p:cNvGraphicFramePr>
          <p:nvPr/>
        </p:nvGraphicFramePr>
        <p:xfrm>
          <a:off x="6934201" y="3200400"/>
          <a:ext cx="760413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82391" imgH="710891" progId="Equation.3">
                  <p:embed/>
                </p:oleObj>
              </mc:Choice>
              <mc:Fallback>
                <p:oleObj name="Equation" r:id="rId11" imgW="482391" imgH="710891" progId="Equation.3">
                  <p:embed/>
                  <p:pic>
                    <p:nvPicPr>
                      <p:cNvPr id="2971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1" y="3200400"/>
                        <a:ext cx="760413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2" name="Text Box 22"/>
          <p:cNvSpPr txBox="1">
            <a:spLocks noChangeArrowheads="1"/>
          </p:cNvSpPr>
          <p:nvPr/>
        </p:nvSpPr>
        <p:spPr bwMode="auto">
          <a:xfrm>
            <a:off x="3432176" y="3581400"/>
            <a:ext cx="1063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1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Ax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</a:t>
            </a:r>
          </a:p>
        </p:txBody>
      </p:sp>
      <p:sp>
        <p:nvSpPr>
          <p:cNvPr id="29713" name="Text Box 23"/>
          <p:cNvSpPr txBox="1">
            <a:spLocks noChangeArrowheads="1"/>
          </p:cNvSpPr>
          <p:nvPr/>
        </p:nvSpPr>
        <p:spPr bwMode="auto">
          <a:xfrm>
            <a:off x="7620000" y="3505200"/>
            <a:ext cx="877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1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</a:p>
        </p:txBody>
      </p:sp>
      <p:sp>
        <p:nvSpPr>
          <p:cNvPr id="29714" name="Text Box 24"/>
          <p:cNvSpPr txBox="1">
            <a:spLocks noChangeArrowheads="1"/>
          </p:cNvSpPr>
          <p:nvPr/>
        </p:nvSpPr>
        <p:spPr bwMode="auto">
          <a:xfrm>
            <a:off x="6540500" y="3581401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9715" name="Text Box 25"/>
          <p:cNvSpPr txBox="1">
            <a:spLocks noChangeArrowheads="1"/>
          </p:cNvSpPr>
          <p:nvPr/>
        </p:nvSpPr>
        <p:spPr bwMode="auto">
          <a:xfrm>
            <a:off x="4038601" y="4572000"/>
            <a:ext cx="442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Solve by Cholesky factorization</a:t>
            </a:r>
          </a:p>
        </p:txBody>
      </p:sp>
      <p:sp>
        <p:nvSpPr>
          <p:cNvPr id="29716" name="Rectangle 27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29717" name="Group 30"/>
          <p:cNvGrpSpPr>
            <a:grpSpLocks/>
          </p:cNvGrpSpPr>
          <p:nvPr/>
        </p:nvGrpSpPr>
        <p:grpSpPr bwMode="auto">
          <a:xfrm>
            <a:off x="3352801" y="5029200"/>
            <a:ext cx="1243013" cy="1042988"/>
            <a:chOff x="1680" y="3216"/>
            <a:chExt cx="783" cy="657"/>
          </a:xfrm>
        </p:grpSpPr>
        <p:graphicFrame>
          <p:nvGraphicFramePr>
            <p:cNvPr id="29720" name="Object 26"/>
            <p:cNvGraphicFramePr>
              <a:graphicFrameLocks noChangeAspect="1"/>
            </p:cNvGraphicFramePr>
            <p:nvPr/>
          </p:nvGraphicFramePr>
          <p:xfrm>
            <a:off x="2016" y="3216"/>
            <a:ext cx="447" cy="6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482391" imgH="710891" progId="Equation.3">
                    <p:embed/>
                  </p:oleObj>
                </mc:Choice>
                <mc:Fallback>
                  <p:oleObj name="Equation" r:id="rId13" imgW="482391" imgH="710891" progId="Equation.3">
                    <p:embed/>
                    <p:pic>
                      <p:nvPicPr>
                        <p:cNvPr id="2972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3216"/>
                          <a:ext cx="447" cy="6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721" name="Text Box 28"/>
            <p:cNvSpPr txBox="1">
              <a:spLocks noChangeArrowheads="1"/>
            </p:cNvSpPr>
            <p:nvPr/>
          </p:nvSpPr>
          <p:spPr bwMode="auto">
            <a:xfrm>
              <a:off x="1680" y="34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x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=</a:t>
              </a:r>
            </a:p>
          </p:txBody>
        </p:sp>
      </p:grpSp>
      <p:sp>
        <p:nvSpPr>
          <p:cNvPr id="29718" name="Text Box 29"/>
          <p:cNvSpPr txBox="1">
            <a:spLocks noChangeArrowheads="1"/>
          </p:cNvSpPr>
          <p:nvPr/>
        </p:nvSpPr>
        <p:spPr bwMode="auto">
          <a:xfrm>
            <a:off x="4724400" y="5181600"/>
            <a:ext cx="509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Note that measurements of relative hill heights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affect estimate of heights relative fixed reference</a:t>
            </a:r>
          </a:p>
        </p:txBody>
      </p:sp>
      <p:sp>
        <p:nvSpPr>
          <p:cNvPr id="29719" name="TextBox 2"/>
          <p:cNvSpPr txBox="1">
            <a:spLocks noChangeArrowheads="1"/>
          </p:cNvSpPr>
          <p:nvPr/>
        </p:nvSpPr>
        <p:spPr bwMode="auto">
          <a:xfrm>
            <a:off x="2014538" y="819150"/>
            <a:ext cx="2057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Design matrix: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How model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parameters relate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data taken.</a:t>
            </a:r>
          </a:p>
        </p:txBody>
      </p:sp>
    </p:spTree>
    <p:extLst>
      <p:ext uri="{BB962C8B-B14F-4D97-AF65-F5344CB8AC3E}">
        <p14:creationId xmlns:p14="http://schemas.microsoft.com/office/powerpoint/2010/main" val="120187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2346325" y="192088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Example of rank-deficient linear least squares problem</a:t>
            </a:r>
          </a:p>
        </p:txBody>
      </p:sp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1981200" y="762001"/>
            <a:ext cx="85344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Surveyor loses data on heights of hills above the fixed reference but continue to model the data in terms of heights above the fixed reference.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Ax</a:t>
            </a:r>
            <a:r>
              <a:rPr lang="en-US" altLang="en-US" sz="1800" dirty="0"/>
              <a:t> =                               =               = </a:t>
            </a:r>
            <a:r>
              <a:rPr lang="en-US" altLang="en-US" sz="1800" b="1" dirty="0"/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Design matrix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is singular (all row-sums are zero). Unique solution does not exist.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Chosen parameters are not all “identifiable” from remaining data.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Obviously, cannot estimate heights of hills relative to a fixed reference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from their relative heights only.</a:t>
            </a:r>
          </a:p>
        </p:txBody>
      </p:sp>
      <p:sp>
        <p:nvSpPr>
          <p:cNvPr id="53252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3253" name="Rectangle 9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3254" name="Rectangle 1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3255" name="Group 12"/>
          <p:cNvGrpSpPr>
            <a:grpSpLocks/>
          </p:cNvGrpSpPr>
          <p:nvPr/>
        </p:nvGrpSpPr>
        <p:grpSpPr bwMode="auto">
          <a:xfrm>
            <a:off x="2590800" y="1890713"/>
            <a:ext cx="2971800" cy="1162050"/>
            <a:chOff x="262" y="1962"/>
            <a:chExt cx="2112" cy="822"/>
          </a:xfrm>
        </p:grpSpPr>
        <p:graphicFrame>
          <p:nvGraphicFramePr>
            <p:cNvPr id="53256" name="Object 6"/>
            <p:cNvGraphicFramePr>
              <a:graphicFrameLocks noChangeAspect="1"/>
            </p:cNvGraphicFramePr>
            <p:nvPr/>
          </p:nvGraphicFramePr>
          <p:xfrm>
            <a:off x="262" y="1992"/>
            <a:ext cx="960" cy="7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863225" imgH="710891" progId="Equation.3">
                    <p:embed/>
                  </p:oleObj>
                </mc:Choice>
                <mc:Fallback>
                  <p:oleObj name="Equation" r:id="rId2" imgW="863225" imgH="710891" progId="Equation.3">
                    <p:embed/>
                    <p:pic>
                      <p:nvPicPr>
                        <p:cNvPr id="53256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" y="1992"/>
                          <a:ext cx="960" cy="7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7" name="Object 8"/>
            <p:cNvGraphicFramePr>
              <a:graphicFrameLocks noChangeAspect="1"/>
            </p:cNvGraphicFramePr>
            <p:nvPr/>
          </p:nvGraphicFramePr>
          <p:xfrm>
            <a:off x="1237" y="1998"/>
            <a:ext cx="328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04668" imgH="710891" progId="Equation.3">
                    <p:embed/>
                  </p:oleObj>
                </mc:Choice>
                <mc:Fallback>
                  <p:oleObj name="Equation" r:id="rId4" imgW="304668" imgH="710891" progId="Equation.3">
                    <p:embed/>
                    <p:pic>
                      <p:nvPicPr>
                        <p:cNvPr id="53257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7" y="1998"/>
                          <a:ext cx="328" cy="7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8" name="Object 10"/>
            <p:cNvGraphicFramePr>
              <a:graphicFrameLocks noChangeAspect="1"/>
            </p:cNvGraphicFramePr>
            <p:nvPr/>
          </p:nvGraphicFramePr>
          <p:xfrm>
            <a:off x="1872" y="1962"/>
            <a:ext cx="502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69696" imgH="710891" progId="Equation.3">
                    <p:embed/>
                  </p:oleObj>
                </mc:Choice>
                <mc:Fallback>
                  <p:oleObj name="Equation" r:id="rId6" imgW="469696" imgH="710891" progId="Equation.3">
                    <p:embed/>
                    <p:pic>
                      <p:nvPicPr>
                        <p:cNvPr id="53258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962"/>
                          <a:ext cx="502" cy="7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6915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ChangeArrowheads="1"/>
          </p:cNvSpPr>
          <p:nvPr/>
        </p:nvSpPr>
        <p:spPr bwMode="auto">
          <a:xfrm>
            <a:off x="1793875" y="1828801"/>
            <a:ext cx="8229600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</a:t>
            </a:r>
            <a:r>
              <a:rPr lang="en-US" altLang="en-US" sz="2000" b="1"/>
              <a:t>Az</a:t>
            </a:r>
            <a:r>
              <a:rPr lang="en-US" altLang="en-US" sz="2000"/>
              <a:t> = 		          =              = </a:t>
            </a:r>
            <a:r>
              <a:rPr lang="en-US" altLang="en-US" sz="2000" b="1"/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New design matrix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z</a:t>
            </a:r>
            <a:r>
              <a:rPr lang="en-US" altLang="en-US" sz="2000" b="1" baseline="-25000"/>
              <a:t>1</a:t>
            </a:r>
            <a:r>
              <a:rPr lang="en-US" altLang="en-US" sz="2000"/>
              <a:t> = x</a:t>
            </a:r>
            <a:r>
              <a:rPr lang="en-US" altLang="en-US" sz="2000" b="1" baseline="-25000"/>
              <a:t>2</a:t>
            </a:r>
            <a:r>
              <a:rPr lang="en-US" altLang="en-US" sz="2000"/>
              <a:t> – x</a:t>
            </a:r>
            <a:r>
              <a:rPr lang="en-US" altLang="en-US" sz="2000" b="1" baseline="-25000"/>
              <a:t>1</a:t>
            </a:r>
            <a:r>
              <a:rPr lang="en-US" altLang="en-US" sz="2000"/>
              <a:t> = 771 height of hill 2 relative to1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z</a:t>
            </a:r>
            <a:r>
              <a:rPr lang="en-US" altLang="en-US" sz="2000" b="1" baseline="-25000"/>
              <a:t>2</a:t>
            </a:r>
            <a:r>
              <a:rPr lang="en-US" altLang="en-US" sz="2000"/>
              <a:t> = x</a:t>
            </a:r>
            <a:r>
              <a:rPr lang="en-US" altLang="en-US" sz="2000" b="1" baseline="-25000"/>
              <a:t>3</a:t>
            </a:r>
            <a:r>
              <a:rPr lang="en-US" altLang="en-US" sz="2000"/>
              <a:t> – x</a:t>
            </a:r>
            <a:r>
              <a:rPr lang="en-US" altLang="en-US" sz="2000" b="1" baseline="-25000"/>
              <a:t>1</a:t>
            </a:r>
            <a:r>
              <a:rPr lang="en-US" altLang="en-US" sz="2000"/>
              <a:t> = 1177 height of hill 3 relative to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z</a:t>
            </a:r>
            <a:r>
              <a:rPr lang="en-US" altLang="en-US" sz="2000" b="1" baseline="-25000"/>
              <a:t>2</a:t>
            </a:r>
            <a:r>
              <a:rPr lang="en-US" altLang="en-US" sz="2000"/>
              <a:t> –z</a:t>
            </a:r>
            <a:r>
              <a:rPr lang="en-US" altLang="en-US" sz="2000" b="1" baseline="-25000"/>
              <a:t>1</a:t>
            </a:r>
            <a:r>
              <a:rPr lang="en-US" altLang="en-US" sz="2000"/>
              <a:t> = </a:t>
            </a:r>
            <a:r>
              <a:rPr lang="en-US" altLang="en-US" sz="2000">
                <a:solidFill>
                  <a:srgbClr val="000000"/>
                </a:solidFill>
              </a:rPr>
              <a:t>x</a:t>
            </a:r>
            <a:r>
              <a:rPr lang="en-US" altLang="en-US" sz="2000" b="1" baseline="-25000">
                <a:solidFill>
                  <a:srgbClr val="000000"/>
                </a:solidFill>
              </a:rPr>
              <a:t>3</a:t>
            </a:r>
            <a:r>
              <a:rPr lang="en-US" altLang="en-US" sz="2000">
                <a:solidFill>
                  <a:srgbClr val="000000"/>
                </a:solidFill>
              </a:rPr>
              <a:t> –x</a:t>
            </a:r>
            <a:r>
              <a:rPr lang="en-US" altLang="en-US" sz="2000" b="1" baseline="-25000">
                <a:solidFill>
                  <a:srgbClr val="000000"/>
                </a:solidFill>
              </a:rPr>
              <a:t>2</a:t>
            </a:r>
            <a:r>
              <a:rPr lang="en-US" altLang="en-US" sz="2000">
                <a:solidFill>
                  <a:srgbClr val="000000"/>
                </a:solidFill>
              </a:rPr>
              <a:t> =  475 height of hill 3 relative to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A is not singular.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Normal equations can be used to find optimal </a:t>
            </a:r>
            <a:r>
              <a:rPr lang="en-US" altLang="en-US" sz="2000"/>
              <a:t>z</a:t>
            </a:r>
            <a:r>
              <a:rPr lang="en-US" altLang="en-US" sz="2000" b="1" baseline="-25000"/>
              <a:t>1</a:t>
            </a:r>
            <a:r>
              <a:rPr lang="en-US" altLang="en-US" sz="2000"/>
              <a:t> and z</a:t>
            </a:r>
            <a:r>
              <a:rPr lang="en-US" altLang="en-US" sz="2000" b="1" baseline="-25000"/>
              <a:t>2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Solution: </a:t>
            </a:r>
            <a:r>
              <a:rPr lang="en-US" altLang="en-US" sz="2000"/>
              <a:t>z</a:t>
            </a:r>
            <a:r>
              <a:rPr lang="en-US" altLang="en-US" sz="2000" b="1" baseline="-25000"/>
              <a:t>1</a:t>
            </a:r>
            <a:r>
              <a:rPr lang="en-US" altLang="en-US" sz="2000"/>
              <a:t> = 708	z</a:t>
            </a:r>
            <a:r>
              <a:rPr lang="en-US" altLang="en-US" sz="2000" b="1" baseline="-25000"/>
              <a:t>2</a:t>
            </a:r>
            <a:r>
              <a:rPr lang="en-US" altLang="en-US" sz="2000" b="1"/>
              <a:t> </a:t>
            </a:r>
            <a:r>
              <a:rPr lang="en-US" altLang="en-US" sz="2000"/>
              <a:t>= 1180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Note that data on hill 3 relative to 2 did influence model parameters. </a:t>
            </a: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54275" name="Rectangle 5"/>
          <p:cNvSpPr>
            <a:spLocks noChangeArrowheads="1"/>
          </p:cNvSpPr>
          <p:nvPr/>
        </p:nvSpPr>
        <p:spPr bwMode="auto">
          <a:xfrm>
            <a:off x="1719263" y="441325"/>
            <a:ext cx="9337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Reformulate the problem with the height of hill 1 as reference point</a:t>
            </a:r>
          </a:p>
        </p:txBody>
      </p:sp>
      <p:graphicFrame>
        <p:nvGraphicFramePr>
          <p:cNvPr id="54276" name="Object 9"/>
          <p:cNvGraphicFramePr>
            <a:graphicFrameLocks noChangeAspect="1"/>
          </p:cNvGraphicFramePr>
          <p:nvPr/>
        </p:nvGraphicFramePr>
        <p:xfrm>
          <a:off x="6492876" y="1665288"/>
          <a:ext cx="7969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696" imgH="710891" progId="Equation.3">
                  <p:embed/>
                </p:oleObj>
              </mc:Choice>
              <mc:Fallback>
                <p:oleObj name="Equation" r:id="rId2" imgW="469696" imgH="710891" progId="Equation.3">
                  <p:embed/>
                  <p:pic>
                    <p:nvPicPr>
                      <p:cNvPr id="5427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76" y="1665288"/>
                        <a:ext cx="79692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277" name="Group 6"/>
          <p:cNvGrpSpPr>
            <a:grpSpLocks/>
          </p:cNvGrpSpPr>
          <p:nvPr/>
        </p:nvGrpSpPr>
        <p:grpSpPr bwMode="auto">
          <a:xfrm>
            <a:off x="4333876" y="1468438"/>
            <a:ext cx="1806575" cy="1752600"/>
            <a:chOff x="1546" y="572"/>
            <a:chExt cx="938" cy="795"/>
          </a:xfrm>
        </p:grpSpPr>
        <p:graphicFrame>
          <p:nvGraphicFramePr>
            <p:cNvPr id="54278" name="Object 7"/>
            <p:cNvGraphicFramePr>
              <a:graphicFrameLocks noChangeAspect="1"/>
            </p:cNvGraphicFramePr>
            <p:nvPr/>
          </p:nvGraphicFramePr>
          <p:xfrm>
            <a:off x="1546" y="572"/>
            <a:ext cx="606" cy="7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45863" imgH="710891" progId="Equation.3">
                    <p:embed/>
                  </p:oleObj>
                </mc:Choice>
                <mc:Fallback>
                  <p:oleObj name="Equation" r:id="rId4" imgW="545863" imgH="710891" progId="Equation.3">
                    <p:embed/>
                    <p:pic>
                      <p:nvPicPr>
                        <p:cNvPr id="54278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6" y="572"/>
                          <a:ext cx="606" cy="7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279" name="Object 8"/>
            <p:cNvGraphicFramePr>
              <a:graphicFrameLocks noChangeAspect="1"/>
            </p:cNvGraphicFramePr>
            <p:nvPr/>
          </p:nvGraphicFramePr>
          <p:xfrm>
            <a:off x="2142" y="693"/>
            <a:ext cx="342" cy="5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17225" imgH="482181" progId="Equation.3">
                    <p:embed/>
                  </p:oleObj>
                </mc:Choice>
                <mc:Fallback>
                  <p:oleObj name="Equation" r:id="rId6" imgW="317225" imgH="482181" progId="Equation.3">
                    <p:embed/>
                    <p:pic>
                      <p:nvPicPr>
                        <p:cNvPr id="54279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2" y="693"/>
                          <a:ext cx="342" cy="5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1212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4" descr="reformulate surviors probl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1096964"/>
            <a:ext cx="6892925" cy="362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Rectangle 5"/>
          <p:cNvSpPr>
            <a:spLocks noChangeArrowheads="1"/>
          </p:cNvSpPr>
          <p:nvPr/>
        </p:nvSpPr>
        <p:spPr bwMode="auto">
          <a:xfrm>
            <a:off x="1722438" y="315914"/>
            <a:ext cx="8915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Alternative solution by QR factorization of singular design matrix</a:t>
            </a:r>
          </a:p>
        </p:txBody>
      </p:sp>
      <p:sp>
        <p:nvSpPr>
          <p:cNvPr id="55300" name="Text Box 6"/>
          <p:cNvSpPr txBox="1">
            <a:spLocks noChangeArrowheads="1"/>
          </p:cNvSpPr>
          <p:nvPr/>
        </p:nvSpPr>
        <p:spPr bwMode="auto">
          <a:xfrm>
            <a:off x="2362201" y="4826001"/>
            <a:ext cx="77374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is reduced to one where the number of parameters equals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rank(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2.  Solve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  <a:r>
              <a:rPr kumimoji="0" lang="en-US" altLang="en-US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en-US" altLang="en-US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by back substitution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Solution: x</a:t>
            </a:r>
            <a:r>
              <a:rPr kumimoji="0" lang="en-US" altLang="en-US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-1180 height of hill 1 relative to hill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x</a:t>
            </a:r>
            <a:r>
              <a:rPr kumimoji="0" lang="en-US" altLang="en-US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-472 height of hill 2 relative to hill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Zero on diagonal of R determined which hill is treated as reference</a:t>
            </a:r>
          </a:p>
        </p:txBody>
      </p:sp>
      <p:sp>
        <p:nvSpPr>
          <p:cNvPr id="55301" name="Rectangle 1"/>
          <p:cNvSpPr>
            <a:spLocks noChangeArrowheads="1"/>
          </p:cNvSpPr>
          <p:nvPr/>
        </p:nvSpPr>
        <p:spPr bwMode="auto">
          <a:xfrm>
            <a:off x="9082089" y="1408113"/>
            <a:ext cx="523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Oval 1"/>
          <p:cNvSpPr/>
          <p:nvPr/>
        </p:nvSpPr>
        <p:spPr>
          <a:xfrm>
            <a:off x="7416800" y="17526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80088" y="1063626"/>
            <a:ext cx="1306512" cy="6889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9546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3429000" y="533400"/>
            <a:ext cx="433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Singular Value Decomposition</a:t>
            </a:r>
            <a:r>
              <a:rPr lang="en-US" altLang="en-US" sz="1800"/>
              <a:t> </a:t>
            </a:r>
          </a:p>
        </p:txBody>
      </p:sp>
      <p:sp>
        <p:nvSpPr>
          <p:cNvPr id="56323" name="Text Box 5"/>
          <p:cNvSpPr txBox="1">
            <a:spLocks noChangeArrowheads="1"/>
          </p:cNvSpPr>
          <p:nvPr/>
        </p:nvSpPr>
        <p:spPr bwMode="auto">
          <a:xfrm>
            <a:off x="2209800" y="914400"/>
            <a:ext cx="7208838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A </a:t>
            </a:r>
            <a:r>
              <a:rPr lang="en-US" altLang="en-US" sz="2000" dirty="0"/>
              <a:t>=</a:t>
            </a:r>
            <a:r>
              <a:rPr lang="en-US" altLang="en-US" sz="2000" b="1" dirty="0"/>
              <a:t> USV</a:t>
            </a:r>
            <a:r>
              <a:rPr lang="en-US" altLang="en-US" sz="2000" b="1" baseline="30000" dirty="0"/>
              <a:t>T</a:t>
            </a:r>
            <a:r>
              <a:rPr lang="en-US" altLang="en-US" sz="2000" dirty="0"/>
              <a:t> is the singular value decomposition of </a:t>
            </a:r>
            <a:r>
              <a:rPr lang="en-US" altLang="en-US" sz="2000" dirty="0" err="1"/>
              <a:t>mx</a:t>
            </a:r>
            <a:r>
              <a:rPr lang="en-US" altLang="en-US" sz="2000" i="1" dirty="0" err="1"/>
              <a:t>n</a:t>
            </a:r>
            <a:r>
              <a:rPr lang="en-US" altLang="en-US" sz="2000" dirty="0"/>
              <a:t> matrix </a:t>
            </a:r>
            <a:r>
              <a:rPr lang="en-US" altLang="en-US" sz="2000" b="1" dirty="0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U</a:t>
            </a:r>
            <a:r>
              <a:rPr lang="en-US" altLang="en-US" sz="2000" dirty="0"/>
              <a:t> is an </a:t>
            </a:r>
            <a:r>
              <a:rPr lang="en-US" altLang="en-US" sz="2000" i="1" dirty="0" err="1"/>
              <a:t>m</a:t>
            </a:r>
            <a:r>
              <a:rPr lang="en-US" altLang="en-US" sz="2000" dirty="0" err="1"/>
              <a:t>x</a:t>
            </a:r>
            <a:r>
              <a:rPr lang="en-US" altLang="en-US" sz="2000" i="1" dirty="0" err="1"/>
              <a:t>m</a:t>
            </a:r>
            <a:r>
              <a:rPr lang="en-US" altLang="en-US" sz="2000" dirty="0"/>
              <a:t> orthogonal matrix.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V</a:t>
            </a:r>
            <a:r>
              <a:rPr lang="en-US" altLang="en-US" sz="2000" dirty="0"/>
              <a:t> is a </a:t>
            </a:r>
            <a:r>
              <a:rPr lang="en-US" altLang="en-US" sz="2000" i="1" dirty="0" err="1"/>
              <a:t>n</a:t>
            </a:r>
            <a:r>
              <a:rPr lang="en-US" altLang="en-US" sz="2000" dirty="0" err="1"/>
              <a:t>x</a:t>
            </a:r>
            <a:r>
              <a:rPr lang="en-US" altLang="en-US" sz="2000" i="1" dirty="0" err="1"/>
              <a:t>n</a:t>
            </a:r>
            <a:r>
              <a:rPr lang="en-US" altLang="en-US" sz="2000" dirty="0"/>
              <a:t> orthogonal matrix.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S</a:t>
            </a:r>
            <a:r>
              <a:rPr lang="en-US" altLang="en-US" sz="2000" dirty="0"/>
              <a:t> is an </a:t>
            </a:r>
            <a:r>
              <a:rPr lang="en-US" altLang="en-US" sz="2000" i="1" dirty="0" err="1"/>
              <a:t>m</a:t>
            </a:r>
            <a:r>
              <a:rPr lang="en-US" altLang="en-US" sz="2000" dirty="0" err="1"/>
              <a:t>x</a:t>
            </a:r>
            <a:r>
              <a:rPr lang="en-US" altLang="en-US" sz="2000" i="1" dirty="0" err="1"/>
              <a:t>n</a:t>
            </a:r>
            <a:r>
              <a:rPr lang="en-US" altLang="en-US" sz="2000" dirty="0"/>
              <a:t> diagonal matrix with diagonal elements </a:t>
            </a:r>
            <a:r>
              <a:rPr lang="en-US" altLang="en-US" sz="2000" dirty="0" err="1">
                <a:latin typeface="Symbol" panose="05050102010706020507" pitchFamily="18" charset="2"/>
              </a:rPr>
              <a:t>s</a:t>
            </a:r>
            <a:r>
              <a:rPr lang="en-US" altLang="en-US" sz="2000" b="1" baseline="-25000" dirty="0" err="1"/>
              <a:t>i</a:t>
            </a:r>
            <a:r>
              <a:rPr lang="en-US" altLang="en-US" sz="2000" dirty="0"/>
              <a:t> </a:t>
            </a:r>
            <a:r>
              <a:rPr lang="en-US" altLang="en-US" sz="2000" u="sng" dirty="0"/>
              <a:t>&gt;</a:t>
            </a:r>
            <a:r>
              <a:rPr lang="en-US" altLang="en-US" sz="2000" dirty="0"/>
              <a:t> 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that are called the “</a:t>
            </a:r>
            <a:r>
              <a:rPr lang="en-US" altLang="en-US" sz="2000" i="1" dirty="0"/>
              <a:t>singular values</a:t>
            </a:r>
            <a:r>
              <a:rPr lang="en-US" altLang="en-US" sz="2000" dirty="0"/>
              <a:t>” of </a:t>
            </a:r>
            <a:r>
              <a:rPr lang="en-US" altLang="en-US" sz="2000" b="1" dirty="0"/>
              <a:t>A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The columns of </a:t>
            </a:r>
            <a:r>
              <a:rPr lang="en-US" altLang="en-US" sz="2000" b="1" dirty="0"/>
              <a:t>U</a:t>
            </a:r>
            <a:r>
              <a:rPr lang="en-US" altLang="en-US" sz="2000" dirty="0"/>
              <a:t> are called the “</a:t>
            </a:r>
            <a:r>
              <a:rPr lang="en-US" altLang="en-US" sz="2000" i="1" dirty="0"/>
              <a:t>left singular vectors</a:t>
            </a:r>
            <a:r>
              <a:rPr lang="en-US" altLang="en-US" sz="2000" dirty="0"/>
              <a:t>” of </a:t>
            </a:r>
            <a:r>
              <a:rPr lang="en-US" altLang="en-US" sz="2000" b="1" dirty="0"/>
              <a:t>A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The columns of </a:t>
            </a:r>
            <a:r>
              <a:rPr lang="en-US" altLang="en-US" sz="2000" b="1" dirty="0"/>
              <a:t>V</a:t>
            </a:r>
            <a:r>
              <a:rPr lang="en-US" altLang="en-US" sz="2000" dirty="0"/>
              <a:t> are called the “</a:t>
            </a:r>
            <a:r>
              <a:rPr lang="en-US" altLang="en-US" sz="2000" i="1" dirty="0"/>
              <a:t>right singular vectors</a:t>
            </a:r>
            <a:r>
              <a:rPr lang="en-US" altLang="en-US" sz="2000" dirty="0"/>
              <a:t>” of </a:t>
            </a:r>
            <a:r>
              <a:rPr lang="en-US" altLang="en-US" sz="2000" b="1" dirty="0"/>
              <a:t>A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SVD in MATLAB is [U, S, V] = </a:t>
            </a:r>
            <a:r>
              <a:rPr lang="en-US" altLang="en-US" sz="2000" dirty="0" err="1"/>
              <a:t>svd</a:t>
            </a:r>
            <a:r>
              <a:rPr lang="en-US" altLang="en-US" sz="2000" dirty="0"/>
              <a:t>(A)</a:t>
            </a:r>
          </a:p>
        </p:txBody>
      </p:sp>
    </p:spTree>
    <p:extLst>
      <p:ext uri="{BB962C8B-B14F-4D97-AF65-F5344CB8AC3E}">
        <p14:creationId xmlns:p14="http://schemas.microsoft.com/office/powerpoint/2010/main" val="140942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8372" name="Rectangle 1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58374" name="Group 3"/>
          <p:cNvGrpSpPr>
            <a:grpSpLocks/>
          </p:cNvGrpSpPr>
          <p:nvPr/>
        </p:nvGrpSpPr>
        <p:grpSpPr bwMode="auto">
          <a:xfrm>
            <a:off x="2095499" y="1097822"/>
            <a:ext cx="8381032" cy="4969161"/>
            <a:chOff x="571952" y="1156237"/>
            <a:chExt cx="7993936" cy="4985877"/>
          </a:xfrm>
        </p:grpSpPr>
        <p:grpSp>
          <p:nvGrpSpPr>
            <p:cNvPr id="58375" name="Group 1"/>
            <p:cNvGrpSpPr>
              <a:grpSpLocks/>
            </p:cNvGrpSpPr>
            <p:nvPr/>
          </p:nvGrpSpPr>
          <p:grpSpPr bwMode="auto">
            <a:xfrm>
              <a:off x="571952" y="1156237"/>
              <a:ext cx="7993936" cy="3858082"/>
              <a:chOff x="571952" y="1156237"/>
              <a:chExt cx="7993936" cy="3858082"/>
            </a:xfrm>
          </p:grpSpPr>
          <p:pic>
            <p:nvPicPr>
              <p:cNvPr id="58377" name="Picture 4" descr="exampler of MatLab SVD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952" y="1994894"/>
                <a:ext cx="7227888" cy="3019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378" name="TextBox 10"/>
              <p:cNvSpPr txBox="1">
                <a:spLocks noChangeArrowheads="1"/>
              </p:cNvSpPr>
              <p:nvPr/>
            </p:nvSpPr>
            <p:spPr bwMode="auto">
              <a:xfrm>
                <a:off x="716610" y="1156237"/>
                <a:ext cx="7849278" cy="463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Example of SVD using exact arithmetic (no round off error</a:t>
                </a: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)</a:t>
                </a:r>
              </a:p>
            </p:txBody>
          </p:sp>
        </p:grpSp>
        <p:sp>
          <p:nvSpPr>
            <p:cNvPr id="58376" name="Rectangle 2"/>
            <p:cNvSpPr>
              <a:spLocks noChangeArrowheads="1"/>
            </p:cNvSpPr>
            <p:nvPr/>
          </p:nvSpPr>
          <p:spPr bwMode="auto">
            <a:xfrm>
              <a:off x="571952" y="5495783"/>
              <a:ext cx="704691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Singular values of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are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s</a:t>
              </a:r>
              <a:r>
                <a:rPr kumimoji="0" lang="en-US" altLang="en-US" sz="1800" b="1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= 25.5,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s</a:t>
              </a:r>
              <a:r>
                <a:rPr kumimoji="0" lang="en-US" altLang="en-US" sz="1800" b="1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= 1.29,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s</a:t>
              </a:r>
              <a:r>
                <a:rPr kumimoji="0" lang="en-US" altLang="en-US" sz="1800" b="1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= 0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Rank of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= number of non-zero singular values = 2 in this 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2918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1308</Words>
  <Application>Microsoft Office PowerPoint</Application>
  <PresentationFormat>Widescreen</PresentationFormat>
  <Paragraphs>187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Office Theme</vt:lpstr>
      <vt:lpstr>1_Office Theme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57</cp:revision>
  <dcterms:created xsi:type="dcterms:W3CDTF">2015-08-24T20:50:38Z</dcterms:created>
  <dcterms:modified xsi:type="dcterms:W3CDTF">2024-03-28T16:40:19Z</dcterms:modified>
</cp:coreProperties>
</file>