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6" r:id="rId3"/>
    <p:sldId id="267" r:id="rId4"/>
    <p:sldId id="290" r:id="rId5"/>
    <p:sldId id="291" r:id="rId6"/>
    <p:sldId id="292" r:id="rId7"/>
    <p:sldId id="257" r:id="rId8"/>
    <p:sldId id="258" r:id="rId9"/>
    <p:sldId id="259" r:id="rId10"/>
    <p:sldId id="264" r:id="rId11"/>
    <p:sldId id="261"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76" d="100"/>
          <a:sy n="76" d="100"/>
        </p:scale>
        <p:origin x="126" y="5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B976616-0502-4C0B-B312-AEDAF2A0EC33}"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4255438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976616-0502-4C0B-B312-AEDAF2A0EC33}"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1153695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976616-0502-4C0B-B312-AEDAF2A0EC33}"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21076341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195AFB4-D42A-4838-9CF5-BEB1A5CBA502}" type="datetimeFigureOut">
              <a:rPr lang="en-US" smtClean="0"/>
              <a:t>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35543565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95AFB4-D42A-4838-9CF5-BEB1A5CBA502}" type="datetimeFigureOut">
              <a:rPr lang="en-US" smtClean="0"/>
              <a:t>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3147785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195AFB4-D42A-4838-9CF5-BEB1A5CBA502}" type="datetimeFigureOut">
              <a:rPr lang="en-US" smtClean="0"/>
              <a:t>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29723670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195AFB4-D42A-4838-9CF5-BEB1A5CBA502}" type="datetimeFigureOut">
              <a:rPr lang="en-US" smtClean="0"/>
              <a:t>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20965293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195AFB4-D42A-4838-9CF5-BEB1A5CBA502}" type="datetimeFigureOut">
              <a:rPr lang="en-US" smtClean="0"/>
              <a:t>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31778538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195AFB4-D42A-4838-9CF5-BEB1A5CBA502}" type="datetimeFigureOut">
              <a:rPr lang="en-US" smtClean="0"/>
              <a:t>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37694996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95AFB4-D42A-4838-9CF5-BEB1A5CBA502}" type="datetimeFigureOut">
              <a:rPr lang="en-US" smtClean="0"/>
              <a:t>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41978477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195AFB4-D42A-4838-9CF5-BEB1A5CBA502}" type="datetimeFigureOut">
              <a:rPr lang="en-US" smtClean="0"/>
              <a:t>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1694648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976616-0502-4C0B-B312-AEDAF2A0EC33}"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32632473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195AFB4-D42A-4838-9CF5-BEB1A5CBA502}" type="datetimeFigureOut">
              <a:rPr lang="en-US" smtClean="0"/>
              <a:t>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42637793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95AFB4-D42A-4838-9CF5-BEB1A5CBA502}" type="datetimeFigureOut">
              <a:rPr lang="en-US" smtClean="0"/>
              <a:t>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7897139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95AFB4-D42A-4838-9CF5-BEB1A5CBA502}" type="datetimeFigureOut">
              <a:rPr lang="en-US" smtClean="0"/>
              <a:t>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FA8137A-AB4B-4288-BDCF-97DE575A0E18}" type="slidenum">
              <a:rPr lang="en-US" smtClean="0"/>
              <a:t>‹#›</a:t>
            </a:fld>
            <a:endParaRPr lang="en-US" dirty="0"/>
          </a:p>
        </p:txBody>
      </p:sp>
    </p:spTree>
    <p:extLst>
      <p:ext uri="{BB962C8B-B14F-4D97-AF65-F5344CB8AC3E}">
        <p14:creationId xmlns:p14="http://schemas.microsoft.com/office/powerpoint/2010/main" val="3110903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976616-0502-4C0B-B312-AEDAF2A0EC33}" type="datetimeFigureOut">
              <a:rPr lang="en-US" smtClean="0"/>
              <a:t>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3494505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B976616-0502-4C0B-B312-AEDAF2A0EC33}" type="datetimeFigureOut">
              <a:rPr lang="en-US" smtClean="0"/>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313141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B976616-0502-4C0B-B312-AEDAF2A0EC33}" type="datetimeFigureOut">
              <a:rPr lang="en-US" smtClean="0"/>
              <a:t>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578171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B976616-0502-4C0B-B312-AEDAF2A0EC33}" type="datetimeFigureOut">
              <a:rPr lang="en-US" smtClean="0"/>
              <a:t>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1669292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976616-0502-4C0B-B312-AEDAF2A0EC33}" type="datetimeFigureOut">
              <a:rPr lang="en-US" smtClean="0"/>
              <a:t>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2488035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B976616-0502-4C0B-B312-AEDAF2A0EC33}" type="datetimeFigureOut">
              <a:rPr lang="en-US" smtClean="0"/>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557679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B976616-0502-4C0B-B312-AEDAF2A0EC33}" type="datetimeFigureOut">
              <a:rPr lang="en-US" smtClean="0"/>
              <a:t>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761A36-B3EB-4EA0-B670-3AFEB117A15A}" type="slidenum">
              <a:rPr lang="en-US" smtClean="0"/>
              <a:t>‹#›</a:t>
            </a:fld>
            <a:endParaRPr lang="en-US"/>
          </a:p>
        </p:txBody>
      </p:sp>
    </p:spTree>
    <p:extLst>
      <p:ext uri="{BB962C8B-B14F-4D97-AF65-F5344CB8AC3E}">
        <p14:creationId xmlns:p14="http://schemas.microsoft.com/office/powerpoint/2010/main" val="3550182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976616-0502-4C0B-B312-AEDAF2A0EC33}" type="datetimeFigureOut">
              <a:rPr lang="en-US" smtClean="0"/>
              <a:t>1/8/2024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761A36-B3EB-4EA0-B670-3AFEB117A15A}" type="slidenum">
              <a:rPr lang="en-US" smtClean="0"/>
              <a:t>‹#›</a:t>
            </a:fld>
            <a:endParaRPr lang="en-US"/>
          </a:p>
        </p:txBody>
      </p:sp>
    </p:spTree>
    <p:extLst>
      <p:ext uri="{BB962C8B-B14F-4D97-AF65-F5344CB8AC3E}">
        <p14:creationId xmlns:p14="http://schemas.microsoft.com/office/powerpoint/2010/main" val="937445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95AFB4-D42A-4838-9CF5-BEB1A5CBA502}" type="datetimeFigureOut">
              <a:rPr lang="en-US" smtClean="0"/>
              <a:t>1/8/2024</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A8137A-AB4B-4288-BDCF-97DE575A0E18}" type="slidenum">
              <a:rPr lang="en-US" smtClean="0"/>
              <a:t>‹#›</a:t>
            </a:fld>
            <a:endParaRPr lang="en-US" dirty="0"/>
          </a:p>
        </p:txBody>
      </p:sp>
    </p:spTree>
    <p:extLst>
      <p:ext uri="{BB962C8B-B14F-4D97-AF65-F5344CB8AC3E}">
        <p14:creationId xmlns:p14="http://schemas.microsoft.com/office/powerpoint/2010/main" val="28238525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nam12.safelinks.protection.outlook.com/?url=https%3A%2F%2Furldefense.com%2Fv3%2F__https%3A%2F%2Fmatlabacademy.mathworks.com%2F__%3B!!JmPEgBY0HMszNaDT!qXjXh1PHXR9G_uuC676IhvainpTxBU-0iWnhGZZM9NuJ31olZ197Jwg43PBAK_Arn56I_gdArhlhi4KIaiKnGQ%24&amp;data=05%7C01%7Cjmiller16%40wsu.edu%7Cca4509f0f8d04370af0d08db87db2833%7Cb52be471f7f147b4a8790c799bb53db5%7C0%7C0%7C638253147582595111%7CUnknown%7CTWFpbGZsb3d8eyJWIjoiMC4wLjAwMDAiLCJQIjoiV2luMzIiLCJBTiI6Ik1haWwiLCJXVCI6Mn0%3D%7C3000%7C%7C%7C&amp;sdata=dA1Kbyhk2vggb05xKfrwdX0IcAF7SbD1iXXE9Dd9%2Boc%3D&amp;reserved=0" TargetMode="External"/><Relationship Id="rId2" Type="http://schemas.openxmlformats.org/officeDocument/2006/relationships/hyperlink" Target="https://nam12.safelinks.protection.outlook.com/?url=https%3A%2F%2Furldefense.com%2Fv3%2F__https%3A%2F%2Fwww.mathworks.com%2Facademia%2Ftah-portal%2Fwashington-state-university-40714885.html__%3B!!JmPEgBY0HMszNaDT!qXjXh1PHXR9G_uuC676IhvainpTxBU-0iWnhGZZM9NuJ31olZ197Jwg43PBAK_Arn56I_gdArhlhi4K-CkhK4g%24&amp;data=05%7C01%7Cjmiller16%40wsu.edu%7Cca4509f0f8d04370af0d08db87db2833%7Cb52be471f7f147b4a8790c799bb53db5%7C0%7C0%7C638253147582438912%7CUnknown%7CTWFpbGZsb3d8eyJWIjoiMC4wLjAwMDAiLCJQIjoiV2luMzIiLCJBTiI6Ik1haWwiLCJXVCI6Mn0%3D%7C3000%7C%7C%7C&amp;sdata=e%2FvhRS0vnOkugb4q1kuY0wKKJFQntde67kXy3%2Bj34qs%3D&amp;reserved=0" TargetMode="External"/><Relationship Id="rId1" Type="http://schemas.openxmlformats.org/officeDocument/2006/relationships/slideLayout" Target="../slideLayouts/slideLayout7.xml"/><Relationship Id="rId4" Type="http://schemas.openxmlformats.org/officeDocument/2006/relationships/hyperlink" Target="https://nam12.safelinks.protection.outlook.com/?url=https%3A%2F%2Furldefense.com%2Fv3%2F__https%3A%2F%2Fmatlabacademy.mathworks.com%2Fdetails%2Fmatlab-onramp%2Fgettingstarted__%3B!!JmPEgBY0HMszNaDT!qXjXh1PHXR9G_uuC676IhvainpTxBU-0iWnhGZZM9NuJ31olZ197Jwg43PBAK_Arn56I_gdArhlhi4LfE9Gk7Q%24&amp;data=05%7C01%7Cjmiller16%40wsu.edu%7Cca4509f0f8d04370af0d08db87db2833%7Cb52be471f7f147b4a8790c799bb53db5%7C0%7C0%7C638253147582595111%7CUnknown%7CTWFpbGZsb3d8eyJWIjoiMC4wLjAwMDAiLCJQIjoiV2luMzIiLCJBTiI6Ik1haWwiLCJXVCI6Mn0%3D%7C3000%7C%7C%7C&amp;sdata=Qk%2Fty66IaFEZGSgqIOidpiuim6d5bm86mO3eem%2FRRRk%3D&amp;reserved=0"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www.tricity.wsu.edu/~jhmiller" TargetMode="Externa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DB72FBB-ADBB-B469-9F60-906D768E09B4}"/>
              </a:ext>
            </a:extLst>
          </p:cNvPr>
          <p:cNvSpPr txBox="1"/>
          <p:nvPr/>
        </p:nvSpPr>
        <p:spPr>
          <a:xfrm>
            <a:off x="374650" y="1360205"/>
            <a:ext cx="11442700" cy="303230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563C1"/>
                </a:solidFill>
                <a:effectLst/>
                <a:uLnTx/>
                <a:uFillTx/>
                <a:latin typeface="Arial" panose="020B0604020202020204" pitchFamily="34" charset="0"/>
                <a:ea typeface="Times New Roman" panose="02020603050405020304" pitchFamily="18" charset="0"/>
                <a:cs typeface="Arial" panose="020B0604020202020204" pitchFamily="34" charset="0"/>
                <a:hlinkClick r:id="rId2"/>
              </a:rPr>
              <a:t>Washington State University Portal</a:t>
            </a:r>
            <a:endPar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DengXian" panose="02010600030101010101" pitchFamily="2" charset="-122"/>
              <a:cs typeface="Arial" panose="020B0604020202020204" pitchFamily="34" charset="0"/>
            </a:endParaRPr>
          </a:p>
          <a:p>
            <a:pPr marL="457200" marR="0" lvl="1" indent="0" algn="l" defTabSz="914400" rtl="0" eaLnBrk="1" fontAlgn="auto" latinLnBrk="0" hangingPunct="1">
              <a:lnSpc>
                <a:spcPct val="107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Students can go here to download and install MATLAB on their personal computers. They should log in with their university id when creating a MathWorks account. </a:t>
            </a:r>
          </a:p>
          <a:p>
            <a:pPr marL="457200" marR="0" lvl="1" indent="0" algn="l" defTabSz="914400" rtl="0" eaLnBrk="1" fontAlgn="auto" latinLnBrk="0" hangingPunct="1">
              <a:lnSpc>
                <a:spcPct val="107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DengXian" panose="02010600030101010101" pitchFamily="2" charset="-122"/>
              <a:cs typeface="Arial" panose="020B0604020202020204" pitchFamily="34"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563C1"/>
                </a:solidFill>
                <a:effectLst/>
                <a:uLnTx/>
                <a:uFillTx/>
                <a:latin typeface="Arial" panose="020B0604020202020204" pitchFamily="34" charset="0"/>
                <a:ea typeface="Times New Roman" panose="02020603050405020304" pitchFamily="18" charset="0"/>
                <a:cs typeface="Arial" panose="020B0604020202020204" pitchFamily="34" charset="0"/>
                <a:hlinkClick r:id="rId3"/>
              </a:rPr>
              <a:t>Self-Paced courses</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Online courses for students to learn on their own. They can also be accessed by going to the “Home” tab and clicking on “Learn MATLAB” from the resources section from within MATLAB. </a:t>
            </a:r>
          </a:p>
          <a:p>
            <a:pPr marL="0" marR="0" lvl="0" indent="0" algn="l" defTabSz="914400" rtl="0" eaLnBrk="1" fontAlgn="auto" latinLnBrk="0" hangingPunct="1">
              <a:lnSpc>
                <a:spcPct val="107000"/>
              </a:lnSpc>
              <a:spcBef>
                <a:spcPts val="0"/>
              </a:spcBef>
              <a:spcAft>
                <a:spcPts val="0"/>
              </a:spcAft>
              <a:buClrTx/>
              <a:buSzTx/>
              <a:buFontTx/>
              <a:buNone/>
              <a:tabLst/>
              <a:defRPr/>
            </a:pPr>
            <a:endParaRPr lang="en-US" sz="2000" dirty="0">
              <a:solidFill>
                <a:prstClr val="black"/>
              </a:solidFill>
              <a:latin typeface="Arial" panose="020B0604020202020204" pitchFamily="34" charset="0"/>
              <a:ea typeface="Times New Roman" panose="02020603050405020304" pitchFamily="18" charset="0"/>
              <a:cs typeface="Arial" panose="020B0604020202020204" pitchFamily="34" charset="0"/>
              <a:hlinkClick r:id="rId4"/>
            </a:endParaRP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563C1"/>
                </a:solidFill>
                <a:effectLst/>
                <a:uLnTx/>
                <a:uFillTx/>
                <a:latin typeface="Arial" panose="020B0604020202020204" pitchFamily="34" charset="0"/>
                <a:ea typeface="Times New Roman" panose="02020603050405020304" pitchFamily="18" charset="0"/>
                <a:cs typeface="Arial" panose="020B0604020202020204" pitchFamily="34" charset="0"/>
                <a:hlinkClick r:id="rId4"/>
              </a:rPr>
              <a:t>MATLAB </a:t>
            </a:r>
            <a:r>
              <a:rPr kumimoji="0" lang="en-US" sz="2000" b="0" i="0" u="none" strike="noStrike" kern="1200" cap="none" spc="0" normalizeH="0" baseline="0" noProof="0" dirty="0">
                <a:ln>
                  <a:noFill/>
                </a:ln>
                <a:solidFill>
                  <a:srgbClr val="0563C1"/>
                </a:solidFill>
                <a:effectLst/>
                <a:uLnTx/>
                <a:uFillTx/>
                <a:latin typeface="Arial" panose="020B0604020202020204" pitchFamily="34" charset="0"/>
                <a:ea typeface="Times New Roman" panose="02020603050405020304" pitchFamily="18" charset="0"/>
                <a:cs typeface="Arial" panose="020B0604020202020204" pitchFamily="34" charset="0"/>
                <a:hlinkClick r:id="rId4"/>
              </a:rPr>
              <a:t>Onramp</a:t>
            </a: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 Introduction to MATLAB (for students not already familiar with MATLAB).</a:t>
            </a:r>
            <a:endPar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DengXian" panose="02010600030101010101" pitchFamily="2" charset="-122"/>
              <a:cs typeface="Arial" panose="020B0604020202020204" pitchFamily="34" charset="0"/>
            </a:endParaRPr>
          </a:p>
        </p:txBody>
      </p:sp>
      <p:sp>
        <p:nvSpPr>
          <p:cNvPr id="6" name="TextBox 5">
            <a:extLst>
              <a:ext uri="{FF2B5EF4-FFF2-40B4-BE49-F238E27FC236}">
                <a16:creationId xmlns:a16="http://schemas.microsoft.com/office/drawing/2014/main" id="{1A302EB5-B317-CA40-D935-98559E3EB420}"/>
              </a:ext>
            </a:extLst>
          </p:cNvPr>
          <p:cNvSpPr txBox="1"/>
          <p:nvPr/>
        </p:nvSpPr>
        <p:spPr>
          <a:xfrm>
            <a:off x="4025900" y="588052"/>
            <a:ext cx="3497689"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Useful links for MATLAB</a:t>
            </a:r>
          </a:p>
        </p:txBody>
      </p:sp>
    </p:spTree>
    <p:extLst>
      <p:ext uri="{BB962C8B-B14F-4D97-AF65-F5344CB8AC3E}">
        <p14:creationId xmlns:p14="http://schemas.microsoft.com/office/powerpoint/2010/main" val="28810246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46400" y="148361"/>
            <a:ext cx="6045200" cy="6452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72241E8-45D0-4063-8026-BFC0FAE9DB70}"/>
              </a:ext>
            </a:extLst>
          </p:cNvPr>
          <p:cNvSpPr txBox="1"/>
          <p:nvPr/>
        </p:nvSpPr>
        <p:spPr>
          <a:xfrm>
            <a:off x="6794500" y="850900"/>
            <a:ext cx="3916457" cy="1569660"/>
          </a:xfrm>
          <a:prstGeom prst="rect">
            <a:avLst/>
          </a:prstGeom>
          <a:noFill/>
        </p:spPr>
        <p:txBody>
          <a:bodyPr wrap="none" rtlCol="0">
            <a:spAutoFit/>
          </a:bodyPr>
          <a:lstStyle/>
          <a:p>
            <a:r>
              <a:rPr lang="en-US" sz="2400" dirty="0">
                <a:latin typeface="Arial" panose="020B0604020202020204" pitchFamily="34" charset="0"/>
                <a:cs typeface="Arial" panose="020B0604020202020204" pitchFamily="34" charset="0"/>
              </a:rPr>
              <a:t>myf=inline(‘exp(x)-3*x.^2)’);</a:t>
            </a:r>
          </a:p>
          <a:p>
            <a:r>
              <a:rPr lang="en-US" sz="2400" dirty="0">
                <a:latin typeface="Arial" panose="020B0604020202020204" pitchFamily="34" charset="0"/>
                <a:cs typeface="Arial" panose="020B0604020202020204" pitchFamily="34" charset="0"/>
              </a:rPr>
              <a:t>is equivalent to</a:t>
            </a:r>
          </a:p>
          <a:p>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myf=@(x) exp(x)-3*x.^2;</a:t>
            </a:r>
          </a:p>
          <a:p>
            <a:r>
              <a:rPr lang="en-US" altLang="en-US" sz="2400" dirty="0">
                <a:solidFill>
                  <a:prstClr val="black"/>
                </a:solidFill>
                <a:latin typeface="Arial" panose="020B0604020202020204" pitchFamily="34" charset="0"/>
                <a:cs typeface="Arial" panose="020B0604020202020204" pitchFamily="34" charset="0"/>
              </a:rPr>
              <a:t>which is preferred</a:t>
            </a: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2204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1"/>
          <p:cNvSpPr txBox="1">
            <a:spLocks noChangeArrowheads="1"/>
          </p:cNvSpPr>
          <p:nvPr/>
        </p:nvSpPr>
        <p:spPr bwMode="auto">
          <a:xfrm>
            <a:off x="4424363" y="212726"/>
            <a:ext cx="25130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Arrays in MatLab</a:t>
            </a:r>
          </a:p>
        </p:txBody>
      </p:sp>
      <p:sp>
        <p:nvSpPr>
          <p:cNvPr id="19459" name="TextBox 2"/>
          <p:cNvSpPr txBox="1">
            <a:spLocks noChangeArrowheads="1"/>
          </p:cNvSpPr>
          <p:nvPr/>
        </p:nvSpPr>
        <p:spPr bwMode="auto">
          <a:xfrm>
            <a:off x="2362201" y="627064"/>
            <a:ext cx="68627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dirty="0"/>
              <a:t>x=</a:t>
            </a:r>
            <a:r>
              <a:rPr lang="en-US" altLang="en-US" sz="2000" dirty="0" err="1"/>
              <a:t>linspace</a:t>
            </a:r>
            <a:r>
              <a:rPr lang="en-US" altLang="en-US" sz="2000" dirty="0"/>
              <a:t>(-1,4,10);</a:t>
            </a:r>
          </a:p>
          <a:p>
            <a:pPr>
              <a:spcBef>
                <a:spcPct val="0"/>
              </a:spcBef>
              <a:buFontTx/>
              <a:buNone/>
            </a:pPr>
            <a:r>
              <a:rPr lang="en-US" altLang="en-US" sz="2000" dirty="0"/>
              <a:t>To specify components of x in a calculation, use x(index).</a:t>
            </a:r>
          </a:p>
        </p:txBody>
      </p:sp>
      <p:pic>
        <p:nvPicPr>
          <p:cNvPr id="1946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08238" y="1447800"/>
            <a:ext cx="4608512"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1" name="TextBox 2"/>
          <p:cNvSpPr txBox="1">
            <a:spLocks noChangeArrowheads="1"/>
          </p:cNvSpPr>
          <p:nvPr/>
        </p:nvSpPr>
        <p:spPr bwMode="auto">
          <a:xfrm>
            <a:off x="6172200" y="3378200"/>
            <a:ext cx="343535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dirty="0"/>
              <a:t>The for loop defined a row </a:t>
            </a:r>
          </a:p>
          <a:p>
            <a:pPr>
              <a:spcBef>
                <a:spcPct val="0"/>
              </a:spcBef>
              <a:buFontTx/>
              <a:buNone/>
            </a:pPr>
            <a:r>
              <a:rPr lang="en-US" altLang="en-US" sz="2000" dirty="0"/>
              <a:t>vector even though x was </a:t>
            </a:r>
          </a:p>
          <a:p>
            <a:pPr>
              <a:spcBef>
                <a:spcPct val="0"/>
              </a:spcBef>
              <a:buFontTx/>
              <a:buNone/>
            </a:pPr>
            <a:r>
              <a:rPr lang="en-US" altLang="en-US" sz="2000" dirty="0"/>
              <a:t>a column vector because </a:t>
            </a:r>
          </a:p>
          <a:p>
            <a:pPr>
              <a:spcBef>
                <a:spcPct val="0"/>
              </a:spcBef>
              <a:buFontTx/>
              <a:buNone/>
            </a:pPr>
            <a:r>
              <a:rPr lang="en-US" altLang="en-US" sz="2000" dirty="0"/>
              <a:t>my calculation only involved </a:t>
            </a:r>
          </a:p>
          <a:p>
            <a:pPr>
              <a:spcBef>
                <a:spcPct val="0"/>
              </a:spcBef>
              <a:buFontTx/>
              <a:buNone/>
            </a:pPr>
            <a:r>
              <a:rPr lang="en-US" altLang="en-US" sz="2000" dirty="0"/>
              <a:t>components of x.</a:t>
            </a:r>
          </a:p>
        </p:txBody>
      </p:sp>
      <p:sp>
        <p:nvSpPr>
          <p:cNvPr id="6" name="TextBox 2">
            <a:extLst>
              <a:ext uri="{FF2B5EF4-FFF2-40B4-BE49-F238E27FC236}">
                <a16:creationId xmlns:a16="http://schemas.microsoft.com/office/drawing/2014/main" id="{24D0D962-1848-4147-89F8-D1AB5532E252}"/>
              </a:ext>
            </a:extLst>
          </p:cNvPr>
          <p:cNvSpPr txBox="1">
            <a:spLocks noChangeArrowheads="1"/>
          </p:cNvSpPr>
          <p:nvPr/>
        </p:nvSpPr>
        <p:spPr bwMode="auto">
          <a:xfrm>
            <a:off x="7714457" y="2002701"/>
            <a:ext cx="3786186"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000" dirty="0"/>
              <a:t>Note: .^ is not needed because components of x </a:t>
            </a:r>
            <a:r>
              <a:rPr lang="en-US" altLang="en-US" sz="2000"/>
              <a:t>are explicit.</a:t>
            </a:r>
            <a:endParaRPr lang="en-US" altLang="en-US" sz="2000" dirty="0"/>
          </a:p>
        </p:txBody>
      </p:sp>
    </p:spTree>
    <p:extLst>
      <p:ext uri="{BB962C8B-B14F-4D97-AF65-F5344CB8AC3E}">
        <p14:creationId xmlns:p14="http://schemas.microsoft.com/office/powerpoint/2010/main" val="687194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DB72FBB-ADBB-B469-9F60-906D768E09B4}"/>
              </a:ext>
            </a:extLst>
          </p:cNvPr>
          <p:cNvSpPr txBox="1"/>
          <p:nvPr/>
        </p:nvSpPr>
        <p:spPr>
          <a:xfrm>
            <a:off x="355600" y="1601505"/>
            <a:ext cx="11582400" cy="3224985"/>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The online courses found at the links on the previous slide will introduce you to many high-level features in MATLAB. You will not need any of those high-level features for the coding requirements of this class.</a:t>
            </a:r>
          </a:p>
          <a:p>
            <a:pPr marL="0" marR="0" lvl="0" indent="0" algn="l" defTabSz="914400" rtl="0" eaLnBrk="1" fontAlgn="auto" latinLnBrk="0" hangingPunct="1">
              <a:lnSpc>
                <a:spcPct val="107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Mainly, you will be writing scripts to use the MATLAB function on the class web page. The syntax of function calls in a script is [outputs] = name(inputs) with multiple inputs and outputs separated by commas. Include names for all output variables in a function call even if you do not use all of them in the script.</a:t>
            </a:r>
          </a:p>
        </p:txBody>
      </p:sp>
      <p:sp>
        <p:nvSpPr>
          <p:cNvPr id="6" name="TextBox 5">
            <a:extLst>
              <a:ext uri="{FF2B5EF4-FFF2-40B4-BE49-F238E27FC236}">
                <a16:creationId xmlns:a16="http://schemas.microsoft.com/office/drawing/2014/main" id="{1A302EB5-B317-CA40-D935-98559E3EB420}"/>
              </a:ext>
            </a:extLst>
          </p:cNvPr>
          <p:cNvSpPr txBox="1"/>
          <p:nvPr/>
        </p:nvSpPr>
        <p:spPr>
          <a:xfrm>
            <a:off x="3454400" y="588052"/>
            <a:ext cx="6081730" cy="4616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Basic MATLAB is all you need for this class</a:t>
            </a:r>
          </a:p>
        </p:txBody>
      </p:sp>
    </p:spTree>
    <p:extLst>
      <p:ext uri="{BB962C8B-B14F-4D97-AF65-F5344CB8AC3E}">
        <p14:creationId xmlns:p14="http://schemas.microsoft.com/office/powerpoint/2010/main" val="613799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8800" y="838200"/>
            <a:ext cx="10858500" cy="421653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How to download MATLAB codes from the class web page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Open MATLAB</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Follow link </a:t>
            </a:r>
            <a:r>
              <a:rPr kumimoji="0" lang="en-US" sz="2400" b="0" i="0" u="sng" strike="noStrike" kern="1200" cap="none" spc="0" normalizeH="0" baseline="0" noProof="0" dirty="0">
                <a:ln>
                  <a:noFill/>
                </a:ln>
                <a:solidFill>
                  <a:srgbClr val="0000FF"/>
                </a:solidFill>
                <a:effectLst/>
                <a:uLnTx/>
                <a:uFillTx/>
                <a:latin typeface="Arial" panose="020B0604020202020204" pitchFamily="34" charset="0"/>
                <a:ea typeface="Times New Roman" panose="02020603050405020304" pitchFamily="18" charset="0"/>
                <a:cs typeface="Arial" panose="020B0604020202020204" pitchFamily="34" charset="0"/>
                <a:hlinkClick r:id="rId2"/>
              </a:rPr>
              <a:t>http://www.tricity.wsu.edu/~jhmiller</a:t>
            </a:r>
            <a:r>
              <a:rPr kumimoji="0" lang="en-US" sz="2400" b="0" i="0" u="sng" strike="noStrike" kern="1200" cap="none" spc="0" normalizeH="0" baseline="0" noProof="0" dirty="0">
                <a:ln>
                  <a:noFill/>
                </a:ln>
                <a:solidFill>
                  <a:srgbClr val="0000FF"/>
                </a:solidFill>
                <a:effectLst/>
                <a:uLnTx/>
                <a:uFillTx/>
                <a:latin typeface="Arial" panose="020B0604020202020204" pitchFamily="34" charset="0"/>
                <a:ea typeface="Times New Roman" panose="02020603050405020304" pitchFamily="18" charset="0"/>
                <a:cs typeface="Arial" panose="020B0604020202020204" pitchFamily="34" charset="0"/>
              </a:rPr>
              <a:t> </a:t>
            </a: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to the class web page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Find the MATLAB folder</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Right-click on the .m file that you want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Choose “Save link as”</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Navigate to the folder where you want to save the file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Click save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A download information box will appear.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Ignore information box if all you wanted was to save the file.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Arial" panose="020B0604020202020204" pitchFamily="34" charset="0"/>
              </a:rPr>
              <a:t>If you click on Open, file will open in the MATLAB editor </a:t>
            </a:r>
          </a:p>
        </p:txBody>
      </p:sp>
    </p:spTree>
    <p:extLst>
      <p:ext uri="{BB962C8B-B14F-4D97-AF65-F5344CB8AC3E}">
        <p14:creationId xmlns:p14="http://schemas.microsoft.com/office/powerpoint/2010/main" val="3156843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1"/>
          <p:cNvSpPr txBox="1">
            <a:spLocks noChangeArrowheads="1"/>
          </p:cNvSpPr>
          <p:nvPr/>
        </p:nvSpPr>
        <p:spPr bwMode="auto">
          <a:xfrm>
            <a:off x="4800601" y="304801"/>
            <a:ext cx="269298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Arrays in MATLAB</a:t>
            </a:r>
          </a:p>
        </p:txBody>
      </p:sp>
      <p:sp>
        <p:nvSpPr>
          <p:cNvPr id="13315" name="TextBox 2"/>
          <p:cNvSpPr txBox="1">
            <a:spLocks noChangeArrowheads="1"/>
          </p:cNvSpPr>
          <p:nvPr/>
        </p:nvSpPr>
        <p:spPr bwMode="auto">
          <a:xfrm>
            <a:off x="655608" y="956485"/>
            <a:ext cx="10901392"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Most of the arrays that you will encounter in this class have 1 or 2 dimensions.</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1-dimensional arrays are called “vectors”</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2-dimensional arrays are called “matrices” </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“length” of a vector is the number of elements in the 1D array.</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“size” of a matrix is the number of rows and columns in the 2D array.</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MATLAB does not require specification of array size before it is used; however, it may remind you that for efficiency this is desirable.</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rows of a matrix M can be used as row-vectors M(k, :)</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columns of a matrix M can be used a column-vectors M(:, k) </a:t>
            </a:r>
          </a:p>
        </p:txBody>
      </p:sp>
    </p:spTree>
    <p:extLst>
      <p:ext uri="{BB962C8B-B14F-4D97-AF65-F5344CB8AC3E}">
        <p14:creationId xmlns:p14="http://schemas.microsoft.com/office/powerpoint/2010/main" val="1075015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1"/>
          <p:cNvSpPr txBox="1">
            <a:spLocks noChangeArrowheads="1"/>
          </p:cNvSpPr>
          <p:nvPr/>
        </p:nvSpPr>
        <p:spPr bwMode="auto">
          <a:xfrm>
            <a:off x="3200401" y="355601"/>
            <a:ext cx="52449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Row and Column vectors in MATLAB</a:t>
            </a:r>
          </a:p>
        </p:txBody>
      </p:sp>
      <p:sp>
        <p:nvSpPr>
          <p:cNvPr id="14339" name="TextBox 2"/>
          <p:cNvSpPr txBox="1">
            <a:spLocks noChangeArrowheads="1"/>
          </p:cNvSpPr>
          <p:nvPr/>
        </p:nvSpPr>
        <p:spPr bwMode="auto">
          <a:xfrm>
            <a:off x="1104181" y="990601"/>
            <a:ext cx="10256807"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&gt;&gt; is the prompt to enter statements in the command window.</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Start MATLAB and enter these statements in the command window.</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&gt;&gt;x=</a:t>
            </a:r>
            <a:r>
              <a:rPr kumimoji="0" lang="en-US" altLang="en-US"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mn-cs"/>
              </a:rPr>
              <a:t>linspace</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(-1,4,10); </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produces a “row” vector (i.e., 1x10 matrix)</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Semicolon at the end of a statement suppresses output</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&gt;&gt;</a:t>
            </a:r>
            <a:r>
              <a:rPr kumimoji="0" lang="en-US" altLang="en-US"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mn-cs"/>
              </a:rPr>
              <a:t>disp</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(x) displays the elements in x in rows</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If x is a row vector, then x’ is a “column” vector (i.e., 10x1 matrix)</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&gt;&gt;</a:t>
            </a:r>
            <a:r>
              <a:rPr kumimoji="0" lang="en-US" altLang="en-US" sz="2400" b="0" i="0" u="none" strike="noStrike" kern="1200" cap="none" spc="0" normalizeH="0" baseline="0" noProof="0" dirty="0" err="1">
                <a:ln>
                  <a:noFill/>
                </a:ln>
                <a:solidFill>
                  <a:prstClr val="black"/>
                </a:solidFill>
                <a:effectLst/>
                <a:uLnTx/>
                <a:uFillTx/>
                <a:latin typeface="Arial" panose="020B0604020202020204" pitchFamily="34" charset="0"/>
                <a:ea typeface="+mn-ea"/>
                <a:cs typeface="+mn-cs"/>
              </a:rPr>
              <a:t>disp</a:t>
            </a:r>
            <a:r>
              <a:rPr kumimoji="0" lang="en-US" altLang="en-US" sz="2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(x’) displays the elements in x as a column</a:t>
            </a:r>
          </a:p>
        </p:txBody>
      </p:sp>
    </p:spTree>
    <p:extLst>
      <p:ext uri="{BB962C8B-B14F-4D97-AF65-F5344CB8AC3E}">
        <p14:creationId xmlns:p14="http://schemas.microsoft.com/office/powerpoint/2010/main" val="456181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1"/>
          <p:cNvSpPr txBox="1">
            <a:spLocks noChangeArrowheads="1"/>
          </p:cNvSpPr>
          <p:nvPr/>
        </p:nvSpPr>
        <p:spPr bwMode="auto">
          <a:xfrm>
            <a:off x="4800601" y="304801"/>
            <a:ext cx="25130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Arrays in MatLab</a:t>
            </a:r>
          </a:p>
        </p:txBody>
      </p:sp>
      <p:sp>
        <p:nvSpPr>
          <p:cNvPr id="13315" name="TextBox 2"/>
          <p:cNvSpPr txBox="1">
            <a:spLocks noChangeArrowheads="1"/>
          </p:cNvSpPr>
          <p:nvPr/>
        </p:nvSpPr>
        <p:spPr bwMode="auto">
          <a:xfrm>
            <a:off x="655608" y="956485"/>
            <a:ext cx="1061049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Arrays can have any number dimensions</a:t>
            </a:r>
          </a:p>
          <a:p>
            <a:pPr>
              <a:spcBef>
                <a:spcPct val="0"/>
              </a:spcBef>
              <a:buFontTx/>
              <a:buNone/>
            </a:pPr>
            <a:r>
              <a:rPr lang="en-US" altLang="en-US" sz="2400" dirty="0"/>
              <a:t>The dimension of an array is the number of indices required to specify an element of the array.</a:t>
            </a:r>
          </a:p>
          <a:p>
            <a:pPr>
              <a:spcBef>
                <a:spcPct val="0"/>
              </a:spcBef>
              <a:buFontTx/>
              <a:buNone/>
            </a:pPr>
            <a:endParaRPr lang="en-US" altLang="en-US" sz="2400" dirty="0"/>
          </a:p>
          <a:p>
            <a:pPr>
              <a:spcBef>
                <a:spcPct val="0"/>
              </a:spcBef>
              <a:buFontTx/>
              <a:buNone/>
            </a:pPr>
            <a:r>
              <a:rPr lang="en-US" altLang="en-US" sz="2400" dirty="0"/>
              <a:t>Most of the arrays that you will encounter in this class have 1 or 2 dimension.</a:t>
            </a:r>
          </a:p>
          <a:p>
            <a:pPr>
              <a:spcBef>
                <a:spcPct val="0"/>
              </a:spcBef>
              <a:buFontTx/>
              <a:buNone/>
            </a:pPr>
            <a:r>
              <a:rPr lang="en-US" altLang="en-US" sz="2400" dirty="0"/>
              <a:t>1-dimensional arrays are called “vectors”</a:t>
            </a:r>
          </a:p>
          <a:p>
            <a:pPr>
              <a:spcBef>
                <a:spcPct val="0"/>
              </a:spcBef>
              <a:buFontTx/>
              <a:buNone/>
            </a:pPr>
            <a:r>
              <a:rPr lang="en-US" altLang="en-US" sz="2400" dirty="0"/>
              <a:t>2-dimensional arrays are called “matrices” </a:t>
            </a:r>
          </a:p>
          <a:p>
            <a:pPr>
              <a:spcBef>
                <a:spcPct val="0"/>
              </a:spcBef>
              <a:buFontTx/>
              <a:buNone/>
            </a:pPr>
            <a:endParaRPr lang="en-US" altLang="en-US" sz="2400" dirty="0"/>
          </a:p>
          <a:p>
            <a:pPr>
              <a:spcBef>
                <a:spcPct val="0"/>
              </a:spcBef>
              <a:buFontTx/>
              <a:buNone/>
            </a:pPr>
            <a:r>
              <a:rPr lang="en-US" altLang="en-US" sz="2400" dirty="0"/>
              <a:t>The “length” or “size” of an array is the number of elements in the array.</a:t>
            </a:r>
          </a:p>
          <a:p>
            <a:pPr>
              <a:spcBef>
                <a:spcPct val="0"/>
              </a:spcBef>
              <a:buFontTx/>
              <a:buNone/>
            </a:pPr>
            <a:endParaRPr lang="en-US" altLang="en-US" sz="2400" dirty="0"/>
          </a:p>
          <a:p>
            <a:pPr>
              <a:spcBef>
                <a:spcPct val="0"/>
              </a:spcBef>
              <a:buFontTx/>
              <a:buNone/>
            </a:pPr>
            <a:r>
              <a:rPr lang="en-US" altLang="en-US" sz="2400" dirty="0"/>
              <a:t>MATLAB does not require specification of array size before it is used; however, MATLAB recommends this for speed. </a:t>
            </a:r>
          </a:p>
        </p:txBody>
      </p:sp>
    </p:spTree>
    <p:extLst>
      <p:ext uri="{BB962C8B-B14F-4D97-AF65-F5344CB8AC3E}">
        <p14:creationId xmlns:p14="http://schemas.microsoft.com/office/powerpoint/2010/main" val="248529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1"/>
          <p:cNvSpPr txBox="1">
            <a:spLocks noChangeArrowheads="1"/>
          </p:cNvSpPr>
          <p:nvPr/>
        </p:nvSpPr>
        <p:spPr bwMode="auto">
          <a:xfrm>
            <a:off x="4800601" y="304801"/>
            <a:ext cx="25130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a:t>Arrays in MatLab</a:t>
            </a:r>
          </a:p>
        </p:txBody>
      </p:sp>
      <p:sp>
        <p:nvSpPr>
          <p:cNvPr id="14339" name="TextBox 2"/>
          <p:cNvSpPr txBox="1">
            <a:spLocks noChangeArrowheads="1"/>
          </p:cNvSpPr>
          <p:nvPr/>
        </p:nvSpPr>
        <p:spPr bwMode="auto">
          <a:xfrm>
            <a:off x="1104181" y="990601"/>
            <a:ext cx="10256807"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x=</a:t>
            </a:r>
            <a:r>
              <a:rPr lang="en-US" altLang="en-US" sz="2400" dirty="0" err="1"/>
              <a:t>linspace</a:t>
            </a:r>
            <a:r>
              <a:rPr lang="en-US" altLang="en-US" sz="2400" dirty="0"/>
              <a:t>(-1,4,10); produces a “row” vector (1xn matrix)</a:t>
            </a:r>
          </a:p>
          <a:p>
            <a:pPr>
              <a:spcBef>
                <a:spcPct val="0"/>
              </a:spcBef>
              <a:buFontTx/>
              <a:buNone/>
            </a:pPr>
            <a:r>
              <a:rPr lang="en-US" altLang="en-US" sz="2400" dirty="0"/>
              <a:t>&gt;&gt;</a:t>
            </a:r>
            <a:r>
              <a:rPr lang="en-US" altLang="en-US" sz="2400" dirty="0" err="1"/>
              <a:t>disp</a:t>
            </a:r>
            <a:r>
              <a:rPr lang="en-US" altLang="en-US" sz="2400" dirty="0"/>
              <a:t>(x) displays the elements in x in rows</a:t>
            </a:r>
          </a:p>
          <a:p>
            <a:pPr>
              <a:spcBef>
                <a:spcPct val="0"/>
              </a:spcBef>
              <a:buFontTx/>
              <a:buNone/>
            </a:pPr>
            <a:endParaRPr lang="en-US" altLang="en-US" sz="2400" dirty="0"/>
          </a:p>
          <a:p>
            <a:pPr>
              <a:spcBef>
                <a:spcPct val="0"/>
              </a:spcBef>
              <a:buFontTx/>
              <a:buNone/>
            </a:pPr>
            <a:r>
              <a:rPr lang="en-US" altLang="en-US" sz="2400" dirty="0"/>
              <a:t>If x is a row vector, then x’ is a “column” vector (nx1 matrix)</a:t>
            </a:r>
          </a:p>
          <a:p>
            <a:pPr>
              <a:spcBef>
                <a:spcPct val="0"/>
              </a:spcBef>
              <a:buFontTx/>
              <a:buNone/>
            </a:pPr>
            <a:r>
              <a:rPr lang="en-US" altLang="en-US" sz="2400" dirty="0"/>
              <a:t>&gt;&gt;</a:t>
            </a:r>
            <a:r>
              <a:rPr lang="en-US" altLang="en-US" sz="2400" dirty="0" err="1"/>
              <a:t>disp</a:t>
            </a:r>
            <a:r>
              <a:rPr lang="en-US" altLang="en-US" sz="2400" dirty="0"/>
              <a:t>(x’) displays the elements in x as a column</a:t>
            </a:r>
          </a:p>
          <a:p>
            <a:pPr>
              <a:spcBef>
                <a:spcPct val="0"/>
              </a:spcBef>
              <a:buFontTx/>
              <a:buNone/>
            </a:pPr>
            <a:endParaRPr lang="en-US" altLang="en-US" sz="2400" dirty="0"/>
          </a:p>
          <a:p>
            <a:pPr>
              <a:spcBef>
                <a:spcPct val="0"/>
              </a:spcBef>
              <a:buFontTx/>
              <a:buNone/>
            </a:pPr>
            <a:r>
              <a:rPr lang="en-US" altLang="en-US" sz="2400" dirty="0"/>
              <a:t>The rows of a matrix M can be used as row-vectors M(k, :)</a:t>
            </a:r>
          </a:p>
          <a:p>
            <a:pPr>
              <a:spcBef>
                <a:spcPct val="0"/>
              </a:spcBef>
              <a:buFontTx/>
              <a:buNone/>
            </a:pPr>
            <a:endParaRPr lang="en-US" altLang="en-US" sz="2400" dirty="0"/>
          </a:p>
          <a:p>
            <a:pPr>
              <a:spcBef>
                <a:spcPct val="0"/>
              </a:spcBef>
              <a:buFontTx/>
              <a:buNone/>
            </a:pPr>
            <a:r>
              <a:rPr lang="en-US" altLang="en-US" sz="2400" dirty="0"/>
              <a:t>The columns of a matrix M can be used a column-vectors M(:, k)</a:t>
            </a:r>
            <a:endParaRPr lang="en-US" altLang="en-US" sz="1800" dirty="0"/>
          </a:p>
        </p:txBody>
      </p:sp>
    </p:spTree>
    <p:extLst>
      <p:ext uri="{BB962C8B-B14F-4D97-AF65-F5344CB8AC3E}">
        <p14:creationId xmlns:p14="http://schemas.microsoft.com/office/powerpoint/2010/main" val="2307606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6100" y="359891"/>
            <a:ext cx="10604499" cy="6278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44979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1"/>
          <p:cNvSpPr txBox="1">
            <a:spLocks noChangeArrowheads="1"/>
          </p:cNvSpPr>
          <p:nvPr/>
        </p:nvSpPr>
        <p:spPr bwMode="auto">
          <a:xfrm>
            <a:off x="4448175" y="457200"/>
            <a:ext cx="25122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Arrays in </a:t>
            </a:r>
            <a:r>
              <a:rPr lang="en-US" altLang="en-US" sz="2400" dirty="0" err="1"/>
              <a:t>MatLab</a:t>
            </a:r>
            <a:endParaRPr lang="en-US" altLang="en-US" sz="2400" dirty="0"/>
          </a:p>
        </p:txBody>
      </p:sp>
      <p:sp>
        <p:nvSpPr>
          <p:cNvPr id="16387" name="TextBox 2"/>
          <p:cNvSpPr txBox="1">
            <a:spLocks noChangeArrowheads="1"/>
          </p:cNvSpPr>
          <p:nvPr/>
        </p:nvSpPr>
        <p:spPr bwMode="auto">
          <a:xfrm>
            <a:off x="250167" y="1066800"/>
            <a:ext cx="11602528"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dirty="0"/>
              <a:t>x=</a:t>
            </a:r>
            <a:r>
              <a:rPr lang="en-US" altLang="en-US" sz="2400" dirty="0" err="1"/>
              <a:t>linspace</a:t>
            </a:r>
            <a:r>
              <a:rPr lang="en-US" altLang="en-US" sz="2400" dirty="0"/>
              <a:t>(-1,4,10); produces a “row” vector</a:t>
            </a:r>
          </a:p>
          <a:p>
            <a:pPr>
              <a:spcBef>
                <a:spcPct val="0"/>
              </a:spcBef>
              <a:buFontTx/>
              <a:buNone/>
            </a:pPr>
            <a:endParaRPr lang="en-US" altLang="en-US" sz="2400" dirty="0"/>
          </a:p>
          <a:p>
            <a:pPr>
              <a:spcBef>
                <a:spcPct val="0"/>
              </a:spcBef>
              <a:buFontTx/>
              <a:buNone/>
            </a:pPr>
            <a:r>
              <a:rPr lang="en-US" altLang="en-US" sz="2400" dirty="0"/>
              <a:t>If a row vector is passed to a function, MATLAB returns a row vector.</a:t>
            </a:r>
          </a:p>
          <a:p>
            <a:pPr>
              <a:spcBef>
                <a:spcPct val="0"/>
              </a:spcBef>
              <a:buFontTx/>
              <a:buNone/>
            </a:pPr>
            <a:r>
              <a:rPr lang="en-US" altLang="en-US" sz="2400" dirty="0"/>
              <a:t>If a column vector is passed to a function, MATLAB returns a column vector.</a:t>
            </a:r>
          </a:p>
          <a:p>
            <a:pPr>
              <a:spcBef>
                <a:spcPct val="0"/>
              </a:spcBef>
              <a:buFontTx/>
              <a:buNone/>
            </a:pPr>
            <a:endParaRPr lang="en-US" altLang="en-US" sz="2400" dirty="0"/>
          </a:p>
          <a:p>
            <a:pPr>
              <a:spcBef>
                <a:spcPct val="0"/>
              </a:spcBef>
              <a:buFontTx/>
              <a:buNone/>
            </a:pPr>
            <a:r>
              <a:rPr lang="en-US" altLang="en-US" sz="2400" dirty="0"/>
              <a:t>&gt;&gt;myf=@(x) exp(x)-3*x.^2; is setup to receive vector input</a:t>
            </a:r>
          </a:p>
          <a:p>
            <a:pPr>
              <a:spcBef>
                <a:spcPct val="0"/>
              </a:spcBef>
              <a:buFontTx/>
              <a:buNone/>
            </a:pPr>
            <a:r>
              <a:rPr lang="en-US" altLang="en-US" sz="2400" dirty="0"/>
              <a:t>x.^2 means square vector x “component by component”.</a:t>
            </a:r>
          </a:p>
        </p:txBody>
      </p:sp>
    </p:spTree>
    <p:extLst>
      <p:ext uri="{BB962C8B-B14F-4D97-AF65-F5344CB8AC3E}">
        <p14:creationId xmlns:p14="http://schemas.microsoft.com/office/powerpoint/2010/main" val="41367253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904</Words>
  <Application>Microsoft Office PowerPoint</Application>
  <PresentationFormat>Widescreen</PresentationFormat>
  <Paragraphs>88</Paragraphs>
  <Slides>11</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Calibri</vt:lpstr>
      <vt:lpstr>Calibri Light</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H. Miller</dc:creator>
  <cp:lastModifiedBy>Miller, John H</cp:lastModifiedBy>
  <cp:revision>10</cp:revision>
  <dcterms:created xsi:type="dcterms:W3CDTF">2018-12-10T19:54:02Z</dcterms:created>
  <dcterms:modified xsi:type="dcterms:W3CDTF">2024-01-09T04:00:39Z</dcterms:modified>
</cp:coreProperties>
</file>