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5" r:id="rId17"/>
    <p:sldId id="671" r:id="rId18"/>
    <p:sldId id="6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5FB6A8-C764-4A12-8A25-1C89A470B94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69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2.wmf"/><Relationship Id="rId7" Type="http://schemas.openxmlformats.org/officeDocument/2006/relationships/oleObject" Target="../embeddings/oleObject27.bin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7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9.wmf"/><Relationship Id="rId7" Type="http://schemas.openxmlformats.org/officeDocument/2006/relationships/oleObject" Target="../embeddings/oleObject13.bin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276600" y="268288"/>
            <a:ext cx="57927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Linear models with different types of data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2590801" y="1003300"/>
            <a:ext cx="7631113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Estimate height of 3 hills by combining 2 types of measurements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heights relative to a fixed reference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heights relative to each other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height of 3 hills relative to a fixed reference.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hill 1 = 1237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hill 2 = 1941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hill 3 = 2417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relative heights of the hills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hill 2 relative to 1 = 711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hill 3 relative to 1 = 1177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hill 3 relative to 2 = 475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Construct a linear model of the data with height of hills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relative to fixed reference as parameters</a:t>
            </a:r>
          </a:p>
        </p:txBody>
      </p:sp>
    </p:spTree>
    <p:extLst>
      <p:ext uri="{BB962C8B-B14F-4D97-AF65-F5344CB8AC3E}">
        <p14:creationId xmlns:p14="http://schemas.microsoft.com/office/powerpoint/2010/main" val="3963416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 descr="transform column 2 of H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762000"/>
            <a:ext cx="8723313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3505201" y="152400"/>
            <a:ext cx="387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Transform column 2 of </a:t>
            </a:r>
            <a:r>
              <a:rPr lang="en-US" altLang="en-US" sz="2400" b="1"/>
              <a:t>H</a:t>
            </a:r>
            <a:r>
              <a:rPr lang="en-US" altLang="en-US" sz="2400" b="1" baseline="-25000"/>
              <a:t>1</a:t>
            </a:r>
            <a:r>
              <a:rPr lang="en-US" altLang="en-US" sz="2400" b="1"/>
              <a:t>A</a:t>
            </a:r>
          </a:p>
        </p:txBody>
      </p:sp>
      <p:sp>
        <p:nvSpPr>
          <p:cNvPr id="38916" name="TextBox 2"/>
          <p:cNvSpPr txBox="1">
            <a:spLocks noChangeArrowheads="1"/>
          </p:cNvSpPr>
          <p:nvPr/>
        </p:nvSpPr>
        <p:spPr bwMode="auto">
          <a:xfrm>
            <a:off x="3667125" y="3581401"/>
            <a:ext cx="177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/>
              <a:t> = -1.6330</a:t>
            </a:r>
          </a:p>
        </p:txBody>
      </p:sp>
      <p:sp>
        <p:nvSpPr>
          <p:cNvPr id="38917" name="TextBox 5"/>
          <p:cNvSpPr txBox="1">
            <a:spLocks noChangeArrowheads="1"/>
          </p:cNvSpPr>
          <p:nvPr/>
        </p:nvSpPr>
        <p:spPr bwMode="auto">
          <a:xfrm>
            <a:off x="7479632" y="196056"/>
            <a:ext cx="25426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With (</a:t>
            </a:r>
            <a:r>
              <a:rPr lang="en-US" altLang="en-US" sz="1800" b="1" dirty="0"/>
              <a:t>H</a:t>
            </a:r>
            <a:r>
              <a:rPr lang="en-US" altLang="en-US" sz="1800" b="1" baseline="-25000" dirty="0"/>
              <a:t>1</a:t>
            </a:r>
            <a:r>
              <a:rPr lang="en-US" altLang="en-US" sz="1800" b="1" dirty="0"/>
              <a:t>A</a:t>
            </a:r>
            <a:r>
              <a:rPr lang="en-US" altLang="en-US" sz="1800" dirty="0"/>
              <a:t>)</a:t>
            </a:r>
            <a:r>
              <a:rPr lang="en-US" altLang="en-US" sz="1800" baseline="-25000" dirty="0"/>
              <a:t>12</a:t>
            </a:r>
            <a:r>
              <a:rPr lang="en-US" altLang="en-US" sz="1800" dirty="0"/>
              <a:t> preserved</a:t>
            </a:r>
          </a:p>
        </p:txBody>
      </p:sp>
    </p:spTree>
    <p:extLst>
      <p:ext uri="{BB962C8B-B14F-4D97-AF65-F5344CB8AC3E}">
        <p14:creationId xmlns:p14="http://schemas.microsoft.com/office/powerpoint/2010/main" val="132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2771274" y="144463"/>
            <a:ext cx="420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Transform column 3 of </a:t>
            </a:r>
            <a:r>
              <a:rPr lang="en-US" altLang="en-US" sz="2400" b="1" dirty="0"/>
              <a:t>H</a:t>
            </a:r>
            <a:r>
              <a:rPr lang="en-US" altLang="en-US" sz="2400" b="1" baseline="-25000" dirty="0"/>
              <a:t>2</a:t>
            </a:r>
            <a:r>
              <a:rPr lang="en-US" altLang="en-US" sz="2400" b="1" dirty="0"/>
              <a:t>H</a:t>
            </a:r>
            <a:r>
              <a:rPr lang="en-US" altLang="en-US" sz="2400" b="1" baseline="-25000" dirty="0"/>
              <a:t>1</a:t>
            </a:r>
            <a:r>
              <a:rPr lang="en-US" altLang="en-US" sz="2400" b="1" dirty="0"/>
              <a:t>A</a:t>
            </a:r>
          </a:p>
        </p:txBody>
      </p:sp>
      <p:pic>
        <p:nvPicPr>
          <p:cNvPr id="39939" name="Picture 5" descr="transform column 3 of H2H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6" y="703264"/>
            <a:ext cx="9104313" cy="386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1981200" y="4724400"/>
            <a:ext cx="8624888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/>
              <a:t>H</a:t>
            </a:r>
            <a:r>
              <a:rPr lang="en-US" altLang="en-US" sz="2000" baseline="-25000"/>
              <a:t>3</a:t>
            </a:r>
            <a:r>
              <a:rPr lang="en-US" altLang="en-US" sz="2000" b="1" i="1"/>
              <a:t>H</a:t>
            </a:r>
            <a:r>
              <a:rPr lang="en-US" altLang="en-US" sz="2000" baseline="-25000"/>
              <a:t>2</a:t>
            </a:r>
            <a:r>
              <a:rPr lang="en-US" altLang="en-US" sz="2000" b="1" i="1"/>
              <a:t>H</a:t>
            </a:r>
            <a:r>
              <a:rPr lang="en-US" altLang="en-US" sz="2000" baseline="-25000"/>
              <a:t>1</a:t>
            </a:r>
            <a:r>
              <a:rPr lang="en-US" altLang="en-US" sz="2000" b="1"/>
              <a:t>Ax</a:t>
            </a:r>
            <a:r>
              <a:rPr lang="en-US" altLang="en-US" sz="2000"/>
              <a:t>=</a:t>
            </a:r>
            <a:r>
              <a:rPr lang="en-US" altLang="en-US" sz="2000" b="1" i="1"/>
              <a:t>H</a:t>
            </a:r>
            <a:r>
              <a:rPr lang="en-US" altLang="en-US" sz="2000" baseline="-25000"/>
              <a:t>3</a:t>
            </a:r>
            <a:r>
              <a:rPr lang="en-US" altLang="en-US" sz="2000" b="1" i="1"/>
              <a:t>H</a:t>
            </a:r>
            <a:r>
              <a:rPr lang="en-US" altLang="en-US" sz="2000" baseline="-25000"/>
              <a:t>2</a:t>
            </a:r>
            <a:r>
              <a:rPr lang="en-US" altLang="en-US" sz="2000" b="1" i="1"/>
              <a:t>H</a:t>
            </a:r>
            <a:r>
              <a:rPr lang="en-US" altLang="en-US" sz="2000" baseline="-25000"/>
              <a:t>1</a:t>
            </a:r>
            <a:r>
              <a:rPr lang="en-US" altLang="en-US" sz="2000" b="1"/>
              <a:t>b</a:t>
            </a:r>
            <a:r>
              <a:rPr lang="en-US" altLang="en-US" sz="2000"/>
              <a:t> becomes the 3x3 upper triangular system </a:t>
            </a:r>
            <a:r>
              <a:rPr lang="en-US" altLang="en-US" sz="2000" b="1"/>
              <a:t>Rx</a:t>
            </a:r>
            <a:r>
              <a:rPr lang="en-US" altLang="en-US" sz="2000"/>
              <a:t> = </a:t>
            </a:r>
            <a:r>
              <a:rPr lang="en-US" altLang="en-US" sz="2000" b="1"/>
              <a:t>c</a:t>
            </a:r>
            <a:r>
              <a:rPr lang="en-US" altLang="en-US" sz="2000" b="1" baseline="-25000"/>
              <a:t>1</a:t>
            </a:r>
            <a:r>
              <a:rPr lang="en-US" altLang="en-US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which can be solved by back substitution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x</a:t>
            </a:r>
            <a:r>
              <a:rPr lang="en-US" altLang="en-US" sz="2000"/>
              <a:t> =[1236, 1943, 2416]</a:t>
            </a:r>
            <a:r>
              <a:rPr lang="en-US" altLang="en-US" sz="2000" b="1" baseline="30000"/>
              <a:t>T</a:t>
            </a:r>
            <a:r>
              <a:rPr lang="en-US" altLang="en-US" sz="2000" b="1"/>
              <a:t> </a:t>
            </a:r>
            <a:r>
              <a:rPr lang="en-US" altLang="en-US" sz="2000"/>
              <a:t>which is the same result obtained by Normal Equations</a:t>
            </a:r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3657600" y="1752601"/>
            <a:ext cx="177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/>
              <a:t> = -1.4142</a:t>
            </a:r>
          </a:p>
        </p:txBody>
      </p:sp>
      <p:sp>
        <p:nvSpPr>
          <p:cNvPr id="39942" name="TextBox 5"/>
          <p:cNvSpPr txBox="1">
            <a:spLocks noChangeArrowheads="1"/>
          </p:cNvSpPr>
          <p:nvPr/>
        </p:nvSpPr>
        <p:spPr bwMode="auto">
          <a:xfrm>
            <a:off x="7060783" y="232331"/>
            <a:ext cx="42498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with (</a:t>
            </a:r>
            <a:r>
              <a:rPr lang="en-US" altLang="en-US" sz="1800" b="1" dirty="0"/>
              <a:t>H</a:t>
            </a:r>
            <a:r>
              <a:rPr lang="en-US" altLang="en-US" sz="1800" b="1" baseline="-25000" dirty="0"/>
              <a:t>2</a:t>
            </a:r>
            <a:r>
              <a:rPr lang="en-US" altLang="en-US" sz="1800" b="1" dirty="0"/>
              <a:t>H</a:t>
            </a:r>
            <a:r>
              <a:rPr lang="en-US" altLang="en-US" sz="1800" b="1" baseline="-25000" dirty="0"/>
              <a:t>1</a:t>
            </a:r>
            <a:r>
              <a:rPr lang="en-US" altLang="en-US" sz="1800" b="1" dirty="0"/>
              <a:t>A</a:t>
            </a:r>
            <a:r>
              <a:rPr lang="en-US" altLang="en-US" sz="1800" dirty="0"/>
              <a:t>)</a:t>
            </a:r>
            <a:r>
              <a:rPr lang="en-US" altLang="en-US" sz="1800" baseline="-25000" dirty="0"/>
              <a:t>13</a:t>
            </a:r>
            <a:r>
              <a:rPr lang="en-US" altLang="en-US" sz="1800" dirty="0"/>
              <a:t> and (</a:t>
            </a:r>
            <a:r>
              <a:rPr lang="en-US" altLang="en-US" sz="1800" b="1" dirty="0"/>
              <a:t>H</a:t>
            </a:r>
            <a:r>
              <a:rPr lang="en-US" altLang="en-US" sz="1800" b="1" baseline="-25000" dirty="0"/>
              <a:t>2</a:t>
            </a:r>
            <a:r>
              <a:rPr lang="en-US" altLang="en-US" sz="1800" b="1" dirty="0"/>
              <a:t>H</a:t>
            </a:r>
            <a:r>
              <a:rPr lang="en-US" altLang="en-US" sz="1800" b="1" baseline="-25000" dirty="0"/>
              <a:t>1</a:t>
            </a:r>
            <a:r>
              <a:rPr lang="en-US" altLang="en-US" sz="1800" b="1" dirty="0"/>
              <a:t>A</a:t>
            </a:r>
            <a:r>
              <a:rPr lang="en-US" altLang="en-US" sz="1800" dirty="0"/>
              <a:t>)</a:t>
            </a:r>
            <a:r>
              <a:rPr lang="en-US" altLang="en-US" sz="1800" baseline="-25000" dirty="0"/>
              <a:t>23</a:t>
            </a:r>
            <a:r>
              <a:rPr lang="en-US" altLang="en-US" sz="1800" dirty="0"/>
              <a:t> preserved</a:t>
            </a:r>
          </a:p>
        </p:txBody>
      </p:sp>
    </p:spTree>
    <p:extLst>
      <p:ext uri="{BB962C8B-B14F-4D97-AF65-F5344CB8AC3E}">
        <p14:creationId xmlns:p14="http://schemas.microsoft.com/office/powerpoint/2010/main" val="3129771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2"/>
          <p:cNvSpPr txBox="1">
            <a:spLocks noChangeArrowheads="1"/>
          </p:cNvSpPr>
          <p:nvPr/>
        </p:nvSpPr>
        <p:spPr bwMode="auto">
          <a:xfrm>
            <a:off x="2209801" y="2819400"/>
            <a:ext cx="7529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Application of MatLab’s QR factorization to Linear Least Squares</a:t>
            </a:r>
          </a:p>
        </p:txBody>
      </p:sp>
    </p:spTree>
    <p:extLst>
      <p:ext uri="{BB962C8B-B14F-4D97-AF65-F5344CB8AC3E}">
        <p14:creationId xmlns:p14="http://schemas.microsoft.com/office/powerpoint/2010/main" val="2108940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5"/>
          <p:cNvSpPr txBox="1">
            <a:spLocks noChangeArrowheads="1"/>
          </p:cNvSpPr>
          <p:nvPr/>
        </p:nvSpPr>
        <p:spPr bwMode="auto">
          <a:xfrm>
            <a:off x="3309939" y="2971800"/>
            <a:ext cx="6123792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 real square matrix </a:t>
            </a:r>
            <a:r>
              <a:rPr lang="en-US" altLang="en-US" sz="2000" b="1" dirty="0"/>
              <a:t>Q</a:t>
            </a:r>
            <a:r>
              <a:rPr lang="en-US" altLang="en-US" sz="2000" dirty="0"/>
              <a:t> is “</a:t>
            </a:r>
            <a:r>
              <a:rPr lang="en-US" altLang="en-US" sz="2000" i="1" dirty="0"/>
              <a:t>orthogonal”</a:t>
            </a:r>
            <a:r>
              <a:rPr lang="en-US" altLang="en-US" sz="2000" dirty="0"/>
              <a:t> if </a:t>
            </a:r>
            <a:r>
              <a:rPr lang="en-US" altLang="en-US" sz="2000" b="1" dirty="0"/>
              <a:t>Q</a:t>
            </a:r>
            <a:r>
              <a:rPr lang="en-US" altLang="en-US" sz="2000" b="1" baseline="30000" dirty="0"/>
              <a:t>T</a:t>
            </a:r>
            <a:r>
              <a:rPr lang="en-US" altLang="en-US" sz="2000" b="1" dirty="0"/>
              <a:t>Q</a:t>
            </a:r>
            <a:r>
              <a:rPr lang="en-US" altLang="en-US" sz="2000" dirty="0"/>
              <a:t> = </a:t>
            </a:r>
            <a:r>
              <a:rPr lang="en-US" altLang="en-US" sz="2000" b="1" dirty="0"/>
              <a:t>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Qv</a:t>
            </a:r>
            <a:r>
              <a:rPr lang="en-US" altLang="en-US" sz="2000" dirty="0"/>
              <a:t> is called an orthogonal transformation of </a:t>
            </a:r>
            <a:r>
              <a:rPr lang="en-US" altLang="en-US" sz="2000" b="1" dirty="0"/>
              <a:t>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||</a:t>
            </a:r>
            <a:r>
              <a:rPr lang="en-US" altLang="en-US" sz="2000" b="1" dirty="0"/>
              <a:t>Qv</a:t>
            </a:r>
            <a:r>
              <a:rPr lang="en-US" altLang="en-US" sz="2000" dirty="0"/>
              <a:t>||</a:t>
            </a:r>
            <a:r>
              <a:rPr lang="en-US" altLang="en-US" sz="2000" b="1" baseline="-25000" dirty="0"/>
              <a:t>2</a:t>
            </a:r>
            <a:r>
              <a:rPr lang="en-US" altLang="en-US" sz="2000" b="1" baseline="30000" dirty="0"/>
              <a:t>2</a:t>
            </a:r>
            <a:r>
              <a:rPr lang="en-US" altLang="en-US" sz="2000" dirty="0"/>
              <a:t> = (</a:t>
            </a:r>
            <a:r>
              <a:rPr lang="en-US" altLang="en-US" sz="2000" b="1" dirty="0"/>
              <a:t>Qv</a:t>
            </a:r>
            <a:r>
              <a:rPr lang="en-US" altLang="en-US" sz="2000" dirty="0"/>
              <a:t>)</a:t>
            </a:r>
            <a:r>
              <a:rPr lang="en-US" altLang="en-US" sz="2000" b="1" baseline="30000" dirty="0"/>
              <a:t>T</a:t>
            </a:r>
            <a:r>
              <a:rPr lang="en-US" altLang="en-US" sz="2000" dirty="0"/>
              <a:t>(</a:t>
            </a:r>
            <a:r>
              <a:rPr lang="en-US" altLang="en-US" sz="2000" b="1" dirty="0"/>
              <a:t>Qv</a:t>
            </a:r>
            <a:r>
              <a:rPr lang="en-US" altLang="en-US" sz="2000" dirty="0"/>
              <a:t>) = </a:t>
            </a:r>
            <a:r>
              <a:rPr lang="en-US" altLang="en-US" sz="2000" b="1" dirty="0" err="1"/>
              <a:t>v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Q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Qv</a:t>
            </a:r>
            <a:r>
              <a:rPr lang="en-US" altLang="en-US" sz="2000" dirty="0"/>
              <a:t> = </a:t>
            </a:r>
            <a:r>
              <a:rPr lang="en-US" altLang="en-US" sz="2000" b="1" dirty="0" err="1"/>
              <a:t>v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v</a:t>
            </a:r>
            <a:r>
              <a:rPr lang="en-US" altLang="en-US" sz="2000" dirty="0"/>
              <a:t> = ||</a:t>
            </a:r>
            <a:r>
              <a:rPr lang="en-US" altLang="en-US" sz="2000" b="1" dirty="0"/>
              <a:t>v</a:t>
            </a:r>
            <a:r>
              <a:rPr lang="en-US" altLang="en-US" sz="2000" dirty="0"/>
              <a:t>||</a:t>
            </a:r>
            <a:r>
              <a:rPr lang="en-US" altLang="en-US" sz="2000" b="1" baseline="-25000" dirty="0"/>
              <a:t>2</a:t>
            </a:r>
            <a:r>
              <a:rPr lang="en-US" altLang="en-US" sz="2000" b="1" baseline="30000" dirty="0"/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baseline="30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O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rthogonal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transformations preserve Euclidian norm</a:t>
            </a: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baseline="30000" dirty="0"/>
          </a:p>
        </p:txBody>
      </p:sp>
      <p:sp>
        <p:nvSpPr>
          <p:cNvPr id="41987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88" name="TextBox 1"/>
          <p:cNvSpPr txBox="1">
            <a:spLocks noChangeArrowheads="1"/>
          </p:cNvSpPr>
          <p:nvPr/>
        </p:nvSpPr>
        <p:spPr bwMode="auto">
          <a:xfrm>
            <a:off x="2667001" y="1676401"/>
            <a:ext cx="74263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Orthogonal transformations preserve Euclidean norm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of a vector</a:t>
            </a:r>
          </a:p>
        </p:txBody>
      </p:sp>
    </p:spTree>
    <p:extLst>
      <p:ext uri="{BB962C8B-B14F-4D97-AF65-F5344CB8AC3E}">
        <p14:creationId xmlns:p14="http://schemas.microsoft.com/office/powerpoint/2010/main" val="2447349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1981201" y="249238"/>
            <a:ext cx="86709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QR factorization in MatLab: alternative to LU factorization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can be applied to non-square matrix</a:t>
            </a:r>
          </a:p>
        </p:txBody>
      </p: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2894014" y="1219201"/>
            <a:ext cx="6846887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</a:t>
            </a:r>
            <a:r>
              <a:rPr lang="en-US" altLang="en-US" sz="2000" b="1"/>
              <a:t> A </a:t>
            </a:r>
            <a:r>
              <a:rPr lang="en-US" altLang="en-US" sz="2000"/>
              <a:t>is an </a:t>
            </a:r>
            <a:r>
              <a:rPr lang="en-US" altLang="en-US" sz="2000" i="1"/>
              <a:t>m</a:t>
            </a:r>
            <a:r>
              <a:rPr lang="en-US" altLang="en-US" sz="2000"/>
              <a:t>x</a:t>
            </a:r>
            <a:r>
              <a:rPr lang="en-US" altLang="en-US" sz="2000" i="1"/>
              <a:t>n</a:t>
            </a:r>
            <a:r>
              <a:rPr lang="en-US" altLang="en-US" sz="2000"/>
              <a:t> matrix with m &gt; n, then [</a:t>
            </a:r>
            <a:r>
              <a:rPr lang="en-US" altLang="en-US" sz="2000" b="1"/>
              <a:t>Q</a:t>
            </a:r>
            <a:r>
              <a:rPr lang="en-US" altLang="en-US" sz="2000"/>
              <a:t>,</a:t>
            </a:r>
            <a:r>
              <a:rPr lang="en-US" altLang="en-US" sz="2000" b="1"/>
              <a:t>R</a:t>
            </a:r>
            <a:r>
              <a:rPr lang="en-US" altLang="en-US" sz="2000"/>
              <a:t>] = qr(</a:t>
            </a:r>
            <a:r>
              <a:rPr lang="en-US" altLang="en-US" sz="2000" b="1"/>
              <a:t>A</a:t>
            </a:r>
            <a:r>
              <a:rPr lang="en-US" altLang="en-US" sz="2000"/>
              <a:t>) returns</a:t>
            </a:r>
            <a:r>
              <a:rPr lang="en-US" altLang="en-US" sz="20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Q</a:t>
            </a:r>
            <a:r>
              <a:rPr lang="en-US" altLang="en-US" sz="2000"/>
              <a:t> = </a:t>
            </a:r>
            <a:r>
              <a:rPr lang="en-US" altLang="en-US" sz="2000" i="1"/>
              <a:t>m</a:t>
            </a:r>
            <a:r>
              <a:rPr lang="en-US" altLang="en-US" sz="2000"/>
              <a:t>x</a:t>
            </a:r>
            <a:r>
              <a:rPr lang="en-US" altLang="en-US" sz="2000" i="1"/>
              <a:t>m</a:t>
            </a:r>
            <a:r>
              <a:rPr lang="en-US" altLang="en-US" sz="2000"/>
              <a:t> orthogonal matrix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R</a:t>
            </a:r>
            <a:r>
              <a:rPr lang="en-US" altLang="en-US" sz="2000"/>
              <a:t> = </a:t>
            </a:r>
            <a:r>
              <a:rPr lang="en-US" altLang="en-US" sz="2000" i="1"/>
              <a:t>n</a:t>
            </a:r>
            <a:r>
              <a:rPr lang="en-US" altLang="en-US" sz="2000"/>
              <a:t>x</a:t>
            </a:r>
            <a:r>
              <a:rPr lang="en-US" altLang="en-US" sz="2000" i="1"/>
              <a:t>n</a:t>
            </a:r>
            <a:r>
              <a:rPr lang="en-US" altLang="en-US" sz="2000"/>
              <a:t> upper triangular matrix.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       = </a:t>
            </a:r>
            <a:r>
              <a:rPr lang="en-US" altLang="en-US" sz="2000" i="1"/>
              <a:t>m</a:t>
            </a:r>
            <a:r>
              <a:rPr lang="en-US" altLang="en-US" sz="2000"/>
              <a:t>x</a:t>
            </a:r>
            <a:r>
              <a:rPr lang="en-US" altLang="en-US" sz="2000" i="1"/>
              <a:t>n</a:t>
            </a:r>
            <a:r>
              <a:rPr lang="en-US" altLang="en-US" sz="2000"/>
              <a:t> matrix with zeros below </a:t>
            </a:r>
            <a:r>
              <a:rPr lang="en-US" altLang="en-US" sz="2000" b="1"/>
              <a:t>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</a:t>
            </a:r>
            <a:r>
              <a:rPr lang="en-US" altLang="en-US" sz="2000"/>
              <a:t>=</a:t>
            </a:r>
            <a:r>
              <a:rPr lang="en-US" altLang="en-US" sz="2000" b="1"/>
              <a:t>Q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mxn  mxm  mxn</a:t>
            </a:r>
          </a:p>
        </p:txBody>
      </p:sp>
      <p:sp>
        <p:nvSpPr>
          <p:cNvPr id="43012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43013" name="Object 6"/>
          <p:cNvGraphicFramePr>
            <a:graphicFrameLocks noChangeAspect="1"/>
          </p:cNvGraphicFramePr>
          <p:nvPr/>
        </p:nvGraphicFramePr>
        <p:xfrm>
          <a:off x="3622676" y="3429000"/>
          <a:ext cx="4921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100" imgH="457200" progId="Equation.3">
                  <p:embed/>
                </p:oleObj>
              </mc:Choice>
              <mc:Fallback>
                <p:oleObj name="Equation" r:id="rId2" imgW="292100" imgH="457200" progId="Equation.3">
                  <p:embed/>
                  <p:pic>
                    <p:nvPicPr>
                      <p:cNvPr id="430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6" y="3429000"/>
                        <a:ext cx="4921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2971801" y="2819400"/>
          <a:ext cx="4921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2100" imgH="457200" progId="Equation.3">
                  <p:embed/>
                </p:oleObj>
              </mc:Choice>
              <mc:Fallback>
                <p:oleObj name="Equation" r:id="rId4" imgW="292100" imgH="457200" progId="Equation.3">
                  <p:embed/>
                  <p:pic>
                    <p:nvPicPr>
                      <p:cNvPr id="430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2819400"/>
                        <a:ext cx="4921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6551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/>
          <p:cNvSpPr txBox="1">
            <a:spLocks noChangeArrowheads="1"/>
          </p:cNvSpPr>
          <p:nvPr/>
        </p:nvSpPr>
        <p:spPr bwMode="auto">
          <a:xfrm>
            <a:off x="1905001" y="381000"/>
            <a:ext cx="8304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Solution of linear least squares problem by QR factorization:</a:t>
            </a: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2743201" y="914400"/>
            <a:ext cx="7135813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Given a QR factorization for</a:t>
            </a:r>
            <a:r>
              <a:rPr lang="en-US" altLang="en-US" sz="1800" b="1"/>
              <a:t> A</a:t>
            </a:r>
            <a:r>
              <a:rPr lang="en-US" altLang="en-US" sz="1800"/>
              <a:t>, find an approximate solution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of</a:t>
            </a:r>
            <a:r>
              <a:rPr lang="en-US" altLang="en-US" sz="1800" b="1"/>
              <a:t> </a:t>
            </a:r>
            <a:r>
              <a:rPr lang="en-US" altLang="en-US" sz="1800"/>
              <a:t>the over-determined system </a:t>
            </a:r>
            <a:r>
              <a:rPr lang="en-US" altLang="en-US" sz="1800" b="1"/>
              <a:t>Ax </a:t>
            </a:r>
            <a:r>
              <a:rPr lang="en-US" altLang="en-US" sz="1800"/>
              <a:t>=</a:t>
            </a:r>
            <a:r>
              <a:rPr lang="en-US" altLang="en-US" sz="1800" b="1"/>
              <a:t> b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Sum of squared residuals ||</a:t>
            </a:r>
            <a:r>
              <a:rPr lang="en-US" altLang="en-US" sz="1800" b="1"/>
              <a:t>r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= ||</a:t>
            </a:r>
            <a:r>
              <a:rPr lang="en-US" altLang="en-US" sz="1800" b="1"/>
              <a:t>b </a:t>
            </a:r>
            <a:r>
              <a:rPr lang="en-US" altLang="en-US" sz="1800"/>
              <a:t>- </a:t>
            </a:r>
            <a:r>
              <a:rPr lang="en-US" altLang="en-US" sz="1800" b="1"/>
              <a:t>Ax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= ||</a:t>
            </a:r>
            <a:r>
              <a:rPr lang="en-US" altLang="en-US" sz="1800" b="1"/>
              <a:t>b </a:t>
            </a:r>
            <a:r>
              <a:rPr lang="en-US" altLang="en-US" sz="1800"/>
              <a:t>– </a:t>
            </a:r>
            <a:r>
              <a:rPr lang="en-US" altLang="en-US" sz="1800" b="1"/>
              <a:t>Q        x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Since orthogonal transformation preserves Euclidean norm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||</a:t>
            </a:r>
            <a:r>
              <a:rPr lang="en-US" altLang="en-US" sz="1800" b="1"/>
              <a:t>r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= ||</a:t>
            </a:r>
            <a:r>
              <a:rPr lang="en-US" altLang="en-US" sz="1800" b="1"/>
              <a:t>Q</a:t>
            </a:r>
            <a:r>
              <a:rPr lang="en-US" altLang="en-US" sz="1800" b="1" baseline="30000"/>
              <a:t>T</a:t>
            </a:r>
            <a:r>
              <a:rPr lang="en-US" altLang="en-US" sz="1800" b="1"/>
              <a:t>r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= ||</a:t>
            </a:r>
            <a:r>
              <a:rPr lang="en-US" altLang="en-US" sz="1800" b="1"/>
              <a:t>Q</a:t>
            </a:r>
            <a:r>
              <a:rPr lang="en-US" altLang="en-US" sz="1800" b="1" baseline="30000"/>
              <a:t>T</a:t>
            </a:r>
            <a:r>
              <a:rPr lang="en-US" altLang="en-US" sz="1800" b="1"/>
              <a:t>b </a:t>
            </a:r>
            <a:r>
              <a:rPr lang="en-US" altLang="en-US" sz="1800"/>
              <a:t>–       </a:t>
            </a:r>
            <a:r>
              <a:rPr lang="en-US" altLang="en-US" sz="1800" b="1"/>
              <a:t>x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Write </a:t>
            </a:r>
            <a:r>
              <a:rPr lang="en-US" altLang="en-US" sz="1800" b="1"/>
              <a:t>Q</a:t>
            </a:r>
            <a:r>
              <a:rPr lang="en-US" altLang="en-US" sz="1800" b="1" baseline="30000"/>
              <a:t>T</a:t>
            </a:r>
            <a:r>
              <a:rPr lang="en-US" altLang="en-US" sz="1800" b="1"/>
              <a:t>b </a:t>
            </a:r>
            <a:r>
              <a:rPr lang="en-US" altLang="en-US" sz="1800"/>
              <a:t>as</a:t>
            </a:r>
            <a:r>
              <a:rPr lang="en-US" altLang="en-US" sz="1800" b="1"/>
              <a:t>          </a:t>
            </a:r>
            <a:r>
              <a:rPr lang="en-US" altLang="en-US" sz="1800"/>
              <a:t>where </a:t>
            </a:r>
            <a:r>
              <a:rPr lang="en-US" altLang="en-US" sz="1800" b="1"/>
              <a:t>c</a:t>
            </a:r>
            <a:r>
              <a:rPr lang="en-US" altLang="en-US" sz="1800" b="1" baseline="-25000"/>
              <a:t>1</a:t>
            </a:r>
            <a:r>
              <a:rPr lang="en-US" altLang="en-US" sz="1800"/>
              <a:t> is an n-vector an </a:t>
            </a:r>
            <a:r>
              <a:rPr lang="en-US" altLang="en-US" sz="1800" b="1"/>
              <a:t>c</a:t>
            </a:r>
            <a:r>
              <a:rPr lang="en-US" altLang="en-US" sz="1800" b="1" baseline="-25000"/>
              <a:t>2</a:t>
            </a:r>
            <a:r>
              <a:rPr lang="en-US" altLang="en-US" sz="1800"/>
              <a:t> is (m-n)-vector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||</a:t>
            </a:r>
            <a:r>
              <a:rPr lang="en-US" altLang="en-US" sz="1800" b="1"/>
              <a:t>r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= ||              ||</a:t>
            </a:r>
            <a:r>
              <a:rPr lang="en-US" altLang="en-US" sz="1800" b="1" baseline="30000"/>
              <a:t>2</a:t>
            </a:r>
            <a:r>
              <a:rPr lang="en-US" altLang="en-US" sz="1800"/>
              <a:t> = ||</a:t>
            </a:r>
            <a:r>
              <a:rPr lang="en-US" altLang="en-US" sz="1800" b="1"/>
              <a:t>c</a:t>
            </a:r>
            <a:r>
              <a:rPr lang="en-US" altLang="en-US" sz="1800" b="1" baseline="-25000"/>
              <a:t>1</a:t>
            </a:r>
            <a:r>
              <a:rPr lang="en-US" altLang="en-US" sz="1800"/>
              <a:t> - </a:t>
            </a:r>
            <a:r>
              <a:rPr lang="en-US" altLang="en-US" sz="1800" b="1"/>
              <a:t>Rx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+||</a:t>
            </a:r>
            <a:r>
              <a:rPr lang="en-US" altLang="en-US" sz="1800" b="1"/>
              <a:t>c</a:t>
            </a:r>
            <a:r>
              <a:rPr lang="en-US" altLang="en-US" sz="1800" b="1" baseline="-25000"/>
              <a:t>2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Minimum ||</a:t>
            </a:r>
            <a:r>
              <a:rPr lang="en-US" altLang="en-US" sz="1800" b="1"/>
              <a:t>r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obtained by solving </a:t>
            </a:r>
            <a:r>
              <a:rPr lang="en-US" altLang="en-US" sz="1800" b="1"/>
              <a:t>Rx</a:t>
            </a:r>
            <a:r>
              <a:rPr lang="en-US" altLang="en-US" sz="1800"/>
              <a:t> = </a:t>
            </a:r>
            <a:r>
              <a:rPr lang="en-US" altLang="en-US" sz="1800" b="1"/>
              <a:t>c</a:t>
            </a:r>
            <a:r>
              <a:rPr lang="en-US" altLang="en-US" sz="1800" b="1" baseline="-25000"/>
              <a:t>1</a:t>
            </a:r>
            <a:r>
              <a:rPr lang="en-US" altLang="en-US" sz="1800"/>
              <a:t>, which is an </a:t>
            </a:r>
            <a:r>
              <a:rPr lang="en-US" altLang="en-US" sz="1800" i="1"/>
              <a:t>n</a:t>
            </a:r>
            <a:r>
              <a:rPr lang="en-US" altLang="en-US" sz="1800"/>
              <a:t>x</a:t>
            </a:r>
            <a:r>
              <a:rPr lang="en-US" altLang="en-US" sz="1800" i="1"/>
              <a:t>n</a:t>
            </a:r>
            <a:r>
              <a:rPr lang="en-US" altLang="en-US" sz="1800"/>
              <a:t> upper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triangular system for parameters of best fit.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Minimum sum of squared residuals is ||</a:t>
            </a:r>
            <a:r>
              <a:rPr lang="en-US" altLang="en-US" sz="1800" b="1"/>
              <a:t>c</a:t>
            </a:r>
            <a:r>
              <a:rPr lang="en-US" altLang="en-US" sz="1800" b="1" baseline="-25000"/>
              <a:t>2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= ||</a:t>
            </a:r>
            <a:r>
              <a:rPr lang="en-US" altLang="en-US" sz="1800" b="1"/>
              <a:t>Q</a:t>
            </a:r>
            <a:r>
              <a:rPr lang="en-US" altLang="en-US" sz="1800" b="1" baseline="30000"/>
              <a:t>T</a:t>
            </a:r>
            <a:r>
              <a:rPr lang="en-US" altLang="en-US" sz="1800" b="1"/>
              <a:t>b 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- ||</a:t>
            </a:r>
            <a:r>
              <a:rPr lang="en-US" altLang="en-US" sz="1800" b="1"/>
              <a:t>c</a:t>
            </a:r>
            <a:r>
              <a:rPr lang="en-US" altLang="en-US" sz="1800" b="1" baseline="-25000"/>
              <a:t>1</a:t>
            </a:r>
            <a:r>
              <a:rPr lang="en-US" altLang="en-US" sz="1800"/>
              <a:t>||</a:t>
            </a:r>
            <a:r>
              <a:rPr lang="en-US" altLang="en-US" sz="1800" b="1" baseline="30000"/>
              <a:t>2</a:t>
            </a:r>
            <a:r>
              <a:rPr lang="en-US" altLang="en-US" sz="1800"/>
              <a:t> </a:t>
            </a:r>
          </a:p>
        </p:txBody>
      </p:sp>
      <p:sp>
        <p:nvSpPr>
          <p:cNvPr id="44036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44037" name="Object 6"/>
          <p:cNvGraphicFramePr>
            <a:graphicFrameLocks noChangeAspect="1"/>
          </p:cNvGraphicFramePr>
          <p:nvPr/>
        </p:nvGraphicFramePr>
        <p:xfrm>
          <a:off x="8077201" y="1524000"/>
          <a:ext cx="4921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100" imgH="457200" progId="Equation.3">
                  <p:embed/>
                </p:oleObj>
              </mc:Choice>
              <mc:Fallback>
                <p:oleObj name="Equation" r:id="rId2" imgW="292100" imgH="457200" progId="Equation.3">
                  <p:embed/>
                  <p:pic>
                    <p:nvPicPr>
                      <p:cNvPr id="4403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1" y="1524000"/>
                        <a:ext cx="4921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8"/>
          <p:cNvGraphicFramePr>
            <a:graphicFrameLocks noChangeAspect="1"/>
          </p:cNvGraphicFramePr>
          <p:nvPr/>
        </p:nvGraphicFramePr>
        <p:xfrm>
          <a:off x="5146676" y="2667000"/>
          <a:ext cx="4921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2100" imgH="457200" progId="Equation.3">
                  <p:embed/>
                </p:oleObj>
              </mc:Choice>
              <mc:Fallback>
                <p:oleObj name="Equation" r:id="rId4" imgW="292100" imgH="457200" progId="Equation.3">
                  <p:embed/>
                  <p:pic>
                    <p:nvPicPr>
                      <p:cNvPr id="4403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6" y="2667000"/>
                        <a:ext cx="4921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44040" name="Object 9"/>
          <p:cNvGraphicFramePr>
            <a:graphicFrameLocks noChangeAspect="1"/>
          </p:cNvGraphicFramePr>
          <p:nvPr/>
        </p:nvGraphicFramePr>
        <p:xfrm>
          <a:off x="4191001" y="3505200"/>
          <a:ext cx="4921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92100" imgH="457200" progId="Equation.3">
                  <p:embed/>
                </p:oleObj>
              </mc:Choice>
              <mc:Fallback>
                <p:oleObj name="Equation" r:id="rId5" imgW="292100" imgH="457200" progId="Equation.3">
                  <p:embed/>
                  <p:pic>
                    <p:nvPicPr>
                      <p:cNvPr id="4404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1" y="3505200"/>
                        <a:ext cx="4921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1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44042" name="Object 11"/>
          <p:cNvGraphicFramePr>
            <a:graphicFrameLocks noChangeAspect="1"/>
          </p:cNvGraphicFramePr>
          <p:nvPr/>
        </p:nvGraphicFramePr>
        <p:xfrm>
          <a:off x="3657600" y="4343401"/>
          <a:ext cx="9144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83947" imgH="457002" progId="Equation.3">
                  <p:embed/>
                </p:oleObj>
              </mc:Choice>
              <mc:Fallback>
                <p:oleObj name="Equation" r:id="rId7" imgW="583947" imgH="457002" progId="Equation.3">
                  <p:embed/>
                  <p:pic>
                    <p:nvPicPr>
                      <p:cNvPr id="4404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343401"/>
                        <a:ext cx="9144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627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1"/>
          <p:cNvSpPr txBox="1">
            <a:spLocks noChangeArrowheads="1"/>
          </p:cNvSpPr>
          <p:nvPr/>
        </p:nvSpPr>
        <p:spPr bwMode="auto">
          <a:xfrm>
            <a:off x="1981201" y="152400"/>
            <a:ext cx="8847220" cy="661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Fit parabola to data from text p495 using QR factorization %n=3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 = [0, 10, 20, 30, 40, 80, 90, 95]’;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S = [68.0, 67.1, 66.4, 65.6, 64.6, 61.8, 61.0, 60.0]’;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% T and S is a column vector (8x1) m=8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Construct V matrix %V is 8x3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[Q,R]=</a:t>
            </a:r>
            <a:r>
              <a:rPr lang="en-US" altLang="en-US" sz="2000" dirty="0" err="1"/>
              <a:t>qr</a:t>
            </a:r>
            <a:r>
              <a:rPr lang="en-US" altLang="en-US" sz="2000" dirty="0"/>
              <a:t>(V); %full QR factorization  Q is 8x8  R is 3x3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newS</a:t>
            </a:r>
            <a:r>
              <a:rPr lang="en-US" altLang="en-US" sz="2000" dirty="0"/>
              <a:t>=Q’*S; % 8x1 vector with c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 3x1 and c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 5x1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[Q1,U]=</a:t>
            </a:r>
            <a:r>
              <a:rPr lang="en-US" altLang="en-US" sz="2000" dirty="0" err="1"/>
              <a:t>qr</a:t>
            </a:r>
            <a:r>
              <a:rPr lang="en-US" altLang="en-US" sz="2000" dirty="0"/>
              <a:t>(V,0); %reduced QR factorization  Q1 (8x3)  U (3x3)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c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=Q1’*S; %3x8*8x1=3x1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x=</a:t>
            </a:r>
            <a:r>
              <a:rPr lang="en-US" altLang="en-US" sz="2000" dirty="0" err="1"/>
              <a:t>backsub</a:t>
            </a:r>
            <a:r>
              <a:rPr lang="en-US" altLang="en-US" sz="2000" dirty="0"/>
              <a:t>(U,c1):  % </a:t>
            </a:r>
            <a:r>
              <a:rPr lang="en-US" altLang="en-US" sz="2000" dirty="0" err="1"/>
              <a:t>backsub</a:t>
            </a:r>
            <a:r>
              <a:rPr lang="en-US" altLang="en-US" sz="2000" dirty="0"/>
              <a:t> returns a row vector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fit=V*x’;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chisq</a:t>
            </a:r>
            <a:r>
              <a:rPr lang="en-US" altLang="en-US" sz="2000" dirty="0"/>
              <a:t>=</a:t>
            </a:r>
            <a:r>
              <a:rPr lang="en-US" altLang="en-US" sz="2000" dirty="0" err="1"/>
              <a:t>newS</a:t>
            </a:r>
            <a:r>
              <a:rPr lang="en-US" altLang="en-US" sz="2000" dirty="0"/>
              <a:t>’*newS-c1’*c1; %</a:t>
            </a:r>
            <a:r>
              <a:rPr lang="en-US" altLang="en-US" sz="2000" dirty="0" err="1"/>
              <a:t>chisq</a:t>
            </a:r>
            <a:r>
              <a:rPr lang="en-US" altLang="en-US" sz="2000" dirty="0"/>
              <a:t> without using fit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%this is the only reason we got the full QR factorization of A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plot(T,S,’*’);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hold 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plot(</a:t>
            </a:r>
            <a:r>
              <a:rPr lang="en-US" altLang="en-US" sz="2000" dirty="0" err="1"/>
              <a:t>T,fit</a:t>
            </a:r>
            <a:r>
              <a:rPr lang="en-US" altLang="en-US" sz="2000" dirty="0"/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hold off</a:t>
            </a:r>
          </a:p>
        </p:txBody>
      </p:sp>
    </p:spTree>
    <p:extLst>
      <p:ext uri="{BB962C8B-B14F-4D97-AF65-F5344CB8AC3E}">
        <p14:creationId xmlns:p14="http://schemas.microsoft.com/office/powerpoint/2010/main" val="136308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1"/>
          <p:cNvSpPr txBox="1">
            <a:spLocks noChangeArrowheads="1"/>
          </p:cNvSpPr>
          <p:nvPr/>
        </p:nvSpPr>
        <p:spPr bwMode="auto">
          <a:xfrm>
            <a:off x="657726" y="228772"/>
            <a:ext cx="11109157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 parabola to data from text p495 using QR factorization: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chisq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 = [0, 10, 20, 30, 40, 80, 90, 95]’;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 = [68.0, 67.1, 66.4, 65.6, 64.6, 61.8, 61.0, 60.0]’;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% T and S is a column vector (8x1) m=8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Construct V matrix %V is 8x3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[Q1,U]=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qr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(V,0); %reduced QR factorization  Q1 (8x3)  U (3x3)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=Q1’*S; %3x8*8x1=3x1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backsub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(U,c1):  %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backsub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returns a row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fit=V*x’;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r=fit-S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chisq=r’*r;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plot(T,S,’*’);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hold 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T,fit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hold off</a:t>
            </a:r>
          </a:p>
        </p:txBody>
      </p:sp>
    </p:spTree>
    <p:extLst>
      <p:ext uri="{BB962C8B-B14F-4D97-AF65-F5344CB8AC3E}">
        <p14:creationId xmlns:p14="http://schemas.microsoft.com/office/powerpoint/2010/main" val="48617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409074" y="954088"/>
            <a:ext cx="116586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reduced QR factorization to fit a parabola to the data set below (no weights). </a:t>
            </a:r>
            <a:endParaRPr kumimoji="0" lang="en-US" altLang="en-US" sz="20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 =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linspace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(0,10,21)’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= [2.9, 2.7, 4.8, 5.3, 7.1, 7.6, 7.7, 7.6, 9.4, 9, 9.6,10, 10.2, 9.7, 8.3, 8.4, 9, 8.3, 6.6, 6.7, 4.1]’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Plot the fit and data (no error bars) on the same set of axes.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 the optimum value of the parameters and the sum of squared deviations between fit and data by the usual approach (i.e., no full QR factorization required.)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Arial" panose="020B0604020202020204" pitchFamily="34" charset="0"/>
              </a:rPr>
              <a:t>Hand a copy the command window that shows your script and the results.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461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1524001" y="2558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99" name="Rectangle 7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9700" name="Group 8"/>
          <p:cNvGrpSpPr>
            <a:grpSpLocks/>
          </p:cNvGrpSpPr>
          <p:nvPr/>
        </p:nvGrpSpPr>
        <p:grpSpPr bwMode="auto">
          <a:xfrm>
            <a:off x="4724400" y="381000"/>
            <a:ext cx="1847850" cy="2057400"/>
            <a:chOff x="2016" y="240"/>
            <a:chExt cx="1164" cy="1296"/>
          </a:xfrm>
        </p:grpSpPr>
        <p:graphicFrame>
          <p:nvGraphicFramePr>
            <p:cNvPr id="29724" name="Object 4"/>
            <p:cNvGraphicFramePr>
              <a:graphicFrameLocks noChangeAspect="1"/>
            </p:cNvGraphicFramePr>
            <p:nvPr/>
          </p:nvGraphicFramePr>
          <p:xfrm>
            <a:off x="2016" y="240"/>
            <a:ext cx="819" cy="1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863600" imgH="1371600" progId="Equation.3">
                    <p:embed/>
                  </p:oleObj>
                </mc:Choice>
                <mc:Fallback>
                  <p:oleObj name="Equation" r:id="rId2" imgW="863600" imgH="1371600" progId="Equation.3">
                    <p:embed/>
                    <p:pic>
                      <p:nvPicPr>
                        <p:cNvPr id="29724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40"/>
                          <a:ext cx="819" cy="1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25" name="Object 6"/>
            <p:cNvGraphicFramePr>
              <a:graphicFrameLocks noChangeAspect="1"/>
            </p:cNvGraphicFramePr>
            <p:nvPr/>
          </p:nvGraphicFramePr>
          <p:xfrm>
            <a:off x="2832" y="528"/>
            <a:ext cx="348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04668" imgH="710891" progId="Equation.3">
                    <p:embed/>
                  </p:oleObj>
                </mc:Choice>
                <mc:Fallback>
                  <p:oleObj name="Equation" r:id="rId4" imgW="304668" imgH="710891" progId="Equation.3">
                    <p:embed/>
                    <p:pic>
                      <p:nvPicPr>
                        <p:cNvPr id="29725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528"/>
                          <a:ext cx="348" cy="8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01" name="Rectangle 10"/>
          <p:cNvSpPr>
            <a:spLocks noChangeArrowheads="1"/>
          </p:cNvSpPr>
          <p:nvPr/>
        </p:nvSpPr>
        <p:spPr bwMode="auto">
          <a:xfrm>
            <a:off x="1524001" y="2558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29702" name="Object 9"/>
          <p:cNvGraphicFramePr>
            <a:graphicFrameLocks noChangeAspect="1"/>
          </p:cNvGraphicFramePr>
          <p:nvPr/>
        </p:nvGraphicFramePr>
        <p:xfrm>
          <a:off x="6858000" y="304800"/>
          <a:ext cx="782638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82600" imgH="1371600" progId="Equation.3">
                  <p:embed/>
                </p:oleObj>
              </mc:Choice>
              <mc:Fallback>
                <p:oleObj name="Equation" r:id="rId6" imgW="482600" imgH="1371600" progId="Equation.3">
                  <p:embed/>
                  <p:pic>
                    <p:nvPicPr>
                      <p:cNvPr id="2970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04800"/>
                        <a:ext cx="782638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Text Box 11"/>
          <p:cNvSpPr txBox="1">
            <a:spLocks noChangeArrowheads="1"/>
          </p:cNvSpPr>
          <p:nvPr/>
        </p:nvSpPr>
        <p:spPr bwMode="auto">
          <a:xfrm>
            <a:off x="3946525" y="1030288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Ax</a:t>
            </a:r>
            <a:r>
              <a:rPr lang="en-US" altLang="en-US" sz="1800"/>
              <a:t> =</a:t>
            </a:r>
          </a:p>
        </p:txBody>
      </p:sp>
      <p:sp>
        <p:nvSpPr>
          <p:cNvPr id="29704" name="Text Box 12"/>
          <p:cNvSpPr txBox="1">
            <a:spLocks noChangeArrowheads="1"/>
          </p:cNvSpPr>
          <p:nvPr/>
        </p:nvSpPr>
        <p:spPr bwMode="auto">
          <a:xfrm>
            <a:off x="6553200" y="1066801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=</a:t>
            </a:r>
          </a:p>
        </p:txBody>
      </p: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7696201" y="9906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= </a:t>
            </a:r>
            <a:r>
              <a:rPr lang="en-US" altLang="en-US" sz="2400"/>
              <a:t>b</a:t>
            </a:r>
          </a:p>
        </p:txBody>
      </p:sp>
      <p:sp>
        <p:nvSpPr>
          <p:cNvPr id="29706" name="Text Box 14"/>
          <p:cNvSpPr txBox="1">
            <a:spLocks noChangeArrowheads="1"/>
          </p:cNvSpPr>
          <p:nvPr/>
        </p:nvSpPr>
        <p:spPr bwMode="auto">
          <a:xfrm>
            <a:off x="4251326" y="2630488"/>
            <a:ext cx="391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Construct normal equations</a:t>
            </a:r>
          </a:p>
        </p:txBody>
      </p:sp>
      <p:sp>
        <p:nvSpPr>
          <p:cNvPr id="29707" name="Rectangle 16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8" name="Rectangle 18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9709" name="Group 19"/>
          <p:cNvGrpSpPr>
            <a:grpSpLocks/>
          </p:cNvGrpSpPr>
          <p:nvPr/>
        </p:nvGrpSpPr>
        <p:grpSpPr bwMode="auto">
          <a:xfrm>
            <a:off x="4540250" y="3200401"/>
            <a:ext cx="2012950" cy="1190625"/>
            <a:chOff x="3936" y="2964"/>
            <a:chExt cx="1268" cy="750"/>
          </a:xfrm>
        </p:grpSpPr>
        <p:graphicFrame>
          <p:nvGraphicFramePr>
            <p:cNvPr id="29722" name="Object 15"/>
            <p:cNvGraphicFramePr>
              <a:graphicFrameLocks noChangeAspect="1"/>
            </p:cNvGraphicFramePr>
            <p:nvPr/>
          </p:nvGraphicFramePr>
          <p:xfrm>
            <a:off x="3936" y="2976"/>
            <a:ext cx="960" cy="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952087" imgH="710891" progId="Equation.3">
                    <p:embed/>
                  </p:oleObj>
                </mc:Choice>
                <mc:Fallback>
                  <p:oleObj name="Equation" r:id="rId8" imgW="952087" imgH="710891" progId="Equation.3">
                    <p:embed/>
                    <p:pic>
                      <p:nvPicPr>
                        <p:cNvPr id="29722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2976"/>
                          <a:ext cx="960" cy="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23" name="Object 17"/>
            <p:cNvGraphicFramePr>
              <a:graphicFrameLocks noChangeAspect="1"/>
            </p:cNvGraphicFramePr>
            <p:nvPr/>
          </p:nvGraphicFramePr>
          <p:xfrm>
            <a:off x="4884" y="2964"/>
            <a:ext cx="320" cy="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04668" imgH="710891" progId="Equation.3">
                    <p:embed/>
                  </p:oleObj>
                </mc:Choice>
                <mc:Fallback>
                  <p:oleObj name="Equation" r:id="rId10" imgW="304668" imgH="710891" progId="Equation.3">
                    <p:embed/>
                    <p:pic>
                      <p:nvPicPr>
                        <p:cNvPr id="29723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4" y="2964"/>
                          <a:ext cx="320" cy="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10" name="Rectangle 21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29711" name="Object 20"/>
          <p:cNvGraphicFramePr>
            <a:graphicFrameLocks noChangeAspect="1"/>
          </p:cNvGraphicFramePr>
          <p:nvPr/>
        </p:nvGraphicFramePr>
        <p:xfrm>
          <a:off x="6934201" y="3200400"/>
          <a:ext cx="760413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82391" imgH="710891" progId="Equation.3">
                  <p:embed/>
                </p:oleObj>
              </mc:Choice>
              <mc:Fallback>
                <p:oleObj name="Equation" r:id="rId11" imgW="482391" imgH="710891" progId="Equation.3">
                  <p:embed/>
                  <p:pic>
                    <p:nvPicPr>
                      <p:cNvPr id="2971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1" y="3200400"/>
                        <a:ext cx="760413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2" name="Text Box 22"/>
          <p:cNvSpPr txBox="1">
            <a:spLocks noChangeArrowheads="1"/>
          </p:cNvSpPr>
          <p:nvPr/>
        </p:nvSpPr>
        <p:spPr bwMode="auto">
          <a:xfrm>
            <a:off x="3432176" y="3581400"/>
            <a:ext cx="1063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  <a:r>
              <a:rPr lang="en-US" altLang="en-US" sz="2400" b="1" baseline="30000"/>
              <a:t>T</a:t>
            </a:r>
            <a:r>
              <a:rPr lang="en-US" altLang="en-US" sz="2400"/>
              <a:t>Ax</a:t>
            </a:r>
            <a:r>
              <a:rPr lang="en-US" altLang="en-US" sz="1800"/>
              <a:t> =</a:t>
            </a:r>
          </a:p>
        </p:txBody>
      </p:sp>
      <p:sp>
        <p:nvSpPr>
          <p:cNvPr id="29713" name="Text Box 23"/>
          <p:cNvSpPr txBox="1">
            <a:spLocks noChangeArrowheads="1"/>
          </p:cNvSpPr>
          <p:nvPr/>
        </p:nvSpPr>
        <p:spPr bwMode="auto">
          <a:xfrm>
            <a:off x="7620000" y="3505200"/>
            <a:ext cx="877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= </a:t>
            </a:r>
            <a:r>
              <a:rPr lang="en-US" altLang="en-US" sz="2400"/>
              <a:t>A</a:t>
            </a:r>
            <a:r>
              <a:rPr lang="en-US" altLang="en-US" sz="2400" b="1" baseline="30000"/>
              <a:t>T</a:t>
            </a:r>
            <a:r>
              <a:rPr lang="en-US" altLang="en-US" sz="2400"/>
              <a:t>b</a:t>
            </a:r>
          </a:p>
        </p:txBody>
      </p:sp>
      <p:sp>
        <p:nvSpPr>
          <p:cNvPr id="29714" name="Text Box 24"/>
          <p:cNvSpPr txBox="1">
            <a:spLocks noChangeArrowheads="1"/>
          </p:cNvSpPr>
          <p:nvPr/>
        </p:nvSpPr>
        <p:spPr bwMode="auto">
          <a:xfrm>
            <a:off x="6540500" y="3581401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=</a:t>
            </a:r>
          </a:p>
        </p:txBody>
      </p:sp>
      <p:sp>
        <p:nvSpPr>
          <p:cNvPr id="29715" name="Text Box 25"/>
          <p:cNvSpPr txBox="1">
            <a:spLocks noChangeArrowheads="1"/>
          </p:cNvSpPr>
          <p:nvPr/>
        </p:nvSpPr>
        <p:spPr bwMode="auto">
          <a:xfrm>
            <a:off x="4038601" y="4572000"/>
            <a:ext cx="4422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Solve by Cholesky factorization</a:t>
            </a:r>
          </a:p>
        </p:txBody>
      </p:sp>
      <p:sp>
        <p:nvSpPr>
          <p:cNvPr id="29716" name="Rectangle 27"/>
          <p:cNvSpPr>
            <a:spLocks noChangeArrowheads="1"/>
          </p:cNvSpPr>
          <p:nvPr/>
        </p:nvSpPr>
        <p:spPr bwMode="auto">
          <a:xfrm>
            <a:off x="1524001" y="28871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9717" name="Group 30"/>
          <p:cNvGrpSpPr>
            <a:grpSpLocks/>
          </p:cNvGrpSpPr>
          <p:nvPr/>
        </p:nvGrpSpPr>
        <p:grpSpPr bwMode="auto">
          <a:xfrm>
            <a:off x="3352801" y="5029200"/>
            <a:ext cx="1243013" cy="1042988"/>
            <a:chOff x="1680" y="3216"/>
            <a:chExt cx="783" cy="657"/>
          </a:xfrm>
        </p:grpSpPr>
        <p:graphicFrame>
          <p:nvGraphicFramePr>
            <p:cNvPr id="29720" name="Object 26"/>
            <p:cNvGraphicFramePr>
              <a:graphicFrameLocks noChangeAspect="1"/>
            </p:cNvGraphicFramePr>
            <p:nvPr/>
          </p:nvGraphicFramePr>
          <p:xfrm>
            <a:off x="2016" y="3216"/>
            <a:ext cx="447" cy="6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482391" imgH="710891" progId="Equation.3">
                    <p:embed/>
                  </p:oleObj>
                </mc:Choice>
                <mc:Fallback>
                  <p:oleObj name="Equation" r:id="rId13" imgW="482391" imgH="710891" progId="Equation.3">
                    <p:embed/>
                    <p:pic>
                      <p:nvPicPr>
                        <p:cNvPr id="2972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3216"/>
                          <a:ext cx="447" cy="6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721" name="Text Box 28"/>
            <p:cNvSpPr txBox="1">
              <a:spLocks noChangeArrowheads="1"/>
            </p:cNvSpPr>
            <p:nvPr/>
          </p:nvSpPr>
          <p:spPr bwMode="auto">
            <a:xfrm>
              <a:off x="1680" y="340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x</a:t>
              </a:r>
              <a:r>
                <a:rPr lang="en-US" altLang="en-US" sz="1800"/>
                <a:t> =</a:t>
              </a:r>
            </a:p>
          </p:txBody>
        </p:sp>
      </p:grpSp>
      <p:sp>
        <p:nvSpPr>
          <p:cNvPr id="29718" name="Text Box 29"/>
          <p:cNvSpPr txBox="1">
            <a:spLocks noChangeArrowheads="1"/>
          </p:cNvSpPr>
          <p:nvPr/>
        </p:nvSpPr>
        <p:spPr bwMode="auto">
          <a:xfrm>
            <a:off x="4724400" y="5181600"/>
            <a:ext cx="509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Note that measurements of relative hill heights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affect estimate of heights relative fixed reference</a:t>
            </a:r>
          </a:p>
        </p:txBody>
      </p:sp>
      <p:sp>
        <p:nvSpPr>
          <p:cNvPr id="29719" name="TextBox 2"/>
          <p:cNvSpPr txBox="1">
            <a:spLocks noChangeArrowheads="1"/>
          </p:cNvSpPr>
          <p:nvPr/>
        </p:nvSpPr>
        <p:spPr bwMode="auto">
          <a:xfrm>
            <a:off x="2014538" y="819150"/>
            <a:ext cx="2057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Design matrix: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How model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parameters relate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to data taken.</a:t>
            </a:r>
          </a:p>
        </p:txBody>
      </p:sp>
    </p:spTree>
    <p:extLst>
      <p:ext uri="{BB962C8B-B14F-4D97-AF65-F5344CB8AC3E}">
        <p14:creationId xmlns:p14="http://schemas.microsoft.com/office/powerpoint/2010/main" val="120187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3667125" y="2286001"/>
            <a:ext cx="56261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QR factorization of non-square matrices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Alternative to Normal Equation</a:t>
            </a:r>
          </a:p>
        </p:txBody>
      </p:sp>
      <p:sp>
        <p:nvSpPr>
          <p:cNvPr id="30723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24" name="Rectangle 9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60815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5"/>
          <p:cNvSpPr txBox="1">
            <a:spLocks noChangeArrowheads="1"/>
          </p:cNvSpPr>
          <p:nvPr/>
        </p:nvSpPr>
        <p:spPr bwMode="auto">
          <a:xfrm>
            <a:off x="2362201" y="457201"/>
            <a:ext cx="74390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Solution of linear systems by QR factorization</a:t>
            </a:r>
          </a:p>
        </p:txBody>
      </p:sp>
      <p:sp>
        <p:nvSpPr>
          <p:cNvPr id="31747" name="Text Box 6"/>
          <p:cNvSpPr txBox="1">
            <a:spLocks noChangeArrowheads="1"/>
          </p:cNvSpPr>
          <p:nvPr/>
        </p:nvSpPr>
        <p:spPr bwMode="auto">
          <a:xfrm>
            <a:off x="2109788" y="1066801"/>
            <a:ext cx="7700962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Like Gauss elimination, QR factorization introduces zeros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into </a:t>
            </a:r>
            <a:r>
              <a:rPr lang="en-US" altLang="en-US" sz="2000" b="1"/>
              <a:t>A</a:t>
            </a:r>
            <a:r>
              <a:rPr lang="en-US" altLang="en-US" sz="2000"/>
              <a:t> to produce an upper triangular form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Use orthogonal transformations rather than elementary elimination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matrices.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Three commonly used procedures 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(1) Householder transformations (elementary reflectors)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(2) Givens transformations (plane rotations)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(3) Gram-Schmidt orthogonalization</a:t>
            </a:r>
          </a:p>
        </p:txBody>
      </p:sp>
    </p:spTree>
    <p:extLst>
      <p:ext uri="{BB962C8B-B14F-4D97-AF65-F5344CB8AC3E}">
        <p14:creationId xmlns:p14="http://schemas.microsoft.com/office/powerpoint/2010/main" val="3643692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3505201" y="174626"/>
            <a:ext cx="4824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Householder transformations</a:t>
            </a:r>
            <a:r>
              <a:rPr lang="en-US" altLang="en-US" sz="1800"/>
              <a:t> 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2590801" y="704851"/>
            <a:ext cx="7300913" cy="554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H</a:t>
            </a:r>
            <a:r>
              <a:rPr lang="en-US" altLang="en-US" sz="1800" dirty="0"/>
              <a:t> = </a:t>
            </a:r>
            <a:r>
              <a:rPr lang="en-US" altLang="en-US" sz="1800" b="1" dirty="0"/>
              <a:t>I</a:t>
            </a:r>
            <a:r>
              <a:rPr lang="en-US" altLang="en-US" sz="1800" dirty="0"/>
              <a:t> – 2</a:t>
            </a:r>
            <a:r>
              <a:rPr lang="en-US" altLang="en-US" sz="1800" b="1" dirty="0"/>
              <a:t>v 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dirty="0"/>
              <a:t>/(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v</a:t>
            </a:r>
            <a:r>
              <a:rPr lang="en-US" altLang="en-US" sz="1800" dirty="0"/>
              <a:t>) where </a:t>
            </a:r>
            <a:r>
              <a:rPr lang="en-US" altLang="en-US" sz="1800" b="1" dirty="0"/>
              <a:t>v</a:t>
            </a:r>
            <a:r>
              <a:rPr lang="en-US" altLang="en-US" sz="1800" dirty="0"/>
              <a:t> is a non-zero vector chosen so that </a:t>
            </a:r>
            <a:r>
              <a:rPr lang="en-US" altLang="en-US" sz="1800" b="1" dirty="0"/>
              <a:t>HA</a:t>
            </a:r>
            <a:r>
              <a:rPr lang="en-US" altLang="en-US" sz="18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induces zeros below the diagonal of some column of matrix </a:t>
            </a:r>
            <a:r>
              <a:rPr lang="en-US" altLang="en-US" sz="1800" b="1" dirty="0"/>
              <a:t>A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H</a:t>
            </a:r>
            <a:r>
              <a:rPr lang="en-US" altLang="en-US" sz="1800" dirty="0"/>
              <a:t> is both orthogonal and symmetric (i.e. </a:t>
            </a:r>
            <a:r>
              <a:rPr lang="en-US" altLang="en-US" sz="1800" b="1" dirty="0"/>
              <a:t>H</a:t>
            </a:r>
            <a:r>
              <a:rPr lang="en-US" altLang="en-US" sz="1800" dirty="0"/>
              <a:t> = </a:t>
            </a:r>
            <a:r>
              <a:rPr lang="en-US" altLang="en-US" sz="1800" b="1" dirty="0"/>
              <a:t>H</a:t>
            </a:r>
            <a:r>
              <a:rPr lang="en-US" altLang="en-US" sz="1800" b="1" baseline="30000" dirty="0"/>
              <a:t>T</a:t>
            </a:r>
            <a:r>
              <a:rPr lang="en-US" altLang="en-US" sz="1800" dirty="0"/>
              <a:t> = </a:t>
            </a:r>
            <a:r>
              <a:rPr lang="en-US" altLang="en-US" sz="1800" b="1" dirty="0"/>
              <a:t>H</a:t>
            </a:r>
            <a:r>
              <a:rPr lang="en-US" altLang="en-US" sz="1800" b="1" baseline="30000" dirty="0"/>
              <a:t>-1</a:t>
            </a:r>
            <a:r>
              <a:rPr lang="en-US" altLang="en-US" sz="1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Let </a:t>
            </a:r>
            <a:r>
              <a:rPr lang="en-US" altLang="en-US" sz="1800" b="1" dirty="0"/>
              <a:t>a</a:t>
            </a:r>
            <a:r>
              <a:rPr lang="en-US" altLang="en-US" sz="1800" dirty="0"/>
              <a:t> be column1, how do we find </a:t>
            </a:r>
            <a:r>
              <a:rPr lang="en-US" altLang="en-US" sz="1800" b="1" dirty="0"/>
              <a:t>v</a:t>
            </a:r>
            <a:r>
              <a:rPr lang="en-US" altLang="en-US" sz="1800" dirty="0"/>
              <a:t> such that </a:t>
            </a:r>
            <a:r>
              <a:rPr lang="en-US" altLang="en-US" sz="1800" b="1" dirty="0"/>
              <a:t>Ha</a:t>
            </a:r>
            <a:r>
              <a:rPr lang="en-US" altLang="en-US" sz="1800" dirty="0"/>
              <a:t> =       =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dirty="0"/>
              <a:t>       =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b="1" dirty="0"/>
              <a:t>e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b="1" dirty="0"/>
              <a:t>e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= </a:t>
            </a:r>
            <a:r>
              <a:rPr lang="en-US" altLang="en-US" sz="1800" b="1" dirty="0"/>
              <a:t>Ha</a:t>
            </a:r>
            <a:r>
              <a:rPr lang="en-US" altLang="en-US" sz="1800" dirty="0"/>
              <a:t> = (</a:t>
            </a:r>
            <a:r>
              <a:rPr lang="en-US" altLang="en-US" sz="1800" b="1" dirty="0"/>
              <a:t>I</a:t>
            </a:r>
            <a:r>
              <a:rPr lang="en-US" altLang="en-US" sz="1800" dirty="0"/>
              <a:t> – 2</a:t>
            </a:r>
            <a:r>
              <a:rPr lang="en-US" altLang="en-US" sz="1800" b="1" dirty="0"/>
              <a:t>v 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dirty="0"/>
              <a:t>/(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v</a:t>
            </a:r>
            <a:r>
              <a:rPr lang="en-US" altLang="en-US" sz="1800" dirty="0"/>
              <a:t>))</a:t>
            </a:r>
            <a:r>
              <a:rPr lang="en-US" altLang="en-US" sz="1800" b="1" dirty="0"/>
              <a:t>a</a:t>
            </a:r>
            <a:r>
              <a:rPr lang="en-US" altLang="en-US" sz="18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= </a:t>
            </a:r>
            <a:r>
              <a:rPr lang="en-US" altLang="en-US" sz="1800" b="1" dirty="0"/>
              <a:t>a</a:t>
            </a:r>
            <a:r>
              <a:rPr lang="en-US" altLang="en-US" sz="1800" dirty="0"/>
              <a:t> – 2</a:t>
            </a:r>
            <a:r>
              <a:rPr lang="en-US" altLang="en-US" sz="1800" b="1" dirty="0"/>
              <a:t>v 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a</a:t>
            </a:r>
            <a:r>
              <a:rPr lang="en-US" altLang="en-US" sz="1800" dirty="0"/>
              <a:t>/(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v</a:t>
            </a:r>
            <a:r>
              <a:rPr lang="en-US" altLang="en-US" sz="1800" dirty="0"/>
              <a:t>) = </a:t>
            </a:r>
            <a:r>
              <a:rPr lang="en-US" altLang="en-US" sz="1800" b="1" dirty="0"/>
              <a:t>a</a:t>
            </a:r>
            <a:r>
              <a:rPr lang="en-US" altLang="en-US" sz="1800" dirty="0"/>
              <a:t> – 2</a:t>
            </a:r>
            <a:r>
              <a:rPr lang="en-US" altLang="en-US" sz="1800" b="1" dirty="0"/>
              <a:t>v 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a</a:t>
            </a:r>
            <a:r>
              <a:rPr lang="en-US" altLang="en-US" sz="1800" dirty="0"/>
              <a:t>)/(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v</a:t>
            </a:r>
            <a:r>
              <a:rPr lang="en-US" altLang="en-US" sz="1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Solve for </a:t>
            </a:r>
            <a:r>
              <a:rPr lang="en-US" altLang="en-US" sz="1800" b="1" dirty="0">
                <a:sym typeface="Symbol" panose="05050102010706020507" pitchFamily="18" charset="2"/>
              </a:rPr>
              <a:t>v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lang="en-US" altLang="en-US" sz="1800" b="1" dirty="0"/>
              <a:t>v</a:t>
            </a:r>
            <a:r>
              <a:rPr lang="en-US" altLang="en-US" sz="1800" dirty="0"/>
              <a:t> = constant (</a:t>
            </a:r>
            <a:r>
              <a:rPr lang="en-US" altLang="en-US" sz="1800" b="1" dirty="0"/>
              <a:t>a</a:t>
            </a:r>
            <a:r>
              <a:rPr lang="en-US" altLang="en-US" sz="1800" dirty="0"/>
              <a:t> –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b="1" dirty="0"/>
              <a:t>e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)	choose constant =1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lang="en-US" altLang="en-US" sz="1800" b="1" dirty="0"/>
              <a:t>v</a:t>
            </a:r>
            <a:r>
              <a:rPr lang="en-US" altLang="en-US" sz="1800" dirty="0"/>
              <a:t> = </a:t>
            </a:r>
            <a:r>
              <a:rPr lang="en-US" altLang="en-US" sz="1800" b="1" dirty="0"/>
              <a:t>a</a:t>
            </a:r>
            <a:r>
              <a:rPr lang="en-US" altLang="en-US" sz="1800" dirty="0"/>
              <a:t> –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b="1" dirty="0"/>
              <a:t>e</a:t>
            </a:r>
            <a:r>
              <a:rPr lang="en-US" altLang="en-US" sz="1800" b="1" baseline="-25000" dirty="0"/>
              <a:t>1</a:t>
            </a:r>
            <a:r>
              <a:rPr lang="en-US" altLang="en-US" sz="1800" b="1" dirty="0"/>
              <a:t> </a:t>
            </a:r>
            <a:endParaRPr lang="en-US" altLang="en-US" sz="1800" b="1" baseline="-25000" dirty="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choose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dirty="0"/>
              <a:t> so that</a:t>
            </a:r>
            <a:r>
              <a:rPr lang="en-US" altLang="en-US" sz="1800" b="1" dirty="0"/>
              <a:t> Ha</a:t>
            </a:r>
            <a:r>
              <a:rPr lang="en-US" altLang="en-US" sz="1800" dirty="0"/>
              <a:t> has the same Euclidian norm as </a:t>
            </a:r>
            <a:r>
              <a:rPr lang="en-US" altLang="en-US" sz="1800" b="1" dirty="0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||</a:t>
            </a:r>
            <a:r>
              <a:rPr lang="en-US" altLang="en-US" sz="1800" b="1" dirty="0"/>
              <a:t>Ha</a:t>
            </a:r>
            <a:r>
              <a:rPr lang="en-US" altLang="en-US" sz="1800" dirty="0"/>
              <a:t>||</a:t>
            </a:r>
            <a:r>
              <a:rPr lang="en-US" altLang="en-US" sz="1800" b="1" dirty="0"/>
              <a:t> </a:t>
            </a:r>
            <a:r>
              <a:rPr lang="en-US" altLang="en-US" sz="1800" dirty="0"/>
              <a:t>= </a:t>
            </a:r>
            <a:r>
              <a:rPr lang="en-US" altLang="en-US" sz="1800" dirty="0">
                <a:latin typeface="Symbol" panose="05050102010706020507" pitchFamily="18" charset="2"/>
              </a:rPr>
              <a:t>a  </a:t>
            </a:r>
            <a:r>
              <a:rPr lang="en-US" altLang="en-US" sz="1800" dirty="0">
                <a:cs typeface="Arial" panose="020B0604020202020204" pitchFamily="34" charset="0"/>
              </a:rPr>
              <a:t>where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dirty="0"/>
              <a:t> = </a:t>
            </a:r>
            <a:r>
              <a:rPr lang="en-US" altLang="en-US" sz="1800" u="sng" dirty="0"/>
              <a:t>+</a:t>
            </a:r>
            <a:r>
              <a:rPr lang="en-US" altLang="en-US" sz="1800" dirty="0"/>
              <a:t> ||</a:t>
            </a:r>
            <a:r>
              <a:rPr lang="en-US" altLang="en-US" sz="1800" b="1" dirty="0"/>
              <a:t>a</a:t>
            </a:r>
            <a:r>
              <a:rPr lang="en-US" altLang="en-US" sz="1800" dirty="0"/>
              <a:t>||</a:t>
            </a:r>
            <a:endParaRPr lang="en-US" altLang="en-US" sz="1800" b="1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= a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– </a:t>
            </a:r>
            <a:r>
              <a:rPr lang="en-US" altLang="en-US" sz="1800" dirty="0">
                <a:latin typeface="Symbol" panose="05050102010706020507" pitchFamily="18" charset="2"/>
              </a:rPr>
              <a:t>a;</a:t>
            </a:r>
            <a:r>
              <a:rPr lang="en-US" altLang="en-US" sz="1800" dirty="0">
                <a:cs typeface="Arial" panose="020B0604020202020204" pitchFamily="34" charset="0"/>
              </a:rPr>
              <a:t> </a:t>
            </a:r>
            <a:r>
              <a:rPr lang="en-US" altLang="en-US" sz="1800" dirty="0" err="1">
                <a:cs typeface="Arial" panose="020B0604020202020204" pitchFamily="34" charset="0"/>
              </a:rPr>
              <a:t>v</a:t>
            </a:r>
            <a:r>
              <a:rPr lang="en-US" altLang="en-US" sz="1800" baseline="-25000" dirty="0" err="1">
                <a:cs typeface="Arial" panose="020B0604020202020204" pitchFamily="34" charset="0"/>
              </a:rPr>
              <a:t>k</a:t>
            </a:r>
            <a:r>
              <a:rPr lang="en-US" altLang="en-US" sz="1800" dirty="0">
                <a:cs typeface="Arial" panose="020B0604020202020204" pitchFamily="34" charset="0"/>
              </a:rPr>
              <a:t> = </a:t>
            </a:r>
            <a:r>
              <a:rPr lang="en-US" altLang="en-US" sz="1800" dirty="0" err="1">
                <a:cs typeface="Arial" panose="020B0604020202020204" pitchFamily="34" charset="0"/>
              </a:rPr>
              <a:t>a</a:t>
            </a:r>
            <a:r>
              <a:rPr lang="en-US" altLang="en-US" sz="1800" baseline="-25000" dirty="0" err="1">
                <a:cs typeface="Arial" panose="020B0604020202020204" pitchFamily="34" charset="0"/>
              </a:rPr>
              <a:t>k</a:t>
            </a:r>
            <a:r>
              <a:rPr lang="en-US" altLang="en-US" sz="1800" dirty="0">
                <a:cs typeface="Arial" panose="020B0604020202020204" pitchFamily="34" charset="0"/>
              </a:rPr>
              <a:t> all other components of </a:t>
            </a:r>
            <a:r>
              <a:rPr lang="en-US" altLang="en-US" sz="1800" b="1" dirty="0">
                <a:cs typeface="Arial" panose="020B0604020202020204" pitchFamily="34" charset="0"/>
              </a:rPr>
              <a:t>v</a:t>
            </a: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t</a:t>
            </a:r>
            <a:r>
              <a:rPr lang="en-US" altLang="en-US" sz="1800" dirty="0"/>
              <a:t>o avoid loss of significance chose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dirty="0"/>
              <a:t> = -sign(a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)||</a:t>
            </a:r>
            <a:r>
              <a:rPr lang="en-US" altLang="en-US" sz="1800" b="1" dirty="0"/>
              <a:t>a</a:t>
            </a:r>
            <a:r>
              <a:rPr lang="en-US" altLang="en-US" sz="1800" dirty="0"/>
              <a:t>||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(i.e. if a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is positive then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dirty="0"/>
              <a:t> is negative)</a:t>
            </a:r>
            <a:endParaRPr lang="en-US" altLang="en-US" sz="1800" b="1" baseline="-25000" dirty="0"/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1524001" y="2672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2773" name="Object 6"/>
          <p:cNvGraphicFramePr>
            <a:graphicFrameLocks noChangeAspect="1"/>
          </p:cNvGraphicFramePr>
          <p:nvPr/>
        </p:nvGraphicFramePr>
        <p:xfrm>
          <a:off x="7804150" y="2016125"/>
          <a:ext cx="34925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9400" imgH="1143000" progId="Equation.3">
                  <p:embed/>
                </p:oleObj>
              </mc:Choice>
              <mc:Fallback>
                <p:oleObj name="Equation" r:id="rId2" imgW="279400" imgH="1143000" progId="Equation.3">
                  <p:embed/>
                  <p:pic>
                    <p:nvPicPr>
                      <p:cNvPr id="3277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4150" y="2016125"/>
                        <a:ext cx="34925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Rectangle 9"/>
          <p:cNvSpPr>
            <a:spLocks noChangeArrowheads="1"/>
          </p:cNvSpPr>
          <p:nvPr/>
        </p:nvSpPr>
        <p:spPr bwMode="auto">
          <a:xfrm>
            <a:off x="1524001" y="2672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2775" name="Object 8"/>
          <p:cNvGraphicFramePr>
            <a:graphicFrameLocks noChangeAspect="1"/>
          </p:cNvGraphicFramePr>
          <p:nvPr/>
        </p:nvGraphicFramePr>
        <p:xfrm>
          <a:off x="8610600" y="1981200"/>
          <a:ext cx="3444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4000" imgH="1143000" progId="Equation.3">
                  <p:embed/>
                </p:oleObj>
              </mc:Choice>
              <mc:Fallback>
                <p:oleObj name="Equation" r:id="rId4" imgW="254000" imgH="1143000" progId="Equation.3">
                  <p:embed/>
                  <p:pic>
                    <p:nvPicPr>
                      <p:cNvPr id="3277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0600" y="1981200"/>
                        <a:ext cx="344488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37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2343150" y="762001"/>
            <a:ext cx="8058616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Example: </a:t>
            </a:r>
            <a:r>
              <a:rPr lang="en-US" altLang="en-US" sz="1800" b="1" dirty="0"/>
              <a:t>a</a:t>
            </a:r>
            <a:r>
              <a:rPr lang="en-US" altLang="en-US" sz="1800" dirty="0"/>
              <a:t> = 		||</a:t>
            </a:r>
            <a:r>
              <a:rPr lang="en-US" altLang="en-US" sz="1800" b="1" dirty="0"/>
              <a:t>a</a:t>
            </a:r>
            <a:r>
              <a:rPr lang="en-US" altLang="en-US" sz="1800" dirty="0"/>
              <a:t>|| = 3,	a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is positive, </a:t>
            </a:r>
            <a:r>
              <a:rPr lang="en-US" altLang="en-US" sz="1800" dirty="0">
                <a:latin typeface="Symbol" panose="05050102010706020507" pitchFamily="18" charset="2"/>
              </a:rPr>
              <a:t>a </a:t>
            </a:r>
            <a:r>
              <a:rPr lang="en-US" altLang="en-US" sz="1800" dirty="0"/>
              <a:t>= -3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v</a:t>
            </a:r>
            <a:r>
              <a:rPr lang="en-US" altLang="en-US" sz="1800" dirty="0"/>
              <a:t> = </a:t>
            </a:r>
            <a:r>
              <a:rPr lang="en-US" altLang="en-US" sz="1800" b="1" dirty="0"/>
              <a:t>a</a:t>
            </a:r>
            <a:r>
              <a:rPr lang="en-US" altLang="en-US" sz="1800" dirty="0"/>
              <a:t> –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b="1" dirty="0"/>
              <a:t>e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= </a:t>
            </a:r>
            <a:r>
              <a:rPr lang="en-US" altLang="en-US" sz="1800" b="1" dirty="0"/>
              <a:t>a</a:t>
            </a:r>
            <a:r>
              <a:rPr lang="en-US" altLang="en-US" sz="1800" dirty="0"/>
              <a:t> + 3</a:t>
            </a:r>
            <a:r>
              <a:rPr lang="en-US" altLang="en-US" sz="1800" b="1" dirty="0"/>
              <a:t>e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=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a</a:t>
            </a:r>
            <a:r>
              <a:rPr lang="en-US" altLang="en-US" sz="1800" dirty="0"/>
              <a:t> = 15		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v</a:t>
            </a:r>
            <a:r>
              <a:rPr lang="en-US" altLang="en-US" sz="1800" dirty="0"/>
              <a:t> = 30		2</a:t>
            </a:r>
            <a:r>
              <a:rPr lang="en-US" altLang="en-US" sz="1800" b="1" dirty="0"/>
              <a:t>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a</a:t>
            </a:r>
            <a:r>
              <a:rPr lang="en-US" altLang="en-US" sz="1800" dirty="0"/>
              <a:t>)/(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v</a:t>
            </a:r>
            <a:r>
              <a:rPr lang="en-US" altLang="en-US" sz="1800" dirty="0"/>
              <a:t>) =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Ha</a:t>
            </a:r>
            <a:r>
              <a:rPr lang="en-US" altLang="en-US" sz="1800" dirty="0"/>
              <a:t> = </a:t>
            </a:r>
            <a:r>
              <a:rPr lang="en-US" altLang="en-US" sz="1800" b="1" dirty="0"/>
              <a:t>a</a:t>
            </a:r>
            <a:r>
              <a:rPr lang="en-US" altLang="en-US" sz="1800" dirty="0"/>
              <a:t> – 2</a:t>
            </a:r>
            <a:r>
              <a:rPr lang="en-US" altLang="en-US" sz="1800" b="1" dirty="0"/>
              <a:t>v 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a</a:t>
            </a:r>
            <a:r>
              <a:rPr lang="en-US" altLang="en-US" sz="1800" dirty="0"/>
              <a:t>)/(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v</a:t>
            </a:r>
            <a:r>
              <a:rPr lang="en-US" altLang="en-US" sz="1800" dirty="0"/>
              <a:t>) =      -       =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Expected result with ||</a:t>
            </a:r>
            <a:r>
              <a:rPr lang="en-US" altLang="en-US" sz="1800" b="1" dirty="0"/>
              <a:t>a</a:t>
            </a:r>
            <a:r>
              <a:rPr lang="en-US" altLang="en-US" sz="1800" dirty="0"/>
              <a:t>||</a:t>
            </a:r>
            <a:r>
              <a:rPr lang="en-US" altLang="en-US" sz="1800" b="1" baseline="30000" dirty="0"/>
              <a:t>2</a:t>
            </a:r>
            <a:r>
              <a:rPr lang="en-US" altLang="en-US" sz="1800" dirty="0"/>
              <a:t> = 3 and a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is positive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Result is by construction, but we need </a:t>
            </a:r>
            <a:r>
              <a:rPr lang="en-US" altLang="en-US" sz="1800" b="1" dirty="0"/>
              <a:t>v</a:t>
            </a:r>
            <a:r>
              <a:rPr lang="en-US" altLang="en-US" sz="1800" dirty="0"/>
              <a:t> to build </a:t>
            </a:r>
            <a:r>
              <a:rPr lang="en-US" altLang="en-US" sz="1800" b="1" dirty="0"/>
              <a:t>H</a:t>
            </a:r>
            <a:r>
              <a:rPr lang="en-US" altLang="en-US" sz="1800" dirty="0"/>
              <a:t> to transform other vectors.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Given ||</a:t>
            </a:r>
            <a:r>
              <a:rPr lang="en-US" altLang="en-US" sz="1800" b="1" dirty="0"/>
              <a:t>a</a:t>
            </a:r>
            <a:r>
              <a:rPr lang="en-US" altLang="en-US" sz="1800" dirty="0"/>
              <a:t>|| and sign(a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) we can construct </a:t>
            </a:r>
            <a:r>
              <a:rPr lang="en-US" altLang="en-US" sz="1800" b="1" dirty="0"/>
              <a:t>v</a:t>
            </a:r>
            <a:r>
              <a:rPr lang="en-US" altLang="en-US" sz="1800" dirty="0"/>
              <a:t> and </a:t>
            </a:r>
            <a:r>
              <a:rPr lang="en-US" altLang="en-US" sz="1800" b="1" dirty="0"/>
              <a:t>H.</a:t>
            </a:r>
            <a:endParaRPr lang="en-US" altLang="en-US" sz="1800" baseline="-25000" dirty="0"/>
          </a:p>
        </p:txBody>
      </p:sp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3796" name="Object 5"/>
          <p:cNvGraphicFramePr>
            <a:graphicFrameLocks noChangeAspect="1"/>
          </p:cNvGraphicFramePr>
          <p:nvPr/>
        </p:nvGraphicFramePr>
        <p:xfrm>
          <a:off x="3886200" y="381001"/>
          <a:ext cx="3937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890" imgH="710891" progId="Equation.3">
                  <p:embed/>
                </p:oleObj>
              </mc:Choice>
              <mc:Fallback>
                <p:oleObj name="Equation" r:id="rId2" imgW="253890" imgH="710891" progId="Equation.3">
                  <p:embed/>
                  <p:pic>
                    <p:nvPicPr>
                      <p:cNvPr id="3379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81001"/>
                        <a:ext cx="3937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3798" name="Object 7"/>
          <p:cNvGraphicFramePr>
            <a:graphicFrameLocks noChangeAspect="1"/>
          </p:cNvGraphicFramePr>
          <p:nvPr/>
        </p:nvGraphicFramePr>
        <p:xfrm>
          <a:off x="4800600" y="1219200"/>
          <a:ext cx="40798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1973" imgH="799753" progId="Equation.3">
                  <p:embed/>
                </p:oleObj>
              </mc:Choice>
              <mc:Fallback>
                <p:oleObj name="Equation" r:id="rId4" imgW="291973" imgH="799753" progId="Equation.3">
                  <p:embed/>
                  <p:pic>
                    <p:nvPicPr>
                      <p:cNvPr id="3379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19200"/>
                        <a:ext cx="407988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9"/>
          <p:cNvGraphicFramePr>
            <a:graphicFrameLocks noChangeAspect="1"/>
          </p:cNvGraphicFramePr>
          <p:nvPr/>
        </p:nvGraphicFramePr>
        <p:xfrm>
          <a:off x="4953000" y="2895601"/>
          <a:ext cx="3937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3890" imgH="710891" progId="Equation.3">
                  <p:embed/>
                </p:oleObj>
              </mc:Choice>
              <mc:Fallback>
                <p:oleObj name="Equation" r:id="rId6" imgW="253890" imgH="710891" progId="Equation.3">
                  <p:embed/>
                  <p:pic>
                    <p:nvPicPr>
                      <p:cNvPr id="3379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95601"/>
                        <a:ext cx="3937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10"/>
          <p:cNvGraphicFramePr>
            <a:graphicFrameLocks noChangeAspect="1"/>
          </p:cNvGraphicFramePr>
          <p:nvPr/>
        </p:nvGraphicFramePr>
        <p:xfrm>
          <a:off x="5410200" y="2895600"/>
          <a:ext cx="40798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91973" imgH="799753" progId="Equation.3">
                  <p:embed/>
                </p:oleObj>
              </mc:Choice>
              <mc:Fallback>
                <p:oleObj name="Equation" r:id="rId7" imgW="291973" imgH="799753" progId="Equation.3">
                  <p:embed/>
                  <p:pic>
                    <p:nvPicPr>
                      <p:cNvPr id="3380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895600"/>
                        <a:ext cx="407988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3802" name="Object 11"/>
          <p:cNvGraphicFramePr>
            <a:graphicFrameLocks noChangeAspect="1"/>
          </p:cNvGraphicFramePr>
          <p:nvPr/>
        </p:nvGraphicFramePr>
        <p:xfrm>
          <a:off x="6019801" y="2819400"/>
          <a:ext cx="5635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55446" imgH="710891" progId="Equation.3">
                  <p:embed/>
                </p:oleObj>
              </mc:Choice>
              <mc:Fallback>
                <p:oleObj name="Equation" r:id="rId8" imgW="355446" imgH="710891" progId="Equation.3">
                  <p:embed/>
                  <p:pic>
                    <p:nvPicPr>
                      <p:cNvPr id="3380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2819400"/>
                        <a:ext cx="56356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19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1905000" y="685800"/>
            <a:ext cx="899778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A similar approach works for annihilating other components of m-vector </a:t>
            </a:r>
            <a:r>
              <a:rPr lang="en-US" altLang="en-US" sz="1800" b="1" dirty="0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	a </a:t>
            </a:r>
            <a:r>
              <a:rPr lang="en-US" altLang="en-US" sz="1800" dirty="0"/>
              <a:t>=        where </a:t>
            </a:r>
            <a:r>
              <a:rPr lang="en-US" altLang="en-US" sz="1800" b="1" dirty="0"/>
              <a:t>a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is the part of </a:t>
            </a:r>
            <a:r>
              <a:rPr lang="en-US" altLang="en-US" sz="1800" b="1" dirty="0"/>
              <a:t>a</a:t>
            </a:r>
            <a:r>
              <a:rPr lang="en-US" altLang="en-US" sz="1800" dirty="0"/>
              <a:t> we want to keep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lvl="0">
              <a:spcBef>
                <a:spcPct val="0"/>
              </a:spcBef>
              <a:buNone/>
            </a:pPr>
            <a:r>
              <a:rPr lang="en-US" altLang="en-US" sz="1800" dirty="0"/>
              <a:t>	</a:t>
            </a:r>
            <a:r>
              <a:rPr lang="en-US" altLang="en-US" sz="1800" b="1" dirty="0"/>
              <a:t>v </a:t>
            </a:r>
            <a:r>
              <a:rPr lang="en-US" altLang="en-US" sz="1800" dirty="0"/>
              <a:t>=        - </a:t>
            </a:r>
            <a:r>
              <a:rPr lang="en-US" altLang="en-US" sz="1800" dirty="0" err="1">
                <a:latin typeface="Symbol" panose="05050102010706020507" pitchFamily="18" charset="2"/>
              </a:rPr>
              <a:t>a</a:t>
            </a:r>
            <a:r>
              <a:rPr lang="en-US" altLang="en-US" sz="1800" b="1" dirty="0" err="1"/>
              <a:t>e</a:t>
            </a:r>
            <a:r>
              <a:rPr lang="en-US" altLang="en-US" sz="1800" b="1" baseline="-25000" dirty="0" err="1"/>
              <a:t>k</a:t>
            </a:r>
            <a:r>
              <a:rPr lang="en-US" altLang="en-US" sz="1800" dirty="0"/>
              <a:t>  where </a:t>
            </a:r>
            <a:r>
              <a:rPr lang="en-US" altLang="en-US" sz="1800" dirty="0">
                <a:latin typeface="Symbol" panose="05050102010706020507" pitchFamily="18" charset="2"/>
              </a:rPr>
              <a:t>a</a:t>
            </a:r>
            <a:r>
              <a:rPr lang="en-US" altLang="en-US" sz="1800" dirty="0"/>
              <a:t> = -sign(</a:t>
            </a:r>
            <a:r>
              <a:rPr lang="en-US" altLang="en-US" sz="1800" dirty="0" err="1"/>
              <a:t>a</a:t>
            </a:r>
            <a:r>
              <a:rPr lang="en-US" altLang="en-US" sz="1800" b="1" baseline="-25000" dirty="0" err="1"/>
              <a:t>k</a:t>
            </a:r>
            <a:r>
              <a:rPr lang="en-US" altLang="en-US" sz="1800" dirty="0"/>
              <a:t>)||</a:t>
            </a:r>
            <a:r>
              <a:rPr lang="en-US" altLang="en-US" sz="1800" b="1" dirty="0"/>
              <a:t>a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|| and </a:t>
            </a:r>
            <a:r>
              <a:rPr lang="en-US" altLang="en-US" sz="1800" dirty="0">
                <a:solidFill>
                  <a:prstClr val="black"/>
                </a:solidFill>
                <a:latin typeface="Calibri" panose="020F0502020204030204"/>
              </a:rPr>
              <a:t>k is first component below </a:t>
            </a:r>
            <a:r>
              <a:rPr lang="en-US" altLang="en-US" sz="1800" b="1" dirty="0">
                <a:solidFill>
                  <a:prstClr val="black"/>
                </a:solidFill>
                <a:latin typeface="Calibri" panose="020F0502020204030204"/>
              </a:rPr>
              <a:t>a</a:t>
            </a:r>
            <a:r>
              <a:rPr lang="en-US" altLang="en-US" sz="1800" b="1" baseline="-25000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Ha</a:t>
            </a:r>
            <a:r>
              <a:rPr lang="en-US" altLang="en-US" sz="1800" dirty="0"/>
              <a:t> = </a:t>
            </a:r>
            <a:r>
              <a:rPr lang="en-US" altLang="en-US" sz="1800" b="1" dirty="0"/>
              <a:t>a</a:t>
            </a:r>
            <a:r>
              <a:rPr lang="en-US" altLang="en-US" sz="1800" dirty="0"/>
              <a:t> – 2</a:t>
            </a:r>
            <a:r>
              <a:rPr lang="en-US" altLang="en-US" sz="1800" b="1" dirty="0"/>
              <a:t>v 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a</a:t>
            </a:r>
            <a:r>
              <a:rPr lang="en-US" altLang="en-US" sz="1800" dirty="0"/>
              <a:t>)/(</a:t>
            </a:r>
            <a:r>
              <a:rPr lang="en-US" altLang="en-US" sz="1800" b="1" dirty="0" err="1"/>
              <a:t>v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v</a:t>
            </a:r>
            <a:r>
              <a:rPr lang="en-US" altLang="en-US" sz="1800" dirty="0"/>
              <a:t>) =         is an m-vector with zeros below the k</a:t>
            </a:r>
            <a:r>
              <a:rPr lang="en-US" altLang="en-US" sz="1800" b="1" baseline="30000" dirty="0"/>
              <a:t>th</a:t>
            </a:r>
            <a:r>
              <a:rPr lang="en-US" altLang="en-US" sz="1800" dirty="0"/>
              <a:t>  component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has the same Euclidian norm as </a:t>
            </a:r>
            <a:r>
              <a:rPr lang="en-US" altLang="en-US" sz="1800" b="1" dirty="0"/>
              <a:t>a</a:t>
            </a:r>
            <a:r>
              <a:rPr lang="en-US" altLang="en-US" sz="1800" dirty="0"/>
              <a:t>.</a:t>
            </a: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This method can be applied successively to the columns of an </a:t>
            </a:r>
            <a:r>
              <a:rPr lang="en-US" altLang="en-US" sz="1800" i="1" dirty="0" err="1"/>
              <a:t>m</a:t>
            </a:r>
            <a:r>
              <a:rPr lang="en-US" altLang="en-US" sz="1800" dirty="0" err="1"/>
              <a:t>x</a:t>
            </a:r>
            <a:r>
              <a:rPr lang="en-US" altLang="en-US" sz="1800" i="1" dirty="0" err="1"/>
              <a:t>n</a:t>
            </a:r>
            <a:r>
              <a:rPr lang="en-US" altLang="en-US" sz="1800" dirty="0"/>
              <a:t> matrix </a:t>
            </a:r>
            <a:r>
              <a:rPr lang="en-US" altLang="en-US" sz="1800" b="1" dirty="0"/>
              <a:t>A</a:t>
            </a:r>
            <a:r>
              <a:rPr lang="en-US" altLang="en-US" sz="18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  obtained by construction, but we need </a:t>
            </a:r>
            <a:r>
              <a:rPr lang="en-US" altLang="en-US" sz="1800" b="1" dirty="0"/>
              <a:t>v</a:t>
            </a:r>
            <a:r>
              <a:rPr lang="en-US" altLang="en-US" sz="1800" dirty="0"/>
              <a:t> to build </a:t>
            </a:r>
            <a:r>
              <a:rPr lang="en-US" altLang="en-US" sz="1800" b="1" dirty="0"/>
              <a:t>H</a:t>
            </a:r>
            <a:r>
              <a:rPr lang="en-US" altLang="en-US" sz="1800" dirty="0"/>
              <a:t> to transform other columns.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Given ||</a:t>
            </a:r>
            <a:r>
              <a:rPr lang="en-US" altLang="en-US" sz="1800" b="1" dirty="0"/>
              <a:t>a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|| and sign(</a:t>
            </a:r>
            <a:r>
              <a:rPr lang="en-US" altLang="en-US" sz="1800" dirty="0" err="1"/>
              <a:t>a</a:t>
            </a:r>
            <a:r>
              <a:rPr lang="en-US" altLang="en-US" sz="1800" b="1" baseline="-25000" dirty="0" err="1"/>
              <a:t>k</a:t>
            </a:r>
            <a:r>
              <a:rPr lang="en-US" altLang="en-US" sz="1800" dirty="0"/>
              <a:t>) we can construct </a:t>
            </a:r>
            <a:r>
              <a:rPr lang="en-US" altLang="en-US" sz="1800" b="1" dirty="0"/>
              <a:t>v</a:t>
            </a:r>
            <a:r>
              <a:rPr lang="en-US" altLang="en-US" sz="1800" dirty="0"/>
              <a:t> and </a:t>
            </a:r>
            <a:r>
              <a:rPr lang="en-US" altLang="en-US" sz="1800" b="1" dirty="0"/>
              <a:t>H</a:t>
            </a:r>
            <a:r>
              <a:rPr lang="en-US" altLang="en-US" sz="1800" dirty="0"/>
              <a:t>.</a:t>
            </a:r>
            <a:endParaRPr lang="en-US" altLang="en-US" sz="1800" b="1" dirty="0"/>
          </a:p>
        </p:txBody>
      </p:sp>
      <p:sp>
        <p:nvSpPr>
          <p:cNvPr id="34819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4820" name="Object 5"/>
          <p:cNvGraphicFramePr>
            <a:graphicFrameLocks noChangeAspect="1"/>
          </p:cNvGraphicFramePr>
          <p:nvPr/>
        </p:nvGraphicFramePr>
        <p:xfrm>
          <a:off x="3251200" y="1371600"/>
          <a:ext cx="457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4668" imgH="457002" progId="Equation.3">
                  <p:embed/>
                </p:oleObj>
              </mc:Choice>
              <mc:Fallback>
                <p:oleObj name="Equation" r:id="rId3" imgW="304668" imgH="457002" progId="Equation.3">
                  <p:embed/>
                  <p:pic>
                    <p:nvPicPr>
                      <p:cNvPr id="348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1371600"/>
                        <a:ext cx="457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48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268898"/>
              </p:ext>
            </p:extLst>
          </p:nvPr>
        </p:nvGraphicFramePr>
        <p:xfrm>
          <a:off x="3251200" y="2057400"/>
          <a:ext cx="457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04668" imgH="457002" progId="Equation.3">
                  <p:embed/>
                </p:oleObj>
              </mc:Choice>
              <mc:Fallback>
                <p:oleObj name="Equation" r:id="rId5" imgW="304668" imgH="457002" progId="Equation.3">
                  <p:embed/>
                  <p:pic>
                    <p:nvPicPr>
                      <p:cNvPr id="348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2057400"/>
                        <a:ext cx="457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482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406965"/>
              </p:ext>
            </p:extLst>
          </p:nvPr>
        </p:nvGraphicFramePr>
        <p:xfrm>
          <a:off x="4495800" y="2506663"/>
          <a:ext cx="4730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91973" imgH="710891" progId="Equation.3">
                  <p:embed/>
                </p:oleObj>
              </mc:Choice>
              <mc:Fallback>
                <p:oleObj name="Equation" r:id="rId7" imgW="291973" imgH="710891" progId="Equation.3">
                  <p:embed/>
                  <p:pic>
                    <p:nvPicPr>
                      <p:cNvPr id="3482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06663"/>
                        <a:ext cx="4730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9">
            <a:extLst>
              <a:ext uri="{FF2B5EF4-FFF2-40B4-BE49-F238E27FC236}">
                <a16:creationId xmlns:a16="http://schemas.microsoft.com/office/drawing/2014/main" id="{2ED0FFC9-85DC-6A04-F03D-7CACECE22A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178483"/>
              </p:ext>
            </p:extLst>
          </p:nvPr>
        </p:nvGraphicFramePr>
        <p:xfrm>
          <a:off x="1905000" y="4572585"/>
          <a:ext cx="4730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91973" imgH="710891" progId="Equation.3">
                  <p:embed/>
                </p:oleObj>
              </mc:Choice>
              <mc:Fallback>
                <p:oleObj name="Equation" r:id="rId9" imgW="291973" imgH="710891" progId="Equation.3">
                  <p:embed/>
                  <p:pic>
                    <p:nvPicPr>
                      <p:cNvPr id="3482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572585"/>
                        <a:ext cx="4730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330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2286000" y="457200"/>
            <a:ext cx="74896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QR factorization</a:t>
            </a:r>
            <a:r>
              <a:rPr lang="en-US" altLang="en-US" sz="2000" b="1"/>
              <a:t> </a:t>
            </a:r>
            <a:r>
              <a:rPr lang="en-US" altLang="en-US" sz="2000"/>
              <a:t>applied to over-determined Surveyor’s problem</a:t>
            </a:r>
            <a:r>
              <a:rPr lang="en-US" altLang="en-US" sz="1800"/>
              <a:t> 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2895600" y="1371601"/>
            <a:ext cx="37465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Ax</a:t>
            </a:r>
            <a:r>
              <a:rPr lang="en-US" altLang="en-US" sz="1800"/>
              <a:t> =                            =             = </a:t>
            </a:r>
            <a:r>
              <a:rPr lang="en-US" altLang="en-US" sz="1800" b="1"/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69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6870" name="Rectangle 1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6871" name="Group 12"/>
          <p:cNvGrpSpPr>
            <a:grpSpLocks/>
          </p:cNvGrpSpPr>
          <p:nvPr/>
        </p:nvGrpSpPr>
        <p:grpSpPr bwMode="auto">
          <a:xfrm>
            <a:off x="3429001" y="838200"/>
            <a:ext cx="2665413" cy="2057400"/>
            <a:chOff x="1228" y="1056"/>
            <a:chExt cx="1679" cy="1296"/>
          </a:xfrm>
        </p:grpSpPr>
        <p:graphicFrame>
          <p:nvGraphicFramePr>
            <p:cNvPr id="36875" name="Object 6"/>
            <p:cNvGraphicFramePr>
              <a:graphicFrameLocks noChangeAspect="1"/>
            </p:cNvGraphicFramePr>
            <p:nvPr/>
          </p:nvGraphicFramePr>
          <p:xfrm>
            <a:off x="1228" y="1056"/>
            <a:ext cx="788" cy="1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863600" imgH="1371600" progId="Equation.3">
                    <p:embed/>
                  </p:oleObj>
                </mc:Choice>
                <mc:Fallback>
                  <p:oleObj name="Equation" r:id="rId2" imgW="863600" imgH="1371600" progId="Equation.3">
                    <p:embed/>
                    <p:pic>
                      <p:nvPicPr>
                        <p:cNvPr id="36875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8" y="1056"/>
                          <a:ext cx="788" cy="1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6" name="Object 8"/>
            <p:cNvGraphicFramePr>
              <a:graphicFrameLocks noChangeAspect="1"/>
            </p:cNvGraphicFramePr>
            <p:nvPr/>
          </p:nvGraphicFramePr>
          <p:xfrm>
            <a:off x="2016" y="1296"/>
            <a:ext cx="328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04668" imgH="710891" progId="Equation.3">
                    <p:embed/>
                  </p:oleObj>
                </mc:Choice>
                <mc:Fallback>
                  <p:oleObj name="Equation" r:id="rId4" imgW="304668" imgH="710891" progId="Equation.3">
                    <p:embed/>
                    <p:pic>
                      <p:nvPicPr>
                        <p:cNvPr id="36876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1296"/>
                          <a:ext cx="328" cy="7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7" name="Object 10"/>
            <p:cNvGraphicFramePr>
              <a:graphicFrameLocks noChangeAspect="1"/>
            </p:cNvGraphicFramePr>
            <p:nvPr/>
          </p:nvGraphicFramePr>
          <p:xfrm>
            <a:off x="2448" y="1056"/>
            <a:ext cx="459" cy="1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82600" imgH="1371600" progId="Equation.3">
                    <p:embed/>
                  </p:oleObj>
                </mc:Choice>
                <mc:Fallback>
                  <p:oleObj name="Equation" r:id="rId6" imgW="482600" imgH="1371600" progId="Equation.3">
                    <p:embed/>
                    <p:pic>
                      <p:nvPicPr>
                        <p:cNvPr id="36877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056"/>
                          <a:ext cx="459" cy="1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872" name="Rectangle 13"/>
          <p:cNvSpPr>
            <a:spLocks noChangeArrowheads="1"/>
          </p:cNvSpPr>
          <p:nvPr/>
        </p:nvSpPr>
        <p:spPr bwMode="auto">
          <a:xfrm>
            <a:off x="6934200" y="1447801"/>
            <a:ext cx="2971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||</a:t>
            </a:r>
            <a:r>
              <a:rPr lang="en-US" altLang="en-US" sz="1800" b="1"/>
              <a:t>a</a:t>
            </a:r>
            <a:r>
              <a:rPr lang="en-US" altLang="en-US" sz="1800" b="1" baseline="-25000"/>
              <a:t>1</a:t>
            </a:r>
            <a:r>
              <a:rPr lang="en-US" altLang="en-US" sz="1800"/>
              <a:t>|| = sqrt(3)=1.7321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</a:t>
            </a:r>
            <a:r>
              <a:rPr lang="en-US" altLang="en-US" sz="1800" b="1" baseline="-25000"/>
              <a:t>11</a:t>
            </a:r>
            <a:r>
              <a:rPr lang="en-US" altLang="en-US" sz="1800"/>
              <a:t> is positive; </a:t>
            </a:r>
            <a:r>
              <a:rPr lang="en-US" altLang="en-US" sz="2000">
                <a:latin typeface="Symbol" panose="05050102010706020507" pitchFamily="18" charset="2"/>
              </a:rPr>
              <a:t>a</a:t>
            </a:r>
            <a:r>
              <a:rPr lang="en-US" altLang="en-US" sz="1800"/>
              <a:t> = -1.7321</a:t>
            </a:r>
          </a:p>
        </p:txBody>
      </p:sp>
      <p:pic>
        <p:nvPicPr>
          <p:cNvPr id="36873" name="Picture 14" descr="Household transform of 1st colum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1"/>
            <a:ext cx="5562600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4" name="Rectangle 1"/>
          <p:cNvSpPr>
            <a:spLocks noChangeArrowheads="1"/>
          </p:cNvSpPr>
          <p:nvPr/>
        </p:nvSpPr>
        <p:spPr bwMode="auto">
          <a:xfrm>
            <a:off x="2743200" y="5756276"/>
            <a:ext cx="3318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H</a:t>
            </a:r>
            <a:r>
              <a:rPr kumimoji="0" lang="en-US" altLang="en-US" sz="240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=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– 2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v</a:t>
            </a:r>
            <a:r>
              <a:rPr kumimoji="0" lang="en-US" altLang="en-US" sz="240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v</a:t>
            </a:r>
            <a:r>
              <a:rPr kumimoji="0" lang="en-US" altLang="en-US" sz="240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/(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v</a:t>
            </a:r>
            <a:r>
              <a:rPr kumimoji="0" lang="en-US" altLang="en-US" sz="240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v</a:t>
            </a:r>
            <a:r>
              <a:rPr kumimoji="0" lang="en-US" altLang="en-US" sz="240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1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0539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2743200" y="381001"/>
            <a:ext cx="63706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Apply </a:t>
            </a:r>
            <a:r>
              <a:rPr lang="en-US" altLang="en-US" sz="2400" b="1"/>
              <a:t>H</a:t>
            </a:r>
            <a:r>
              <a:rPr lang="en-US" altLang="en-US" sz="2400" b="1" baseline="-25000"/>
              <a:t>1</a:t>
            </a:r>
            <a:r>
              <a:rPr lang="en-US" altLang="en-US" sz="2400"/>
              <a:t> to 2</a:t>
            </a:r>
            <a:r>
              <a:rPr lang="en-US" altLang="en-US" sz="2400" b="1" baseline="30000"/>
              <a:t>nd</a:t>
            </a:r>
            <a:r>
              <a:rPr lang="en-US" altLang="en-US" sz="2400"/>
              <a:t> and 3</a:t>
            </a:r>
            <a:r>
              <a:rPr lang="en-US" altLang="en-US" sz="2400" b="1" baseline="30000"/>
              <a:t>rd</a:t>
            </a:r>
            <a:r>
              <a:rPr lang="en-US" altLang="en-US" sz="2400"/>
              <a:t> columns of </a:t>
            </a:r>
            <a:r>
              <a:rPr lang="en-US" altLang="en-US" sz="2400" b="1"/>
              <a:t>A </a:t>
            </a:r>
            <a:r>
              <a:rPr lang="en-US" altLang="en-US" sz="2400"/>
              <a:t>and to</a:t>
            </a:r>
            <a:r>
              <a:rPr lang="en-US" altLang="en-US" sz="2400" b="1"/>
              <a:t> b</a:t>
            </a:r>
          </a:p>
        </p:txBody>
      </p:sp>
      <p:pic>
        <p:nvPicPr>
          <p:cNvPr id="37891" name="Picture 5" descr="transform 2 and 3 colum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81076"/>
            <a:ext cx="6324600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971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1536</Words>
  <Application>Microsoft Office PowerPoint</Application>
  <PresentationFormat>Widescreen</PresentationFormat>
  <Paragraphs>217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52</cp:revision>
  <dcterms:created xsi:type="dcterms:W3CDTF">2015-08-24T20:50:38Z</dcterms:created>
  <dcterms:modified xsi:type="dcterms:W3CDTF">2024-03-26T17:42:12Z</dcterms:modified>
</cp:coreProperties>
</file>