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670" r:id="rId19"/>
    <p:sldId id="282" r:id="rId20"/>
    <p:sldId id="283" r:id="rId21"/>
    <p:sldId id="284" r:id="rId22"/>
    <p:sldId id="285" r:id="rId23"/>
    <p:sldId id="669" r:id="rId24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2667000" y="1222376"/>
            <a:ext cx="70675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12: Data Analysis by linear least squares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Overview: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Formulate problem as an over-determined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linear system of equations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Solve the linear system by optimization</a:t>
            </a:r>
          </a:p>
        </p:txBody>
      </p:sp>
    </p:spTree>
    <p:extLst>
      <p:ext uri="{BB962C8B-B14F-4D97-AF65-F5344CB8AC3E}">
        <p14:creationId xmlns:p14="http://schemas.microsoft.com/office/powerpoint/2010/main" val="110517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57200" y="612844"/>
            <a:ext cx="1082842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Use the normal equations </a:t>
            </a:r>
            <a:r>
              <a:rPr lang="en-US" altLang="en-US" sz="2400" b="1" dirty="0" err="1"/>
              <a:t>A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Ax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A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b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 fit a line y = c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x +c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to m data points (no error bars).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Show that it is the same result as that obtained by differentiation of an objective function.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functions {f</a:t>
            </a:r>
            <a:r>
              <a:rPr lang="en-US" altLang="en-US" sz="2400" b="1" baseline="-25000" dirty="0"/>
              <a:t>j</a:t>
            </a:r>
            <a:r>
              <a:rPr lang="en-US" altLang="en-US" sz="2400" dirty="0"/>
              <a:t>(t), j=1,2}, that define the matrix elements, </a:t>
            </a:r>
            <a:r>
              <a:rPr lang="en-US" altLang="en-US" sz="2400" dirty="0" err="1"/>
              <a:t>a</a:t>
            </a:r>
            <a:r>
              <a:rPr lang="en-US" altLang="en-US" sz="2400" b="1" baseline="-25000" dirty="0" err="1"/>
              <a:t>kj</a:t>
            </a:r>
            <a:r>
              <a:rPr lang="en-US" altLang="en-US" sz="2400" dirty="0"/>
              <a:t> = f</a:t>
            </a:r>
            <a:r>
              <a:rPr lang="en-US" altLang="en-US" sz="2400" b="1" baseline="-25000" dirty="0"/>
              <a:t>j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j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function evaluated at k</a:t>
            </a:r>
            <a:r>
              <a:rPr lang="en-US" altLang="en-US" sz="2400" b="1" baseline="30000" dirty="0"/>
              <a:t>th</a:t>
            </a:r>
            <a:r>
              <a:rPr lang="en-US" altLang="en-US" sz="2400" dirty="0"/>
              <a:t> data point?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</a:t>
            </a:r>
            <a:r>
              <a:rPr lang="en-US" altLang="en-US" sz="2400" b="1" dirty="0"/>
              <a:t>A</a:t>
            </a:r>
            <a:r>
              <a:rPr lang="en-US" altLang="en-US" sz="2400" dirty="0"/>
              <a:t> matrix?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</a:t>
            </a:r>
            <a:r>
              <a:rPr lang="en-US" altLang="en-US" sz="2400" b="1" dirty="0"/>
              <a:t>b</a:t>
            </a:r>
            <a:r>
              <a:rPr lang="en-US" altLang="en-US" sz="2400" dirty="0"/>
              <a:t> vector?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vector of unknowns?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Construct the normal equations.</a:t>
            </a:r>
          </a:p>
        </p:txBody>
      </p:sp>
    </p:spTree>
    <p:extLst>
      <p:ext uri="{BB962C8B-B14F-4D97-AF65-F5344CB8AC3E}">
        <p14:creationId xmlns:p14="http://schemas.microsoft.com/office/powerpoint/2010/main" val="64486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fit line to data matrix formu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71513"/>
            <a:ext cx="7924800" cy="562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45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fit line to data matrix formulatio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670">
            <a:off x="1847850" y="439738"/>
            <a:ext cx="8447088" cy="544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514600" y="5181601"/>
            <a:ext cx="4160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Same set of equations as obtained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by objective function method</a:t>
            </a:r>
          </a:p>
        </p:txBody>
      </p:sp>
    </p:spTree>
    <p:extLst>
      <p:ext uri="{BB962C8B-B14F-4D97-AF65-F5344CB8AC3E}">
        <p14:creationId xmlns:p14="http://schemas.microsoft.com/office/powerpoint/2010/main" val="3149294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438401" y="304800"/>
            <a:ext cx="745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Fit a polynomial of degree p-1 to m data points (x</a:t>
            </a:r>
            <a:r>
              <a:rPr lang="en-US" altLang="en-US" sz="2400" b="1" baseline="-25000"/>
              <a:t>k</a:t>
            </a:r>
            <a:r>
              <a:rPr lang="en-US" altLang="en-US" sz="2400"/>
              <a:t>, y</a:t>
            </a:r>
            <a:r>
              <a:rPr lang="en-US" altLang="en-US" sz="2400" b="1" baseline="-25000"/>
              <a:t>k</a:t>
            </a:r>
            <a:r>
              <a:rPr lang="en-US" altLang="en-US" sz="2400"/>
              <a:t>)</a:t>
            </a:r>
          </a:p>
        </p:txBody>
      </p:sp>
      <p:pic>
        <p:nvPicPr>
          <p:cNvPr id="16387" name="Picture 5" descr="polynomial fit not we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71550"/>
            <a:ext cx="5791200" cy="533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259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124200" y="2170113"/>
          <a:ext cx="5486400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819400" imgH="965200" progId="Equation.3">
                  <p:embed/>
                </p:oleObj>
              </mc:Choice>
              <mc:Fallback>
                <p:oleObj name="Equation" r:id="rId3" imgW="2819400" imgH="965200" progId="Equation.3">
                  <p:embed/>
                  <p:pic>
                    <p:nvPicPr>
                      <p:cNvPr id="1741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70113"/>
                        <a:ext cx="5486400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7412" name="Text Box 19"/>
          <p:cNvSpPr txBox="1">
            <a:spLocks noChangeArrowheads="1"/>
          </p:cNvSpPr>
          <p:nvPr/>
        </p:nvSpPr>
        <p:spPr bwMode="auto">
          <a:xfrm>
            <a:off x="1952625" y="838201"/>
            <a:ext cx="8197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 the parameters, c</a:t>
            </a:r>
            <a:r>
              <a:rPr lang="en-US" altLang="en-US" sz="2400" baseline="-25000"/>
              <a:t>0</a:t>
            </a:r>
            <a:r>
              <a:rPr lang="en-US" altLang="en-US" sz="2400"/>
              <a:t>, c</a:t>
            </a:r>
            <a:r>
              <a:rPr lang="en-US" altLang="en-US" sz="2400" baseline="-25000"/>
              <a:t>1</a:t>
            </a:r>
            <a:r>
              <a:rPr lang="en-US" altLang="en-US" sz="2400"/>
              <a:t>,…,c</a:t>
            </a:r>
            <a:r>
              <a:rPr lang="en-US" altLang="en-US" sz="2400" baseline="-25000"/>
              <a:t>k</a:t>
            </a:r>
            <a:r>
              <a:rPr lang="en-US" altLang="en-US" sz="2400"/>
              <a:t>, that minimize the sum of squared deviations, evaluate fit at all the data points x</a:t>
            </a:r>
            <a:r>
              <a:rPr lang="en-US" altLang="en-US" sz="2400" baseline="30000"/>
              <a:t>t</a:t>
            </a:r>
            <a:r>
              <a:rPr lang="en-US" altLang="en-US" sz="2400"/>
              <a:t> by</a:t>
            </a:r>
            <a:endParaRPr lang="en-US" altLang="en-US" sz="2400" b="1" baseline="30000"/>
          </a:p>
        </p:txBody>
      </p:sp>
      <p:sp>
        <p:nvSpPr>
          <p:cNvPr id="17413" name="Text Box 19"/>
          <p:cNvSpPr txBox="1">
            <a:spLocks noChangeArrowheads="1"/>
          </p:cNvSpPr>
          <p:nvPr/>
        </p:nvSpPr>
        <p:spPr bwMode="auto">
          <a:xfrm>
            <a:off x="2239964" y="4548188"/>
            <a:ext cx="7623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r</a:t>
            </a:r>
            <a:r>
              <a:rPr lang="en-US" altLang="en-US" sz="2400"/>
              <a:t> = </a:t>
            </a:r>
            <a:r>
              <a:rPr lang="en-US" altLang="en-US" sz="2400" b="1"/>
              <a:t>Y</a:t>
            </a:r>
            <a:r>
              <a:rPr lang="en-US" altLang="en-US" sz="2400" b="1" baseline="-25000"/>
              <a:t>fit</a:t>
            </a:r>
            <a:r>
              <a:rPr lang="en-US" altLang="en-US" sz="2400"/>
              <a:t> – </a:t>
            </a:r>
            <a:r>
              <a:rPr lang="en-US" altLang="en-US" sz="2400" b="1"/>
              <a:t>y</a:t>
            </a:r>
            <a:r>
              <a:rPr lang="en-US" altLang="en-US" sz="2400"/>
              <a:t> are the residuals at the data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||</a:t>
            </a:r>
            <a:r>
              <a:rPr lang="en-US" altLang="en-US" sz="2400" b="1"/>
              <a:t>r</a:t>
            </a:r>
            <a:r>
              <a:rPr lang="en-US" altLang="en-US" sz="2400"/>
              <a:t>||</a:t>
            </a:r>
            <a:r>
              <a:rPr lang="en-US" altLang="en-US" sz="2400" baseline="30000"/>
              <a:t>2</a:t>
            </a:r>
            <a:r>
              <a:rPr lang="en-US" altLang="en-US" sz="2400"/>
              <a:t> = </a:t>
            </a:r>
            <a:r>
              <a:rPr lang="en-US" altLang="en-US" sz="2400" b="1"/>
              <a:t>r</a:t>
            </a:r>
            <a:r>
              <a:rPr lang="en-US" altLang="en-US" sz="2400" baseline="30000"/>
              <a:t>T</a:t>
            </a:r>
            <a:r>
              <a:rPr lang="en-US" altLang="en-US" sz="2400" b="1"/>
              <a:t>r</a:t>
            </a:r>
            <a:r>
              <a:rPr lang="en-US" altLang="en-US" sz="2400"/>
              <a:t> is the sum of squared residuals</a:t>
            </a:r>
            <a:r>
              <a:rPr lang="en-US" altLang="en-US" sz="2400" baseline="30000"/>
              <a:t>  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9684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981200" y="685800"/>
            <a:ext cx="7899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Fit parabola to data from text p495, surface tension as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function of temperature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 = [0, 10, 20, 30, 40, 80,90, 95]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 = [68.0, 67.1, 66.4, 65.6, 64.6, 61.8, 61.0, 60.0]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Write a pseudo-code to solve this problem by normal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equations.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097736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429001" y="1371601"/>
            <a:ext cx="61880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Input data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Construct the V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Construct the normal equations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Solve the normal equations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Evaluate the fit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Calculate the sum of squared residuals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Plot the data and fit on the same set of axes</a:t>
            </a:r>
          </a:p>
        </p:txBody>
      </p:sp>
    </p:spTree>
    <p:extLst>
      <p:ext uri="{BB962C8B-B14F-4D97-AF65-F5344CB8AC3E}">
        <p14:creationId xmlns:p14="http://schemas.microsoft.com/office/powerpoint/2010/main" val="258877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1981201" y="152400"/>
            <a:ext cx="8156575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Fit a parabola to data from text p495, surface tension as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function of temperature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 = [0, 10, 20, 30, 40, 80, 90, 95]’; % column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 = [68.0, 67.1, 66.4, 65.6, 64.6, 61.8, 61.0, 60.0]’; %column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npts</a:t>
            </a:r>
            <a:r>
              <a:rPr lang="en-US" altLang="en-US" sz="2000" dirty="0"/>
              <a:t>=8;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V=ones(npts,3);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V(:,2)=T;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T2=T.*T;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V(:,3)=T2;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A=V’*V; (3x8*8x3)=3x3	 note not .*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b=V’*S; (3x8*8x1)=3x1	note not .*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x=A\b;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fit=V*x;	(8x3*3x1)=8x1	note not .*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r=fit-S;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chisq</a:t>
            </a:r>
            <a:r>
              <a:rPr lang="en-US" altLang="en-US" sz="2000" dirty="0"/>
              <a:t>=r’*r;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plot(T,S,’*’);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plot(</a:t>
            </a:r>
            <a:r>
              <a:rPr lang="en-US" altLang="en-US" sz="2000" dirty="0" err="1"/>
              <a:t>T,fit</a:t>
            </a:r>
            <a:r>
              <a:rPr lang="en-US" altLang="en-US" sz="20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1592586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fit line to data with uncertai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"/>
            <a:ext cx="4440238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934200" y="381001"/>
            <a:ext cx="2649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m+1 data points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indexed from zero</a:t>
            </a:r>
          </a:p>
        </p:txBody>
      </p:sp>
    </p:spTree>
    <p:extLst>
      <p:ext uri="{BB962C8B-B14F-4D97-AF65-F5344CB8AC3E}">
        <p14:creationId xmlns:p14="http://schemas.microsoft.com/office/powerpoint/2010/main" val="2568689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514601" y="304800"/>
            <a:ext cx="698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Matrix formulation of weighted linear least squares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133601" y="736600"/>
            <a:ext cx="8494713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Let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b="1" dirty="0"/>
              <a:t>y</a:t>
            </a:r>
            <a:r>
              <a:rPr lang="en-US" altLang="en-US" sz="2000" dirty="0"/>
              <a:t> be a column vector of uncertainties in measured values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w</a:t>
            </a:r>
            <a:r>
              <a:rPr lang="en-US" altLang="en-US" sz="2000" dirty="0"/>
              <a:t> = 1./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b="1" dirty="0"/>
              <a:t>y </a:t>
            </a:r>
            <a:r>
              <a:rPr lang="en-US" altLang="en-US" sz="2000" dirty="0"/>
              <a:t>is a column vector of the </a:t>
            </a:r>
            <a:r>
              <a:rPr lang="en-US" altLang="en-US" sz="2000" b="1" dirty="0"/>
              <a:t>square root</a:t>
            </a:r>
            <a:r>
              <a:rPr lang="en-US" altLang="en-US" sz="2000" dirty="0"/>
              <a:t> of the weights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W </a:t>
            </a:r>
            <a:r>
              <a:rPr lang="en-US" altLang="en-US" sz="2000" dirty="0"/>
              <a:t>= </a:t>
            </a:r>
            <a:r>
              <a:rPr lang="en-US" altLang="en-US" sz="2000" dirty="0" err="1"/>
              <a:t>diag</a:t>
            </a:r>
            <a:r>
              <a:rPr lang="en-US" altLang="en-US" sz="2000" dirty="0"/>
              <a:t>(</a:t>
            </a:r>
            <a:r>
              <a:rPr lang="en-US" altLang="en-US" sz="2000" b="1" dirty="0"/>
              <a:t>w</a:t>
            </a:r>
            <a:r>
              <a:rPr lang="en-US" altLang="en-US" sz="2000" dirty="0"/>
              <a:t>) is a diagonal matrix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V</a:t>
            </a:r>
            <a:r>
              <a:rPr lang="en-US" altLang="en-US" sz="2000" dirty="0"/>
              <a:t> = coefficient matrix of the un-weighted least-squares problem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</a:t>
            </a:r>
            <a:r>
              <a:rPr lang="en-US" altLang="en-US" sz="2000" i="1" dirty="0" err="1"/>
              <a:t>Vandermonde</a:t>
            </a:r>
            <a:r>
              <a:rPr lang="en-US" altLang="en-US" sz="2000" dirty="0"/>
              <a:t> matrix in the case of polynomials fitting)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y</a:t>
            </a:r>
            <a:r>
              <a:rPr lang="en-US" altLang="en-US" sz="2000" dirty="0"/>
              <a:t> = column vector of observations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 V</a:t>
            </a:r>
            <a:r>
              <a:rPr lang="en-US" altLang="en-US" sz="2000" dirty="0"/>
              <a:t> = weighted coefficient matrix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b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 y</a:t>
            </a:r>
            <a:r>
              <a:rPr lang="en-US" altLang="en-US" sz="2000" dirty="0"/>
              <a:t> = weighted column vector of measured values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over-determined linear system for weighted linear least squares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normal equations </a:t>
            </a:r>
            <a:r>
              <a:rPr lang="en-US" altLang="en-US" sz="2000" b="1" dirty="0" err="1"/>
              <a:t>A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A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b</a:t>
            </a:r>
            <a:r>
              <a:rPr lang="en-US" altLang="en-US" sz="2000" dirty="0"/>
              <a:t>  become (</a:t>
            </a:r>
            <a:r>
              <a:rPr lang="en-US" altLang="en-US" sz="2000" b="1" dirty="0"/>
              <a:t>WV</a:t>
            </a:r>
            <a:r>
              <a:rPr lang="en-US" altLang="en-US" sz="2000" dirty="0"/>
              <a:t>)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WVx</a:t>
            </a:r>
            <a:r>
              <a:rPr lang="en-US" altLang="en-US" sz="2000" b="1" dirty="0"/>
              <a:t> =</a:t>
            </a:r>
            <a:r>
              <a:rPr lang="en-US" altLang="en-US" sz="2000" dirty="0"/>
              <a:t> (</a:t>
            </a:r>
            <a:r>
              <a:rPr lang="en-US" altLang="en-US" sz="2000" b="1" dirty="0"/>
              <a:t>WV</a:t>
            </a:r>
            <a:r>
              <a:rPr lang="en-US" altLang="en-US" sz="2000" dirty="0"/>
              <a:t>)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 W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(note that </a:t>
            </a:r>
            <a:r>
              <a:rPr lang="en-US" altLang="en-US" sz="2000" b="1" dirty="0"/>
              <a:t>w</a:t>
            </a:r>
            <a:r>
              <a:rPr lang="en-US" altLang="en-US" sz="2000" dirty="0"/>
              <a:t> = 1./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b="1" dirty="0"/>
              <a:t>y</a:t>
            </a:r>
            <a:r>
              <a:rPr lang="en-US" altLang="en-US" sz="2000" dirty="0"/>
              <a:t> gets squared at this point) </a:t>
            </a:r>
          </a:p>
        </p:txBody>
      </p:sp>
    </p:spTree>
    <p:extLst>
      <p:ext uri="{BB962C8B-B14F-4D97-AF65-F5344CB8AC3E}">
        <p14:creationId xmlns:p14="http://schemas.microsoft.com/office/powerpoint/2010/main" val="371883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895601" y="685801"/>
            <a:ext cx="660309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fit y = ax + b to m data points (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unknowns a and b that minimize sum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squared residuals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objective function to be minimized?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equations for a and b?</a:t>
            </a:r>
          </a:p>
        </p:txBody>
      </p:sp>
    </p:spTree>
    <p:extLst>
      <p:ext uri="{BB962C8B-B14F-4D97-AF65-F5344CB8AC3E}">
        <p14:creationId xmlns:p14="http://schemas.microsoft.com/office/powerpoint/2010/main" val="340196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2590800" y="990601"/>
            <a:ext cx="7075976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Fit weighted parabola to data on surface tension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vs temperature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 = [0, 10, 20, 30, 40, 80, 90, 95]’;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 = [68.0, 67.1, 66.4, 65.6, 64.6, 61.8, 61.0, 60.0]’;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dS</a:t>
            </a:r>
            <a:r>
              <a:rPr lang="en-US" altLang="en-US" sz="2000" dirty="0"/>
              <a:t>=[6, 2, 5, 3, 7, 8, 4,1]’; (note small uncertainty in last point)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% T, S, and </a:t>
            </a:r>
            <a:r>
              <a:rPr lang="en-US" altLang="en-US" sz="2000" dirty="0" err="1"/>
              <a:t>dS</a:t>
            </a:r>
            <a:r>
              <a:rPr lang="en-US" altLang="en-US" sz="2000" dirty="0"/>
              <a:t> are all column vectors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weights=1./</a:t>
            </a:r>
            <a:r>
              <a:rPr lang="en-US" altLang="en-US" sz="2000" dirty="0" err="1"/>
              <a:t>dS</a:t>
            </a: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W=</a:t>
            </a:r>
            <a:r>
              <a:rPr lang="en-US" altLang="en-US" sz="2000" dirty="0" err="1"/>
              <a:t>diag</a:t>
            </a:r>
            <a:r>
              <a:rPr lang="en-US" altLang="en-US" sz="2000" dirty="0"/>
              <a:t>(weights);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S=W*S; </a:t>
            </a:r>
            <a:r>
              <a:rPr lang="en-US" altLang="en-US" sz="2000" dirty="0">
                <a:cs typeface="Arial" panose="020B0604020202020204" pitchFamily="34" charset="0"/>
              </a:rPr>
              <a:t>%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Weighted data  points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% Construct V-</a:t>
            </a:r>
            <a:r>
              <a:rPr lang="en-US" alt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matix</a:t>
            </a:r>
            <a:endParaRPr lang="en-US" altLang="en-US" sz="20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V=W*V; </a:t>
            </a:r>
            <a:r>
              <a:rPr lang="en-US" altLang="en-US" sz="2000" dirty="0">
                <a:cs typeface="Arial" panose="020B0604020202020204" pitchFamily="34" charset="0"/>
              </a:rPr>
              <a:t>%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Weighted V-matrix</a:t>
            </a:r>
            <a:endParaRPr lang="en-US" altLang="en-US" sz="20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Setup and solve normal equations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Evaluate the fit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Calculate the sum of squared residuals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 the data and fit on the same set of axes</a:t>
            </a:r>
          </a:p>
        </p:txBody>
      </p:sp>
    </p:spTree>
    <p:extLst>
      <p:ext uri="{BB962C8B-B14F-4D97-AF65-F5344CB8AC3E}">
        <p14:creationId xmlns:p14="http://schemas.microsoft.com/office/powerpoint/2010/main" val="2935105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981200" y="1"/>
            <a:ext cx="77851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 = [0, 10, 20, 30, 40, 80, 90, 95]’; % column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 = [68.0, 67.1, 66.4, 65.6, 64.6, 61.8, 61.0, 60.0]’; %column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dS</a:t>
            </a:r>
            <a:r>
              <a:rPr lang="en-US" altLang="en-US" sz="2000" dirty="0"/>
              <a:t>=[6, 2, 5, 3, 7, 8, 4,1]’; % note small uncertainty in last point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npts</a:t>
            </a:r>
            <a:r>
              <a:rPr lang="en-US" altLang="en-US" sz="2000" dirty="0"/>
              <a:t>=8;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V=ones(npts,3);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V(:,2)=T;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T2=T.*T;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V(:,3)=T2;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weights=1./</a:t>
            </a:r>
            <a:r>
              <a:rPr lang="en-US" altLang="en-US" sz="2000" dirty="0" err="1"/>
              <a:t>dS</a:t>
            </a: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W=</a:t>
            </a:r>
            <a:r>
              <a:rPr lang="en-US" altLang="en-US" sz="2000" dirty="0" err="1"/>
              <a:t>diag</a:t>
            </a:r>
            <a:r>
              <a:rPr lang="en-US" altLang="en-US" sz="2000" dirty="0"/>
              <a:t>(weights);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WS=W*S; %weighted vector of observations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WV=W*V; %weighted </a:t>
            </a:r>
            <a:r>
              <a:rPr lang="en-US" altLang="en-US" sz="2000" i="1" dirty="0" err="1"/>
              <a:t>Vandermonde</a:t>
            </a:r>
            <a:r>
              <a:rPr lang="en-US" altLang="en-US" sz="2000" dirty="0"/>
              <a:t>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A=WV’*WV; % weights are squared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b=WV’*WS;  %weights are squared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x=A\b;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fit=V*x;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r=fit-S;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chisq</a:t>
            </a:r>
            <a:r>
              <a:rPr lang="en-US" altLang="en-US" sz="2000" dirty="0"/>
              <a:t>=r’*r;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errorbar</a:t>
            </a:r>
            <a:r>
              <a:rPr lang="en-US" altLang="en-US" sz="2000" dirty="0"/>
              <a:t>(</a:t>
            </a:r>
            <a:r>
              <a:rPr lang="en-US" altLang="en-US" sz="2000" dirty="0" err="1"/>
              <a:t>T,S,dS</a:t>
            </a:r>
            <a:r>
              <a:rPr lang="en-US" altLang="en-US" sz="2000" dirty="0"/>
              <a:t>,’*’);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plot(</a:t>
            </a:r>
            <a:r>
              <a:rPr lang="en-US" altLang="en-US" sz="2000" dirty="0" err="1"/>
              <a:t>T,fit</a:t>
            </a:r>
            <a:r>
              <a:rPr lang="en-US" altLang="en-US" sz="20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1197336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polynomial fit with weights C&amp;K p4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6248400" cy="488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3200401" y="609601"/>
            <a:ext cx="6081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Plot using MatLab’s errorbar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Uncertainties chosen to show how small uncertainty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draws fit to data point at 95</a:t>
            </a:r>
          </a:p>
        </p:txBody>
      </p:sp>
    </p:spTree>
    <p:extLst>
      <p:ext uri="{BB962C8B-B14F-4D97-AF65-F5344CB8AC3E}">
        <p14:creationId xmlns:p14="http://schemas.microsoft.com/office/powerpoint/2010/main" val="1045138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409074" y="954088"/>
            <a:ext cx="116586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normal equations to fit a parabola to the data set below with weights that are 1/dy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 =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linspace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(0,10,21)’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= [2.9, 2.7, 4.8, 5.3, 7.1, 7.6, 7.7, 7.6, 9.4, 9, 9.6,10, 10.2, 9.7, 8.3, 8.4, 9, 8.3, 6.6, 6.7, 4.1]’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dy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10% of the value of y.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MatLab’s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errorbar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t,y,dy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,’*’) function to plot the data. Add the fit on the same set of axes.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 the optimum value of the parameters and the sum of squared deviations between fit and data.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Hand a copy the command window that shows your script and the results.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559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676400" y="152401"/>
            <a:ext cx="88979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Example: fit y = ax + b to m data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Find unknown a and b that minimize sum of squared residuals</a:t>
            </a:r>
          </a:p>
        </p:txBody>
      </p:sp>
      <p:pic>
        <p:nvPicPr>
          <p:cNvPr id="6147" name="Picture 5" descr="fit line to d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97">
            <a:off x="3387726" y="1100138"/>
            <a:ext cx="4251325" cy="559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84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2209801" y="1447801"/>
            <a:ext cx="753603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uncertainty in data, (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, </a:t>
            </a:r>
            <a:r>
              <a:rPr lang="en-US" altLang="en-US" sz="2400" dirty="0" err="1">
                <a:latin typeface="Symbol" panose="05050102010706020507" pitchFamily="18" charset="2"/>
              </a:rPr>
              <a:t>s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), find the line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goes through the error bars (i.e. tightest fit where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error is least).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objective function to be minimized?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equations for a and b?</a:t>
            </a:r>
          </a:p>
        </p:txBody>
      </p:sp>
    </p:spTree>
    <p:extLst>
      <p:ext uri="{BB962C8B-B14F-4D97-AF65-F5344CB8AC3E}">
        <p14:creationId xmlns:p14="http://schemas.microsoft.com/office/powerpoint/2010/main" val="247314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fit line to data with uncertai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"/>
            <a:ext cx="4440238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934200" y="381001"/>
            <a:ext cx="2649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m+1 data points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indexed from zero</a:t>
            </a:r>
          </a:p>
        </p:txBody>
      </p:sp>
    </p:spTree>
    <p:extLst>
      <p:ext uri="{BB962C8B-B14F-4D97-AF65-F5344CB8AC3E}">
        <p14:creationId xmlns:p14="http://schemas.microsoft.com/office/powerpoint/2010/main" val="120847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905001" y="838200"/>
            <a:ext cx="8672513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Data fitting formulated as an over-determined linear system: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Given dataset {(t</a:t>
            </a:r>
            <a:r>
              <a:rPr lang="en-US" altLang="en-US" sz="2000" b="1" baseline="-25000"/>
              <a:t>k</a:t>
            </a:r>
            <a:r>
              <a:rPr lang="en-US" altLang="en-US" sz="2000"/>
              <a:t>,y</a:t>
            </a:r>
            <a:r>
              <a:rPr lang="en-US" altLang="en-US" sz="2000" b="1" baseline="-25000"/>
              <a:t>k</a:t>
            </a:r>
            <a:r>
              <a:rPr lang="en-US" altLang="en-US" sz="2000"/>
              <a:t>), k=1,...,m} and functions {f</a:t>
            </a:r>
            <a:r>
              <a:rPr lang="en-US" altLang="en-US" sz="2000" b="1" baseline="-25000"/>
              <a:t>j</a:t>
            </a:r>
            <a:r>
              <a:rPr lang="en-US" altLang="en-US" sz="2000"/>
              <a:t>(t), j=1,...,n},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find the linear combination of functions that best represents the data.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a</a:t>
            </a:r>
            <a:r>
              <a:rPr lang="en-US" altLang="en-US" sz="2000" b="1" baseline="-25000"/>
              <a:t>kj</a:t>
            </a:r>
            <a:r>
              <a:rPr lang="en-US" altLang="en-US" sz="2000"/>
              <a:t> = f</a:t>
            </a:r>
            <a:r>
              <a:rPr lang="en-US" altLang="en-US" sz="2000" b="1" baseline="-25000"/>
              <a:t>j</a:t>
            </a:r>
            <a:r>
              <a:rPr lang="en-US" altLang="en-US" sz="2000"/>
              <a:t>(t</a:t>
            </a:r>
            <a:r>
              <a:rPr lang="en-US" altLang="en-US" sz="2000" b="1" baseline="-25000"/>
              <a:t>k</a:t>
            </a:r>
            <a:r>
              <a:rPr lang="en-US" altLang="en-US" sz="2000"/>
              <a:t>) 	(j</a:t>
            </a:r>
            <a:r>
              <a:rPr lang="en-US" altLang="en-US" sz="2000" b="1" baseline="30000"/>
              <a:t>th</a:t>
            </a:r>
            <a:r>
              <a:rPr lang="en-US" altLang="en-US" sz="2000"/>
              <a:t> function evaluated at k</a:t>
            </a:r>
            <a:r>
              <a:rPr lang="en-US" altLang="en-US" sz="2000" b="1" baseline="30000"/>
              <a:t>th</a:t>
            </a:r>
            <a:r>
              <a:rPr lang="en-US" altLang="en-US" sz="2000"/>
              <a:t> data point)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</a:t>
            </a:r>
            <a:r>
              <a:rPr lang="en-US" altLang="en-US" sz="2000" b="1"/>
              <a:t>b</a:t>
            </a:r>
            <a:r>
              <a:rPr lang="en-US" altLang="en-US" sz="2000"/>
              <a:t> = [y</a:t>
            </a:r>
            <a:r>
              <a:rPr lang="en-US" altLang="en-US" sz="2000" b="1" baseline="-25000"/>
              <a:t>1</a:t>
            </a:r>
            <a:r>
              <a:rPr lang="en-US" altLang="en-US" sz="2000"/>
              <a:t>, y</a:t>
            </a:r>
            <a:r>
              <a:rPr lang="en-US" altLang="en-US" sz="2000" b="1" baseline="-25000"/>
              <a:t>2</a:t>
            </a:r>
            <a:r>
              <a:rPr lang="en-US" altLang="en-US" sz="2000"/>
              <a:t>,...,y</a:t>
            </a:r>
            <a:r>
              <a:rPr lang="en-US" altLang="en-US" sz="2000" b="1" baseline="-25000"/>
              <a:t>m</a:t>
            </a:r>
            <a:r>
              <a:rPr lang="en-US" altLang="en-US" sz="2000"/>
              <a:t>]</a:t>
            </a:r>
            <a:r>
              <a:rPr lang="en-US" altLang="en-US" sz="2000" b="1" baseline="30000"/>
              <a:t>T </a:t>
            </a:r>
            <a:r>
              <a:rPr lang="en-US" altLang="en-US" sz="2000"/>
              <a:t>	(column vector of the measured values)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</a:t>
            </a:r>
            <a:r>
              <a:rPr lang="en-US" altLang="en-US" sz="2000" b="1"/>
              <a:t>x</a:t>
            </a:r>
            <a:r>
              <a:rPr lang="en-US" altLang="en-US" sz="2000"/>
              <a:t> = [x</a:t>
            </a:r>
            <a:r>
              <a:rPr lang="en-US" altLang="en-US" sz="2000" b="1" baseline="-25000"/>
              <a:t>1</a:t>
            </a:r>
            <a:r>
              <a:rPr lang="en-US" altLang="en-US" sz="2000"/>
              <a:t>, x</a:t>
            </a:r>
            <a:r>
              <a:rPr lang="en-US" altLang="en-US" sz="2000" b="1" baseline="-25000"/>
              <a:t>2</a:t>
            </a:r>
            <a:r>
              <a:rPr lang="en-US" altLang="en-US" sz="2000"/>
              <a:t>,...,x</a:t>
            </a:r>
            <a:r>
              <a:rPr lang="en-US" altLang="en-US" sz="2000" b="1" baseline="-25000"/>
              <a:t>n</a:t>
            </a:r>
            <a:r>
              <a:rPr lang="en-US" altLang="en-US" sz="2000"/>
              <a:t>]</a:t>
            </a:r>
            <a:r>
              <a:rPr lang="en-US" altLang="en-US" sz="2000" b="1" baseline="30000"/>
              <a:t>T</a:t>
            </a:r>
            <a:r>
              <a:rPr lang="en-US" altLang="en-US" sz="2000"/>
              <a:t>	(column vector of unknown parameters)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separate trends in the data from “noise”, we need m&gt;&gt;n.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This is an over-determined linear system. (more equations than unknowns)</a:t>
            </a:r>
          </a:p>
        </p:txBody>
      </p:sp>
    </p:spTree>
    <p:extLst>
      <p:ext uri="{BB962C8B-B14F-4D97-AF65-F5344CB8AC3E}">
        <p14:creationId xmlns:p14="http://schemas.microsoft.com/office/powerpoint/2010/main" val="294263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905000" y="609601"/>
            <a:ext cx="8610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Our over-determined linear system does not have an exact solution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 get an approximate solution, find </a:t>
            </a:r>
            <a:r>
              <a:rPr lang="en-US" altLang="en-US" sz="1800" b="1"/>
              <a:t>x</a:t>
            </a:r>
            <a:r>
              <a:rPr lang="en-US" altLang="en-US" sz="1800"/>
              <a:t> that which minimizes the Euclidian norm of the </a:t>
            </a:r>
            <a:r>
              <a:rPr lang="en-US" altLang="en-US" sz="1800" i="1"/>
              <a:t>residual</a:t>
            </a:r>
            <a:r>
              <a:rPr lang="en-US" altLang="en-US" sz="1800"/>
              <a:t> vector </a:t>
            </a:r>
            <a:r>
              <a:rPr lang="en-US" altLang="en-US" sz="1800" b="1"/>
              <a:t>r</a:t>
            </a:r>
            <a:r>
              <a:rPr lang="en-US" altLang="en-US" sz="1800"/>
              <a:t> = </a:t>
            </a:r>
            <a:r>
              <a:rPr lang="en-US" altLang="en-US" sz="1800" b="1"/>
              <a:t>b</a:t>
            </a:r>
            <a:r>
              <a:rPr lang="en-US" altLang="en-US" sz="1800"/>
              <a:t> – </a:t>
            </a:r>
            <a:r>
              <a:rPr lang="en-US" altLang="en-US" sz="1800" b="1"/>
              <a:t>Ax</a:t>
            </a:r>
            <a:r>
              <a:rPr lang="en-US" altLang="en-US" sz="1800"/>
              <a:t>, which is equivalent to minimizing the sum of squared residuals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result can be viewed as “dimensionality reduction”. From many data points we find a few parameters that describe the trend in the data.</a:t>
            </a:r>
          </a:p>
        </p:txBody>
      </p:sp>
      <p:pic>
        <p:nvPicPr>
          <p:cNvPr id="10243" name="Picture 5" descr="fit as dimensionality re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24200"/>
            <a:ext cx="4191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781801" y="3733800"/>
            <a:ext cx="24225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In this example,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model is a parabola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with 3 parameters</a:t>
            </a:r>
          </a:p>
        </p:txBody>
      </p:sp>
    </p:spTree>
    <p:extLst>
      <p:ext uri="{BB962C8B-B14F-4D97-AF65-F5344CB8AC3E}">
        <p14:creationId xmlns:p14="http://schemas.microsoft.com/office/powerpoint/2010/main" val="91874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794084" y="304801"/>
            <a:ext cx="1080435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Let </a:t>
            </a:r>
            <a:r>
              <a:rPr lang="en-US" altLang="en-US" sz="2000" b="1" dirty="0"/>
              <a:t>y</a:t>
            </a:r>
            <a:r>
              <a:rPr lang="en-US" altLang="en-US" sz="2000" dirty="0"/>
              <a:t> = </a:t>
            </a:r>
            <a:r>
              <a:rPr lang="en-US" altLang="en-US" sz="2000" b="1" dirty="0"/>
              <a:t>Ax</a:t>
            </a:r>
            <a:r>
              <a:rPr lang="en-US" altLang="en-US" sz="2000" dirty="0"/>
              <a:t> denote the fit at all data point for parameters</a:t>
            </a:r>
            <a:r>
              <a:rPr lang="en-US" altLang="en-US" sz="2000" b="1" dirty="0"/>
              <a:t>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y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</a:t>
            </a:r>
            <a:r>
              <a:rPr lang="en-US" altLang="en-US" sz="2000" dirty="0"/>
              <a:t> span(</a:t>
            </a:r>
            <a:r>
              <a:rPr lang="en-US" altLang="en-US" sz="2000" b="1" dirty="0"/>
              <a:t>A) </a:t>
            </a:r>
            <a:r>
              <a:rPr lang="en-US" altLang="en-US" sz="2000" dirty="0"/>
              <a:t>(</a:t>
            </a:r>
            <a:r>
              <a:rPr lang="en-US" altLang="en-US" sz="2000" b="1" dirty="0"/>
              <a:t>y</a:t>
            </a:r>
            <a:r>
              <a:rPr lang="en-US" altLang="en-US" sz="2000" dirty="0"/>
              <a:t> is a linear combination of the columns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given data set, 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the constant vector of observations and || </a:t>
            </a:r>
            <a:r>
              <a:rPr lang="en-US" altLang="en-US" sz="2000" b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y</a:t>
            </a:r>
            <a:r>
              <a:rPr lang="en-US" altLang="en-US" sz="2000" dirty="0"/>
              <a:t> || = f(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are the residuals of the fit.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is continuous and strictly convex. 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000" dirty="0"/>
              <a:t>f(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is guaranteed to have a unique minimum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Find </a:t>
            </a:r>
            <a:r>
              <a:rPr lang="en-US" altLang="en-US" sz="2000" b="1" dirty="0"/>
              <a:t>y</a:t>
            </a:r>
            <a:r>
              <a:rPr lang="en-US" altLang="en-US" sz="2000" dirty="0"/>
              <a:t> such that f(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is a minimum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vector </a:t>
            </a:r>
            <a:r>
              <a:rPr lang="en-US" altLang="en-US" sz="2000" b="1" dirty="0"/>
              <a:t>y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</a:t>
            </a:r>
            <a:r>
              <a:rPr lang="en-US" altLang="en-US" sz="2000" dirty="0"/>
              <a:t> span(</a:t>
            </a:r>
            <a:r>
              <a:rPr lang="en-US" altLang="en-US" sz="2000" b="1" dirty="0"/>
              <a:t>A) </a:t>
            </a:r>
            <a:r>
              <a:rPr lang="en-US" altLang="en-US" sz="2000" dirty="0"/>
              <a:t>that is closest to 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unique; however, this unique vector may not correspond to a unique set of unknown parameters </a:t>
            </a:r>
            <a:r>
              <a:rPr lang="en-US" altLang="en-US" sz="2000" b="1" dirty="0"/>
              <a:t>x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Ax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= </a:t>
            </a:r>
            <a:r>
              <a:rPr lang="en-US" altLang="en-US" sz="2000" b="1" dirty="0"/>
              <a:t>Ax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= </a:t>
            </a:r>
            <a:r>
              <a:rPr lang="en-US" altLang="en-US" sz="2000" b="1" dirty="0"/>
              <a:t>y</a:t>
            </a:r>
            <a:r>
              <a:rPr lang="en-US" altLang="en-US" sz="2000" dirty="0"/>
              <a:t> then </a:t>
            </a:r>
            <a:r>
              <a:rPr lang="en-US" altLang="en-US" sz="2000" b="1" dirty="0"/>
              <a:t>A</a:t>
            </a:r>
            <a:r>
              <a:rPr lang="en-US" altLang="en-US" sz="2000" dirty="0"/>
              <a:t>(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1</a:t>
            </a:r>
            <a:r>
              <a:rPr lang="en-US" altLang="en-US" sz="2000" b="1" dirty="0"/>
              <a:t>)</a:t>
            </a:r>
            <a:r>
              <a:rPr lang="en-US" altLang="en-US" sz="2000" dirty="0"/>
              <a:t> = </a:t>
            </a:r>
            <a:r>
              <a:rPr lang="en-US" altLang="en-US" sz="2000" b="1" dirty="0"/>
              <a:t>0</a:t>
            </a:r>
            <a:r>
              <a:rPr lang="en-US" altLang="en-US" sz="2000" dirty="0"/>
              <a:t> and </a:t>
            </a:r>
            <a:r>
              <a:rPr lang="en-US" altLang="en-US" sz="2000" b="1" dirty="0"/>
              <a:t>z</a:t>
            </a:r>
            <a:r>
              <a:rPr lang="en-US" altLang="en-US" sz="2000" dirty="0"/>
              <a:t> = (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1</a:t>
            </a:r>
            <a:r>
              <a:rPr lang="en-US" altLang="en-US" sz="2000" b="1" dirty="0"/>
              <a:t>)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</a:t>
            </a:r>
            <a:r>
              <a:rPr lang="en-US" altLang="en-US" sz="2000" dirty="0"/>
              <a:t> </a:t>
            </a:r>
            <a:r>
              <a:rPr lang="en-US" altLang="en-US" sz="2000" b="1" dirty="0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Columns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must be linearly dependent.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This condition is called </a:t>
            </a:r>
            <a:r>
              <a:rPr lang="en-US" altLang="en-US" sz="2000" i="1" dirty="0"/>
              <a:t>rank deficiency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Unless otherwise stated, assume </a:t>
            </a:r>
            <a:r>
              <a:rPr lang="en-US" altLang="en-US" sz="2000" b="1" dirty="0"/>
              <a:t>A</a:t>
            </a:r>
            <a:r>
              <a:rPr lang="en-US" altLang="en-US" sz="2000" dirty="0"/>
              <a:t> has full rank.</a:t>
            </a:r>
          </a:p>
        </p:txBody>
      </p:sp>
    </p:spTree>
    <p:extLst>
      <p:ext uri="{BB962C8B-B14F-4D97-AF65-F5344CB8AC3E}">
        <p14:creationId xmlns:p14="http://schemas.microsoft.com/office/powerpoint/2010/main" val="32522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385011" y="643622"/>
            <a:ext cx="1135781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="1" dirty="0"/>
              <a:t>Normal Equations:</a:t>
            </a:r>
            <a:r>
              <a:rPr lang="en-US" altLang="en-US" sz="2000" dirty="0"/>
              <a:t> let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denote the fit at all data point for parameters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Calibri" panose="020F0502020204030204"/>
              </a:rPr>
              <a:t> 		         </a:t>
            </a:r>
            <a:r>
              <a:rPr lang="en-US" altLang="en-US" sz="2000" dirty="0">
                <a:solidFill>
                  <a:prstClr val="black"/>
                </a:solidFill>
                <a:latin typeface="Calibri" panose="020F0502020204030204"/>
              </a:rPr>
              <a:t>let</a:t>
            </a:r>
            <a:r>
              <a:rPr lang="en-US" altLang="en-US" sz="20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 </a:t>
            </a:r>
            <a: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denote the vector of observations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Let </a:t>
            </a:r>
            <a:r>
              <a:rPr lang="en-US" altLang="en-US" sz="2000" b="1" dirty="0"/>
              <a:t>r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Ax</a:t>
            </a:r>
            <a:r>
              <a:rPr lang="en-US" altLang="en-US" sz="2000" dirty="0"/>
              <a:t> and define f(</a:t>
            </a:r>
            <a:r>
              <a:rPr lang="en-US" altLang="en-US" sz="2000" b="1" dirty="0"/>
              <a:t>x</a:t>
            </a:r>
            <a:r>
              <a:rPr lang="en-US" altLang="en-US" sz="2000" dirty="0"/>
              <a:t>) = </a:t>
            </a:r>
            <a:r>
              <a:rPr lang="en-US" altLang="en-US" sz="2000" b="1" dirty="0" err="1"/>
              <a:t>r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r</a:t>
            </a:r>
            <a:r>
              <a:rPr lang="en-US" altLang="en-US" sz="2000" dirty="0"/>
              <a:t> (sum of squared residuals)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f(</a:t>
            </a:r>
            <a:r>
              <a:rPr lang="en-US" altLang="en-US" sz="2000" b="1" dirty="0"/>
              <a:t>x</a:t>
            </a:r>
            <a:r>
              <a:rPr lang="en-US" altLang="en-US" sz="2000" dirty="0"/>
              <a:t>) = (</a:t>
            </a:r>
            <a:r>
              <a:rPr lang="en-US" altLang="en-US" sz="2000" b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Ax</a:t>
            </a:r>
            <a:r>
              <a:rPr lang="en-US" altLang="en-US" sz="2000" dirty="0"/>
              <a:t>)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(</a:t>
            </a:r>
            <a:r>
              <a:rPr lang="en-US" altLang="en-US" sz="2000" b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Ax</a:t>
            </a:r>
            <a:r>
              <a:rPr lang="en-US" altLang="en-US" sz="2000" dirty="0"/>
              <a:t>) = </a:t>
            </a:r>
            <a:r>
              <a:rPr lang="en-US" altLang="en-US" sz="2000" b="1" dirty="0" err="1"/>
              <a:t>b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b</a:t>
            </a:r>
            <a:r>
              <a:rPr lang="en-US" altLang="en-US" sz="2000" dirty="0"/>
              <a:t> –2</a:t>
            </a:r>
            <a:r>
              <a:rPr lang="en-US" altLang="en-US" sz="2000" b="1" dirty="0"/>
              <a:t>x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A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b</a:t>
            </a:r>
            <a:r>
              <a:rPr lang="en-US" altLang="en-US" sz="2000" dirty="0"/>
              <a:t> + </a:t>
            </a:r>
            <a:r>
              <a:rPr lang="en-US" altLang="en-US" sz="2000" b="1" dirty="0" err="1"/>
              <a:t>x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A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Ax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 </a:t>
            </a:r>
            <a:r>
              <a:rPr lang="en-US" altLang="en-US" sz="2000" i="1" dirty="0"/>
              <a:t>necessary</a:t>
            </a:r>
            <a:r>
              <a:rPr lang="en-US" altLang="en-US" sz="2000" dirty="0"/>
              <a:t> condition for 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0</a:t>
            </a:r>
            <a:r>
              <a:rPr lang="en-US" altLang="en-US" sz="2000" dirty="0"/>
              <a:t> to be minimum of f(</a:t>
            </a:r>
            <a:r>
              <a:rPr lang="en-US" altLang="en-US" sz="2000" b="1" dirty="0"/>
              <a:t>x</a:t>
            </a:r>
            <a:r>
              <a:rPr lang="en-US" altLang="en-US" sz="2000" dirty="0"/>
              <a:t>) is </a:t>
            </a:r>
            <a:r>
              <a:rPr lang="en-US" altLang="en-US" sz="2000" b="1" dirty="0">
                <a:sym typeface="Symbol" panose="05050102010706020507" pitchFamily="18" charset="2"/>
              </a:rPr>
              <a:t></a:t>
            </a:r>
            <a:r>
              <a:rPr lang="en-US" altLang="en-US" sz="2000" dirty="0"/>
              <a:t>f(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0</a:t>
            </a:r>
            <a:r>
              <a:rPr lang="en-US" altLang="en-US" sz="2000" dirty="0"/>
              <a:t>) = </a:t>
            </a:r>
            <a:r>
              <a:rPr lang="en-US" altLang="en-US" sz="2000" b="1" dirty="0"/>
              <a:t>0</a:t>
            </a:r>
            <a:r>
              <a:rPr lang="en-US" altLang="en-US" sz="2000" dirty="0"/>
              <a:t>, where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ym typeface="Symbol" panose="05050102010706020507" pitchFamily="18" charset="2"/>
              </a:rPr>
              <a:t></a:t>
            </a:r>
            <a:r>
              <a:rPr lang="en-US" altLang="en-US" sz="2000" dirty="0"/>
              <a:t>f is a vector with components that are the partial derivatives of f(</a:t>
            </a:r>
            <a:r>
              <a:rPr lang="en-US" altLang="en-US" sz="2000" b="1" dirty="0"/>
              <a:t>x</a:t>
            </a:r>
            <a:r>
              <a:rPr lang="en-US" altLang="en-US" sz="2000" dirty="0"/>
              <a:t>) with respect to the unknown parameters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ym typeface="Symbol" panose="05050102010706020507" pitchFamily="18" charset="2"/>
              </a:rPr>
              <a:t></a:t>
            </a:r>
            <a:r>
              <a:rPr lang="en-US" altLang="en-US" sz="2000" dirty="0"/>
              <a:t>f(</a:t>
            </a:r>
            <a:r>
              <a:rPr lang="en-US" altLang="en-US" sz="2000" b="1" dirty="0"/>
              <a:t>x</a:t>
            </a:r>
            <a:r>
              <a:rPr lang="en-US" altLang="en-US" sz="2000" dirty="0"/>
              <a:t>) = 2</a:t>
            </a:r>
            <a:r>
              <a:rPr lang="en-US" altLang="en-US" sz="2000" b="1" dirty="0"/>
              <a:t>A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Ax</a:t>
            </a:r>
            <a:r>
              <a:rPr lang="en-US" altLang="en-US" sz="2000" dirty="0"/>
              <a:t> – 2</a:t>
            </a:r>
            <a:r>
              <a:rPr lang="en-US" altLang="en-US" sz="2000" b="1" dirty="0"/>
              <a:t>A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b </a:t>
            </a:r>
            <a:r>
              <a:rPr lang="en-US" altLang="en-US" sz="2000" dirty="0"/>
              <a:t>= </a:t>
            </a:r>
            <a:r>
              <a:rPr lang="en-US" altLang="en-US" sz="2000" b="1" dirty="0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ym typeface="Symbol" panose="05050102010706020507" pitchFamily="18" charset="2"/>
              </a:rPr>
              <a:t></a:t>
            </a:r>
            <a:r>
              <a:rPr lang="en-US" altLang="en-US" sz="2000" dirty="0"/>
              <a:t> the optimal set of n parameters is a solution of the </a:t>
            </a:r>
            <a:r>
              <a:rPr lang="en-US" altLang="en-US" sz="2000" i="1" dirty="0" err="1"/>
              <a:t>n</a:t>
            </a:r>
            <a:r>
              <a:rPr lang="en-US" altLang="en-US" sz="2000" dirty="0" err="1"/>
              <a:t>x</a:t>
            </a:r>
            <a:r>
              <a:rPr lang="en-US" altLang="en-US" sz="2000" i="1" dirty="0" err="1"/>
              <a:t>n</a:t>
            </a:r>
            <a:r>
              <a:rPr lang="en-US" altLang="en-US" sz="2000" dirty="0"/>
              <a:t> symmetric 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/>
              <a:t>A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A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b</a:t>
            </a:r>
            <a:r>
              <a:rPr lang="en-US" altLang="en-US" sz="2000" b="1" dirty="0"/>
              <a:t> </a:t>
            </a:r>
            <a:r>
              <a:rPr lang="en-US" altLang="en-US" sz="2000" dirty="0"/>
              <a:t>called the “normal” equations of the linear least squares problem.</a:t>
            </a:r>
          </a:p>
        </p:txBody>
      </p:sp>
    </p:spTree>
    <p:extLst>
      <p:ext uri="{BB962C8B-B14F-4D97-AF65-F5344CB8AC3E}">
        <p14:creationId xmlns:p14="http://schemas.microsoft.com/office/powerpoint/2010/main" val="2626335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1790</Words>
  <Application>Microsoft Office PowerPoint</Application>
  <PresentationFormat>Widescreen</PresentationFormat>
  <Paragraphs>212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52</cp:revision>
  <cp:lastPrinted>2022-04-14T17:58:12Z</cp:lastPrinted>
  <dcterms:created xsi:type="dcterms:W3CDTF">2015-08-24T20:50:38Z</dcterms:created>
  <dcterms:modified xsi:type="dcterms:W3CDTF">2024-03-26T19:23:06Z</dcterms:modified>
</cp:coreProperties>
</file>