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352" r:id="rId3"/>
    <p:sldId id="279" r:id="rId4"/>
    <p:sldId id="280" r:id="rId5"/>
    <p:sldId id="281" r:id="rId6"/>
    <p:sldId id="282" r:id="rId7"/>
    <p:sldId id="299" r:id="rId8"/>
    <p:sldId id="283" r:id="rId9"/>
    <p:sldId id="340" r:id="rId10"/>
    <p:sldId id="28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3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9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4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06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89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42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74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2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412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4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47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49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03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6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7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9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3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7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76616-0502-4C0B-B312-AEDAF2A0EC33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61A36-B3EB-4EA0-B670-3AFEB117A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4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8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>
            <a:extLst>
              <a:ext uri="{FF2B5EF4-FFF2-40B4-BE49-F238E27FC236}">
                <a16:creationId xmlns:a16="http://schemas.microsoft.com/office/drawing/2014/main" id="{587382A7-B519-466B-9EFC-96D18AD1E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2362200"/>
            <a:ext cx="87217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Stabilizing Gauss elimination by preprocessing to get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the best pivot.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Gauss elimination fails">
            <a:extLst>
              <a:ext uri="{FF2B5EF4-FFF2-40B4-BE49-F238E27FC236}">
                <a16:creationId xmlns:a16="http://schemas.microsoft.com/office/drawing/2014/main" id="{773D2A6D-D341-4245-9837-72D24B30C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1" y="114300"/>
            <a:ext cx="5865813" cy="638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E69ECE0-A61E-4C39-AAB0-FF7403492113}"/>
              </a:ext>
            </a:extLst>
          </p:cNvPr>
          <p:cNvSpPr/>
          <p:nvPr/>
        </p:nvSpPr>
        <p:spPr>
          <a:xfrm>
            <a:off x="3263900" y="15876"/>
            <a:ext cx="5334000" cy="347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700" name="TextBox 6">
            <a:extLst>
              <a:ext uri="{FF2B5EF4-FFF2-40B4-BE49-F238E27FC236}">
                <a16:creationId xmlns:a16="http://schemas.microsoft.com/office/drawing/2014/main" id="{B8D26213-DE15-4BE8-B005-07C89F55F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1" y="576264"/>
            <a:ext cx="1293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Symbol" panose="05050102010706020507" pitchFamily="18" charset="2"/>
              </a:rPr>
              <a:t>e</a:t>
            </a:r>
            <a:r>
              <a:rPr lang="en-US" altLang="en-US" sz="2800"/>
              <a:t>&lt;</a:t>
            </a:r>
            <a:r>
              <a:rPr lang="en-US" altLang="en-US" sz="2800">
                <a:latin typeface="Symbol" panose="05050102010706020507" pitchFamily="18" charset="2"/>
              </a:rPr>
              <a:t>e</a:t>
            </a:r>
            <a:r>
              <a:rPr lang="en-US" altLang="en-US" sz="2800" baseline="-25000"/>
              <a:t>mach</a:t>
            </a:r>
            <a:endParaRPr lang="en-US" altLang="en-US" sz="2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7D9568-EA26-4FE1-88C2-EFDB6CA34827}"/>
              </a:ext>
            </a:extLst>
          </p:cNvPr>
          <p:cNvSpPr/>
          <p:nvPr/>
        </p:nvSpPr>
        <p:spPr>
          <a:xfrm>
            <a:off x="7315200" y="5086350"/>
            <a:ext cx="228600" cy="95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702" name="TextBox 8">
            <a:extLst>
              <a:ext uri="{FF2B5EF4-FFF2-40B4-BE49-F238E27FC236}">
                <a16:creationId xmlns:a16="http://schemas.microsoft.com/office/drawing/2014/main" id="{1DFB2F56-07D2-4736-BB6F-3F611E22C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164" y="4949825"/>
            <a:ext cx="32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  <p:sp>
        <p:nvSpPr>
          <p:cNvPr id="29703" name="TextBox 1">
            <a:extLst>
              <a:ext uri="{FF2B5EF4-FFF2-40B4-BE49-F238E27FC236}">
                <a16:creationId xmlns:a16="http://schemas.microsoft.com/office/drawing/2014/main" id="{BFA6B891-B60F-4100-AB4E-F3BA144CF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500" y="3886201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L</a:t>
            </a:r>
            <a:r>
              <a:rPr lang="en-US" altLang="en-US" sz="2400"/>
              <a:t>=</a:t>
            </a:r>
            <a:r>
              <a:rPr lang="en-US" altLang="en-US" sz="2400" b="1"/>
              <a:t>M</a:t>
            </a:r>
            <a:r>
              <a:rPr lang="en-US" altLang="en-US" sz="2400" baseline="30000"/>
              <a:t>-1</a:t>
            </a:r>
          </a:p>
        </p:txBody>
      </p:sp>
      <p:sp>
        <p:nvSpPr>
          <p:cNvPr id="29704" name="Rectangle 2">
            <a:extLst>
              <a:ext uri="{FF2B5EF4-FFF2-40B4-BE49-F238E27FC236}">
                <a16:creationId xmlns:a16="http://schemas.microsoft.com/office/drawing/2014/main" id="{E059C8B6-985D-4F56-8AC0-5D55CA5E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2775" y="4811713"/>
            <a:ext cx="673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= </a:t>
            </a:r>
            <a:r>
              <a:rPr lang="en-US" altLang="en-US" sz="2400" b="1"/>
              <a:t>U</a:t>
            </a:r>
            <a:endParaRPr lang="en-US" altLang="en-US" sz="2400" b="1" baseline="30000"/>
          </a:p>
        </p:txBody>
      </p:sp>
      <p:sp>
        <p:nvSpPr>
          <p:cNvPr id="29705" name="TextBox 1">
            <a:extLst>
              <a:ext uri="{FF2B5EF4-FFF2-40B4-BE49-F238E27FC236}">
                <a16:creationId xmlns:a16="http://schemas.microsoft.com/office/drawing/2014/main" id="{EFC36146-65B3-4DF7-AA1F-B99A6A0E9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039" y="3470275"/>
            <a:ext cx="5121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P</a:t>
            </a:r>
            <a:r>
              <a:rPr lang="en-US" altLang="en-US" sz="1800"/>
              <a:t> is a permutation matrix that interchanges rows</a:t>
            </a:r>
            <a:endParaRPr lang="en-US" altLang="en-US" sz="1800" baseline="30000"/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887DEF6F-A275-42C5-ADA5-6F523741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6754" y="5789752"/>
            <a:ext cx="300509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Note: we get the LU factorization of PA, not 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Gauss elimination with partial pivoting">
            <a:extLst>
              <a:ext uri="{FF2B5EF4-FFF2-40B4-BE49-F238E27FC236}">
                <a16:creationId xmlns:a16="http://schemas.microsoft.com/office/drawing/2014/main" id="{17FB6AA3-1441-4371-B75E-86C89FFC9E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6" y="152400"/>
            <a:ext cx="7186613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E5CF094-C8EF-4D04-98EA-2704CDA7C707}"/>
              </a:ext>
            </a:extLst>
          </p:cNvPr>
          <p:cNvSpPr/>
          <p:nvPr/>
        </p:nvSpPr>
        <p:spPr>
          <a:xfrm>
            <a:off x="6934200" y="2667000"/>
            <a:ext cx="2286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24" name="TextBox 3">
            <a:extLst>
              <a:ext uri="{FF2B5EF4-FFF2-40B4-BE49-F238E27FC236}">
                <a16:creationId xmlns:a16="http://schemas.microsoft.com/office/drawing/2014/main" id="{0C588BEA-5D80-463F-BC5B-D5D36E72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989" y="2525714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Gauss elimination with partial pivoting 2">
            <a:extLst>
              <a:ext uri="{FF2B5EF4-FFF2-40B4-BE49-F238E27FC236}">
                <a16:creationId xmlns:a16="http://schemas.microsoft.com/office/drawing/2014/main" id="{0886DEA4-9141-45AF-8D28-5077B3056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66800"/>
            <a:ext cx="78486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L not lower triangular">
            <a:extLst>
              <a:ext uri="{FF2B5EF4-FFF2-40B4-BE49-F238E27FC236}">
                <a16:creationId xmlns:a16="http://schemas.microsoft.com/office/drawing/2014/main" id="{43AAE14F-7C80-4CD1-A86E-A7E74B684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876"/>
            <a:ext cx="6477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63531AE-F948-43DB-80DF-E3B45B269908}"/>
              </a:ext>
            </a:extLst>
          </p:cNvPr>
          <p:cNvSpPr/>
          <p:nvPr/>
        </p:nvSpPr>
        <p:spPr>
          <a:xfrm>
            <a:off x="5286376" y="844550"/>
            <a:ext cx="123825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026EB5-409D-4CC6-B47D-4DD0D4CCB07D}"/>
              </a:ext>
            </a:extLst>
          </p:cNvPr>
          <p:cNvSpPr/>
          <p:nvPr/>
        </p:nvSpPr>
        <p:spPr>
          <a:xfrm>
            <a:off x="5943600" y="838200"/>
            <a:ext cx="1524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73" name="TextBox 2">
            <a:extLst>
              <a:ext uri="{FF2B5EF4-FFF2-40B4-BE49-F238E27FC236}">
                <a16:creationId xmlns:a16="http://schemas.microsoft.com/office/drawing/2014/main" id="{E4576E1C-C839-44F6-B357-BECAF3B8A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3114" y="665163"/>
            <a:ext cx="319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  <p:sp>
        <p:nvSpPr>
          <p:cNvPr id="32774" name="TextBox 5">
            <a:extLst>
              <a:ext uri="{FF2B5EF4-FFF2-40B4-BE49-F238E27FC236}">
                <a16:creationId xmlns:a16="http://schemas.microsoft.com/office/drawing/2014/main" id="{5638E9D3-9C55-43E5-8ABB-44D910D76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654050"/>
            <a:ext cx="3190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=</a:t>
            </a:r>
          </a:p>
        </p:txBody>
      </p:sp>
      <p:sp>
        <p:nvSpPr>
          <p:cNvPr id="32775" name="TextBox 4">
            <a:extLst>
              <a:ext uri="{FF2B5EF4-FFF2-40B4-BE49-F238E27FC236}">
                <a16:creationId xmlns:a16="http://schemas.microsoft.com/office/drawing/2014/main" id="{98D9DDB5-DE28-4F92-8F55-2A9A6DA69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1" y="1295400"/>
            <a:ext cx="538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L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E5494-1B24-49DB-989F-DA36E02F4514}"/>
              </a:ext>
            </a:extLst>
          </p:cNvPr>
          <p:cNvSpPr/>
          <p:nvPr/>
        </p:nvSpPr>
        <p:spPr>
          <a:xfrm>
            <a:off x="2971800" y="1905000"/>
            <a:ext cx="838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DAA2F2-928B-4F5F-AE8E-E2403EE1D00C}"/>
              </a:ext>
            </a:extLst>
          </p:cNvPr>
          <p:cNvSpPr/>
          <p:nvPr/>
        </p:nvSpPr>
        <p:spPr>
          <a:xfrm>
            <a:off x="2971800" y="2986088"/>
            <a:ext cx="6477000" cy="519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78" name="TextBox 9">
            <a:extLst>
              <a:ext uri="{FF2B5EF4-FFF2-40B4-BE49-F238E27FC236}">
                <a16:creationId xmlns:a16="http://schemas.microsoft.com/office/drawing/2014/main" id="{EB50D200-CE13-4DB7-A63E-8801D417F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754" y="3034016"/>
            <a:ext cx="43368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We do have the LU factorization of A</a:t>
            </a:r>
          </a:p>
        </p:txBody>
      </p:sp>
      <p:sp>
        <p:nvSpPr>
          <p:cNvPr id="32779" name="TextBox 10">
            <a:extLst>
              <a:ext uri="{FF2B5EF4-FFF2-40B4-BE49-F238E27FC236}">
                <a16:creationId xmlns:a16="http://schemas.microsoft.com/office/drawing/2014/main" id="{8D384525-875C-457A-BAC0-2CC5CF94D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4699000"/>
            <a:ext cx="3384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PL is explicitly lower triangle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5286F85-4BB2-44B0-A6E1-01D1A219A15A}"/>
              </a:ext>
            </a:extLst>
          </p:cNvPr>
          <p:cNvSpPr/>
          <p:nvPr/>
        </p:nvSpPr>
        <p:spPr>
          <a:xfrm>
            <a:off x="3962400" y="304800"/>
            <a:ext cx="4191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81" name="TextBox 11">
            <a:extLst>
              <a:ext uri="{FF2B5EF4-FFF2-40B4-BE49-F238E27FC236}">
                <a16:creationId xmlns:a16="http://schemas.microsoft.com/office/drawing/2014/main" id="{77A191DC-ABD6-4C32-AFCD-654A143B0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9" y="549276"/>
            <a:ext cx="118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Find 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8C927-700B-46A9-9303-6CE74CD41E49}"/>
              </a:ext>
            </a:extLst>
          </p:cNvPr>
          <p:cNvSpPr/>
          <p:nvPr/>
        </p:nvSpPr>
        <p:spPr>
          <a:xfrm>
            <a:off x="2971801" y="4419600"/>
            <a:ext cx="385763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050DDE-B8AC-4A99-9893-908A690A6E15}"/>
              </a:ext>
            </a:extLst>
          </p:cNvPr>
          <p:cNvSpPr/>
          <p:nvPr/>
        </p:nvSpPr>
        <p:spPr>
          <a:xfrm>
            <a:off x="2971800" y="5354638"/>
            <a:ext cx="609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D4FCC6-D967-4A00-BD66-9B16ABC6E97A}"/>
              </a:ext>
            </a:extLst>
          </p:cNvPr>
          <p:cNvSpPr/>
          <p:nvPr/>
        </p:nvSpPr>
        <p:spPr>
          <a:xfrm>
            <a:off x="8382000" y="5791201"/>
            <a:ext cx="685800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A42935B-8F07-4DD3-96BD-654DCF8F0964}"/>
              </a:ext>
            </a:extLst>
          </p:cNvPr>
          <p:cNvSpPr/>
          <p:nvPr/>
        </p:nvSpPr>
        <p:spPr>
          <a:xfrm>
            <a:off x="2819400" y="6380164"/>
            <a:ext cx="4876800" cy="314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786" name="TextBox 17">
            <a:extLst>
              <a:ext uri="{FF2B5EF4-FFF2-40B4-BE49-F238E27FC236}">
                <a16:creationId xmlns:a16="http://schemas.microsoft.com/office/drawing/2014/main" id="{38A4839C-37CE-459D-A4D0-1F44D76B9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1" y="5808663"/>
            <a:ext cx="904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= PLU</a:t>
            </a:r>
          </a:p>
        </p:txBody>
      </p:sp>
      <p:sp>
        <p:nvSpPr>
          <p:cNvPr id="32787" name="TextBox 18">
            <a:extLst>
              <a:ext uri="{FF2B5EF4-FFF2-40B4-BE49-F238E27FC236}">
                <a16:creationId xmlns:a16="http://schemas.microsoft.com/office/drawing/2014/main" id="{74037A3B-526C-473E-9ACE-65673F845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112" y="6353474"/>
            <a:ext cx="7366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explicit lower triangle LU factorization is for PA, not A</a:t>
            </a:r>
          </a:p>
        </p:txBody>
      </p:sp>
      <p:sp>
        <p:nvSpPr>
          <p:cNvPr id="20" name="TextBox 9">
            <a:extLst>
              <a:ext uri="{FF2B5EF4-FFF2-40B4-BE49-F238E27FC236}">
                <a16:creationId xmlns:a16="http://schemas.microsoft.com/office/drawing/2014/main" id="{56EAEC16-52EF-4335-A2D1-8D675D93F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1197114"/>
            <a:ext cx="22478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L is not explicitly lower triangle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6">
            <a:extLst>
              <a:ext uri="{FF2B5EF4-FFF2-40B4-BE49-F238E27FC236}">
                <a16:creationId xmlns:a16="http://schemas.microsoft.com/office/drawing/2014/main" id="{6C594362-0EB7-474A-A1B8-45D20C435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2259014"/>
            <a:ext cx="6626225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Ux </a:t>
            </a:r>
            <a:r>
              <a:rPr lang="en-US" altLang="en-US" sz="2400"/>
              <a:t>=</a:t>
            </a:r>
            <a:r>
              <a:rPr lang="en-US" altLang="en-US" sz="2400" b="1"/>
              <a:t> MPAx </a:t>
            </a:r>
            <a:r>
              <a:rPr lang="en-US" altLang="en-US" sz="2400"/>
              <a:t>=</a:t>
            </a:r>
            <a:r>
              <a:rPr lang="en-US" altLang="en-US" sz="2400" b="1"/>
              <a:t> MPb </a:t>
            </a:r>
            <a:r>
              <a:rPr lang="en-US" altLang="en-US" sz="2400"/>
              <a:t>=</a:t>
            </a:r>
            <a:r>
              <a:rPr lang="en-US" altLang="en-US" sz="2400" b="1"/>
              <a:t>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Multiply from left by </a:t>
            </a:r>
            <a:r>
              <a:rPr lang="en-US" altLang="en-US" sz="2400" b="1"/>
              <a:t>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LUx</a:t>
            </a:r>
            <a:r>
              <a:rPr lang="en-US" altLang="en-US" sz="2400"/>
              <a:t> = </a:t>
            </a:r>
            <a:r>
              <a:rPr lang="en-US" altLang="en-US" sz="2400" b="1"/>
              <a:t>Ly	</a:t>
            </a:r>
            <a:r>
              <a:rPr lang="en-US" altLang="en-US" sz="2400"/>
              <a:t>Note that </a:t>
            </a:r>
            <a:r>
              <a:rPr lang="en-US" altLang="en-US" sz="2400" b="1"/>
              <a:t>PA</a:t>
            </a:r>
            <a:r>
              <a:rPr lang="en-US" altLang="en-US" sz="2400"/>
              <a:t> = </a:t>
            </a:r>
            <a:r>
              <a:rPr lang="en-US" altLang="en-US" sz="2400" b="1"/>
              <a:t>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PAx</a:t>
            </a:r>
            <a:r>
              <a:rPr lang="en-US" altLang="en-US" sz="2400"/>
              <a:t> = </a:t>
            </a:r>
            <a:r>
              <a:rPr lang="en-US" altLang="en-US" sz="2400" b="1"/>
              <a:t>Ly	</a:t>
            </a:r>
            <a:r>
              <a:rPr lang="en-US" altLang="en-US" sz="2400"/>
              <a:t>Note that </a:t>
            </a:r>
            <a:r>
              <a:rPr lang="en-US" altLang="en-US" sz="2400" b="1"/>
              <a:t>PAx </a:t>
            </a:r>
            <a:r>
              <a:rPr lang="en-US" altLang="en-US" sz="2400"/>
              <a:t>=</a:t>
            </a:r>
            <a:r>
              <a:rPr lang="en-US" altLang="en-US" sz="2400" b="1"/>
              <a:t> Pb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Pb</a:t>
            </a:r>
            <a:r>
              <a:rPr lang="en-US" altLang="en-US" sz="2400"/>
              <a:t> = </a:t>
            </a:r>
            <a:r>
              <a:rPr lang="en-US" altLang="en-US" sz="2400" b="1"/>
              <a:t>Ly </a:t>
            </a:r>
            <a:r>
              <a:rPr lang="en-US" altLang="en-US" sz="2400"/>
              <a:t>solved for </a:t>
            </a:r>
            <a:r>
              <a:rPr lang="en-US" altLang="en-US" sz="2400" b="1"/>
              <a:t>y</a:t>
            </a:r>
            <a:r>
              <a:rPr lang="en-US" altLang="en-US" sz="2400"/>
              <a:t> by forward substitution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Given </a:t>
            </a:r>
            <a:r>
              <a:rPr lang="en-US" altLang="en-US" sz="2400" b="1"/>
              <a:t>y</a:t>
            </a:r>
            <a:r>
              <a:rPr lang="en-US" altLang="en-US" sz="2400"/>
              <a:t>, solve </a:t>
            </a:r>
            <a:r>
              <a:rPr lang="en-US" altLang="en-US" sz="2400" b="1"/>
              <a:t>Ux</a:t>
            </a:r>
            <a:r>
              <a:rPr lang="en-US" altLang="en-US" sz="2400"/>
              <a:t> = </a:t>
            </a:r>
            <a:r>
              <a:rPr lang="en-US" altLang="en-US" sz="2400" b="1"/>
              <a:t>y</a:t>
            </a:r>
            <a:r>
              <a:rPr lang="en-US" altLang="en-US" sz="2400"/>
              <a:t> for </a:t>
            </a:r>
            <a:r>
              <a:rPr lang="en-US" altLang="en-US" sz="2400" b="1"/>
              <a:t>x</a:t>
            </a:r>
            <a:r>
              <a:rPr lang="en-US" altLang="en-US" sz="2400"/>
              <a:t> by back substitution</a:t>
            </a:r>
          </a:p>
        </p:txBody>
      </p:sp>
      <p:sp>
        <p:nvSpPr>
          <p:cNvPr id="33795" name="TextBox 1">
            <a:extLst>
              <a:ext uri="{FF2B5EF4-FFF2-40B4-BE49-F238E27FC236}">
                <a16:creationId xmlns:a16="http://schemas.microsoft.com/office/drawing/2014/main" id="{5404BC46-629D-4699-AB18-18D3B0FD8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6" y="533400"/>
            <a:ext cx="6429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Solving </a:t>
            </a:r>
            <a:r>
              <a:rPr lang="en-US" altLang="en-US" sz="2400" b="1"/>
              <a:t>Ax = b </a:t>
            </a:r>
            <a:r>
              <a:rPr lang="en-US" altLang="en-US" sz="2400"/>
              <a:t>using MatLab’s [</a:t>
            </a:r>
            <a:r>
              <a:rPr lang="en-US" altLang="en-US" sz="2400" b="1"/>
              <a:t>L,U,P</a:t>
            </a:r>
            <a:r>
              <a:rPr lang="en-US" altLang="en-US" sz="2400"/>
              <a:t>]=lu(</a:t>
            </a:r>
            <a:r>
              <a:rPr lang="en-US" altLang="en-US" sz="2400" b="1"/>
              <a:t>A</a:t>
            </a:r>
            <a:r>
              <a:rPr lang="en-US" altLang="en-US" sz="24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L</a:t>
            </a:r>
            <a:r>
              <a:rPr lang="en-US" altLang="en-US" sz="2400"/>
              <a:t> is explicitly lower triangular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P</a:t>
            </a:r>
            <a:r>
              <a:rPr lang="en-US" altLang="en-US" sz="2400"/>
              <a:t> is the permutation matrix such that </a:t>
            </a:r>
            <a:r>
              <a:rPr lang="en-US" altLang="en-US" sz="2400" b="1"/>
              <a:t>LU </a:t>
            </a:r>
            <a:r>
              <a:rPr lang="en-US" altLang="en-US" sz="2400"/>
              <a:t>= </a:t>
            </a:r>
            <a:r>
              <a:rPr lang="en-US" altLang="en-US" sz="2400" b="1"/>
              <a:t>PA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PAx</a:t>
            </a:r>
            <a:r>
              <a:rPr lang="en-US" altLang="en-US" sz="2400"/>
              <a:t> = </a:t>
            </a:r>
            <a:r>
              <a:rPr lang="en-US" altLang="en-US" sz="2400" b="1"/>
              <a:t>Pb</a:t>
            </a:r>
            <a:r>
              <a:rPr lang="en-US" altLang="en-US" sz="2400"/>
              <a:t> has the same solution as </a:t>
            </a:r>
            <a:r>
              <a:rPr lang="en-US" altLang="en-US" sz="2400" b="1"/>
              <a:t>Ax = b </a:t>
            </a:r>
            <a:endParaRPr lang="en-US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5" descr="MatLab implementation">
            <a:extLst>
              <a:ext uri="{FF2B5EF4-FFF2-40B4-BE49-F238E27FC236}">
                <a16:creationId xmlns:a16="http://schemas.microsoft.com/office/drawing/2014/main" id="{3A6765B3-4B45-4126-A832-88C58AC56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55626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1">
            <a:extLst>
              <a:ext uri="{FF2B5EF4-FFF2-40B4-BE49-F238E27FC236}">
                <a16:creationId xmlns:a16="http://schemas.microsoft.com/office/drawing/2014/main" id="{8F5C1F8D-CBB2-4CBE-B212-3DE3FDF17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762001"/>
            <a:ext cx="6278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Example: use MatLab’s lu(</a:t>
            </a:r>
            <a:r>
              <a:rPr lang="en-US" altLang="en-US" sz="2400" b="1"/>
              <a:t>A</a:t>
            </a:r>
            <a:r>
              <a:rPr lang="en-US" altLang="en-US" sz="2400"/>
              <a:t>) to solve </a:t>
            </a:r>
            <a:r>
              <a:rPr lang="en-US" altLang="en-US" sz="2400" b="1"/>
              <a:t>A</a:t>
            </a:r>
            <a:r>
              <a:rPr lang="en-US" altLang="en-US" sz="2400"/>
              <a:t>x = </a:t>
            </a:r>
            <a:r>
              <a:rPr lang="en-US" altLang="en-US" sz="2400" b="1"/>
              <a:t>b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ABC55-C536-4870-8442-80ABA3C96383}"/>
              </a:ext>
            </a:extLst>
          </p:cNvPr>
          <p:cNvSpPr/>
          <p:nvPr/>
        </p:nvSpPr>
        <p:spPr>
          <a:xfrm>
            <a:off x="3276600" y="1371600"/>
            <a:ext cx="5562600" cy="258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21" name="TextBox 1">
            <a:extLst>
              <a:ext uri="{FF2B5EF4-FFF2-40B4-BE49-F238E27FC236}">
                <a16:creationId xmlns:a16="http://schemas.microsoft.com/office/drawing/2014/main" id="{DCA3A57A-6C13-442F-9C0F-68E45F142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1" y="1447801"/>
            <a:ext cx="345799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A=[2,4,-2;4,9,-3;-2,-1,7];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b=[4;8;-6];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[L,U,P]=</a:t>
            </a:r>
            <a:r>
              <a:rPr lang="en-US" altLang="en-US" sz="2400" dirty="0" err="1"/>
              <a:t>lu</a:t>
            </a:r>
            <a:r>
              <a:rPr lang="en-US" altLang="en-US" sz="2400" dirty="0"/>
              <a:t>(A);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newb=P*b;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y=</a:t>
            </a:r>
            <a:r>
              <a:rPr lang="en-US" altLang="en-US" sz="2400" dirty="0" err="1"/>
              <a:t>forsub</a:t>
            </a:r>
            <a:r>
              <a:rPr lang="en-US" altLang="en-US" sz="2400" dirty="0"/>
              <a:t>(</a:t>
            </a:r>
            <a:r>
              <a:rPr lang="en-US" altLang="en-US" sz="2400" dirty="0" err="1"/>
              <a:t>L,newb</a:t>
            </a:r>
            <a:r>
              <a:rPr lang="en-US" altLang="en-US" sz="24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x=</a:t>
            </a:r>
            <a:r>
              <a:rPr lang="en-US" altLang="en-US" sz="2400" dirty="0" err="1"/>
              <a:t>backsub</a:t>
            </a:r>
            <a:r>
              <a:rPr lang="en-US" altLang="en-US" sz="2400" dirty="0"/>
              <a:t>(</a:t>
            </a:r>
            <a:r>
              <a:rPr lang="en-US" altLang="en-US" sz="2400" dirty="0" err="1"/>
              <a:t>U,y</a:t>
            </a:r>
            <a:r>
              <a:rPr lang="en-US" altLang="en-US" sz="2400" dirty="0"/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test=A\b;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(test)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5"/>
          <p:cNvGraphicFramePr>
            <a:graphicFrameLocks noChangeAspect="1"/>
          </p:cNvGraphicFramePr>
          <p:nvPr/>
        </p:nvGraphicFramePr>
        <p:xfrm>
          <a:off x="3440114" y="2651125"/>
          <a:ext cx="2035175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002865" imgH="710891" progId="Equation.3">
                  <p:embed/>
                </p:oleObj>
              </mc:Choice>
              <mc:Fallback>
                <p:oleObj name="Equation" r:id="rId3" imgW="1002865" imgH="710891" progId="Equation.3">
                  <p:embed/>
                  <p:pic>
                    <p:nvPicPr>
                      <p:cNvPr id="358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4" y="2651125"/>
                        <a:ext cx="2035175" cy="145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4"/>
          <p:cNvGraphicFramePr>
            <a:graphicFrameLocks noChangeAspect="1"/>
          </p:cNvGraphicFramePr>
          <p:nvPr/>
        </p:nvGraphicFramePr>
        <p:xfrm>
          <a:off x="6934200" y="2535239"/>
          <a:ext cx="685800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317362" imgH="710891" progId="Equation.3">
                  <p:embed/>
                </p:oleObj>
              </mc:Choice>
              <mc:Fallback>
                <p:oleObj name="Equation" r:id="rId5" imgW="317362" imgH="710891" progId="Equation.3">
                  <p:embed/>
                  <p:pic>
                    <p:nvPicPr>
                      <p:cNvPr id="3584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35239"/>
                        <a:ext cx="685800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2100264" y="962026"/>
            <a:ext cx="7881937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Assignment 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MATLAB function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and your forward and backward substitution codes to solve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where  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845" name="TextBox 1"/>
          <p:cNvSpPr txBox="1">
            <a:spLocks noChangeArrowheads="1"/>
          </p:cNvSpPr>
          <p:nvPr/>
        </p:nvSpPr>
        <p:spPr bwMode="auto">
          <a:xfrm>
            <a:off x="2759076" y="3216276"/>
            <a:ext cx="671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</a:t>
            </a:r>
          </a:p>
        </p:txBody>
      </p:sp>
      <p:sp>
        <p:nvSpPr>
          <p:cNvPr id="35846" name="TextBox 3"/>
          <p:cNvSpPr txBox="1">
            <a:spLocks noChangeArrowheads="1"/>
          </p:cNvSpPr>
          <p:nvPr/>
        </p:nvSpPr>
        <p:spPr bwMode="auto">
          <a:xfrm>
            <a:off x="5656263" y="3216275"/>
            <a:ext cx="1130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 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</a:t>
            </a: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2667000" y="706439"/>
            <a:ext cx="184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804" name="Rectangle 13"/>
          <p:cNvSpPr>
            <a:spLocks noChangeArrowheads="1"/>
          </p:cNvSpPr>
          <p:nvPr/>
        </p:nvSpPr>
        <p:spPr bwMode="auto">
          <a:xfrm>
            <a:off x="2667000" y="706439"/>
            <a:ext cx="184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2DED2716-B482-4F6D-BE61-0C72E5F3F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687" y="4405314"/>
            <a:ext cx="949509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Test your results using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MatLab’s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method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A\b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Hand a copy the command window that shows your script and the results</a:t>
            </a:r>
            <a:endParaRPr kumimoji="0" lang="en-US" altLang="en-US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1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inverse of a matrix by EMMs">
            <a:extLst>
              <a:ext uri="{FF2B5EF4-FFF2-40B4-BE49-F238E27FC236}">
                <a16:creationId xmlns:a16="http://schemas.microsoft.com/office/drawing/2014/main" id="{E4C81B8F-144E-473C-AA2E-32E9E6E65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6477000" cy="622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5">
            <a:extLst>
              <a:ext uri="{FF2B5EF4-FFF2-40B4-BE49-F238E27FC236}">
                <a16:creationId xmlns:a16="http://schemas.microsoft.com/office/drawing/2014/main" id="{A231984C-4259-4B81-A822-1D180D758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29741"/>
            <a:ext cx="372144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Gauss-Jordan and LU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factorization are O(n</a:t>
            </a:r>
            <a:r>
              <a:rPr lang="en-US" altLang="en-US" sz="2400" b="1" baseline="30000" dirty="0"/>
              <a:t>3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 - J requires 3 times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as many operations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After A</a:t>
            </a:r>
            <a:r>
              <a:rPr lang="en-US" altLang="en-US" sz="2400" b="1" baseline="30000" dirty="0"/>
              <a:t>-1</a:t>
            </a:r>
            <a:r>
              <a:rPr lang="en-US" altLang="en-US" sz="2400" dirty="0"/>
              <a:t> calculated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of Ax = b takes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about the same number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of n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 operations 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forward and backward substitution.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344</Words>
  <Application>Microsoft Office PowerPoint</Application>
  <PresentationFormat>Widescreen</PresentationFormat>
  <Paragraphs>59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10</cp:revision>
  <dcterms:created xsi:type="dcterms:W3CDTF">2018-12-10T19:54:02Z</dcterms:created>
  <dcterms:modified xsi:type="dcterms:W3CDTF">2022-04-14T17:28:11Z</dcterms:modified>
</cp:coreProperties>
</file>