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324" r:id="rId3"/>
    <p:sldId id="257" r:id="rId4"/>
    <p:sldId id="258" r:id="rId5"/>
    <p:sldId id="259" r:id="rId6"/>
    <p:sldId id="260" r:id="rId7"/>
    <p:sldId id="269" r:id="rId8"/>
    <p:sldId id="270" r:id="rId9"/>
    <p:sldId id="296" r:id="rId10"/>
    <p:sldId id="306" r:id="rId11"/>
    <p:sldId id="317" r:id="rId12"/>
    <p:sldId id="305" r:id="rId13"/>
    <p:sldId id="319" r:id="rId14"/>
    <p:sldId id="320" r:id="rId15"/>
    <p:sldId id="307" r:id="rId16"/>
    <p:sldId id="308" r:id="rId17"/>
    <p:sldId id="321" r:id="rId18"/>
    <p:sldId id="346" r:id="rId19"/>
    <p:sldId id="360" r:id="rId20"/>
    <p:sldId id="356" r:id="rId21"/>
    <p:sldId id="357" r:id="rId22"/>
    <p:sldId id="358" r:id="rId23"/>
    <p:sldId id="361" r:id="rId24"/>
    <p:sldId id="339" r:id="rId25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256AE82-0E52-4C2A-9C54-85320FCAA1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851E129-5B0E-42ED-AE2B-32142969B4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54FE386-069C-4204-879F-48A9DB997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626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649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672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695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8F9DD-C95F-4495-A6CA-42619B84DAA9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12F7DEBB-FADD-4528-98F5-D9F0FED2DD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462FFDE-5552-4724-9649-4CAD86DAB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7BB5A496-1DA6-4826-B9FB-AE59C95BFF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626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6496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672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6957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257DB8-A595-44E6-9477-85F874757E69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92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3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6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1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08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5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27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620F9AB-E0DD-44BB-BAB4-4DE476C15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066801"/>
            <a:ext cx="7772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Linear Systems of Equations: solution and applications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8 section 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Solution of linear systems by matrix factorization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12 Data analysis by linear least squares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ransform column vector by EEMs">
            <a:extLst>
              <a:ext uri="{FF2B5EF4-FFF2-40B4-BE49-F238E27FC236}">
                <a16:creationId xmlns:a16="http://schemas.microsoft.com/office/drawing/2014/main" id="{FCCF35A8-30A6-417B-9D61-BCE283490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74676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0E8F472-D9F2-41B9-8226-0BB25BC66E67}"/>
              </a:ext>
            </a:extLst>
          </p:cNvPr>
          <p:cNvSpPr/>
          <p:nvPr/>
        </p:nvSpPr>
        <p:spPr>
          <a:xfrm>
            <a:off x="3733800" y="1219200"/>
            <a:ext cx="2438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12292" name="Object 1">
            <a:extLst>
              <a:ext uri="{FF2B5EF4-FFF2-40B4-BE49-F238E27FC236}">
                <a16:creationId xmlns:a16="http://schemas.microsoft.com/office/drawing/2014/main" id="{8E1843BF-6C7C-4CE6-B4F1-6151E53D8B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1020764"/>
          <a:ext cx="18653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20227" imgH="660113" progId="Equation.3">
                  <p:embed/>
                </p:oleObj>
              </mc:Choice>
              <mc:Fallback>
                <p:oleObj name="Equation" r:id="rId3" imgW="1320227" imgH="660113" progId="Equation.3">
                  <p:embed/>
                  <p:pic>
                    <p:nvPicPr>
                      <p:cNvPr id="12292" name="Object 1">
                        <a:extLst>
                          <a:ext uri="{FF2B5EF4-FFF2-40B4-BE49-F238E27FC236}">
                            <a16:creationId xmlns:a16="http://schemas.microsoft.com/office/drawing/2014/main" id="{8E1843BF-6C7C-4CE6-B4F1-6151E53D8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1020764"/>
                        <a:ext cx="186531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F9E8DA8-1ACD-48A6-AB51-82CFFDCFB67F}"/>
              </a:ext>
            </a:extLst>
          </p:cNvPr>
          <p:cNvSpPr/>
          <p:nvPr/>
        </p:nvSpPr>
        <p:spPr>
          <a:xfrm>
            <a:off x="1981200" y="304800"/>
            <a:ext cx="76962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294" name="TextBox 1">
            <a:extLst>
              <a:ext uri="{FF2B5EF4-FFF2-40B4-BE49-F238E27FC236}">
                <a16:creationId xmlns:a16="http://schemas.microsoft.com/office/drawing/2014/main" id="{096358D7-B8F0-40A3-99C0-7017F0983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361950"/>
            <a:ext cx="73533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Define column vector </a:t>
            </a:r>
            <a:r>
              <a:rPr lang="en-US" altLang="en-US" sz="2800" b="1"/>
              <a:t>m</a:t>
            </a:r>
            <a:r>
              <a:rPr lang="en-US" altLang="en-US" sz="2800"/>
              <a:t> such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</a:t>
            </a:r>
            <a:r>
              <a:rPr lang="en-US" altLang="en-US" sz="2800" baseline="-25000"/>
              <a:t>j</a:t>
            </a:r>
            <a:r>
              <a:rPr lang="en-US" altLang="en-US" sz="2800"/>
              <a:t> (j </a:t>
            </a:r>
            <a:r>
              <a:rPr lang="en-US" altLang="en-US" sz="2800" u="sng"/>
              <a:t>&lt;</a:t>
            </a:r>
            <a:r>
              <a:rPr lang="en-US" altLang="en-US" sz="2800"/>
              <a:t> k)=0 and m</a:t>
            </a:r>
            <a:r>
              <a:rPr lang="en-US" altLang="en-US" sz="2800" baseline="-25000"/>
              <a:t>j</a:t>
            </a:r>
            <a:r>
              <a:rPr lang="en-US" altLang="en-US" sz="2800"/>
              <a:t> (j &gt; k) = a</a:t>
            </a:r>
            <a:r>
              <a:rPr lang="en-US" altLang="en-US" sz="2800" baseline="-25000"/>
              <a:t>j</a:t>
            </a:r>
            <a:r>
              <a:rPr lang="en-US" altLang="en-US" sz="2800"/>
              <a:t>/a</a:t>
            </a:r>
            <a:r>
              <a:rPr lang="en-US" altLang="en-US" sz="2800" baseline="-25000"/>
              <a:t>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then</a:t>
            </a:r>
            <a:r>
              <a:rPr lang="en-US" altLang="en-US" sz="2800" b="1"/>
              <a:t> M</a:t>
            </a:r>
            <a:r>
              <a:rPr lang="en-US" altLang="en-US" sz="2800" baseline="-25000"/>
              <a:t>k</a:t>
            </a:r>
            <a:r>
              <a:rPr lang="en-US" altLang="en-US" sz="2800"/>
              <a:t> = </a:t>
            </a:r>
            <a:r>
              <a:rPr lang="en-US" altLang="en-US" sz="2800" b="1"/>
              <a:t>I</a:t>
            </a:r>
            <a:r>
              <a:rPr lang="en-US" altLang="en-US" sz="2800"/>
              <a:t> – </a:t>
            </a:r>
            <a:r>
              <a:rPr lang="en-US" altLang="en-US" sz="2800" b="1"/>
              <a:t>me</a:t>
            </a:r>
            <a:r>
              <a:rPr lang="en-US" altLang="en-US" sz="2800" baseline="-25000"/>
              <a:t>k</a:t>
            </a:r>
            <a:r>
              <a:rPr lang="en-US" altLang="en-US" sz="2800" baseline="30000"/>
              <a:t>T </a:t>
            </a:r>
            <a:r>
              <a:rPr lang="en-US" altLang="en-US" sz="2800"/>
              <a:t>,where </a:t>
            </a:r>
            <a:r>
              <a:rPr lang="en-US" altLang="en-US" sz="2800" b="1"/>
              <a:t>e</a:t>
            </a:r>
            <a:r>
              <a:rPr lang="en-US" altLang="en-US" sz="2800" baseline="-25000"/>
              <a:t>k</a:t>
            </a:r>
            <a:r>
              <a:rPr lang="en-US" altLang="en-US" sz="2800"/>
              <a:t> is k</a:t>
            </a:r>
            <a:r>
              <a:rPr lang="en-US" altLang="en-US" sz="2800" baseline="30000"/>
              <a:t>th</a:t>
            </a:r>
            <a:r>
              <a:rPr lang="en-US" altLang="en-US" sz="2800"/>
              <a:t> column of </a:t>
            </a:r>
            <a:r>
              <a:rPr lang="en-US" altLang="en-US" sz="2800" b="1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aseline="30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outer product nx1 times 1xn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79B2E01-B3E6-4FB7-B831-10FF3DB983AB}"/>
              </a:ext>
            </a:extLst>
          </p:cNvPr>
          <p:cNvCxnSpPr/>
          <p:nvPr/>
        </p:nvCxnSpPr>
        <p:spPr>
          <a:xfrm flipV="1">
            <a:off x="4551363" y="1701801"/>
            <a:ext cx="381000" cy="339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3">
            <a:extLst>
              <a:ext uri="{FF2B5EF4-FFF2-40B4-BE49-F238E27FC236}">
                <a16:creationId xmlns:a16="http://schemas.microsoft.com/office/drawing/2014/main" id="{AAC18B4A-3D51-4D20-B264-2244DF09A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5227639"/>
            <a:ext cx="720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</a:t>
            </a:r>
            <a:r>
              <a:rPr lang="en-US" altLang="en-US" sz="2800" baseline="-25000"/>
              <a:t>k</a:t>
            </a:r>
            <a:r>
              <a:rPr lang="en-US" altLang="en-US" sz="2800"/>
              <a:t> is called the “pivot” and must be non-zero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BC5C12A7-F766-474F-B483-E9C83CAF2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228600"/>
            <a:ext cx="853916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Reduction of linear system Ax=b to upper triangular 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(naïve Gauss elimination)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Assume a</a:t>
            </a:r>
            <a:r>
              <a:rPr lang="en-US" altLang="en-US" sz="2400" u="sng" baseline="-25000" dirty="0"/>
              <a:t>11</a:t>
            </a:r>
            <a:r>
              <a:rPr lang="en-US" altLang="en-US" sz="2400" u="sng" dirty="0"/>
              <a:t> is not zero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a</a:t>
            </a:r>
            <a:r>
              <a:rPr lang="en-US" altLang="en-US" sz="2400" baseline="-25000" dirty="0"/>
              <a:t>11</a:t>
            </a:r>
            <a:r>
              <a:rPr lang="en-US" altLang="en-US" sz="2400" dirty="0"/>
              <a:t> as pivot to obtain elementary elimination matrix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Multiply both sides of Ax=b by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(solution is unchanged)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New system,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Ax=M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b has zeroes in the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column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except for a</a:t>
            </a:r>
            <a:r>
              <a:rPr lang="en-US" altLang="en-US" sz="2400" baseline="-25000" dirty="0"/>
              <a:t>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Assume a</a:t>
            </a:r>
            <a:r>
              <a:rPr lang="en-US" altLang="en-US" sz="2400" u="sng" baseline="-25000" dirty="0"/>
              <a:t>22</a:t>
            </a:r>
            <a:r>
              <a:rPr lang="en-US" altLang="en-US" sz="2400" u="sng" dirty="0"/>
              <a:t> in M</a:t>
            </a:r>
            <a:r>
              <a:rPr lang="en-US" altLang="en-US" sz="2400" u="sng" baseline="-25000" dirty="0"/>
              <a:t>1</a:t>
            </a:r>
            <a:r>
              <a:rPr lang="en-US" altLang="en-US" sz="2400" u="sng" dirty="0"/>
              <a:t>A is not zero </a:t>
            </a:r>
            <a:r>
              <a:rPr lang="en-US" altLang="en-US" sz="2400" dirty="0"/>
              <a:t>and use as pivot for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New system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Ax=M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b has zeroes in the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 and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columns except for a</a:t>
            </a:r>
            <a:r>
              <a:rPr lang="en-US" altLang="en-US" sz="2400" baseline="-25000" dirty="0"/>
              <a:t>11</a:t>
            </a:r>
            <a:r>
              <a:rPr lang="en-US" altLang="en-US" sz="2400" dirty="0"/>
              <a:t>, a</a:t>
            </a:r>
            <a:r>
              <a:rPr lang="en-US" altLang="en-US" sz="2400" baseline="-25000" dirty="0"/>
              <a:t>12</a:t>
            </a:r>
            <a:r>
              <a:rPr lang="en-US" altLang="en-US" sz="2400" dirty="0"/>
              <a:t>, and a</a:t>
            </a:r>
            <a:r>
              <a:rPr lang="en-US" altLang="en-US" sz="2400" baseline="-25000" dirty="0"/>
              <a:t>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Continue until </a:t>
            </a:r>
            <a:r>
              <a:rPr lang="en-US" altLang="en-US" sz="2400" dirty="0" err="1"/>
              <a:t>MAx</a:t>
            </a:r>
            <a:r>
              <a:rPr lang="en-US" altLang="en-US" sz="2400" dirty="0"/>
              <a:t>=Mb, where M=M</a:t>
            </a:r>
            <a:r>
              <a:rPr lang="en-US" altLang="en-US" sz="2400" baseline="-25000" dirty="0"/>
              <a:t>n-1</a:t>
            </a:r>
            <a:r>
              <a:rPr lang="en-US" altLang="en-US" sz="2400" dirty="0"/>
              <a:t>…M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 = U is upper triangular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x3 solution by EEMS">
            <a:extLst>
              <a:ext uri="{FF2B5EF4-FFF2-40B4-BE49-F238E27FC236}">
                <a16:creationId xmlns:a16="http://schemas.microsoft.com/office/drawing/2014/main" id="{E8F8C544-9725-4C19-8360-7732F40F7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77800"/>
            <a:ext cx="4140200" cy="651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610540-0E3A-4567-904A-1E7EFFC99F39}"/>
              </a:ext>
            </a:extLst>
          </p:cNvPr>
          <p:cNvSpPr/>
          <p:nvPr/>
        </p:nvSpPr>
        <p:spPr>
          <a:xfrm>
            <a:off x="4267200" y="5689600"/>
            <a:ext cx="3962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TextBox 4">
            <a:extLst>
              <a:ext uri="{FF2B5EF4-FFF2-40B4-BE49-F238E27FC236}">
                <a16:creationId xmlns:a16="http://schemas.microsoft.com/office/drawing/2014/main" id="{28C04D5B-0C50-408A-8755-0302BAB9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1219200"/>
            <a:ext cx="2903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rows 2 and 3 of A changed</a:t>
            </a:r>
          </a:p>
        </p:txBody>
      </p:sp>
      <p:sp>
        <p:nvSpPr>
          <p:cNvPr id="14341" name="TextBox 6">
            <a:extLst>
              <a:ext uri="{FF2B5EF4-FFF2-40B4-BE49-F238E27FC236}">
                <a16:creationId xmlns:a16="http://schemas.microsoft.com/office/drawing/2014/main" id="{B47B6277-7CB2-4BE5-AE63-1DAE8BFB2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272" y="2309336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Upper triangular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BA7D28-4367-4630-A70F-69F82532823E}"/>
              </a:ext>
            </a:extLst>
          </p:cNvPr>
          <p:cNvSpPr/>
          <p:nvPr/>
        </p:nvSpPr>
        <p:spPr>
          <a:xfrm>
            <a:off x="4800600" y="838200"/>
            <a:ext cx="2286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3" name="TextBox 3">
            <a:extLst>
              <a:ext uri="{FF2B5EF4-FFF2-40B4-BE49-F238E27FC236}">
                <a16:creationId xmlns:a16="http://schemas.microsoft.com/office/drawing/2014/main" id="{DC036933-6FFE-46F3-95CC-0D9825264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9" y="166688"/>
            <a:ext cx="124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pivot=1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m=[0,4,4]</a:t>
            </a:r>
            <a:r>
              <a:rPr lang="en-US" altLang="en-US" sz="1800" baseline="30000" dirty="0"/>
              <a:t>T</a:t>
            </a:r>
            <a:endParaRPr lang="en-US" altLang="en-US" sz="1800" dirty="0"/>
          </a:p>
        </p:txBody>
      </p:sp>
      <p:sp>
        <p:nvSpPr>
          <p:cNvPr id="14344" name="Rectangle 6">
            <a:extLst>
              <a:ext uri="{FF2B5EF4-FFF2-40B4-BE49-F238E27FC236}">
                <a16:creationId xmlns:a16="http://schemas.microsoft.com/office/drawing/2014/main" id="{CDC09A02-1BD3-48AD-AF77-98CBED8F7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12192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M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= </a:t>
            </a:r>
            <a:r>
              <a:rPr lang="en-US" altLang="en-US" sz="1800" b="1" dirty="0"/>
              <a:t>I</a:t>
            </a:r>
            <a:r>
              <a:rPr lang="en-US" altLang="en-US" sz="1800" dirty="0"/>
              <a:t> – </a:t>
            </a:r>
            <a:r>
              <a:rPr lang="en-US" altLang="en-US" sz="1800" b="1" dirty="0"/>
              <a:t>me</a:t>
            </a:r>
            <a:r>
              <a:rPr lang="en-US" altLang="en-US" sz="1800" baseline="-25000" dirty="0"/>
              <a:t>1</a:t>
            </a:r>
            <a:r>
              <a:rPr lang="en-US" altLang="en-US" sz="1800" baseline="30000" dirty="0"/>
              <a:t>T </a:t>
            </a:r>
            <a:endParaRPr lang="en-US" alt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FD108A-637F-4E6E-A54B-AA2F16C3F3B2}"/>
              </a:ext>
            </a:extLst>
          </p:cNvPr>
          <p:cNvSpPr/>
          <p:nvPr/>
        </p:nvSpPr>
        <p:spPr>
          <a:xfrm>
            <a:off x="4438651" y="1814513"/>
            <a:ext cx="3516313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6" name="TextBox 11">
            <a:extLst>
              <a:ext uri="{FF2B5EF4-FFF2-40B4-BE49-F238E27FC236}">
                <a16:creationId xmlns:a16="http://schemas.microsoft.com/office/drawing/2014/main" id="{42823F49-06DD-41FD-9885-35FC9D96A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563" y="1487488"/>
            <a:ext cx="143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pivot=-4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m=[0,0,0.5]</a:t>
            </a:r>
            <a:r>
              <a:rPr lang="en-US" altLang="en-US" sz="1800" baseline="30000" dirty="0"/>
              <a:t>T</a:t>
            </a:r>
            <a:endParaRPr lang="en-US" altLang="en-US" sz="1800" dirty="0"/>
          </a:p>
        </p:txBody>
      </p:sp>
      <p:sp>
        <p:nvSpPr>
          <p:cNvPr id="14347" name="Rectangle 12">
            <a:extLst>
              <a:ext uri="{FF2B5EF4-FFF2-40B4-BE49-F238E27FC236}">
                <a16:creationId xmlns:a16="http://schemas.microsoft.com/office/drawing/2014/main" id="{CAA6745E-1E3E-4431-B747-09A6D86C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6" y="22860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M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= </a:t>
            </a:r>
            <a:r>
              <a:rPr lang="en-US" altLang="en-US" sz="1800" b="1" dirty="0"/>
              <a:t>I</a:t>
            </a:r>
            <a:r>
              <a:rPr lang="en-US" altLang="en-US" sz="1800" dirty="0"/>
              <a:t> – </a:t>
            </a:r>
            <a:r>
              <a:rPr lang="en-US" altLang="en-US" sz="1800" b="1" dirty="0"/>
              <a:t>me</a:t>
            </a:r>
            <a:r>
              <a:rPr lang="en-US" altLang="en-US" sz="1800" baseline="-25000" dirty="0"/>
              <a:t>2</a:t>
            </a:r>
            <a:r>
              <a:rPr lang="en-US" altLang="en-US" sz="1800" baseline="30000" dirty="0"/>
              <a:t>T </a:t>
            </a:r>
            <a:endParaRPr lang="en-US" alt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7FA529-8A18-4509-A3D7-3DAD27BD033B}"/>
              </a:ext>
            </a:extLst>
          </p:cNvPr>
          <p:cNvSpPr/>
          <p:nvPr/>
        </p:nvSpPr>
        <p:spPr>
          <a:xfrm>
            <a:off x="4140200" y="5184775"/>
            <a:ext cx="2286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9" name="TextBox 6">
            <a:extLst>
              <a:ext uri="{FF2B5EF4-FFF2-40B4-BE49-F238E27FC236}">
                <a16:creationId xmlns:a16="http://schemas.microsoft.com/office/drawing/2014/main" id="{CAB32115-AC3C-41BD-9A90-D8CE6C24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130800"/>
            <a:ext cx="285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Solve by back substitution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CCC646C3-6CC9-436A-B219-D6F23ED73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635" y="3059668"/>
            <a:ext cx="3852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Same transformation of the b vector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>
            <a:extLst>
              <a:ext uri="{FF2B5EF4-FFF2-40B4-BE49-F238E27FC236}">
                <a16:creationId xmlns:a16="http://schemas.microsoft.com/office/drawing/2014/main" id="{AFBFB3FD-6463-4815-8AFD-9ED95D9E8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609601"/>
            <a:ext cx="72167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Pseudo-code for naïve Gauss elimination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k=1 to n-1 	loop over columns of A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for i=k+1 to n 	loop over rows of submatrix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xm = a</a:t>
            </a:r>
            <a:r>
              <a:rPr lang="en-US" altLang="en-US" sz="2400" baseline="-25000"/>
              <a:t>ik/</a:t>
            </a:r>
            <a:r>
              <a:rPr lang="en-US" altLang="en-US" sz="2400"/>
              <a:t>a</a:t>
            </a:r>
            <a:r>
              <a:rPr lang="en-US" altLang="en-US" sz="2400" baseline="-25000"/>
              <a:t>kk</a:t>
            </a:r>
            <a:r>
              <a:rPr lang="en-US" altLang="en-US" sz="2400"/>
              <a:t> 	calculate multitier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for j=k to n 	loop over columns of submatrix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a</a:t>
            </a:r>
            <a:r>
              <a:rPr lang="en-US" altLang="en-US" sz="2400" baseline="-25000"/>
              <a:t>ij</a:t>
            </a:r>
            <a:r>
              <a:rPr lang="en-US" altLang="en-US" sz="2400"/>
              <a:t> = a</a:t>
            </a:r>
            <a:r>
              <a:rPr lang="en-US" altLang="en-US" sz="2400" baseline="-25000"/>
              <a:t>ij</a:t>
            </a:r>
            <a:r>
              <a:rPr lang="en-US" altLang="en-US" sz="2400"/>
              <a:t>-xma</a:t>
            </a:r>
            <a:r>
              <a:rPr lang="en-US" altLang="en-US" sz="2400" baseline="-25000"/>
              <a:t>kj</a:t>
            </a:r>
            <a:r>
              <a:rPr lang="en-US" altLang="en-US" sz="2400"/>
              <a:t>      modify matrix in place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b</a:t>
            </a:r>
            <a:r>
              <a:rPr lang="en-US" altLang="en-US" sz="2400" baseline="-25000"/>
              <a:t>i</a:t>
            </a:r>
            <a:r>
              <a:rPr lang="en-US" altLang="en-US" sz="2400"/>
              <a:t> = b</a:t>
            </a:r>
            <a:r>
              <a:rPr lang="en-US" altLang="en-US" sz="2400" baseline="-25000"/>
              <a:t>i</a:t>
            </a:r>
            <a:r>
              <a:rPr lang="en-US" altLang="en-US" sz="2400"/>
              <a:t> – xmb</a:t>
            </a:r>
            <a:r>
              <a:rPr lang="en-US" altLang="en-US" sz="2400" baseline="-25000"/>
              <a:t>k</a:t>
            </a:r>
            <a:r>
              <a:rPr lang="en-US" altLang="en-US" sz="2400"/>
              <a:t>       modify b-vector in place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solve Ax=b by back substitution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A-&gt;U is O(n</a:t>
            </a:r>
            <a:r>
              <a:rPr lang="en-US" altLang="en-US" sz="2400" baseline="30000"/>
              <a:t>3</a:t>
            </a:r>
            <a:r>
              <a:rPr lang="en-US" altLang="en-US" sz="2400"/>
              <a:t>)</a:t>
            </a:r>
            <a:r>
              <a:rPr lang="en-US" altLang="en-US" sz="180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EF5EDA3E-67A8-4B92-BB70-68168BA2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381001"/>
            <a:ext cx="5053013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LU factorization</a:t>
            </a:r>
            <a:r>
              <a:rPr lang="en-US" alt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Let L = M</a:t>
            </a:r>
            <a:r>
              <a:rPr lang="en-US" altLang="en-US" sz="2400" baseline="30000"/>
              <a:t>-1</a:t>
            </a:r>
            <a:r>
              <a:rPr lang="en-US" altLang="en-US" sz="2400"/>
              <a:t> = M</a:t>
            </a:r>
            <a:r>
              <a:rPr lang="en-US" altLang="en-US" sz="2400" baseline="-25000"/>
              <a:t>1</a:t>
            </a:r>
            <a:r>
              <a:rPr lang="en-US" altLang="en-US" sz="2400" baseline="30000"/>
              <a:t>-1</a:t>
            </a: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-1</a:t>
            </a:r>
            <a:r>
              <a:rPr lang="en-US" altLang="en-US" sz="2400"/>
              <a:t>…M</a:t>
            </a:r>
            <a:r>
              <a:rPr lang="en-US" altLang="en-US" sz="2400" baseline="-25000"/>
              <a:t>n-1</a:t>
            </a:r>
            <a:r>
              <a:rPr lang="en-US" altLang="en-US" sz="2400" baseline="30000"/>
              <a:t>-1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Then LU = LMA =M</a:t>
            </a:r>
            <a:r>
              <a:rPr lang="en-US" altLang="en-US" sz="2400" baseline="30000"/>
              <a:t>-1</a:t>
            </a:r>
            <a:r>
              <a:rPr lang="en-US" altLang="en-US" sz="2400"/>
              <a:t>MA  =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= LU called “LU factorization of A”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Show that L</a:t>
            </a:r>
            <a:r>
              <a:rPr lang="en-US" altLang="en-US" sz="2400" baseline="-25000"/>
              <a:t>k</a:t>
            </a:r>
            <a:r>
              <a:rPr lang="en-US" altLang="en-US" sz="2400"/>
              <a:t> = M</a:t>
            </a:r>
            <a:r>
              <a:rPr lang="en-US" altLang="en-US" sz="2400" baseline="-25000"/>
              <a:t>k</a:t>
            </a:r>
            <a:r>
              <a:rPr lang="en-US" altLang="en-US" sz="2400" baseline="30000"/>
              <a:t>-1 </a:t>
            </a:r>
            <a:r>
              <a:rPr lang="en-US" altLang="en-US" sz="2400"/>
              <a:t>= I + me</a:t>
            </a:r>
            <a:r>
              <a:rPr lang="en-US" altLang="en-US" sz="2400" b="1" baseline="-25000"/>
              <a:t>k</a:t>
            </a:r>
            <a:r>
              <a:rPr lang="en-US" altLang="en-US" sz="2400" b="1" baseline="30000"/>
              <a:t>T </a:t>
            </a:r>
            <a:endParaRPr lang="en-US" altLang="en-US" sz="2400"/>
          </a:p>
        </p:txBody>
      </p:sp>
      <p:sp>
        <p:nvSpPr>
          <p:cNvPr id="17411" name="Text Box 6">
            <a:extLst>
              <a:ext uri="{FF2B5EF4-FFF2-40B4-BE49-F238E27FC236}">
                <a16:creationId xmlns:a16="http://schemas.microsoft.com/office/drawing/2014/main" id="{E4B3783A-49C3-4776-84B5-5FA17EDB7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833" y="4098758"/>
            <a:ext cx="1025633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Proof: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</a:t>
            </a:r>
            <a:r>
              <a:rPr lang="en-US" altLang="en-US" sz="2400" b="1" baseline="-25000" dirty="0"/>
              <a:t>k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M</a:t>
            </a:r>
            <a:r>
              <a:rPr lang="en-US" altLang="en-US" sz="2400" b="1" baseline="-25000" dirty="0"/>
              <a:t>k</a:t>
            </a:r>
            <a:r>
              <a:rPr lang="en-US" altLang="en-US" sz="2400" dirty="0"/>
              <a:t> = (</a:t>
            </a:r>
            <a:r>
              <a:rPr lang="en-US" altLang="en-US" sz="2400" dirty="0" err="1"/>
              <a:t>I+me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)(I-</a:t>
            </a:r>
            <a:r>
              <a:rPr lang="en-US" altLang="en-US" sz="2400" dirty="0" err="1"/>
              <a:t>me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) = I – </a:t>
            </a:r>
            <a:r>
              <a:rPr lang="en-US" altLang="en-US" sz="2400" dirty="0" err="1"/>
              <a:t>me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b="1" baseline="30000" dirty="0"/>
              <a:t>   </a:t>
            </a:r>
            <a:r>
              <a:rPr lang="en-US" altLang="en-US" sz="2400" dirty="0"/>
              <a:t>+ </a:t>
            </a:r>
            <a:r>
              <a:rPr lang="en-US" altLang="en-US" sz="2400" dirty="0" err="1"/>
              <a:t>me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 - m(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 err="1"/>
              <a:t>m</a:t>
            </a:r>
            <a:r>
              <a:rPr lang="en-US" altLang="en-US" sz="2400" dirty="0"/>
              <a:t>)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  = 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 err="1"/>
              <a:t>m</a:t>
            </a:r>
            <a:r>
              <a:rPr lang="en-US" altLang="en-US" sz="2400" dirty="0"/>
              <a:t>) is a scalar (1xn nx1) = zero because the only non-zero component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b="1" baseline="30000" dirty="0"/>
              <a:t> </a:t>
            </a:r>
            <a:r>
              <a:rPr lang="en-US" altLang="en-US" sz="2400" dirty="0"/>
              <a:t>is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is zero.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AD4EF845-E027-424A-8966-823FCB6B6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1"/>
            <a:ext cx="8662988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Construction of 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 = M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= M</a:t>
            </a:r>
            <a:r>
              <a:rPr lang="en-US" altLang="en-US" sz="2400" baseline="-25000" dirty="0"/>
              <a:t>1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…M</a:t>
            </a:r>
            <a:r>
              <a:rPr lang="en-US" altLang="en-US" sz="2400" baseline="-25000" dirty="0"/>
              <a:t>n-1</a:t>
            </a:r>
            <a:r>
              <a:rPr lang="en-US" altLang="en-US" sz="2400" baseline="30000" dirty="0"/>
              <a:t>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Note: order of M</a:t>
            </a:r>
            <a:r>
              <a:rPr lang="en-US" altLang="en-US" sz="2400" baseline="-25000" dirty="0"/>
              <a:t>k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in the product increases from 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</a:t>
            </a:r>
            <a:r>
              <a:rPr lang="en-US" altLang="en-US" sz="2400" b="1" baseline="-25000" dirty="0"/>
              <a:t>k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M</a:t>
            </a:r>
            <a:r>
              <a:rPr lang="en-US" altLang="en-US" sz="2400" b="1" baseline="-25000" dirty="0"/>
              <a:t>j</a:t>
            </a:r>
            <a:r>
              <a:rPr lang="en-US" altLang="en-US" sz="2400" b="1" baseline="30000" dirty="0"/>
              <a:t>-1 </a:t>
            </a:r>
            <a:r>
              <a:rPr lang="en-US" altLang="en-US" sz="2400" dirty="0"/>
              <a:t>= (</a:t>
            </a:r>
            <a:r>
              <a:rPr lang="en-US" altLang="en-US" sz="2400" dirty="0" err="1"/>
              <a:t>I+m</a:t>
            </a:r>
            <a:r>
              <a:rPr lang="en-US" altLang="en-US" sz="2400" baseline="-25000" dirty="0" err="1"/>
              <a:t>k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)(</a:t>
            </a:r>
            <a:r>
              <a:rPr lang="en-US" altLang="en-US" sz="2400" dirty="0" err="1"/>
              <a:t>I+m</a:t>
            </a:r>
            <a:r>
              <a:rPr lang="en-US" altLang="en-US" sz="2400" baseline="-25000" dirty="0" err="1"/>
              <a:t>j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j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) = I +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k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b="1" baseline="30000" dirty="0"/>
              <a:t>   </a:t>
            </a:r>
            <a:r>
              <a:rPr lang="en-US" altLang="en-US" sz="2400" dirty="0"/>
              <a:t>+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j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k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)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j</a:t>
            </a:r>
            <a:r>
              <a:rPr lang="en-US" altLang="en-US" sz="2400" b="1" baseline="30000" dirty="0" err="1"/>
              <a:t>T</a:t>
            </a:r>
            <a:endParaRPr lang="en-US" altLang="en-US" sz="2400" b="1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) is a scalar = 0 because the only non-zero component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b="1" baseline="30000" dirty="0"/>
              <a:t> </a:t>
            </a:r>
            <a:r>
              <a:rPr lang="en-US" altLang="en-US" sz="2400" dirty="0"/>
              <a:t>is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is zero if k &lt; 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</a:t>
            </a:r>
            <a:r>
              <a:rPr lang="en-US" altLang="en-US" sz="2400" b="1" baseline="-25000" dirty="0"/>
              <a:t>k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M</a:t>
            </a:r>
            <a:r>
              <a:rPr lang="en-US" altLang="en-US" sz="2400" b="1" baseline="-25000" dirty="0"/>
              <a:t>j</a:t>
            </a:r>
            <a:r>
              <a:rPr lang="en-US" altLang="en-US" sz="2400" b="1" baseline="30000" dirty="0"/>
              <a:t>-1 </a:t>
            </a:r>
            <a:r>
              <a:rPr lang="en-US" altLang="en-US" sz="2400" dirty="0"/>
              <a:t>= I +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k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k</a:t>
            </a:r>
            <a:r>
              <a:rPr lang="en-US" altLang="en-US" sz="2400" b="1" baseline="30000" dirty="0" err="1"/>
              <a:t>T</a:t>
            </a:r>
            <a:r>
              <a:rPr lang="en-US" altLang="en-US" sz="2400" b="1" baseline="30000" dirty="0"/>
              <a:t>   </a:t>
            </a:r>
            <a:r>
              <a:rPr lang="en-US" altLang="en-US" sz="2400" dirty="0"/>
              <a:t>+ 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dirty="0" err="1"/>
              <a:t>e</a:t>
            </a:r>
            <a:r>
              <a:rPr lang="en-US" altLang="en-US" sz="2400" b="1" baseline="-25000" dirty="0" err="1"/>
              <a:t>j</a:t>
            </a:r>
            <a:r>
              <a:rPr lang="en-US" altLang="en-US" sz="2400" b="1" baseline="30000" dirty="0" err="1"/>
              <a:t>T</a:t>
            </a:r>
            <a:endParaRPr lang="en-US" altLang="en-US" sz="2400" b="1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 = M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= M</a:t>
            </a:r>
            <a:r>
              <a:rPr lang="en-US" altLang="en-US" sz="2400" baseline="-25000" dirty="0"/>
              <a:t>1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…M</a:t>
            </a:r>
            <a:r>
              <a:rPr lang="en-US" altLang="en-US" sz="2400" baseline="-25000" dirty="0"/>
              <a:t>n-1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= I +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e</a:t>
            </a:r>
            <a:r>
              <a:rPr lang="en-US" altLang="en-US" sz="2400" b="1" baseline="-25000" dirty="0"/>
              <a:t>1</a:t>
            </a:r>
            <a:r>
              <a:rPr lang="en-US" altLang="en-US" sz="2400" b="1" baseline="30000" dirty="0"/>
              <a:t>T   </a:t>
            </a:r>
            <a:r>
              <a:rPr lang="en-US" altLang="en-US" sz="2400" dirty="0"/>
              <a:t>+ … + m</a:t>
            </a:r>
            <a:r>
              <a:rPr lang="en-US" altLang="en-US" sz="2400" baseline="-25000" dirty="0"/>
              <a:t>n-1</a:t>
            </a:r>
            <a:r>
              <a:rPr lang="en-US" altLang="en-US" sz="2400" dirty="0"/>
              <a:t>e</a:t>
            </a:r>
            <a:r>
              <a:rPr lang="en-US" altLang="en-US" sz="2400" b="1" baseline="-25000" dirty="0"/>
              <a:t>n-1</a:t>
            </a:r>
            <a:r>
              <a:rPr lang="en-US" altLang="en-US" sz="2400" b="1" baseline="30000" dirty="0"/>
              <a:t>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  = I + all the outer products used in the reduction of A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upper triangular form (do on board)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3x3 solution by EEMS">
            <a:extLst>
              <a:ext uri="{FF2B5EF4-FFF2-40B4-BE49-F238E27FC236}">
                <a16:creationId xmlns:a16="http://schemas.microsoft.com/office/drawing/2014/main" id="{9F2CB092-FBA3-4A44-A164-0DF2E2B4F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44463"/>
            <a:ext cx="4140200" cy="651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>
            <a:extLst>
              <a:ext uri="{FF2B5EF4-FFF2-40B4-BE49-F238E27FC236}">
                <a16:creationId xmlns:a16="http://schemas.microsoft.com/office/drawing/2014/main" id="{72EDC87B-2461-4666-A8D6-DFB2FDFEA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844" y="1184315"/>
            <a:ext cx="2903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rows 2 and 3 of A changed</a:t>
            </a:r>
          </a:p>
        </p:txBody>
      </p:sp>
      <p:sp>
        <p:nvSpPr>
          <p:cNvPr id="19460" name="TextBox 6">
            <a:extLst>
              <a:ext uri="{FF2B5EF4-FFF2-40B4-BE49-F238E27FC236}">
                <a16:creationId xmlns:a16="http://schemas.microsoft.com/office/drawing/2014/main" id="{DF2D0B2D-1703-4D33-A4C4-7E8154186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252107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Upper triangular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E2F489-4CE2-40E7-A813-46657ED6AFF1}"/>
              </a:ext>
            </a:extLst>
          </p:cNvPr>
          <p:cNvSpPr/>
          <p:nvPr/>
        </p:nvSpPr>
        <p:spPr>
          <a:xfrm>
            <a:off x="4800600" y="836614"/>
            <a:ext cx="2286000" cy="23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2" name="TextBox 3">
            <a:extLst>
              <a:ext uri="{FF2B5EF4-FFF2-40B4-BE49-F238E27FC236}">
                <a16:creationId xmlns:a16="http://schemas.microsoft.com/office/drawing/2014/main" id="{DC96AE53-BEEC-4005-95D7-B1530D32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9" y="166688"/>
            <a:ext cx="124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pivot=1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m=[0,4,4]</a:t>
            </a:r>
            <a:r>
              <a:rPr lang="en-US" altLang="en-US" sz="1800" baseline="30000"/>
              <a:t>T</a:t>
            </a:r>
            <a:endParaRPr lang="en-US" altLang="en-US" sz="1800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E9A17ED2-4BFB-48C0-8DF5-8DEB1DDC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12192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M</a:t>
            </a:r>
            <a:r>
              <a:rPr lang="en-US" altLang="en-US" sz="1800" baseline="-25000"/>
              <a:t>1</a:t>
            </a:r>
            <a:r>
              <a:rPr lang="en-US" altLang="en-US" sz="1800"/>
              <a:t> = </a:t>
            </a:r>
            <a:r>
              <a:rPr lang="en-US" altLang="en-US" sz="1800" b="1"/>
              <a:t>I</a:t>
            </a:r>
            <a:r>
              <a:rPr lang="en-US" altLang="en-US" sz="1800"/>
              <a:t> – </a:t>
            </a:r>
            <a:r>
              <a:rPr lang="en-US" altLang="en-US" sz="1800" b="1"/>
              <a:t>me</a:t>
            </a:r>
            <a:r>
              <a:rPr lang="en-US" altLang="en-US" sz="1800" baseline="-25000"/>
              <a:t>1</a:t>
            </a:r>
            <a:r>
              <a:rPr lang="en-US" altLang="en-US" sz="1800" baseline="30000"/>
              <a:t>T </a:t>
            </a:r>
            <a:endParaRPr lang="en-US" alt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9F91E8-C50F-4515-A963-3FBAF1F929C2}"/>
              </a:ext>
            </a:extLst>
          </p:cNvPr>
          <p:cNvSpPr/>
          <p:nvPr/>
        </p:nvSpPr>
        <p:spPr>
          <a:xfrm>
            <a:off x="4438651" y="1814513"/>
            <a:ext cx="3516313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5" name="TextBox 11">
            <a:extLst>
              <a:ext uri="{FF2B5EF4-FFF2-40B4-BE49-F238E27FC236}">
                <a16:creationId xmlns:a16="http://schemas.microsoft.com/office/drawing/2014/main" id="{8BE76713-60F8-4B7A-B3A9-7265C8C4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563" y="1487488"/>
            <a:ext cx="143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pivot=-4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m=[0,0,0.5]</a:t>
            </a:r>
            <a:r>
              <a:rPr lang="en-US" altLang="en-US" sz="1800" baseline="30000"/>
              <a:t>T</a:t>
            </a:r>
            <a:endParaRPr lang="en-US" altLang="en-US" sz="1800"/>
          </a:p>
        </p:txBody>
      </p:sp>
      <p:sp>
        <p:nvSpPr>
          <p:cNvPr id="19466" name="Rectangle 12">
            <a:extLst>
              <a:ext uri="{FF2B5EF4-FFF2-40B4-BE49-F238E27FC236}">
                <a16:creationId xmlns:a16="http://schemas.microsoft.com/office/drawing/2014/main" id="{ACA0A277-94EA-4283-8CC3-87B0AAA33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6" y="22860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M</a:t>
            </a:r>
            <a:r>
              <a:rPr lang="en-US" altLang="en-US" sz="1800" baseline="-25000"/>
              <a:t>2</a:t>
            </a:r>
            <a:r>
              <a:rPr lang="en-US" altLang="en-US" sz="1800"/>
              <a:t> = </a:t>
            </a:r>
            <a:r>
              <a:rPr lang="en-US" altLang="en-US" sz="1800" b="1"/>
              <a:t>I</a:t>
            </a:r>
            <a:r>
              <a:rPr lang="en-US" altLang="en-US" sz="1800"/>
              <a:t> – </a:t>
            </a:r>
            <a:r>
              <a:rPr lang="en-US" altLang="en-US" sz="1800" b="1"/>
              <a:t>me</a:t>
            </a:r>
            <a:r>
              <a:rPr lang="en-US" altLang="en-US" sz="1800" baseline="-25000"/>
              <a:t>2</a:t>
            </a:r>
            <a:r>
              <a:rPr lang="en-US" altLang="en-US" sz="1800" baseline="30000"/>
              <a:t>T </a:t>
            </a:r>
            <a:endParaRPr lang="en-US" alt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C163BD-4A6D-458B-AA81-37EF72610F07}"/>
              </a:ext>
            </a:extLst>
          </p:cNvPr>
          <p:cNvSpPr/>
          <p:nvPr/>
        </p:nvSpPr>
        <p:spPr>
          <a:xfrm>
            <a:off x="4438650" y="6505575"/>
            <a:ext cx="30289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35E2E7-A623-47B7-BFBC-D4DAC86AB644}"/>
              </a:ext>
            </a:extLst>
          </p:cNvPr>
          <p:cNvSpPr/>
          <p:nvPr/>
        </p:nvSpPr>
        <p:spPr>
          <a:xfrm>
            <a:off x="4189413" y="5208588"/>
            <a:ext cx="2286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9" name="TextBox 6">
            <a:extLst>
              <a:ext uri="{FF2B5EF4-FFF2-40B4-BE49-F238E27FC236}">
                <a16:creationId xmlns:a16="http://schemas.microsoft.com/office/drawing/2014/main" id="{43D885B7-5173-4C28-BC26-1F10C583B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9" y="5138739"/>
            <a:ext cx="285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Solve by back substitution</a:t>
            </a:r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EE92C8AB-A0AE-C81C-422B-6FA7F4A4C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082" y="5929759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Lower triangular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FAF8E3B4-7563-4D4E-9FD5-716C1C10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85800"/>
            <a:ext cx="8153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Solving </a:t>
            </a:r>
            <a:r>
              <a:rPr lang="en-US" altLang="en-US" sz="2000" b="1"/>
              <a:t>Ax</a:t>
            </a:r>
            <a:r>
              <a:rPr lang="en-US" altLang="en-US" sz="2000"/>
              <a:t> =</a:t>
            </a:r>
            <a:r>
              <a:rPr lang="en-US" altLang="en-US" sz="2000" b="1"/>
              <a:t>b</a:t>
            </a:r>
            <a:r>
              <a:rPr lang="en-US" altLang="en-US" sz="2000"/>
              <a:t> by LU factorization of </a:t>
            </a:r>
            <a:r>
              <a:rPr lang="en-US" altLang="en-US" sz="2000" b="1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Given </a:t>
            </a:r>
            <a:r>
              <a:rPr lang="en-US" altLang="en-US" sz="2000" b="1"/>
              <a:t>L</a:t>
            </a:r>
            <a:r>
              <a:rPr lang="en-US" altLang="en-US" sz="2000"/>
              <a:t> and </a:t>
            </a:r>
            <a:r>
              <a:rPr lang="en-US" altLang="en-US" sz="2000" b="1"/>
              <a:t>U</a:t>
            </a:r>
            <a:r>
              <a:rPr lang="en-US" altLang="en-US" sz="2000"/>
              <a:t>, how do I find </a:t>
            </a:r>
            <a:r>
              <a:rPr lang="en-US" altLang="en-US" sz="2000" b="1"/>
              <a:t>x</a:t>
            </a:r>
            <a:r>
              <a:rPr lang="en-US" altLang="en-US" sz="2000"/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</a:t>
            </a:r>
            <a:r>
              <a:rPr lang="en-US" altLang="en-US" sz="2000" b="1"/>
              <a:t>M</a:t>
            </a:r>
            <a:r>
              <a:rPr lang="en-US" altLang="en-US" sz="2000"/>
              <a:t> be the matrix that transforms </a:t>
            </a:r>
            <a:r>
              <a:rPr lang="en-US" altLang="en-US" sz="2000" b="1"/>
              <a:t>A</a:t>
            </a:r>
            <a:r>
              <a:rPr lang="en-US" altLang="en-US" sz="2000"/>
              <a:t> to upper triangular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MatLab’s lu(</a:t>
            </a:r>
            <a:r>
              <a:rPr lang="en-US" altLang="en-US" sz="2000" b="1"/>
              <a:t>A</a:t>
            </a:r>
            <a:r>
              <a:rPr lang="en-US" altLang="en-US" sz="2000"/>
              <a:t>) does not return </a:t>
            </a:r>
            <a:r>
              <a:rPr lang="en-US" altLang="en-US" sz="2000" b="1"/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equation </a:t>
            </a:r>
            <a:r>
              <a:rPr lang="en-US" altLang="en-US" sz="2000" b="1"/>
              <a:t>Ux </a:t>
            </a:r>
            <a:r>
              <a:rPr lang="en-US" altLang="en-US" sz="2000"/>
              <a:t>=</a:t>
            </a:r>
            <a:r>
              <a:rPr lang="en-US" altLang="en-US" sz="2000" b="1"/>
              <a:t> MAx </a:t>
            </a:r>
            <a:r>
              <a:rPr lang="en-US" altLang="en-US" sz="2000"/>
              <a:t>=</a:t>
            </a:r>
            <a:r>
              <a:rPr lang="en-US" altLang="en-US" sz="2000" b="1"/>
              <a:t> Mb </a:t>
            </a:r>
            <a:r>
              <a:rPr lang="en-US" altLang="en-US" sz="2000"/>
              <a:t>=</a:t>
            </a:r>
            <a:r>
              <a:rPr lang="en-US" altLang="en-US" sz="2000" b="1"/>
              <a:t> y</a:t>
            </a:r>
            <a:r>
              <a:rPr lang="en-US" altLang="en-US" sz="2000"/>
              <a:t> can be solved by back substitution if </a:t>
            </a:r>
            <a:r>
              <a:rPr lang="en-US" altLang="en-US" sz="2000" b="1"/>
              <a:t>y </a:t>
            </a:r>
            <a:r>
              <a:rPr lang="en-US" altLang="en-US" sz="2000"/>
              <a:t>is known.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Mb </a:t>
            </a:r>
            <a:r>
              <a:rPr lang="en-US" altLang="en-US" sz="2000"/>
              <a:t>=</a:t>
            </a:r>
            <a:r>
              <a:rPr lang="en-US" altLang="en-US" sz="2000" b="1"/>
              <a:t> y</a:t>
            </a:r>
            <a:r>
              <a:rPr lang="en-US" altLang="en-US" sz="2000"/>
              <a:t> cannot be used to find </a:t>
            </a:r>
            <a:r>
              <a:rPr lang="en-US" altLang="en-US" sz="2000" b="1"/>
              <a:t>y</a:t>
            </a:r>
            <a:r>
              <a:rPr lang="en-US" altLang="en-US" sz="2000"/>
              <a:t> because </a:t>
            </a:r>
            <a:r>
              <a:rPr lang="en-US" altLang="en-US" sz="2000" b="1"/>
              <a:t>M </a:t>
            </a:r>
            <a:r>
              <a:rPr lang="en-US" altLang="en-US" sz="2000"/>
              <a:t>is not known.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Multiply </a:t>
            </a:r>
            <a:r>
              <a:rPr lang="en-US" altLang="en-US" sz="2000" b="1"/>
              <a:t>Ux</a:t>
            </a:r>
            <a:r>
              <a:rPr lang="en-US" altLang="en-US" sz="2000"/>
              <a:t> = </a:t>
            </a:r>
            <a:r>
              <a:rPr lang="en-US" altLang="en-US" sz="2000" b="1"/>
              <a:t>y</a:t>
            </a:r>
            <a:r>
              <a:rPr lang="en-US" altLang="en-US" sz="2000"/>
              <a:t> from the left by </a:t>
            </a:r>
            <a:r>
              <a:rPr lang="en-US" altLang="en-US" sz="2000" b="1"/>
              <a:t>L</a:t>
            </a:r>
            <a:r>
              <a:rPr lang="en-US" alt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LUx</a:t>
            </a:r>
            <a:r>
              <a:rPr lang="en-US" altLang="en-US" sz="2000"/>
              <a:t> = </a:t>
            </a:r>
            <a:r>
              <a:rPr lang="en-US" altLang="en-US" sz="2000" b="1"/>
              <a:t>Ly	</a:t>
            </a:r>
            <a:r>
              <a:rPr lang="en-US" altLang="en-US" sz="2000"/>
              <a:t>Note that </a:t>
            </a:r>
            <a:r>
              <a:rPr lang="en-US" altLang="en-US" sz="2000" b="1"/>
              <a:t>A</a:t>
            </a:r>
            <a:r>
              <a:rPr lang="en-US" altLang="en-US" sz="2000"/>
              <a:t> = </a:t>
            </a:r>
            <a:r>
              <a:rPr lang="en-US" altLang="en-US" sz="2000" b="1"/>
              <a:t>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Ax</a:t>
            </a:r>
            <a:r>
              <a:rPr lang="en-US" altLang="en-US" sz="2000"/>
              <a:t> = </a:t>
            </a:r>
            <a:r>
              <a:rPr lang="en-US" altLang="en-US" sz="2000" b="1"/>
              <a:t>Ly		</a:t>
            </a:r>
            <a:r>
              <a:rPr lang="en-US" altLang="en-US" sz="2000"/>
              <a:t>Note that </a:t>
            </a:r>
            <a:r>
              <a:rPr lang="en-US" altLang="en-US" sz="2000" b="1"/>
              <a:t>Ax </a:t>
            </a:r>
            <a:r>
              <a:rPr lang="en-US" altLang="en-US" sz="2000"/>
              <a:t>=</a:t>
            </a:r>
            <a:r>
              <a:rPr lang="en-US" altLang="en-US" sz="2000" b="1"/>
              <a:t>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b</a:t>
            </a:r>
            <a:r>
              <a:rPr lang="en-US" altLang="en-US" sz="2000"/>
              <a:t> = </a:t>
            </a:r>
            <a:r>
              <a:rPr lang="en-US" altLang="en-US" sz="2000" b="1"/>
              <a:t>Ly </a:t>
            </a:r>
            <a:r>
              <a:rPr lang="en-US" altLang="en-US" sz="2000"/>
              <a:t>solve for </a:t>
            </a:r>
            <a:r>
              <a:rPr lang="en-US" altLang="en-US" sz="2000" b="1"/>
              <a:t>y</a:t>
            </a:r>
            <a:r>
              <a:rPr lang="en-US" altLang="en-US" sz="2000"/>
              <a:t> by forward substitution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Given </a:t>
            </a:r>
            <a:r>
              <a:rPr lang="en-US" altLang="en-US" sz="2000" b="1"/>
              <a:t>y</a:t>
            </a:r>
            <a:r>
              <a:rPr lang="en-US" altLang="en-US" sz="2000"/>
              <a:t>, solve </a:t>
            </a:r>
            <a:r>
              <a:rPr lang="en-US" altLang="en-US" sz="2000" b="1"/>
              <a:t>Ux</a:t>
            </a:r>
            <a:r>
              <a:rPr lang="en-US" altLang="en-US" sz="2000"/>
              <a:t> = </a:t>
            </a:r>
            <a:r>
              <a:rPr lang="en-US" altLang="en-US" sz="2000" b="1"/>
              <a:t>y</a:t>
            </a:r>
            <a:r>
              <a:rPr lang="en-US" altLang="en-US" sz="2000"/>
              <a:t> by back substitution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>
            <a:extLst>
              <a:ext uri="{FF2B5EF4-FFF2-40B4-BE49-F238E27FC236}">
                <a16:creationId xmlns:a16="http://schemas.microsoft.com/office/drawing/2014/main" id="{7B5059B6-5E93-4252-A21B-59C68116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1" y="1485901"/>
            <a:ext cx="940869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LU factorization by naïve Gauss elimination is unstable.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Assumption that pivots are not zero may not be true.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Ax</a:t>
            </a:r>
            <a:r>
              <a:rPr lang="en-US" altLang="en-US" sz="2400" dirty="0"/>
              <a:t>=</a:t>
            </a:r>
            <a:r>
              <a:rPr lang="en-US" altLang="en-US" sz="2400" b="1" dirty="0"/>
              <a:t>b</a:t>
            </a:r>
            <a:r>
              <a:rPr lang="en-US" altLang="en-US" sz="2400" dirty="0"/>
              <a:t> where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symmetric and positive definite is a special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case where assumptions about pivots are always valid.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this case LU factorization of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called “Cholesky” factorization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special types of linear systems">
            <a:extLst>
              <a:ext uri="{FF2B5EF4-FFF2-40B4-BE49-F238E27FC236}">
                <a16:creationId xmlns:a16="http://schemas.microsoft.com/office/drawing/2014/main" id="{9DF4580A-6653-4336-8990-AC54817B7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4" y="135010"/>
            <a:ext cx="9767595" cy="658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674840-7DEC-4BCE-B78A-683328245D0F}"/>
              </a:ext>
            </a:extLst>
          </p:cNvPr>
          <p:cNvSpPr/>
          <p:nvPr/>
        </p:nvSpPr>
        <p:spPr>
          <a:xfrm>
            <a:off x="1961147" y="1768642"/>
            <a:ext cx="8819147" cy="135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2" name="TextBox 2">
            <a:extLst>
              <a:ext uri="{FF2B5EF4-FFF2-40B4-BE49-F238E27FC236}">
                <a16:creationId xmlns:a16="http://schemas.microsoft.com/office/drawing/2014/main" id="{E58AD042-52FA-4A6D-8AC6-F23F1F19E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338" y="4231097"/>
            <a:ext cx="1748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Note! U=L</a:t>
            </a:r>
            <a:r>
              <a:rPr lang="en-US" altLang="en-US" sz="2400" b="1" baseline="30000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9EAAEF3-36EC-411B-9129-BBE6DEF3B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AF6441CA-D9CB-40D3-ADFE-0A657D4F5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Rectangle 10">
            <a:extLst>
              <a:ext uri="{FF2B5EF4-FFF2-40B4-BE49-F238E27FC236}">
                <a16:creationId xmlns:a16="http://schemas.microsoft.com/office/drawing/2014/main" id="{C8250BCC-5CF8-403B-886F-191E182C6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12">
            <a:extLst>
              <a:ext uri="{FF2B5EF4-FFF2-40B4-BE49-F238E27FC236}">
                <a16:creationId xmlns:a16="http://schemas.microsoft.com/office/drawing/2014/main" id="{7B14F324-C461-4FF8-9498-BCF51938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Rectangle 14">
            <a:extLst>
              <a:ext uri="{FF2B5EF4-FFF2-40B4-BE49-F238E27FC236}">
                <a16:creationId xmlns:a16="http://schemas.microsoft.com/office/drawing/2014/main" id="{13E0E220-0490-4183-BC09-E578517F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3" name="Text Box 4">
            <a:extLst>
              <a:ext uri="{FF2B5EF4-FFF2-40B4-BE49-F238E27FC236}">
                <a16:creationId xmlns:a16="http://schemas.microsoft.com/office/drawing/2014/main" id="{EBFF1002-EFBD-4A78-8F7D-83CC1ABCA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09601"/>
            <a:ext cx="8077200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Matrix notation for system of linear equations:</a:t>
            </a: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, where </a:t>
            </a:r>
            <a:r>
              <a:rPr lang="en-US" altLang="en-US" sz="2000" b="1" dirty="0"/>
              <a:t>A </a:t>
            </a:r>
            <a:r>
              <a:rPr lang="en-US" altLang="en-US" sz="2000" dirty="0"/>
              <a:t>is matrix and </a:t>
            </a:r>
            <a:r>
              <a:rPr lang="en-US" altLang="en-US" sz="2000" b="1" dirty="0"/>
              <a:t>x</a:t>
            </a:r>
            <a:r>
              <a:rPr lang="en-US" altLang="en-US" sz="2000" dirty="0"/>
              <a:t> and </a:t>
            </a:r>
            <a:r>
              <a:rPr lang="en-US" altLang="en-US" sz="2000" b="1" dirty="0"/>
              <a:t>b</a:t>
            </a:r>
            <a:r>
              <a:rPr lang="en-US" altLang="en-US" sz="2000" dirty="0"/>
              <a:t> are “column vectors”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</a:t>
            </a:r>
            <a:r>
              <a:rPr lang="en-US" altLang="en-US" sz="2000" dirty="0"/>
              <a:t> is not necessarily 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	x    </a:t>
            </a:r>
            <a:r>
              <a:rPr lang="en-US" altLang="en-US" sz="2000" dirty="0"/>
              <a:t>=</a:t>
            </a:r>
            <a:r>
              <a:rPr lang="en-US" altLang="en-US" sz="2000" b="1" dirty="0"/>
              <a:t>   b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 err="1"/>
              <a:t>mxn</a:t>
            </a:r>
            <a:r>
              <a:rPr lang="en-US" altLang="en-US" sz="2000" i="1" dirty="0"/>
              <a:t>	nx1     mx1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2x2 example: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    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Two vectors are equal if and only if their components are equal.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a</a:t>
            </a:r>
            <a:r>
              <a:rPr lang="en-US" altLang="en-US" sz="2000" baseline="-25000" dirty="0"/>
              <a:t>11</a:t>
            </a:r>
            <a:r>
              <a:rPr lang="en-US" altLang="en-US" sz="2000" dirty="0"/>
              <a:t> 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+ a</a:t>
            </a:r>
            <a:r>
              <a:rPr lang="en-US" altLang="en-US" sz="2000" baseline="-25000" dirty="0"/>
              <a:t>12</a:t>
            </a:r>
            <a:r>
              <a:rPr lang="en-US" altLang="en-US" sz="2000" dirty="0"/>
              <a:t>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= b</a:t>
            </a:r>
            <a:r>
              <a:rPr lang="en-US" altLang="en-US" sz="2000" baseline="-25000" dirty="0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a</a:t>
            </a:r>
            <a:r>
              <a:rPr lang="en-US" altLang="en-US" sz="2000" baseline="-25000" dirty="0"/>
              <a:t>21</a:t>
            </a:r>
            <a:r>
              <a:rPr lang="en-US" altLang="en-US" sz="2000" dirty="0"/>
              <a:t> 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+ a</a:t>
            </a:r>
            <a:r>
              <a:rPr lang="en-US" altLang="en-US" sz="2000" baseline="-25000" dirty="0"/>
              <a:t>22</a:t>
            </a:r>
            <a:r>
              <a:rPr lang="en-US" altLang="en-US" sz="2000" dirty="0"/>
              <a:t>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= b</a:t>
            </a:r>
            <a:r>
              <a:rPr lang="en-US" altLang="en-US" sz="2000" baseline="-25000" dirty="0"/>
              <a:t>2</a:t>
            </a:r>
          </a:p>
        </p:txBody>
      </p:sp>
      <p:graphicFrame>
        <p:nvGraphicFramePr>
          <p:cNvPr id="4104" name="Object 1">
            <a:extLst>
              <a:ext uri="{FF2B5EF4-FFF2-40B4-BE49-F238E27FC236}">
                <a16:creationId xmlns:a16="http://schemas.microsoft.com/office/drawing/2014/main" id="{5F1F1DC9-190C-4475-A1D7-52163877C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3325" y="2708276"/>
          <a:ext cx="29781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673100" progId="Equation.3">
                  <p:embed/>
                </p:oleObj>
              </mc:Choice>
              <mc:Fallback>
                <p:oleObj name="Equation" r:id="rId2" imgW="2108200" imgH="673100" progId="Equation.3">
                  <p:embed/>
                  <p:pic>
                    <p:nvPicPr>
                      <p:cNvPr id="4104" name="Object 1">
                        <a:extLst>
                          <a:ext uri="{FF2B5EF4-FFF2-40B4-BE49-F238E27FC236}">
                            <a16:creationId xmlns:a16="http://schemas.microsoft.com/office/drawing/2014/main" id="{5F1F1DC9-190C-4475-A1D7-52163877C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2708276"/>
                        <a:ext cx="29781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2">
            <a:extLst>
              <a:ext uri="{FF2B5EF4-FFF2-40B4-BE49-F238E27FC236}">
                <a16:creationId xmlns:a16="http://schemas.microsoft.com/office/drawing/2014/main" id="{04C26E53-7B34-41F1-AD68-BB23F8E0B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3659188"/>
          <a:ext cx="30480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673100" progId="Equation.3">
                  <p:embed/>
                </p:oleObj>
              </mc:Choice>
              <mc:Fallback>
                <p:oleObj name="Equation" r:id="rId4" imgW="2070100" imgH="673100" progId="Equation.3">
                  <p:embed/>
                  <p:pic>
                    <p:nvPicPr>
                      <p:cNvPr id="4105" name="Object 2">
                        <a:extLst>
                          <a:ext uri="{FF2B5EF4-FFF2-40B4-BE49-F238E27FC236}">
                            <a16:creationId xmlns:a16="http://schemas.microsoft.com/office/drawing/2014/main" id="{04C26E53-7B34-41F1-AD68-BB23F8E0B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59188"/>
                        <a:ext cx="3048000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Cholesky factorization pseudocode">
            <a:extLst>
              <a:ext uri="{FF2B5EF4-FFF2-40B4-BE49-F238E27FC236}">
                <a16:creationId xmlns:a16="http://schemas.microsoft.com/office/drawing/2014/main" id="{B5C396E4-6B39-4D78-AB82-037C07C3E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50888"/>
            <a:ext cx="76200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5">
            <a:extLst>
              <a:ext uri="{FF2B5EF4-FFF2-40B4-BE49-F238E27FC236}">
                <a16:creationId xmlns:a16="http://schemas.microsoft.com/office/drawing/2014/main" id="{A2AA3F30-1790-4C62-BFB9-43E0F30DA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486400"/>
            <a:ext cx="5080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Note! Cholesky factors “in place”.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Elements of A above diagonal must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 set to zero.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2">
            <a:extLst>
              <a:ext uri="{FF2B5EF4-FFF2-40B4-BE49-F238E27FC236}">
                <a16:creationId xmlns:a16="http://schemas.microsoft.com/office/drawing/2014/main" id="{A7132497-7702-4FE2-B24C-4B0098A4D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9" y="533401"/>
            <a:ext cx="782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My code Cholesky factorization is on the class webpage</a:t>
            </a: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6A96FD76-5235-4699-B216-EA7E68E9A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528" y="995364"/>
            <a:ext cx="5542144" cy="555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">
            <a:extLst>
              <a:ext uri="{FF2B5EF4-FFF2-40B4-BE49-F238E27FC236}">
                <a16:creationId xmlns:a16="http://schemas.microsoft.com/office/drawing/2014/main" id="{EE844987-06A2-4AD7-ACE2-37B67B1F8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498" y="5386890"/>
            <a:ext cx="22878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Above the diagonal,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set elements to zero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MatLab implementation">
            <a:extLst>
              <a:ext uri="{FF2B5EF4-FFF2-40B4-BE49-F238E27FC236}">
                <a16:creationId xmlns:a16="http://schemas.microsoft.com/office/drawing/2014/main" id="{F081C94A-5876-4A43-B875-A87445EC3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5562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1">
            <a:extLst>
              <a:ext uri="{FF2B5EF4-FFF2-40B4-BE49-F238E27FC236}">
                <a16:creationId xmlns:a16="http://schemas.microsoft.com/office/drawing/2014/main" id="{A049BF7F-CF06-4AAC-AC0B-B222721EE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470" y="859803"/>
            <a:ext cx="554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use Cholesky to solve </a:t>
            </a:r>
            <a:r>
              <a:rPr lang="en-US" altLang="en-US" sz="2400" b="1" dirty="0"/>
              <a:t>A</a:t>
            </a:r>
            <a:r>
              <a:rPr lang="en-US" altLang="en-US" sz="2400" dirty="0"/>
              <a:t>x = </a:t>
            </a:r>
            <a:r>
              <a:rPr lang="en-US" altLang="en-US" sz="2400" b="1" dirty="0"/>
              <a:t>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D0450F-D8A9-432A-9A07-06F766E329D6}"/>
              </a:ext>
            </a:extLst>
          </p:cNvPr>
          <p:cNvSpPr/>
          <p:nvPr/>
        </p:nvSpPr>
        <p:spPr>
          <a:xfrm>
            <a:off x="3276600" y="1371600"/>
            <a:ext cx="5562600" cy="258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7" name="TextBox 1">
            <a:extLst>
              <a:ext uri="{FF2B5EF4-FFF2-40B4-BE49-F238E27FC236}">
                <a16:creationId xmlns:a16="http://schemas.microsoft.com/office/drawing/2014/main" id="{6CB18561-BF48-40EB-9E3C-8002BB388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470" y="1471864"/>
            <a:ext cx="566373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A=[4,-1,-1,0;-1,4,0,-1;-1,0,4,-1;0,-1,-1,4];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b=[2;4;8;-6];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L=Cholesky(A);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U=L’;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y=</a:t>
            </a:r>
            <a:r>
              <a:rPr lang="en-US" altLang="en-US" sz="2400" dirty="0" err="1"/>
              <a:t>forsub</a:t>
            </a:r>
            <a:r>
              <a:rPr lang="en-US" altLang="en-US" sz="2400" dirty="0"/>
              <a:t>(</a:t>
            </a:r>
            <a:r>
              <a:rPr lang="en-US" altLang="en-US" sz="2400" dirty="0" err="1"/>
              <a:t>L,b</a:t>
            </a:r>
            <a:r>
              <a:rPr lang="en-US" altLang="en-US" sz="24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x=</a:t>
            </a:r>
            <a:r>
              <a:rPr lang="en-US" altLang="en-US" sz="2400" dirty="0" err="1"/>
              <a:t>backsub</a:t>
            </a:r>
            <a:r>
              <a:rPr lang="en-US" altLang="en-US" sz="2400" dirty="0"/>
              <a:t>(</a:t>
            </a:r>
            <a:r>
              <a:rPr lang="en-US" altLang="en-US" sz="2400" dirty="0" err="1"/>
              <a:t>U,y</a:t>
            </a:r>
            <a:r>
              <a:rPr lang="en-US" altLang="en-US" sz="24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test=A\b;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(test)</a:t>
            </a:r>
          </a:p>
        </p:txBody>
      </p:sp>
    </p:spTree>
    <p:extLst>
      <p:ext uri="{BB962C8B-B14F-4D97-AF65-F5344CB8AC3E}">
        <p14:creationId xmlns:p14="http://schemas.microsoft.com/office/powerpoint/2010/main" val="529786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1502094" y="1558340"/>
            <a:ext cx="93939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 15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Cholesky factorization code on the class web page to solve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2759076" y="2887663"/>
            <a:ext cx="671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</a:t>
            </a:r>
          </a:p>
        </p:txBody>
      </p:sp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6376989" y="2932113"/>
            <a:ext cx="1131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 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2667000" y="706439"/>
            <a:ext cx="184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5607" name="Object 2"/>
          <p:cNvGraphicFramePr>
            <a:graphicFrameLocks noChangeAspect="1"/>
          </p:cNvGraphicFramePr>
          <p:nvPr/>
        </p:nvGraphicFramePr>
        <p:xfrm>
          <a:off x="3338513" y="2432051"/>
          <a:ext cx="2760662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500" imgH="800100" progId="Equation.3">
                  <p:embed/>
                </p:oleObj>
              </mc:Choice>
              <mc:Fallback>
                <p:oleObj name="Equation" r:id="rId2" imgW="1587500" imgH="800100" progId="Equation.3">
                  <p:embed/>
                  <p:pic>
                    <p:nvPicPr>
                      <p:cNvPr id="256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2432051"/>
                        <a:ext cx="2760662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2667000" y="706439"/>
            <a:ext cx="184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5609" name="Object 4"/>
          <p:cNvGraphicFramePr>
            <a:graphicFrameLocks noChangeAspect="1"/>
          </p:cNvGraphicFramePr>
          <p:nvPr/>
        </p:nvGraphicFramePr>
        <p:xfrm>
          <a:off x="7391401" y="2513013"/>
          <a:ext cx="5048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73" imgH="799753" progId="Equation.3">
                  <p:embed/>
                </p:oleObj>
              </mc:Choice>
              <mc:Fallback>
                <p:oleObj name="Equation" r:id="rId4" imgW="291973" imgH="799753" progId="Equation.3">
                  <p:embed/>
                  <p:pic>
                    <p:nvPicPr>
                      <p:cNvPr id="256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2513013"/>
                        <a:ext cx="5048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1148526" y="4357219"/>
            <a:ext cx="949509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your results using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MatLab’s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method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A\b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Hand a copy the command window that shows your script and the results</a:t>
            </a: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6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DED34DA7-0883-46D5-9981-FC94E087F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11" y="381001"/>
            <a:ext cx="11309684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solution of </a:t>
            </a:r>
            <a:r>
              <a:rPr lang="en-US" altLang="en-US" sz="2400" b="1" dirty="0"/>
              <a:t>Ax </a:t>
            </a:r>
            <a:r>
              <a:rPr lang="en-US" altLang="en-US" sz="2400" dirty="0"/>
              <a:t>=</a:t>
            </a:r>
            <a:r>
              <a:rPr lang="en-US" altLang="en-US" sz="2400" b="1" dirty="0"/>
              <a:t> b </a:t>
            </a:r>
            <a:r>
              <a:rPr lang="en-US" altLang="en-US" sz="2400" dirty="0"/>
              <a:t>is a column vector </a:t>
            </a:r>
            <a:r>
              <a:rPr lang="en-US" altLang="en-US" sz="2400" b="1" dirty="0"/>
              <a:t>x</a:t>
            </a:r>
            <a:r>
              <a:rPr lang="en-US" altLang="en-US" sz="2400" dirty="0"/>
              <a:t> whose components define a linear combination of the columns of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that equals column vector </a:t>
            </a:r>
            <a:r>
              <a:rPr lang="en-US" altLang="en-US" sz="2400" b="1" dirty="0"/>
              <a:t>b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There may be no such vector, a unique vector, or multiple vectors.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any </a:t>
            </a:r>
            <a:r>
              <a:rPr lang="en-US" altLang="en-US" sz="2400" b="1" dirty="0"/>
              <a:t>x</a:t>
            </a:r>
            <a:r>
              <a:rPr lang="en-US" altLang="en-US" sz="2400" dirty="0"/>
              <a:t> exist (unique or not), then </a:t>
            </a:r>
            <a:r>
              <a:rPr lang="en-US" altLang="en-US" sz="2400" b="1" dirty="0"/>
              <a:t>Ax </a:t>
            </a:r>
            <a:r>
              <a:rPr lang="en-US" altLang="en-US" sz="2400" dirty="0"/>
              <a:t>=</a:t>
            </a:r>
            <a:r>
              <a:rPr lang="en-US" altLang="en-US" sz="2400" b="1" dirty="0"/>
              <a:t> b </a:t>
            </a:r>
            <a:r>
              <a:rPr lang="en-US" altLang="en-US" sz="2400" dirty="0"/>
              <a:t>is said to by “consistent”.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“non-singular” then there exist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such that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</a:t>
            </a:r>
            <a:r>
              <a:rPr lang="en-US" altLang="en-US" sz="2400" b="1" dirty="0"/>
              <a:t>A</a:t>
            </a:r>
            <a:r>
              <a:rPr lang="en-US" altLang="en-US" sz="2400" dirty="0"/>
              <a:t> = </a:t>
            </a:r>
            <a:r>
              <a:rPr lang="en-US" altLang="en-US" sz="2400" b="1" dirty="0"/>
              <a:t>I, </a:t>
            </a:r>
            <a:r>
              <a:rPr lang="en-US" altLang="en-US" sz="2400" dirty="0"/>
              <a:t>and a unique solution is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</a:t>
            </a:r>
            <a:r>
              <a:rPr lang="en-US" altLang="en-US" sz="2400" b="1" dirty="0"/>
              <a:t>A x = 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</a:t>
            </a:r>
            <a:r>
              <a:rPr lang="en-US" altLang="en-US" sz="2400" b="1" dirty="0"/>
              <a:t>b  </a:t>
            </a:r>
            <a:r>
              <a:rPr lang="en-US" altLang="en-US" sz="2400" dirty="0">
                <a:sym typeface="Symbol" panose="05050102010706020507" pitchFamily="18" charset="2"/>
              </a:rPr>
              <a:t></a:t>
            </a:r>
            <a:r>
              <a:rPr lang="en-US" altLang="en-US" sz="2400" b="1" dirty="0"/>
              <a:t> x = 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</a:t>
            </a:r>
            <a:r>
              <a:rPr lang="en-US" altLang="en-US" sz="2400" b="1" dirty="0"/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Explicit calculation of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</a:t>
            </a:r>
            <a:r>
              <a:rPr lang="en-US" altLang="en-US" sz="2400" u="sng" dirty="0"/>
              <a:t>is not</a:t>
            </a:r>
            <a:r>
              <a:rPr lang="en-US" altLang="en-US" sz="2400" dirty="0"/>
              <a:t> an efficient method to solve linear equations.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Our objective for studying linear system are the following: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1: An efficient method when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a square matrix.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2: Solve </a:t>
            </a:r>
            <a:r>
              <a:rPr lang="en-US" altLang="en-US" sz="2400" b="1" dirty="0"/>
              <a:t>Ax </a:t>
            </a:r>
            <a:r>
              <a:rPr lang="en-US" altLang="en-US" sz="2400" dirty="0"/>
              <a:t>=</a:t>
            </a:r>
            <a:r>
              <a:rPr lang="en-US" altLang="en-US" sz="2400" b="1" dirty="0"/>
              <a:t> b </a:t>
            </a:r>
            <a:r>
              <a:rPr lang="en-US" altLang="en-US" sz="2400" dirty="0"/>
              <a:t>when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not square.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(discussed in the context of linear least squares problem)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4D2D8BD5-EDB4-4C61-9212-93FA202CE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1001"/>
            <a:ext cx="79883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Existence and Uniqueness: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nxn</a:t>
            </a:r>
            <a:r>
              <a:rPr lang="en-US" altLang="en-US" sz="2000"/>
              <a:t> matix </a:t>
            </a:r>
            <a:r>
              <a:rPr lang="en-US" altLang="en-US" sz="2000" b="1"/>
              <a:t>A</a:t>
            </a:r>
            <a:r>
              <a:rPr lang="en-US" altLang="en-US" sz="2000"/>
              <a:t> is </a:t>
            </a:r>
            <a:r>
              <a:rPr lang="en-US" altLang="en-US" sz="2000" i="1"/>
              <a:t>nonsingular</a:t>
            </a:r>
            <a:r>
              <a:rPr lang="en-US" altLang="en-US" sz="2000"/>
              <a:t> if </a:t>
            </a:r>
            <a:r>
              <a:rPr lang="en-US" altLang="en-US" sz="2000" u="sng"/>
              <a:t>any one</a:t>
            </a:r>
            <a:r>
              <a:rPr lang="en-US" altLang="en-US" sz="2000"/>
              <a:t> of the following is true: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(1) </a:t>
            </a:r>
            <a:r>
              <a:rPr lang="en-US" altLang="en-US" sz="2000" b="1"/>
              <a:t>A</a:t>
            </a:r>
            <a:r>
              <a:rPr lang="en-US" altLang="en-US" sz="2000"/>
              <a:t> has an inverse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(2) det(</a:t>
            </a:r>
            <a:r>
              <a:rPr lang="en-US" altLang="en-US" sz="2000" b="1"/>
              <a:t>A</a:t>
            </a:r>
            <a:r>
              <a:rPr lang="en-US" altLang="en-US" sz="2000"/>
              <a:t>)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(3) rank(</a:t>
            </a:r>
            <a:r>
              <a:rPr lang="en-US" altLang="en-US" sz="2000" b="1"/>
              <a:t>A</a:t>
            </a:r>
            <a:r>
              <a:rPr lang="en-US" altLang="en-US" sz="2000"/>
              <a:t>) = </a:t>
            </a:r>
            <a:r>
              <a:rPr lang="en-US" altLang="en-US" sz="2000" i="1"/>
              <a:t>n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(rank = max number linearly independent rows or columns)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(4) for any </a:t>
            </a:r>
            <a:r>
              <a:rPr lang="en-US" altLang="en-US" sz="2000" b="1"/>
              <a:t>z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</a:t>
            </a:r>
            <a:r>
              <a:rPr lang="en-US" altLang="en-US" sz="2000" b="1"/>
              <a:t>0</a:t>
            </a:r>
            <a:r>
              <a:rPr lang="en-US" altLang="en-US" sz="2000"/>
              <a:t>, </a:t>
            </a:r>
            <a:r>
              <a:rPr lang="en-US" altLang="en-US" sz="2000" b="1"/>
              <a:t>A z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</a:t>
            </a:r>
            <a:r>
              <a:rPr lang="en-US" altLang="en-US" sz="20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non of these are true, then </a:t>
            </a:r>
            <a:r>
              <a:rPr lang="en-US" altLang="en-US" sz="2000" b="1"/>
              <a:t>A</a:t>
            </a:r>
            <a:r>
              <a:rPr lang="en-US" altLang="en-US" sz="2000"/>
              <a:t> is singular.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</a:t>
            </a:r>
            <a:r>
              <a:rPr lang="en-US" altLang="en-US" sz="2000" b="1"/>
              <a:t>A</a:t>
            </a:r>
            <a:r>
              <a:rPr lang="en-US" altLang="en-US" sz="2000"/>
              <a:t> is singular then, depending on </a:t>
            </a:r>
            <a:r>
              <a:rPr lang="en-US" altLang="en-US" sz="2000" b="1"/>
              <a:t>b</a:t>
            </a:r>
            <a:r>
              <a:rPr lang="en-US" altLang="en-US" sz="2000"/>
              <a:t>, one of the following is true: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(1) no solution exist (</a:t>
            </a:r>
            <a:r>
              <a:rPr lang="en-US" altLang="en-US" sz="2000" i="1"/>
              <a:t>inconsistent</a:t>
            </a:r>
            <a:r>
              <a:rPr lang="en-US" altLang="en-US" sz="2000"/>
              <a:t>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(2) infinitely many solutions exist (</a:t>
            </a:r>
            <a:r>
              <a:rPr lang="en-US" altLang="en-US" sz="2000" i="1"/>
              <a:t>consistent</a:t>
            </a:r>
            <a:r>
              <a:rPr lang="en-US" altLang="en-US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</a:t>
            </a:r>
            <a:r>
              <a:rPr lang="en-US" altLang="en-US" sz="2000"/>
              <a:t> is singular and </a:t>
            </a:r>
            <a:r>
              <a:rPr lang="en-US" altLang="en-US" sz="2000" b="1"/>
              <a:t>Ax</a:t>
            </a:r>
            <a:r>
              <a:rPr lang="en-US" altLang="en-US" sz="2000"/>
              <a:t> = </a:t>
            </a:r>
            <a:r>
              <a:rPr lang="en-US" altLang="en-US" sz="2000" b="1"/>
              <a:t>b</a:t>
            </a:r>
            <a:r>
              <a:rPr lang="en-US" altLang="en-US" sz="2000"/>
              <a:t> has a solution, then there must be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z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</a:t>
            </a:r>
            <a:r>
              <a:rPr lang="en-US" altLang="en-US" sz="2000" b="1"/>
              <a:t>0</a:t>
            </a:r>
            <a:r>
              <a:rPr lang="en-US" altLang="en-US" sz="2000"/>
              <a:t> such that </a:t>
            </a:r>
            <a:r>
              <a:rPr lang="en-US" altLang="en-US" sz="2000" b="1"/>
              <a:t>Az</a:t>
            </a:r>
            <a:r>
              <a:rPr lang="en-US" altLang="en-US" sz="2000"/>
              <a:t> = </a:t>
            </a:r>
            <a:r>
              <a:rPr lang="en-US" altLang="en-US" sz="20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Then </a:t>
            </a:r>
            <a:r>
              <a:rPr lang="en-US" altLang="en-US" sz="2000" b="1"/>
              <a:t>A(x</a:t>
            </a:r>
            <a:r>
              <a:rPr lang="en-US" altLang="en-US" sz="2000"/>
              <a:t> + </a:t>
            </a:r>
            <a:r>
              <a:rPr lang="en-US" altLang="en-US" sz="2000">
                <a:latin typeface="Symbol" panose="05050102010706020507" pitchFamily="18" charset="2"/>
              </a:rPr>
              <a:t>g</a:t>
            </a:r>
            <a:r>
              <a:rPr lang="en-US" altLang="en-US" sz="2000" b="1"/>
              <a:t>z</a:t>
            </a:r>
            <a:r>
              <a:rPr lang="en-US" altLang="en-US" sz="2000"/>
              <a:t>) = </a:t>
            </a:r>
            <a:r>
              <a:rPr lang="en-US" altLang="en-US" sz="2000" b="1"/>
              <a:t>Ax</a:t>
            </a:r>
            <a:r>
              <a:rPr lang="en-US" altLang="en-US" sz="2000"/>
              <a:t> + </a:t>
            </a:r>
            <a:r>
              <a:rPr lang="en-US" altLang="en-US" sz="2000" b="1">
                <a:latin typeface="Symbol" panose="05050102010706020507" pitchFamily="18" charset="2"/>
              </a:rPr>
              <a:t>g</a:t>
            </a:r>
            <a:r>
              <a:rPr lang="en-US" altLang="en-US" sz="2000" b="1"/>
              <a:t>Az</a:t>
            </a:r>
            <a:r>
              <a:rPr lang="en-US" altLang="en-US" sz="2000"/>
              <a:t> = </a:t>
            </a:r>
            <a:r>
              <a:rPr lang="en-US" altLang="en-US" sz="2000" b="1"/>
              <a:t>b:</a:t>
            </a:r>
            <a:r>
              <a:rPr lang="en-US" altLang="en-US" sz="2000"/>
              <a:t>   </a:t>
            </a:r>
            <a:r>
              <a:rPr lang="en-US" altLang="en-US" sz="2000" b="1"/>
              <a:t>x</a:t>
            </a:r>
            <a:r>
              <a:rPr lang="en-US" altLang="en-US" sz="2000"/>
              <a:t> + </a:t>
            </a:r>
            <a:r>
              <a:rPr lang="en-US" altLang="en-US" sz="2000">
                <a:latin typeface="Symbol" panose="05050102010706020507" pitchFamily="18" charset="2"/>
              </a:rPr>
              <a:t>g</a:t>
            </a:r>
            <a:r>
              <a:rPr lang="en-US" altLang="en-US" sz="2000" b="1"/>
              <a:t>z</a:t>
            </a:r>
            <a:r>
              <a:rPr lang="en-US" altLang="en-US" sz="2000"/>
              <a:t> is a solution for any scalar </a:t>
            </a:r>
            <a:r>
              <a:rPr lang="en-US" altLang="en-US" sz="2000">
                <a:latin typeface="Symbol" panose="05050102010706020507" pitchFamily="18" charset="2"/>
              </a:rPr>
              <a:t>g</a:t>
            </a:r>
            <a:r>
              <a:rPr lang="en-US" altLang="en-US" sz="20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44DAFED1-632C-4DED-ABF0-96F38A26F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2601"/>
            <a:ext cx="862488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 is defined as the set of all vectors that can be formed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by linear combinations of the columns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non-singular and </a:t>
            </a:r>
            <a:r>
              <a:rPr lang="en-US" altLang="en-US" sz="2000" b="1" dirty="0"/>
              <a:t>Ax</a:t>
            </a:r>
            <a:r>
              <a:rPr lang="en-US" altLang="en-US" sz="2000" dirty="0"/>
              <a:t>=</a:t>
            </a:r>
            <a:r>
              <a:rPr lang="en-US" altLang="en-US" sz="2000" b="1" dirty="0"/>
              <a:t>b</a:t>
            </a:r>
            <a:r>
              <a:rPr lang="en-US" altLang="en-US" sz="2000" dirty="0"/>
              <a:t>, then </a:t>
            </a:r>
            <a:r>
              <a:rPr lang="en-US" altLang="en-US" sz="2000" b="1" dirty="0"/>
              <a:t>x</a:t>
            </a:r>
            <a:r>
              <a:rPr lang="en-US" altLang="en-US" sz="2000" dirty="0"/>
              <a:t>=</a:t>
            </a:r>
            <a:r>
              <a:rPr lang="en-US" altLang="en-US" sz="2000" b="1" dirty="0"/>
              <a:t>A</a:t>
            </a:r>
            <a:r>
              <a:rPr lang="en-US" altLang="en-US" sz="2000" b="1" baseline="30000" dirty="0"/>
              <a:t>-1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the unique vector in 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that is the solution of </a:t>
            </a:r>
            <a:r>
              <a:rPr lang="en-US" altLang="en-US" sz="2000" b="1" dirty="0"/>
              <a:t>Ax=b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singular and </a:t>
            </a:r>
            <a:r>
              <a:rPr lang="en-US" altLang="en-US" sz="2000" b="1" dirty="0"/>
              <a:t>A 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 </a:t>
            </a:r>
            <a:r>
              <a:rPr lang="en-US" altLang="en-US" sz="2000" dirty="0"/>
              <a:t> is inconsistent, then </a:t>
            </a:r>
            <a:r>
              <a:rPr lang="en-US" altLang="en-US" sz="2000" b="1" dirty="0"/>
              <a:t>b </a:t>
            </a:r>
            <a:r>
              <a:rPr lang="en-US" altLang="en-US" sz="2000" b="1" dirty="0">
                <a:sym typeface="Symbol" panose="05050102010706020507" pitchFamily="18" charset="2"/>
              </a:rPr>
              <a:t></a:t>
            </a:r>
            <a:r>
              <a:rPr lang="en-US" altLang="en-US" sz="2000" b="1" dirty="0"/>
              <a:t> </a:t>
            </a:r>
            <a:r>
              <a:rPr lang="en-US" altLang="en-US" sz="2000" dirty="0"/>
              <a:t>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singular and </a:t>
            </a:r>
            <a:r>
              <a:rPr lang="en-US" altLang="en-US" sz="2000" b="1" dirty="0"/>
              <a:t>A 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 </a:t>
            </a:r>
            <a:r>
              <a:rPr lang="en-US" altLang="en-US" sz="2000" dirty="0"/>
              <a:t> is consistent, then </a:t>
            </a:r>
            <a:r>
              <a:rPr lang="en-US" altLang="en-US" sz="2000" b="1" dirty="0"/>
              <a:t>b </a:t>
            </a:r>
            <a:r>
              <a:rPr lang="en-US" altLang="en-US" sz="2000" b="1" dirty="0">
                <a:sym typeface="Symbol" panose="05050102010706020507" pitchFamily="18" charset="2"/>
              </a:rPr>
              <a:t></a:t>
            </a:r>
            <a:r>
              <a:rPr lang="en-US" altLang="en-US" sz="2000" b="1" dirty="0"/>
              <a:t> </a:t>
            </a:r>
            <a:r>
              <a:rPr lang="en-US" altLang="en-US" sz="2000" dirty="0"/>
              <a:t>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).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FBE8B333-9E79-4A47-A734-2CBE3AC1F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9906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Span of a matrix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706353B1-27E4-490C-815C-63449FBD8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367168"/>
            <a:ext cx="1077176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Solving Linear Systems: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General strategy to solve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b="1" dirty="0"/>
              <a:t>b</a:t>
            </a:r>
            <a:r>
              <a:rPr lang="en-US" altLang="en-US" sz="2400" dirty="0"/>
              <a:t> is to transform</a:t>
            </a:r>
            <a:r>
              <a:rPr lang="en-US" altLang="en-US" sz="2400" b="1" dirty="0"/>
              <a:t> </a:t>
            </a:r>
            <a:r>
              <a:rPr lang="en-US" altLang="en-US" sz="2400" dirty="0"/>
              <a:t>the system in a way that does not affect the solution but renders it easier to calculate.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Let </a:t>
            </a:r>
            <a:r>
              <a:rPr lang="en-US" altLang="en-US" sz="2400" b="1" dirty="0"/>
              <a:t>M</a:t>
            </a:r>
            <a:r>
              <a:rPr lang="en-US" altLang="en-US" sz="2400" dirty="0"/>
              <a:t> by any nonsingular matrix and </a:t>
            </a:r>
            <a:r>
              <a:rPr lang="en-US" altLang="en-US" sz="2400" b="1" dirty="0"/>
              <a:t>z</a:t>
            </a:r>
            <a:r>
              <a:rPr lang="en-US" altLang="en-US" sz="2400" dirty="0"/>
              <a:t> be the solution of </a:t>
            </a:r>
            <a:r>
              <a:rPr lang="en-US" altLang="en-US" sz="2400" b="1" dirty="0" err="1"/>
              <a:t>MAz</a:t>
            </a:r>
            <a:r>
              <a:rPr lang="en-US" altLang="en-US" sz="2400" dirty="0"/>
              <a:t> = </a:t>
            </a:r>
            <a:r>
              <a:rPr lang="en-US" altLang="en-US" sz="2400" b="1" dirty="0"/>
              <a:t>Mb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400" dirty="0"/>
              <a:t>Then </a:t>
            </a:r>
            <a:r>
              <a:rPr lang="pl-PL" altLang="en-US" sz="2400" b="1" dirty="0"/>
              <a:t>z</a:t>
            </a:r>
            <a:r>
              <a:rPr lang="pl-PL" altLang="en-US" sz="2400" dirty="0"/>
              <a:t> = (</a:t>
            </a:r>
            <a:r>
              <a:rPr lang="pl-PL" altLang="en-US" sz="2400" b="1" dirty="0"/>
              <a:t>MA</a:t>
            </a:r>
            <a:r>
              <a:rPr lang="pl-PL" altLang="en-US" sz="2400" dirty="0"/>
              <a:t>)</a:t>
            </a:r>
            <a:r>
              <a:rPr lang="pl-PL" altLang="en-US" sz="2400" b="1" baseline="30000" dirty="0"/>
              <a:t>-1</a:t>
            </a:r>
            <a:r>
              <a:rPr lang="pl-PL" altLang="en-US" sz="2400" dirty="0"/>
              <a:t> </a:t>
            </a:r>
            <a:r>
              <a:rPr lang="pl-PL" altLang="en-US" sz="2400" b="1" dirty="0"/>
              <a:t>Mb</a:t>
            </a:r>
            <a:r>
              <a:rPr lang="pl-PL" altLang="en-US" sz="2400" dirty="0"/>
              <a:t> = </a:t>
            </a:r>
            <a:r>
              <a:rPr lang="pl-PL" altLang="en-US" sz="2400" b="1" dirty="0"/>
              <a:t>A</a:t>
            </a:r>
            <a:r>
              <a:rPr lang="pl-PL" altLang="en-US" sz="2400" b="1" baseline="30000" dirty="0"/>
              <a:t>-1</a:t>
            </a:r>
            <a:r>
              <a:rPr lang="pl-PL" altLang="en-US" sz="2400" dirty="0"/>
              <a:t> </a:t>
            </a:r>
            <a:r>
              <a:rPr lang="pl-PL" altLang="en-US" sz="2400" b="1" dirty="0"/>
              <a:t>M</a:t>
            </a:r>
            <a:r>
              <a:rPr lang="pl-PL" altLang="en-US" sz="2400" b="1" baseline="30000" dirty="0"/>
              <a:t>-1</a:t>
            </a:r>
            <a:r>
              <a:rPr lang="pl-PL" altLang="en-US" sz="2400" dirty="0"/>
              <a:t> </a:t>
            </a:r>
            <a:r>
              <a:rPr lang="pl-PL" altLang="en-US" sz="2400" b="1" dirty="0"/>
              <a:t>M b</a:t>
            </a:r>
            <a:r>
              <a:rPr lang="pl-PL" altLang="en-US" sz="2400" dirty="0"/>
              <a:t> = </a:t>
            </a:r>
            <a:r>
              <a:rPr lang="pl-PL" altLang="en-US" sz="2400" b="1" dirty="0"/>
              <a:t>A</a:t>
            </a:r>
            <a:r>
              <a:rPr lang="pl-PL" altLang="en-US" sz="2400" b="1" baseline="30000" dirty="0"/>
              <a:t>-1</a:t>
            </a:r>
            <a:r>
              <a:rPr lang="pl-PL" altLang="en-US" sz="2400" dirty="0"/>
              <a:t> </a:t>
            </a:r>
            <a:r>
              <a:rPr lang="pl-PL" altLang="en-US" sz="2400" b="1" dirty="0"/>
              <a:t>b</a:t>
            </a:r>
            <a:r>
              <a:rPr lang="pl-PL" altLang="en-US" sz="2400" dirty="0"/>
              <a:t> = </a:t>
            </a:r>
            <a:r>
              <a:rPr lang="pl-PL" altLang="en-US" sz="2400" b="1" dirty="0"/>
              <a:t>x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Call “pre-multiplying” or “multiply from the left” by </a:t>
            </a:r>
            <a:r>
              <a:rPr lang="en-US" altLang="en-US" sz="2400" b="1" dirty="0"/>
              <a:t>M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Pre-multiplying by a nonsingular matrix does not change the solution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</a:t>
            </a:r>
            <a:r>
              <a:rPr lang="en-US" altLang="en-US" sz="2400" b="1" dirty="0"/>
              <a:t>Ax </a:t>
            </a:r>
            <a:r>
              <a:rPr lang="en-US" altLang="en-US" sz="2400" dirty="0"/>
              <a:t>= </a:t>
            </a:r>
            <a:r>
              <a:rPr lang="en-US" altLang="en-US" sz="2400" b="1" dirty="0"/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repeated use of this fact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b="1" dirty="0"/>
              <a:t>b</a:t>
            </a:r>
            <a:r>
              <a:rPr lang="en-US" altLang="en-US" sz="2400" dirty="0"/>
              <a:t> can be reduced to a “triangular” system that can be solver by successive substitution.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C39CAE0-C501-47D6-A54D-DBB40D5DB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33" y="533401"/>
            <a:ext cx="1076826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Triangular Linear Systems: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 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 general,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in </a:t>
            </a: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“triangular” if it enables solution by successive substitution.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Permutation of rows or columns allows a general triangular matrix to take the </a:t>
            </a:r>
            <a:r>
              <a:rPr lang="en-US" altLang="en-US" sz="2000" i="1" dirty="0"/>
              <a:t>upper triangular</a:t>
            </a:r>
            <a:r>
              <a:rPr lang="en-US" altLang="en-US" sz="2000" dirty="0"/>
              <a:t> form defined by (</a:t>
            </a:r>
            <a:r>
              <a:rPr lang="en-US" altLang="en-US" sz="2000" dirty="0" err="1"/>
              <a:t>a</a:t>
            </a:r>
            <a:r>
              <a:rPr lang="en-US" altLang="en-US" sz="2000" b="1" baseline="-25000" dirty="0" err="1"/>
              <a:t>jk</a:t>
            </a:r>
            <a:r>
              <a:rPr lang="en-US" altLang="en-US" sz="2000" b="1" baseline="-25000" dirty="0"/>
              <a:t> </a:t>
            </a:r>
            <a:r>
              <a:rPr lang="en-US" altLang="en-US" sz="2000" dirty="0"/>
              <a:t>= 0 if j &gt; k) or the </a:t>
            </a:r>
            <a:r>
              <a:rPr lang="en-US" altLang="en-US" sz="2000" i="1" dirty="0"/>
              <a:t>lower triangular</a:t>
            </a:r>
            <a:r>
              <a:rPr lang="en-US" altLang="en-US" sz="2000" dirty="0"/>
              <a:t> form defined by (</a:t>
            </a:r>
            <a:r>
              <a:rPr lang="en-US" altLang="en-US" sz="2000" dirty="0" err="1"/>
              <a:t>a</a:t>
            </a:r>
            <a:r>
              <a:rPr lang="en-US" altLang="en-US" sz="2000" b="1" baseline="-25000" dirty="0" err="1"/>
              <a:t>jk</a:t>
            </a:r>
            <a:r>
              <a:rPr lang="en-US" altLang="en-US" sz="2000" dirty="0"/>
              <a:t> = 0 if j &lt; 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a upper triangular matrix, solve </a:t>
            </a:r>
            <a:r>
              <a:rPr lang="en-US" altLang="en-US" sz="2000" b="1" dirty="0"/>
              <a:t>A 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by backward substitution (pseudo-code in text p252)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a lower triangular matrix, solve </a:t>
            </a:r>
            <a:r>
              <a:rPr lang="en-US" altLang="en-US" sz="2000" b="1" dirty="0"/>
              <a:t>A 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by forward substitution</a:t>
            </a:r>
          </a:p>
        </p:txBody>
      </p:sp>
      <p:grpSp>
        <p:nvGrpSpPr>
          <p:cNvPr id="9219" name="Group 4">
            <a:extLst>
              <a:ext uri="{FF2B5EF4-FFF2-40B4-BE49-F238E27FC236}">
                <a16:creationId xmlns:a16="http://schemas.microsoft.com/office/drawing/2014/main" id="{8E6DCF5D-DC06-4F58-8792-5DB13F286D7C}"/>
              </a:ext>
            </a:extLst>
          </p:cNvPr>
          <p:cNvGrpSpPr>
            <a:grpSpLocks/>
          </p:cNvGrpSpPr>
          <p:nvPr/>
        </p:nvGrpSpPr>
        <p:grpSpPr bwMode="auto">
          <a:xfrm>
            <a:off x="2522621" y="4469623"/>
            <a:ext cx="4572000" cy="1158329"/>
            <a:chOff x="1010653" y="4113288"/>
            <a:chExt cx="4572000" cy="1158307"/>
          </a:xfrm>
        </p:grpSpPr>
        <p:sp>
          <p:nvSpPr>
            <p:cNvPr id="9221" name="Rectangle 3">
              <a:extLst>
                <a:ext uri="{FF2B5EF4-FFF2-40B4-BE49-F238E27FC236}">
                  <a16:creationId xmlns:a16="http://schemas.microsoft.com/office/drawing/2014/main" id="{CFBD8528-BD2F-4AE3-837B-8FC8FF220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653" y="4113288"/>
              <a:ext cx="4572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en-US" sz="1800" dirty="0"/>
                <a:t>x</a:t>
              </a:r>
              <a:r>
                <a:rPr lang="pl-PL" altLang="en-US" sz="1800" b="1" baseline="-25000" dirty="0"/>
                <a:t>1</a:t>
              </a:r>
              <a:r>
                <a:rPr lang="pl-PL" altLang="en-US" sz="1800" dirty="0"/>
                <a:t> = b</a:t>
              </a:r>
              <a:r>
                <a:rPr lang="pl-PL" altLang="en-US" sz="1800" b="1" baseline="-25000" dirty="0"/>
                <a:t>1</a:t>
              </a:r>
              <a:r>
                <a:rPr lang="pl-PL" altLang="en-US" sz="1800" dirty="0"/>
                <a:t>/a</a:t>
              </a:r>
              <a:r>
                <a:rPr lang="pl-PL" altLang="en-US" sz="1800" b="1" baseline="-25000" dirty="0"/>
                <a:t>11</a:t>
              </a:r>
              <a:r>
                <a:rPr lang="pl-PL" altLang="en-US" sz="1800" dirty="0"/>
                <a:t>		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en-US" sz="1800" dirty="0"/>
                <a:t>x</a:t>
              </a:r>
              <a:r>
                <a:rPr lang="pl-PL" altLang="en-US" sz="1800" b="1" baseline="-25000" dirty="0"/>
                <a:t>j</a:t>
              </a:r>
              <a:r>
                <a:rPr lang="pl-PL" altLang="en-US" sz="1800" dirty="0"/>
                <a:t> = (b</a:t>
              </a:r>
              <a:r>
                <a:rPr lang="pl-PL" altLang="en-US" sz="1800" b="1" baseline="-25000" dirty="0"/>
                <a:t>j</a:t>
              </a:r>
              <a:r>
                <a:rPr lang="pl-PL" altLang="en-US" sz="1800" dirty="0"/>
                <a:t> -</a:t>
              </a:r>
              <a:r>
                <a:rPr lang="en-US" altLang="en-US" sz="1800" dirty="0"/>
                <a:t>              </a:t>
              </a:r>
              <a:r>
                <a:rPr lang="pl-PL" altLang="en-US" sz="1800" dirty="0"/>
                <a:t> )/a</a:t>
              </a:r>
              <a:r>
                <a:rPr lang="pl-PL" altLang="en-US" sz="1800" b="1" baseline="-25000" dirty="0"/>
                <a:t>jj</a:t>
              </a:r>
              <a:r>
                <a:rPr lang="pl-PL" altLang="en-US" sz="1800" dirty="0"/>
                <a:t>	j = 2,3, ...,n</a:t>
              </a:r>
            </a:p>
          </p:txBody>
        </p:sp>
        <p:graphicFrame>
          <p:nvGraphicFramePr>
            <p:cNvPr id="9222" name="Object 5">
              <a:extLst>
                <a:ext uri="{FF2B5EF4-FFF2-40B4-BE49-F238E27FC236}">
                  <a16:creationId xmlns:a16="http://schemas.microsoft.com/office/drawing/2014/main" id="{246E18BC-D09A-40F2-A50D-F9D3B32CC1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2419563"/>
                </p:ext>
              </p:extLst>
            </p:nvPr>
          </p:nvGraphicFramePr>
          <p:xfrm>
            <a:off x="1925052" y="4490545"/>
            <a:ext cx="914400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20474" imgH="444307" progId="Equation.3">
                    <p:embed/>
                  </p:oleObj>
                </mc:Choice>
                <mc:Fallback>
                  <p:oleObj name="Equation" r:id="rId2" imgW="520474" imgH="444307" progId="Equation.3">
                    <p:embed/>
                    <p:pic>
                      <p:nvPicPr>
                        <p:cNvPr id="9222" name="Object 5">
                          <a:extLst>
                            <a:ext uri="{FF2B5EF4-FFF2-40B4-BE49-F238E27FC236}">
                              <a16:creationId xmlns:a16="http://schemas.microsoft.com/office/drawing/2014/main" id="{246E18BC-D09A-40F2-A50D-F9D3B32CC1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5052" y="4490545"/>
                          <a:ext cx="914400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0" name="TextBox 1">
            <a:extLst>
              <a:ext uri="{FF2B5EF4-FFF2-40B4-BE49-F238E27FC236}">
                <a16:creationId xmlns:a16="http://schemas.microsoft.com/office/drawing/2014/main" id="{8C3E9BE3-4659-44BE-8C97-9E0F7686A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83" y="5862934"/>
            <a:ext cx="10488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Functions for forward and backward substitution are on the class web page.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88B3EF7A-E8DB-4622-A327-74DBB0E3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0"/>
            <a:ext cx="7162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Solution of </a:t>
            </a:r>
            <a:r>
              <a:rPr lang="en-US" altLang="en-US" sz="2400" b="1"/>
              <a:t>Ax</a:t>
            </a:r>
            <a:r>
              <a:rPr lang="en-US" altLang="en-US" sz="2400"/>
              <a:t> = </a:t>
            </a:r>
            <a:r>
              <a:rPr lang="en-US" altLang="en-US" sz="2400" b="1"/>
              <a:t>b</a:t>
            </a:r>
            <a:r>
              <a:rPr lang="en-US" altLang="en-US" sz="2400"/>
              <a:t> by Gaussian Elimination: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Gaussian elimination (naïve or with pivoting) uses elementary elimination matrices</a:t>
            </a:r>
            <a:r>
              <a:rPr lang="en-US" altLang="en-US" sz="2400" b="1"/>
              <a:t> </a:t>
            </a:r>
            <a:r>
              <a:rPr lang="en-US" altLang="en-US" sz="2400"/>
              <a:t>to find a matrix </a:t>
            </a:r>
            <a:r>
              <a:rPr lang="en-US" altLang="en-US" sz="2400" b="1"/>
              <a:t>M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such that </a:t>
            </a:r>
            <a:r>
              <a:rPr lang="en-US" altLang="en-US" sz="2400" b="1"/>
              <a:t>MAx </a:t>
            </a:r>
            <a:r>
              <a:rPr lang="en-US" altLang="en-US" sz="2400"/>
              <a:t>= </a:t>
            </a:r>
            <a:r>
              <a:rPr lang="en-US" altLang="en-US" sz="2400" b="1"/>
              <a:t>Mb</a:t>
            </a:r>
            <a:r>
              <a:rPr lang="en-US" altLang="en-US" sz="2400"/>
              <a:t> is an upper triangular system.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ransform column vector by EEMs">
            <a:extLst>
              <a:ext uri="{FF2B5EF4-FFF2-40B4-BE49-F238E27FC236}">
                <a16:creationId xmlns:a16="http://schemas.microsoft.com/office/drawing/2014/main" id="{22CF2FB6-7359-4F6B-9AA0-20E89FFE1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132" y="381000"/>
            <a:ext cx="7411067" cy="42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1">
            <a:extLst>
              <a:ext uri="{FF2B5EF4-FFF2-40B4-BE49-F238E27FC236}">
                <a16:creationId xmlns:a16="http://schemas.microsoft.com/office/drawing/2014/main" id="{0892C1E5-D0B5-4BD6-B72A-786A5587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928856"/>
            <a:ext cx="3375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 =  a</a:t>
            </a:r>
            <a:r>
              <a:rPr lang="en-US" altLang="en-US" sz="2800" baseline="-25000" dirty="0"/>
              <a:t>k+1</a:t>
            </a:r>
            <a:r>
              <a:rPr lang="en-US" altLang="en-US" sz="2800" dirty="0"/>
              <a:t> /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98CA64-BA14-439C-96E4-B1627A14852D}"/>
              </a:ext>
            </a:extLst>
          </p:cNvPr>
          <p:cNvSpPr/>
          <p:nvPr/>
        </p:nvSpPr>
        <p:spPr>
          <a:xfrm>
            <a:off x="3801938" y="1089027"/>
            <a:ext cx="2438400" cy="6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952021-9F85-4845-9951-662BDE2134B2}"/>
              </a:ext>
            </a:extLst>
          </p:cNvPr>
          <p:cNvSpPr/>
          <p:nvPr/>
        </p:nvSpPr>
        <p:spPr>
          <a:xfrm>
            <a:off x="2743200" y="1958976"/>
            <a:ext cx="6781800" cy="32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70" name="TextBox 8">
            <a:extLst>
              <a:ext uri="{FF2B5EF4-FFF2-40B4-BE49-F238E27FC236}">
                <a16:creationId xmlns:a16="http://schemas.microsoft.com/office/drawing/2014/main" id="{14ADE281-019D-47BC-9424-BCEA71A0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699" y="1308102"/>
            <a:ext cx="3932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general, if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 is non-zero:</a:t>
            </a:r>
          </a:p>
        </p:txBody>
      </p:sp>
      <p:graphicFrame>
        <p:nvGraphicFramePr>
          <p:cNvPr id="11271" name="Object 1">
            <a:extLst>
              <a:ext uri="{FF2B5EF4-FFF2-40B4-BE49-F238E27FC236}">
                <a16:creationId xmlns:a16="http://schemas.microsoft.com/office/drawing/2014/main" id="{33813B48-BC24-4942-8912-6C8629AB8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998636"/>
              </p:ext>
            </p:extLst>
          </p:nvPr>
        </p:nvGraphicFramePr>
        <p:xfrm>
          <a:off x="3801938" y="1023352"/>
          <a:ext cx="2595563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20227" imgH="609336" progId="Equation.3">
                  <p:embed/>
                </p:oleObj>
              </mc:Choice>
              <mc:Fallback>
                <p:oleObj name="Equation" r:id="rId3" imgW="1320227" imgH="609336" progId="Equation.3">
                  <p:embed/>
                  <p:pic>
                    <p:nvPicPr>
                      <p:cNvPr id="11271" name="Object 1">
                        <a:extLst>
                          <a:ext uri="{FF2B5EF4-FFF2-40B4-BE49-F238E27FC236}">
                            <a16:creationId xmlns:a16="http://schemas.microsoft.com/office/drawing/2014/main" id="{33813B48-BC24-4942-8912-6C8629AB83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938" y="1023352"/>
                        <a:ext cx="2595563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Box 4">
            <a:extLst>
              <a:ext uri="{FF2B5EF4-FFF2-40B4-BE49-F238E27FC236}">
                <a16:creationId xmlns:a16="http://schemas.microsoft.com/office/drawing/2014/main" id="{2968727D-E9AC-48FB-BDC7-ED9B2FE9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8" y="4857165"/>
            <a:ext cx="3741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Note similarity of </a:t>
            </a:r>
            <a:r>
              <a:rPr lang="en-US" altLang="en-US" sz="2400" b="1" dirty="0"/>
              <a:t>M</a:t>
            </a:r>
            <a:r>
              <a:rPr lang="en-US" altLang="en-US" sz="2400" dirty="0"/>
              <a:t> to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identity matrix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1750</Words>
  <Application>Microsoft Office PowerPoint</Application>
  <PresentationFormat>Widescreen</PresentationFormat>
  <Paragraphs>241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54</cp:revision>
  <cp:lastPrinted>2023-04-11T04:10:51Z</cp:lastPrinted>
  <dcterms:created xsi:type="dcterms:W3CDTF">2015-08-24T20:50:38Z</dcterms:created>
  <dcterms:modified xsi:type="dcterms:W3CDTF">2024-03-19T16:44:37Z</dcterms:modified>
</cp:coreProperties>
</file>