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457" r:id="rId3"/>
    <p:sldId id="298" r:id="rId4"/>
    <p:sldId id="474" r:id="rId5"/>
    <p:sldId id="475" r:id="rId6"/>
    <p:sldId id="477" r:id="rId7"/>
    <p:sldId id="451" r:id="rId8"/>
    <p:sldId id="514" r:id="rId9"/>
    <p:sldId id="473" r:id="rId10"/>
    <p:sldId id="516" r:id="rId11"/>
    <p:sldId id="352" r:id="rId12"/>
    <p:sldId id="480" r:id="rId13"/>
    <p:sldId id="520" r:id="rId14"/>
    <p:sldId id="523" r:id="rId15"/>
    <p:sldId id="521" r:id="rId16"/>
    <p:sldId id="524" r:id="rId17"/>
    <p:sldId id="389" r:id="rId18"/>
    <p:sldId id="489" r:id="rId19"/>
    <p:sldId id="488" r:id="rId20"/>
    <p:sldId id="490" r:id="rId21"/>
    <p:sldId id="390" r:id="rId22"/>
    <p:sldId id="492" r:id="rId23"/>
    <p:sldId id="391" r:id="rId24"/>
    <p:sldId id="522" r:id="rId25"/>
    <p:sldId id="517" r:id="rId26"/>
    <p:sldId id="519" r:id="rId27"/>
    <p:sldId id="478" r:id="rId28"/>
    <p:sldId id="518" r:id="rId29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45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90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20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6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61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30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81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7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34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91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0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CF03-CA79-47CC-8884-FA0F774640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1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>
            <a:extLst>
              <a:ext uri="{FF2B5EF4-FFF2-40B4-BE49-F238E27FC236}">
                <a16:creationId xmlns:a16="http://schemas.microsoft.com/office/drawing/2014/main" id="{2098CC65-6C5C-40B1-9C32-999BA9C22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1" y="2819400"/>
            <a:ext cx="47139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Systems of Differential Equations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>
            <a:extLst>
              <a:ext uri="{FF2B5EF4-FFF2-40B4-BE49-F238E27FC236}">
                <a16:creationId xmlns:a16="http://schemas.microsoft.com/office/drawing/2014/main" id="{3F263F68-52CA-4841-A482-0F9648FD6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650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Box 2">
            <a:extLst>
              <a:ext uri="{FF2B5EF4-FFF2-40B4-BE49-F238E27FC236}">
                <a16:creationId xmlns:a16="http://schemas.microsoft.com/office/drawing/2014/main" id="{A1EBD2F9-90B8-42BD-8F42-A6370B249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6975" y="990601"/>
            <a:ext cx="7664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eulersys solution of x’ = -3y, y’ = x/3 compared to exact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F52729AF-2DD3-4DFD-9AE6-D533D28F5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5804" y="4158498"/>
            <a:ext cx="2082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PD x(t=4) = 8.68%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PD y(t=4) = 8.21%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653F0023-7ABE-46FD-8036-F6FD352BB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752600"/>
            <a:ext cx="4572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[</a:t>
            </a:r>
            <a:r>
              <a:rPr lang="en-US" altLang="en-US" sz="2000" dirty="0" err="1"/>
              <a:t>t,XM</a:t>
            </a:r>
            <a:r>
              <a:rPr lang="en-US" altLang="en-US" sz="2000" dirty="0"/>
              <a:t>]=</a:t>
            </a:r>
            <a:r>
              <a:rPr lang="en-US" altLang="en-US" sz="2000" dirty="0" err="1"/>
              <a:t>ex_Eulersys</a:t>
            </a:r>
            <a:r>
              <a:rPr lang="en-US" altLang="en-US" sz="2000" dirty="0"/>
              <a:t>(fh,t0,x0,tmax,npts)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n=npts-1;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h=(tmax-t0)/n;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t(1)=t0;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XM(1,</a:t>
            </a:r>
            <a:r>
              <a:rPr lang="en-US" altLang="en-US" sz="2000" dirty="0">
                <a:sym typeface="Wingdings" panose="05000000000000000000" pitchFamily="2" charset="2"/>
              </a:rPr>
              <a:t>:)=x0;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for k=1:n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  t(k+1)=t(k)+h;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  x=XM(k,:);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  k1=h*</a:t>
            </a:r>
            <a:r>
              <a:rPr lang="en-US" altLang="en-US" sz="2000" dirty="0" err="1">
                <a:sym typeface="Wingdings" panose="05000000000000000000" pitchFamily="2" charset="2"/>
              </a:rPr>
              <a:t>fh</a:t>
            </a:r>
            <a:r>
              <a:rPr lang="en-US" altLang="en-US" sz="2000" dirty="0">
                <a:sym typeface="Wingdings" panose="05000000000000000000" pitchFamily="2" charset="2"/>
              </a:rPr>
              <a:t>(t(k),x);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  k2=h*</a:t>
            </a:r>
            <a:r>
              <a:rPr lang="en-US" altLang="en-US" sz="2000" dirty="0" err="1">
                <a:sym typeface="Wingdings" panose="05000000000000000000" pitchFamily="2" charset="2"/>
              </a:rPr>
              <a:t>fh</a:t>
            </a:r>
            <a:r>
              <a:rPr lang="en-US" altLang="en-US" sz="2000" dirty="0">
                <a:sym typeface="Wingdings" panose="05000000000000000000" pitchFamily="2" charset="2"/>
              </a:rPr>
              <a:t>(t(k+1),x+k1):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  XM(k+1,:)=XM(k,:)+(k1+k2)/2;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ym typeface="Wingdings" panose="05000000000000000000" pitchFamily="2" charset="2"/>
              </a:rPr>
              <a:t>fh</a:t>
            </a:r>
            <a:r>
              <a:rPr lang="en-US" altLang="en-US" sz="2000" dirty="0">
                <a:sym typeface="Wingdings" panose="05000000000000000000" pitchFamily="2" charset="2"/>
              </a:rPr>
              <a:t> returns a row vector</a:t>
            </a:r>
          </a:p>
        </p:txBody>
      </p:sp>
      <p:sp>
        <p:nvSpPr>
          <p:cNvPr id="53251" name="TextBox 1">
            <a:extLst>
              <a:ext uri="{FF2B5EF4-FFF2-40B4-BE49-F238E27FC236}">
                <a16:creationId xmlns:a16="http://schemas.microsoft.com/office/drawing/2014/main" id="{758F0A18-29B4-4219-A33D-507A95731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6" y="2286001"/>
            <a:ext cx="4297363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[t, x]=</a:t>
            </a:r>
            <a:r>
              <a:rPr lang="en-US" altLang="en-US" sz="2000" dirty="0" err="1"/>
              <a:t>ex_Euler</a:t>
            </a:r>
            <a:r>
              <a:rPr lang="en-US" altLang="en-US" sz="2000" dirty="0"/>
              <a:t>(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, t0, x0, </a:t>
            </a:r>
            <a:r>
              <a:rPr lang="en-US" altLang="en-US" sz="2000" dirty="0" err="1"/>
              <a:t>tmax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npts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n=npts-1;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h=(tmax-t0)/n;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t(1)=t0;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x(1)=x0;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for k=1:n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t(k+1)=t(k)+h;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k1=h*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(t(k),x(k));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k2=h*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(t(k+1),x(k)+k1);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x(k+1)=x(k)+(k1+k2)/2;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</a:t>
            </a:r>
          </a:p>
        </p:txBody>
      </p:sp>
      <p:sp>
        <p:nvSpPr>
          <p:cNvPr id="53252" name="TextBox 2">
            <a:extLst>
              <a:ext uri="{FF2B5EF4-FFF2-40B4-BE49-F238E27FC236}">
                <a16:creationId xmlns:a16="http://schemas.microsoft.com/office/drawing/2014/main" id="{EF4A4096-BAC7-446A-91A4-034669A52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3425" y="533401"/>
            <a:ext cx="63325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Given </a:t>
            </a:r>
            <a:r>
              <a:rPr lang="en-US" altLang="en-US" sz="2400" dirty="0" err="1"/>
              <a:t>ex_Euler</a:t>
            </a:r>
            <a:r>
              <a:rPr lang="en-US" altLang="en-US" sz="2400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write </a:t>
            </a:r>
            <a:r>
              <a:rPr lang="en-US" altLang="en-US" sz="2400" dirty="0" err="1"/>
              <a:t>ex_Eulersys</a:t>
            </a:r>
            <a:r>
              <a:rPr lang="en-US" altLang="en-US" sz="2400" dirty="0"/>
              <a:t> with no additional for loops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D94056-3B88-4F02-AFA9-CED152295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09" y="2521118"/>
            <a:ext cx="105597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solution of x’ = -3y, y’ = x/3 for 0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 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extended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Euler’s method with 100 points when x(0)=3 and y(0)=0.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Modify script for EulersysV2 to run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ex_Eulersys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919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38585F-837A-9314-D875-CA826B9BC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DBE2D2F-66D9-F615-9978-9B2C59970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356" y="439655"/>
            <a:ext cx="10740191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of x’ = -3y, y’ = x/3 for 0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 by Euler’s method with 100 points when x(0)=3 and y(0)=0.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ex_Eulersys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(@xpsysL15_S7,0,[3,0],4,100);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(:,1));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plot(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t,XM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(:,2));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linspace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(0,4,10);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=3*cos(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=sin(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plot(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tex,xex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,’*r’)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plot(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tex,yex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,’*b’)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hold off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pdx=100*abs((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(10)-XM(100,1))/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(10));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pdy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=100*abs((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(10)-XM(100,2))/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(10));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([t(100),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pdx,pdy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97879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9658FD73-53FB-D433-95B9-8972699C4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221" y="188494"/>
            <a:ext cx="8641347" cy="6481011"/>
          </a:xfrm>
          <a:prstGeom prst="rect">
            <a:avLst/>
          </a:prstGeom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4B2561AA-4E1A-2477-23FC-CB7702345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4541" y="2185319"/>
            <a:ext cx="2210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PD x(t=4) = 0.123%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PD y(t=4) = 0.097%</a:t>
            </a:r>
          </a:p>
        </p:txBody>
      </p:sp>
    </p:spTree>
    <p:extLst>
      <p:ext uri="{BB962C8B-B14F-4D97-AF65-F5344CB8AC3E}">
        <p14:creationId xmlns:p14="http://schemas.microsoft.com/office/powerpoint/2010/main" val="40710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2464C-8242-9593-CD8D-A75D80266D76}"/>
              </a:ext>
            </a:extLst>
          </p:cNvPr>
          <p:cNvSpPr txBox="1"/>
          <p:nvPr/>
        </p:nvSpPr>
        <p:spPr>
          <a:xfrm>
            <a:off x="4174958" y="2707105"/>
            <a:ext cx="5198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ode45 for a system of equations</a:t>
            </a:r>
          </a:p>
        </p:txBody>
      </p:sp>
    </p:spTree>
    <p:extLst>
      <p:ext uri="{BB962C8B-B14F-4D97-AF65-F5344CB8AC3E}">
        <p14:creationId xmlns:p14="http://schemas.microsoft.com/office/powerpoint/2010/main" val="2086782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>
            <a:extLst>
              <a:ext uri="{FF2B5EF4-FFF2-40B4-BE49-F238E27FC236}">
                <a16:creationId xmlns:a16="http://schemas.microsoft.com/office/drawing/2014/main" id="{58B4BBBF-017B-4F76-9788-B7E9FB35B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75" y="1066801"/>
            <a:ext cx="1111717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MAIN to use ode45 is similar to that used to run EulersysV2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ex_Eulersys</a:t>
            </a:r>
            <a:r>
              <a:rPr lang="en-US" altLang="en-US" sz="2400" dirty="0"/>
              <a:t> except that ode45 requires </a:t>
            </a:r>
            <a:r>
              <a:rPr lang="en-US" altLang="en-US" sz="2400" dirty="0" err="1"/>
              <a:t>tspan</a:t>
            </a:r>
            <a:r>
              <a:rPr lang="en-US" altLang="en-US" sz="2400" dirty="0"/>
              <a:t> instead of t0, </a:t>
            </a:r>
            <a:r>
              <a:rPr lang="en-US" altLang="en-US" sz="2400" dirty="0" err="1"/>
              <a:t>tmax</a:t>
            </a:r>
            <a:r>
              <a:rPr lang="en-US" altLang="en-US" sz="2400" dirty="0"/>
              <a:t>, and </a:t>
            </a:r>
            <a:r>
              <a:rPr lang="en-US" altLang="en-US" sz="2400" dirty="0" err="1"/>
              <a:t>npts</a:t>
            </a:r>
            <a:r>
              <a:rPr lang="en-US" altLang="en-U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ode45 also requires that the encoder return a column vector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 the system x’=-3y and y’=x/3 encoder could be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function f=</a:t>
            </a:r>
            <a:r>
              <a:rPr lang="en-US" altLang="en-US" sz="2400" dirty="0" err="1"/>
              <a:t>xpsys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f1=-3*x(2);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f2=x(1)/3;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f=[f1;f2];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>
            <a:extLst>
              <a:ext uri="{FF2B5EF4-FFF2-40B4-BE49-F238E27FC236}">
                <a16:creationId xmlns:a16="http://schemas.microsoft.com/office/drawing/2014/main" id="{F5A4D60B-F73A-4FA3-9154-797921E65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081" y="858253"/>
            <a:ext cx="301710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apply ode45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x’ = t +x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 –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y’ = t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 – x+y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x(0) = 3; y(0)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Write the encoder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Do on board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>
            <a:extLst>
              <a:ext uri="{FF2B5EF4-FFF2-40B4-BE49-F238E27FC236}">
                <a16:creationId xmlns:a16="http://schemas.microsoft.com/office/drawing/2014/main" id="{8C0FF09C-E3CF-4E95-AEC0-B529EF546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93712"/>
            <a:ext cx="547630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apply ode45 to  x’ = t +x</a:t>
            </a:r>
            <a:r>
              <a:rPr lang="en-US" altLang="en-US" sz="2000" b="1" baseline="30000" dirty="0"/>
              <a:t>2</a:t>
            </a:r>
            <a:r>
              <a:rPr lang="en-US" altLang="en-US" sz="2000" dirty="0"/>
              <a:t> –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		y’ = t</a:t>
            </a:r>
            <a:r>
              <a:rPr lang="en-US" altLang="en-US" sz="2000" b="1" baseline="30000" dirty="0"/>
              <a:t>2</a:t>
            </a:r>
            <a:r>
              <a:rPr lang="en-US" altLang="en-US" sz="2000" dirty="0"/>
              <a:t> – x+y</a:t>
            </a:r>
            <a:r>
              <a:rPr lang="en-US" altLang="en-US" sz="2000" b="1" baseline="30000" dirty="0"/>
              <a:t>2</a:t>
            </a:r>
            <a:r>
              <a:rPr lang="en-US" altLang="en-US" sz="2000" dirty="0"/>
              <a:t>; x(0) = 3; y(0)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Write the encoder</a:t>
            </a:r>
          </a:p>
        </p:txBody>
      </p:sp>
      <p:pic>
        <p:nvPicPr>
          <p:cNvPr id="56323" name="Picture 2">
            <a:extLst>
              <a:ext uri="{FF2B5EF4-FFF2-40B4-BE49-F238E27FC236}">
                <a16:creationId xmlns:a16="http://schemas.microsoft.com/office/drawing/2014/main" id="{ED663DF5-EDD0-4ADA-90CF-B8EC5EDF1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600200"/>
            <a:ext cx="8010525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99FC605-3E1F-4276-9CDF-4594DF5D8C0A}"/>
              </a:ext>
            </a:extLst>
          </p:cNvPr>
          <p:cNvSpPr/>
          <p:nvPr/>
        </p:nvSpPr>
        <p:spPr>
          <a:xfrm>
            <a:off x="2362200" y="1600200"/>
            <a:ext cx="80010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80C872-97DA-4343-9856-B806A3101D21}"/>
              </a:ext>
            </a:extLst>
          </p:cNvPr>
          <p:cNvSpPr/>
          <p:nvPr/>
        </p:nvSpPr>
        <p:spPr>
          <a:xfrm>
            <a:off x="4391526" y="4419600"/>
            <a:ext cx="2286000" cy="320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12FC2D-4B09-4446-8632-C6EBDB8DF352}"/>
              </a:ext>
            </a:extLst>
          </p:cNvPr>
          <p:cNvSpPr txBox="1"/>
          <p:nvPr/>
        </p:nvSpPr>
        <p:spPr>
          <a:xfrm>
            <a:off x="4382000" y="437111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45(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t,x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>
            <a:extLst>
              <a:ext uri="{FF2B5EF4-FFF2-40B4-BE49-F238E27FC236}">
                <a16:creationId xmlns:a16="http://schemas.microsoft.com/office/drawing/2014/main" id="{3494ADDD-84F7-4A6C-BD28-75D7C45D4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33601"/>
            <a:ext cx="45351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apply ode45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x’ = t +x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 – y;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y’ = t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 – x+y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x(0) = 3; y(0)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Write the main for 0</a:t>
            </a:r>
            <a:r>
              <a:rPr lang="en-US" altLang="en-US" sz="2800" u="sng" dirty="0"/>
              <a:t>&lt;</a:t>
            </a:r>
            <a:r>
              <a:rPr lang="en-US" altLang="en-US" sz="2800" dirty="0"/>
              <a:t>t</a:t>
            </a:r>
            <a:r>
              <a:rPr lang="en-US" altLang="en-US" sz="2800" u="sng" dirty="0"/>
              <a:t>&lt;</a:t>
            </a:r>
            <a:r>
              <a:rPr lang="en-US" altLang="en-US" sz="2800" dirty="0"/>
              <a:t>0.38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Make a </a:t>
            </a:r>
            <a:r>
              <a:rPr lang="en-US" altLang="en-US" sz="2800" dirty="0" err="1"/>
              <a:t>semilog</a:t>
            </a:r>
            <a:r>
              <a:rPr lang="en-US" altLang="en-US" sz="2800" dirty="0"/>
              <a:t> plot of x(t)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Do on board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>
            <a:extLst>
              <a:ext uri="{FF2B5EF4-FFF2-40B4-BE49-F238E27FC236}">
                <a16:creationId xmlns:a16="http://schemas.microsoft.com/office/drawing/2014/main" id="{248F3C8C-7DAF-4654-BAAD-8841CAF2B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1722439"/>
            <a:ext cx="82835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Solver</a:t>
            </a:r>
            <a:r>
              <a:rPr lang="en-US" altLang="en-US" sz="2000" dirty="0"/>
              <a:t>: advances matrix XM(t) </a:t>
            </a:r>
            <a:r>
              <a:rPr lang="en-US" altLang="en-US" sz="2000" dirty="0">
                <a:cs typeface="Arial" panose="020B0604020202020204" pitchFamily="34" charset="0"/>
              </a:rPr>
              <a:t>→ XM(</a:t>
            </a:r>
            <a:r>
              <a:rPr lang="en-US" altLang="en-US" sz="2000" dirty="0" err="1">
                <a:cs typeface="Arial" panose="020B0604020202020204" pitchFamily="34" charset="0"/>
              </a:rPr>
              <a:t>t+h</a:t>
            </a:r>
            <a:r>
              <a:rPr lang="en-US" altLang="en-US" sz="2000" dirty="0">
                <a:cs typeface="Arial" panose="020B0604020202020204" pitchFamily="34" charset="0"/>
              </a:rPr>
              <a:t>), with columns that are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solutions to a system of differential equations. Independent of any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particular system of ODEs.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Arial" panose="020B0604020202020204" pitchFamily="34" charset="0"/>
              </a:rPr>
              <a:t>Encoder</a:t>
            </a:r>
            <a:r>
              <a:rPr lang="en-US" altLang="en-US" sz="2000" dirty="0">
                <a:cs typeface="Arial" panose="020B0604020202020204" pitchFamily="34" charset="0"/>
              </a:rPr>
              <a:t>: m-file that tells solver how to calculate x’(t) for all of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unknowns in the system of interest.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Arial" panose="020B0604020202020204" pitchFamily="34" charset="0"/>
              </a:rPr>
              <a:t>Main</a:t>
            </a:r>
            <a:r>
              <a:rPr lang="en-US" altLang="en-US" sz="2000" dirty="0">
                <a:cs typeface="Arial" panose="020B0604020202020204" pitchFamily="34" charset="0"/>
              </a:rPr>
              <a:t>: Defines initial conditions and domain of solution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Sets solver parameters (number of points, error tolerance, </a:t>
            </a:r>
            <a:r>
              <a:rPr lang="en-US" altLang="en-US" sz="2000" dirty="0" err="1">
                <a:cs typeface="Arial" panose="020B0604020202020204" pitchFamily="34" charset="0"/>
              </a:rPr>
              <a:t>etc</a:t>
            </a:r>
            <a:r>
              <a:rPr lang="en-US" altLang="en-US" sz="2000" dirty="0">
                <a:cs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Calls solver for the system of ODEs defined by encoder,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Analyzes the results.</a:t>
            </a: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760233CE-EE99-43E6-95C2-D432BFE87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37465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Components of MatLab codes to solve systems of differential equations</a:t>
            </a:r>
          </a:p>
        </p:txBody>
      </p:sp>
      <p:grpSp>
        <p:nvGrpSpPr>
          <p:cNvPr id="41988" name="Group 16">
            <a:extLst>
              <a:ext uri="{FF2B5EF4-FFF2-40B4-BE49-F238E27FC236}">
                <a16:creationId xmlns:a16="http://schemas.microsoft.com/office/drawing/2014/main" id="{E5111216-CDA6-4242-B732-5371F18110A1}"/>
              </a:ext>
            </a:extLst>
          </p:cNvPr>
          <p:cNvGrpSpPr>
            <a:grpSpLocks/>
          </p:cNvGrpSpPr>
          <p:nvPr/>
        </p:nvGrpSpPr>
        <p:grpSpPr bwMode="auto">
          <a:xfrm>
            <a:off x="6934201" y="452438"/>
            <a:ext cx="2822575" cy="1135062"/>
            <a:chOff x="5410199" y="452486"/>
            <a:chExt cx="2822340" cy="1134558"/>
          </a:xfrm>
        </p:grpSpPr>
        <p:sp>
          <p:nvSpPr>
            <p:cNvPr id="41989" name="TextBox 2">
              <a:extLst>
                <a:ext uri="{FF2B5EF4-FFF2-40B4-BE49-F238E27FC236}">
                  <a16:creationId xmlns:a16="http://schemas.microsoft.com/office/drawing/2014/main" id="{CAFFE894-F1C8-4C56-B65B-1F53AF705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452486"/>
              <a:ext cx="74090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main</a:t>
              </a:r>
            </a:p>
          </p:txBody>
        </p:sp>
        <p:sp>
          <p:nvSpPr>
            <p:cNvPr id="41990" name="TextBox 3">
              <a:extLst>
                <a:ext uri="{FF2B5EF4-FFF2-40B4-BE49-F238E27FC236}">
                  <a16:creationId xmlns:a16="http://schemas.microsoft.com/office/drawing/2014/main" id="{1E1B6218-DDC4-4155-A8E6-47C35115C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3390" y="1154821"/>
              <a:ext cx="8691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solver</a:t>
              </a:r>
              <a:endParaRPr lang="en-US" altLang="en-US" sz="1800"/>
            </a:p>
          </p:txBody>
        </p:sp>
        <p:sp>
          <p:nvSpPr>
            <p:cNvPr id="41991" name="TextBox 4">
              <a:extLst>
                <a:ext uri="{FF2B5EF4-FFF2-40B4-BE49-F238E27FC236}">
                  <a16:creationId xmlns:a16="http://schemas.microsoft.com/office/drawing/2014/main" id="{490E06A8-4838-4B27-A32A-81A3E1DBA1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199" y="1186934"/>
              <a:ext cx="111120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encoder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0F70069-96B8-4481-BB0E-93713826EF7A}"/>
                </a:ext>
              </a:extLst>
            </p:cNvPr>
            <p:cNvCxnSpPr/>
            <p:nvPr/>
          </p:nvCxnSpPr>
          <p:spPr>
            <a:xfrm>
              <a:off x="6837243" y="761911"/>
              <a:ext cx="685743" cy="39352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BC93AA1-1CD1-495D-8D2F-E70A608CD76D}"/>
                </a:ext>
              </a:extLst>
            </p:cNvPr>
            <p:cNvCxnSpPr/>
            <p:nvPr/>
          </p:nvCxnSpPr>
          <p:spPr>
            <a:xfrm>
              <a:off x="6521356" y="1418844"/>
              <a:ext cx="85082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F1837D-0A05-4799-AAEF-2468D53ACB05}"/>
              </a:ext>
            </a:extLst>
          </p:cNvPr>
          <p:cNvSpPr/>
          <p:nvPr/>
        </p:nvSpPr>
        <p:spPr>
          <a:xfrm>
            <a:off x="2090737" y="2743200"/>
            <a:ext cx="8010525" cy="289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371" name="TextBox 2">
            <a:extLst>
              <a:ext uri="{FF2B5EF4-FFF2-40B4-BE49-F238E27FC236}">
                <a16:creationId xmlns:a16="http://schemas.microsoft.com/office/drawing/2014/main" id="{9D71FED5-A3E6-4200-B51B-87303BAD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438400"/>
            <a:ext cx="6669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tspan</a:t>
            </a:r>
            <a:r>
              <a:rPr lang="en-US" altLang="en-US" sz="2400" dirty="0"/>
              <a:t> = [0,0.38];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x0=[3,2];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[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]=ode45(@xpsys_cp2_p475_CK6,tspan,x0);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5F8F40-3885-4F35-B299-91E1D1C6F088}"/>
              </a:ext>
            </a:extLst>
          </p:cNvPr>
          <p:cNvSpPr/>
          <p:nvPr/>
        </p:nvSpPr>
        <p:spPr>
          <a:xfrm>
            <a:off x="5678906" y="3248526"/>
            <a:ext cx="3729789" cy="390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72482A-14C6-4F5F-834A-4B6F06413810}"/>
              </a:ext>
            </a:extLst>
          </p:cNvPr>
          <p:cNvSpPr txBox="1"/>
          <p:nvPr/>
        </p:nvSpPr>
        <p:spPr>
          <a:xfrm>
            <a:off x="2895600" y="3184544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	45,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tspan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x0);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semilog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t,x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(:,1);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>
            <a:extLst>
              <a:ext uri="{FF2B5EF4-FFF2-40B4-BE49-F238E27FC236}">
                <a16:creationId xmlns:a16="http://schemas.microsoft.com/office/drawing/2014/main" id="{54233486-2802-453A-B0BF-BB6B15708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685801"/>
            <a:ext cx="69135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Apply ode45 to x’ = t +x</a:t>
            </a:r>
            <a:r>
              <a:rPr lang="en-US" altLang="en-US" sz="2000" b="1" baseline="30000"/>
              <a:t>2</a:t>
            </a:r>
            <a:r>
              <a:rPr lang="en-US" altLang="en-US" sz="2000"/>
              <a:t> – y; y’ = t</a:t>
            </a:r>
            <a:r>
              <a:rPr lang="en-US" altLang="en-US" sz="2000" b="1" baseline="30000"/>
              <a:t>2</a:t>
            </a:r>
            <a:r>
              <a:rPr lang="en-US" altLang="en-US" sz="2000"/>
              <a:t> – x+y</a:t>
            </a:r>
            <a:r>
              <a:rPr lang="en-US" altLang="en-US" sz="2000" b="1" baseline="30000"/>
              <a:t>2</a:t>
            </a:r>
            <a:r>
              <a:rPr lang="en-US" altLang="en-US" sz="2000"/>
              <a:t>; x(0) = 3; y(0) 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Sometimes ode45 fails</a:t>
            </a:r>
          </a:p>
        </p:txBody>
      </p:sp>
      <p:pic>
        <p:nvPicPr>
          <p:cNvPr id="59395" name="Picture 2">
            <a:extLst>
              <a:ext uri="{FF2B5EF4-FFF2-40B4-BE49-F238E27FC236}">
                <a16:creationId xmlns:a16="http://schemas.microsoft.com/office/drawing/2014/main" id="{DF6E5F4D-0416-4339-B201-B2E64804F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9328873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9D83DD-92A2-4746-85AB-B58F19834824}"/>
              </a:ext>
            </a:extLst>
          </p:cNvPr>
          <p:cNvSpPr/>
          <p:nvPr/>
        </p:nvSpPr>
        <p:spPr>
          <a:xfrm>
            <a:off x="1684421" y="4114799"/>
            <a:ext cx="9456821" cy="2057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ODE45 failure">
            <a:extLst>
              <a:ext uri="{FF2B5EF4-FFF2-40B4-BE49-F238E27FC236}">
                <a16:creationId xmlns:a16="http://schemas.microsoft.com/office/drawing/2014/main" id="{B3EB73FB-EE87-4C86-BE69-DC3F25510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66294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ext Box 6">
            <a:extLst>
              <a:ext uri="{FF2B5EF4-FFF2-40B4-BE49-F238E27FC236}">
                <a16:creationId xmlns:a16="http://schemas.microsoft.com/office/drawing/2014/main" id="{54206FBA-9AC8-4C41-90EE-12969481D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276601"/>
            <a:ext cx="342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Very rapid change in solution </a:t>
            </a:r>
            <a:r>
              <a:rPr lang="en-US" altLang="en-US" sz="1800">
                <a:cs typeface="Arial" panose="020B0604020202020204" pitchFamily="34" charset="0"/>
              </a:rPr>
              <a:t>→</a:t>
            </a:r>
          </a:p>
        </p:txBody>
      </p:sp>
      <p:sp>
        <p:nvSpPr>
          <p:cNvPr id="60420" name="Text Box 7">
            <a:extLst>
              <a:ext uri="{FF2B5EF4-FFF2-40B4-BE49-F238E27FC236}">
                <a16:creationId xmlns:a16="http://schemas.microsoft.com/office/drawing/2014/main" id="{1E42BFF6-E91A-499D-AD14-D440E09E4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4838" y="533401"/>
            <a:ext cx="61515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ODE45 solution for system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x’ = t +x</a:t>
            </a:r>
            <a:r>
              <a:rPr lang="en-US" altLang="en-US" sz="2400" b="1" baseline="30000"/>
              <a:t>2</a:t>
            </a:r>
            <a:r>
              <a:rPr lang="en-US" altLang="en-US" sz="2400"/>
              <a:t> – y	y’ = t</a:t>
            </a:r>
            <a:r>
              <a:rPr lang="en-US" altLang="en-US" sz="2400" b="1" baseline="30000"/>
              <a:t>2</a:t>
            </a:r>
            <a:r>
              <a:rPr lang="en-US" altLang="en-US" sz="2400"/>
              <a:t> – x+y</a:t>
            </a:r>
            <a:r>
              <a:rPr lang="en-US" altLang="en-US" sz="2400" b="1" baseline="30000"/>
              <a:t>2</a:t>
            </a:r>
            <a:r>
              <a:rPr lang="en-US" altLang="en-US" sz="2400"/>
              <a:t>	x(0) = 3, y(0) = 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/>
          </p:cNvSpPr>
          <p:nvPr/>
        </p:nvSpPr>
        <p:spPr bwMode="auto">
          <a:xfrm>
            <a:off x="1481328" y="853441"/>
            <a:ext cx="8723376" cy="5407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Assignment 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Use ode45 to solve the system of equations 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x’=x – y + 2t –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y’=x + y – 4t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0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&lt;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 </a:t>
            </a:r>
            <a:r>
              <a:rPr kumimoji="0" lang="en-US" alt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&lt;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3, subject to the initial condition x(0)=1, y(0)=0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Solve with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Eulersys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ex_Eulersys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using the same number of points as ode45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Exact solutions are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x(t)=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(t)cos(t) +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and 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y(t)=</a:t>
            </a:r>
            <a:r>
              <a:rPr kumimoji="0" lang="en-US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exp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(t)sin(t) - t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3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For each method: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Calculate the absolute percent difference from the exact values at t=3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Plot the exact and numerical solutions on the same set of axes.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Make sure your plots can distinguish exact from numerical results.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 in a copy of the command window where ode45, EulersysV2 and ex-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Eulersys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called.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48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A2762B-0783-4720-AB6D-694F9E19C9B8}"/>
              </a:ext>
            </a:extLst>
          </p:cNvPr>
          <p:cNvSpPr txBox="1"/>
          <p:nvPr/>
        </p:nvSpPr>
        <p:spPr>
          <a:xfrm>
            <a:off x="2081462" y="2815389"/>
            <a:ext cx="9064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Quiz 3,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Thursday 3/7/2024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Tuesday, 3/5/2024, review and answer questions about HW11-14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 topics for 500-level project reports, get approval.</a:t>
            </a:r>
          </a:p>
        </p:txBody>
      </p:sp>
    </p:spTree>
    <p:extLst>
      <p:ext uri="{BB962C8B-B14F-4D97-AF65-F5344CB8AC3E}">
        <p14:creationId xmlns:p14="http://schemas.microsoft.com/office/powerpoint/2010/main" val="3280084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95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1">
            <a:extLst>
              <a:ext uri="{FF2B5EF4-FFF2-40B4-BE49-F238E27FC236}">
                <a16:creationId xmlns:a16="http://schemas.microsoft.com/office/drawing/2014/main" id="{E78B38DD-8489-4B08-9966-241E9F367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495" y="397044"/>
            <a:ext cx="654301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Write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xpsys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function for the following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x’ =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exp(t) - t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y’ = y - cos(t)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z’ = x - sin(t)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 on board</a:t>
            </a:r>
          </a:p>
        </p:txBody>
      </p:sp>
    </p:spTree>
    <p:extLst>
      <p:ext uri="{BB962C8B-B14F-4D97-AF65-F5344CB8AC3E}">
        <p14:creationId xmlns:p14="http://schemas.microsoft.com/office/powerpoint/2010/main" val="2615743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3">
            <a:extLst>
              <a:ext uri="{FF2B5EF4-FFF2-40B4-BE49-F238E27FC236}">
                <a16:creationId xmlns:a16="http://schemas.microsoft.com/office/drawing/2014/main" id="{67E1AF39-CDE1-4AD5-A2A1-6F05075A6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853" y="601579"/>
            <a:ext cx="9637295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Example: Write an Encoder for the system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x’ =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exp(t) - t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y’ = y - cos(t)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z’ = x - sin(t)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let x(t) be x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(t), y(t) be x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(t), and z(t)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 be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x</a:t>
            </a:r>
            <a:r>
              <a:rPr kumimoji="0" lang="en-US" altLang="en-US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(t), to indicate that x(t), y(t), and z(t) are the component of the vector x passed to the encoder.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f1’(t), f2’(t) and f3’(t)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Wingdings" panose="05000000000000000000" pitchFamily="2" charset="2"/>
              </a:rPr>
              <a:t> be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the component of the vector f returned to the solver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f=xpsysL15_S9(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f1=x(1)^2+exp(t)-t^2;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f2=x(2)-cos(t);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f3=x(1)-sin(t);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f=[f1,f2,f3];  % returns a row vector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the call to EulersysV2, use @xpsysL15_S9 to show that the encoder is a .m file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the current directory</a:t>
            </a:r>
          </a:p>
        </p:txBody>
      </p:sp>
    </p:spTree>
    <p:extLst>
      <p:ext uri="{BB962C8B-B14F-4D97-AF65-F5344CB8AC3E}">
        <p14:creationId xmlns:p14="http://schemas.microsoft.com/office/powerpoint/2010/main" val="14536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>
            <a:extLst>
              <a:ext uri="{FF2B5EF4-FFF2-40B4-BE49-F238E27FC236}">
                <a16:creationId xmlns:a16="http://schemas.microsoft.com/office/drawing/2014/main" id="{457EA58C-00CD-4BDF-A309-A81A0D734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2209800"/>
            <a:ext cx="72167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Develop a solver for systems of ODEs using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Euler’s method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>
            <a:extLst>
              <a:ext uri="{FF2B5EF4-FFF2-40B4-BE49-F238E27FC236}">
                <a16:creationId xmlns:a16="http://schemas.microsoft.com/office/drawing/2014/main" id="{B2FB7C44-2929-4FED-B131-5BE488B65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1" y="341313"/>
            <a:ext cx="458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Euler’s method for a single ODE</a:t>
            </a:r>
          </a:p>
        </p:txBody>
      </p:sp>
      <p:sp>
        <p:nvSpPr>
          <p:cNvPr id="44035" name="TextBox 1">
            <a:extLst>
              <a:ext uri="{FF2B5EF4-FFF2-40B4-BE49-F238E27FC236}">
                <a16:creationId xmlns:a16="http://schemas.microsoft.com/office/drawing/2014/main" id="{8E78CDE2-B1B0-40BE-B960-6ED8D371F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188" y="803275"/>
            <a:ext cx="638508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function [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]=</a:t>
            </a:r>
            <a:r>
              <a:rPr lang="en-US" altLang="en-US" sz="2400" dirty="0" err="1"/>
              <a:t>neweuler</a:t>
            </a:r>
            <a:r>
              <a:rPr lang="en-US" altLang="en-US" sz="2400" dirty="0"/>
              <a:t>(myxp,t0,x0,tmax,npts)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n=npts-1;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h=(tmax-t0)/n;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t(1)=t0;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x(1)=x0;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for k=1:n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t(k+1)=t(k)+h;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x(k+1)=x(k)+h*</a:t>
            </a:r>
            <a:r>
              <a:rPr lang="en-US" altLang="en-US" sz="2400" dirty="0" err="1"/>
              <a:t>myxp</a:t>
            </a:r>
            <a:r>
              <a:rPr lang="en-US" altLang="en-US" sz="2400" dirty="0"/>
              <a:t>(t(k),x(k));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end</a:t>
            </a:r>
          </a:p>
        </p:txBody>
      </p:sp>
      <p:sp>
        <p:nvSpPr>
          <p:cNvPr id="44036" name="TextBox 1">
            <a:extLst>
              <a:ext uri="{FF2B5EF4-FFF2-40B4-BE49-F238E27FC236}">
                <a16:creationId xmlns:a16="http://schemas.microsoft.com/office/drawing/2014/main" id="{51C91241-1628-4403-A67E-32BDD0D9F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0588" y="4219575"/>
            <a:ext cx="7912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Modify this function to return XM, matrix with columns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that are solutions of unknowns in the problem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For a system with 2 unknowns, x(t) and y(t), XM(:,1) can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be x(t) and XM(:,2) can be y(t).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D82B892E-B58A-4556-BB0B-2051CD1C8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33765"/>
            <a:ext cx="931244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[</a:t>
            </a:r>
            <a:r>
              <a:rPr lang="en-US" altLang="en-US" sz="2000" dirty="0" err="1"/>
              <a:t>t,XM</a:t>
            </a:r>
            <a:r>
              <a:rPr lang="en-US" altLang="en-US" sz="2000" dirty="0"/>
              <a:t>]=EulersysV2(myxpsys,t0,x0,tmax,npts)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n=npts-1;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h=(tmax-t0)/n;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t(1)=t0;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XM(1,</a:t>
            </a:r>
            <a:r>
              <a:rPr lang="en-US" altLang="en-US" sz="2000" dirty="0">
                <a:sym typeface="Wingdings" panose="05000000000000000000" pitchFamily="2" charset="2"/>
              </a:rPr>
              <a:t>:)=x0;  % x0 is a row vector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for k=1:n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  t(k+1)=t(k)+h;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  XM(k+1,:)=XM(k,:)+h*</a:t>
            </a:r>
            <a:r>
              <a:rPr lang="en-US" altLang="en-US" sz="2000" dirty="0" err="1">
                <a:sym typeface="Wingdings" panose="05000000000000000000" pitchFamily="2" charset="2"/>
              </a:rPr>
              <a:t>myxpsys</a:t>
            </a:r>
            <a:r>
              <a:rPr lang="en-US" altLang="en-US" sz="2000" dirty="0">
                <a:sym typeface="Wingdings" panose="05000000000000000000" pitchFamily="2" charset="2"/>
              </a:rPr>
              <a:t>(t(k),XM(k,:)); % row vectors relationship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ym typeface="Wingdings" panose="05000000000000000000" pitchFamily="2" charset="2"/>
              </a:rPr>
              <a:t>Function </a:t>
            </a:r>
            <a:r>
              <a:rPr lang="en-US" altLang="en-US" sz="2000" dirty="0" err="1">
                <a:sym typeface="Wingdings" panose="05000000000000000000" pitchFamily="2" charset="2"/>
              </a:rPr>
              <a:t>myxpsys</a:t>
            </a:r>
            <a:r>
              <a:rPr lang="en-US" altLang="en-US" sz="2000" dirty="0">
                <a:sym typeface="Wingdings" panose="05000000000000000000" pitchFamily="2" charset="2"/>
              </a:rPr>
              <a:t> must return a row vector of the slops of all unknowns using t(k) and row k of the solution matrix.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16">
            <a:extLst>
              <a:ext uri="{FF2B5EF4-FFF2-40B4-BE49-F238E27FC236}">
                <a16:creationId xmlns:a16="http://schemas.microsoft.com/office/drawing/2014/main" id="{F1712833-55C9-4914-8183-CBA33E76CD9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267201"/>
            <a:ext cx="3031241" cy="1485315"/>
            <a:chOff x="5410199" y="452486"/>
            <a:chExt cx="2738363" cy="1005235"/>
          </a:xfrm>
        </p:grpSpPr>
        <p:sp>
          <p:nvSpPr>
            <p:cNvPr id="46084" name="TextBox 2">
              <a:extLst>
                <a:ext uri="{FF2B5EF4-FFF2-40B4-BE49-F238E27FC236}">
                  <a16:creationId xmlns:a16="http://schemas.microsoft.com/office/drawing/2014/main" id="{C3689216-A3F0-4A5A-BBCE-67D8DCF51B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452486"/>
              <a:ext cx="669322" cy="270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main</a:t>
              </a:r>
            </a:p>
          </p:txBody>
        </p:sp>
        <p:sp>
          <p:nvSpPr>
            <p:cNvPr id="46085" name="TextBox 3">
              <a:extLst>
                <a:ext uri="{FF2B5EF4-FFF2-40B4-BE49-F238E27FC236}">
                  <a16:creationId xmlns:a16="http://schemas.microsoft.com/office/drawing/2014/main" id="{59250FB9-E7F7-4551-A7C0-E8F4EA1860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3390" y="1154821"/>
              <a:ext cx="785172" cy="270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solver</a:t>
              </a:r>
              <a:endParaRPr lang="en-US" altLang="en-US" sz="1800"/>
            </a:p>
          </p:txBody>
        </p:sp>
        <p:sp>
          <p:nvSpPr>
            <p:cNvPr id="46086" name="TextBox 4">
              <a:extLst>
                <a:ext uri="{FF2B5EF4-FFF2-40B4-BE49-F238E27FC236}">
                  <a16:creationId xmlns:a16="http://schemas.microsoft.com/office/drawing/2014/main" id="{7D50068B-0022-42F1-8C36-80E77A2CEA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199" y="1186934"/>
              <a:ext cx="1003838" cy="270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encoder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CBE78E7-1D5A-4325-8427-0FBA2D6991C1}"/>
                </a:ext>
              </a:extLst>
            </p:cNvPr>
            <p:cNvCxnSpPr/>
            <p:nvPr/>
          </p:nvCxnSpPr>
          <p:spPr>
            <a:xfrm>
              <a:off x="6837145" y="761911"/>
              <a:ext cx="685507" cy="39322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589B61EC-307A-4BAC-91E4-40771E92FAFA}"/>
                </a:ext>
              </a:extLst>
            </p:cNvPr>
            <p:cNvCxnSpPr/>
            <p:nvPr/>
          </p:nvCxnSpPr>
          <p:spPr>
            <a:xfrm>
              <a:off x="6521639" y="1418365"/>
              <a:ext cx="85043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083" name="TextBox 8">
            <a:extLst>
              <a:ext uri="{FF2B5EF4-FFF2-40B4-BE49-F238E27FC236}">
                <a16:creationId xmlns:a16="http://schemas.microsoft.com/office/drawing/2014/main" id="{003670FD-D953-4AE5-A92B-23DDE797D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450" y="226869"/>
            <a:ext cx="89138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a solver, next task is to write an encoder for the problem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Encoder is a .m file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Inputs: t and a vector of values of all unknowns at 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Output: vector of values of the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derivative of all unknowns at 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Find a numerical solution of x’ = -3y, y’ = x/3 for 0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t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by Euler’s method with 100 points when x(0)=3 and y(0)=0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Step 1 write the encoder function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3">
            <a:extLst>
              <a:ext uri="{FF2B5EF4-FFF2-40B4-BE49-F238E27FC236}">
                <a16:creationId xmlns:a16="http://schemas.microsoft.com/office/drawing/2014/main" id="{67E1AF39-CDE1-4AD5-A2A1-6F05075A6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14400"/>
            <a:ext cx="952696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Example: Write an encoder for the system x’ = -3y, y’ = x/3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In a problem of this type, it may be helpful to rename the unknowns.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x(t) -&gt; 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(t) and y(t) -&gt; x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(t)  to indicate that x(t) is the 1</a:t>
            </a:r>
            <a:r>
              <a:rPr lang="en-US" altLang="en-US" sz="2000" baseline="30000" dirty="0"/>
              <a:t>st</a:t>
            </a:r>
            <a:r>
              <a:rPr lang="en-US" altLang="en-US" sz="2000" dirty="0"/>
              <a:t> component of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vector passed to the encoder and y(t) is the second component. Similarly,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’(t) is the 1</a:t>
            </a:r>
            <a:r>
              <a:rPr lang="en-US" altLang="en-US" sz="2000" baseline="30000" dirty="0"/>
              <a:t>st</a:t>
            </a:r>
            <a:r>
              <a:rPr lang="en-US" altLang="en-US" sz="2000" dirty="0"/>
              <a:t> component of the vector returned to the solver and x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’(t)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is the second component.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function f=xpsysL15_S7(</a:t>
            </a:r>
            <a:r>
              <a:rPr lang="en-US" altLang="en-US" sz="2000" dirty="0" err="1"/>
              <a:t>t,x</a:t>
            </a:r>
            <a:r>
              <a:rPr lang="en-US" altLang="en-US" sz="2000" dirty="0"/>
              <a:t>)</a:t>
            </a:r>
          </a:p>
          <a:p>
            <a:pPr>
              <a:buFontTx/>
              <a:buNone/>
            </a:pPr>
            <a:r>
              <a:rPr lang="en-US" altLang="en-US" sz="2000" dirty="0"/>
              <a:t>f1=-3*x(2); % x’(t)</a:t>
            </a:r>
          </a:p>
          <a:p>
            <a:pPr>
              <a:buFontTx/>
              <a:buNone/>
            </a:pPr>
            <a:r>
              <a:rPr lang="en-US" altLang="en-US" sz="2000" dirty="0"/>
              <a:t>f2=x(1)/3; % y’(t)</a:t>
            </a:r>
          </a:p>
          <a:p>
            <a:pPr>
              <a:buFontTx/>
              <a:buNone/>
            </a:pPr>
            <a:r>
              <a:rPr lang="en-US" altLang="en-US" sz="2000" dirty="0"/>
              <a:t>f=[f1,f2];  % returns a row vector</a:t>
            </a:r>
          </a:p>
          <a:p>
            <a:pPr>
              <a:buFontTx/>
              <a:buNone/>
            </a:pPr>
            <a:r>
              <a:rPr lang="en-US" altLang="en-US" sz="2000" dirty="0"/>
              <a:t>end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In the call to EulersysV2, use @xpsysL15_S7 to show that the encoder is a .m file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in the current directory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3">
            <a:extLst>
              <a:ext uri="{FF2B5EF4-FFF2-40B4-BE49-F238E27FC236}">
                <a16:creationId xmlns:a16="http://schemas.microsoft.com/office/drawing/2014/main" id="{5D708657-DFBF-42B8-972D-5C910E53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039939"/>
            <a:ext cx="872610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Driver code: Find a numerical solution of x’ = -3y, y’ = x/3 for 0</a:t>
            </a:r>
            <a:r>
              <a:rPr lang="en-US" altLang="en-US" sz="2000" u="sng" dirty="0"/>
              <a:t>&lt;</a:t>
            </a:r>
            <a:r>
              <a:rPr lang="en-US" altLang="en-US" sz="2000" dirty="0"/>
              <a:t>t</a:t>
            </a:r>
            <a:r>
              <a:rPr lang="en-US" altLang="en-US" sz="2000" u="sng" dirty="0"/>
              <a:t>&lt;</a:t>
            </a:r>
            <a:r>
              <a:rPr lang="en-US" altLang="en-US" sz="2000" dirty="0"/>
              <a:t>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by Euler’s method with 100 points when x(0)=3 and y(0)=0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At t=4, calculate the percent difference from the exact solution,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x=3cos(t), y=sin(t) at t=4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Make a plot that compares your solution (curve) with exact solution (points)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0</a:t>
            </a:r>
            <a:r>
              <a:rPr lang="en-US" altLang="en-US" sz="2000" u="sng" dirty="0"/>
              <a:t>&lt;</a:t>
            </a:r>
            <a:r>
              <a:rPr lang="en-US" altLang="en-US" sz="2000" dirty="0"/>
              <a:t>t</a:t>
            </a:r>
            <a:r>
              <a:rPr lang="en-US" altLang="en-US" sz="2000" u="sng" dirty="0"/>
              <a:t>&lt;</a:t>
            </a:r>
            <a:r>
              <a:rPr lang="en-US" altLang="en-US" sz="2000" dirty="0"/>
              <a:t>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you use the same set of t-values for these plots, likely that numerical 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exact solutions cannot be distinguished on the plot.  To avoid this choose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different and smaller set of t-values to plot the exact solution.</a:t>
            </a:r>
          </a:p>
        </p:txBody>
      </p:sp>
      <p:grpSp>
        <p:nvGrpSpPr>
          <p:cNvPr id="49155" name="Group 16">
            <a:extLst>
              <a:ext uri="{FF2B5EF4-FFF2-40B4-BE49-F238E27FC236}">
                <a16:creationId xmlns:a16="http://schemas.microsoft.com/office/drawing/2014/main" id="{AFC92206-FCC4-470E-AD72-9BEE80728B84}"/>
              </a:ext>
            </a:extLst>
          </p:cNvPr>
          <p:cNvGrpSpPr>
            <a:grpSpLocks/>
          </p:cNvGrpSpPr>
          <p:nvPr/>
        </p:nvGrpSpPr>
        <p:grpSpPr bwMode="auto">
          <a:xfrm>
            <a:off x="4557712" y="533401"/>
            <a:ext cx="2619256" cy="1140023"/>
            <a:chOff x="5410199" y="452486"/>
            <a:chExt cx="2923196" cy="1131603"/>
          </a:xfrm>
        </p:grpSpPr>
        <p:sp>
          <p:nvSpPr>
            <p:cNvPr id="49156" name="TextBox 2">
              <a:extLst>
                <a:ext uri="{FF2B5EF4-FFF2-40B4-BE49-F238E27FC236}">
                  <a16:creationId xmlns:a16="http://schemas.microsoft.com/office/drawing/2014/main" id="{229A0B27-D562-4EBE-B20F-E62F88B065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452486"/>
              <a:ext cx="826883" cy="397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main</a:t>
              </a:r>
            </a:p>
          </p:txBody>
        </p:sp>
        <p:sp>
          <p:nvSpPr>
            <p:cNvPr id="49157" name="TextBox 3">
              <a:extLst>
                <a:ext uri="{FF2B5EF4-FFF2-40B4-BE49-F238E27FC236}">
                  <a16:creationId xmlns:a16="http://schemas.microsoft.com/office/drawing/2014/main" id="{657140D5-B6BE-4496-BD71-33DA32780E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3390" y="1154821"/>
              <a:ext cx="970005" cy="397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solver</a:t>
              </a:r>
              <a:endParaRPr lang="en-US" altLang="en-US" sz="1800"/>
            </a:p>
          </p:txBody>
        </p:sp>
        <p:sp>
          <p:nvSpPr>
            <p:cNvPr id="49158" name="TextBox 4">
              <a:extLst>
                <a:ext uri="{FF2B5EF4-FFF2-40B4-BE49-F238E27FC236}">
                  <a16:creationId xmlns:a16="http://schemas.microsoft.com/office/drawing/2014/main" id="{F90B9583-1E25-43BF-8A42-81DF95255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199" y="1186934"/>
              <a:ext cx="1240147" cy="397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encoder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0FADCE1-4163-44AF-8497-0FA4A73C2F65}"/>
                </a:ext>
              </a:extLst>
            </p:cNvPr>
            <p:cNvCxnSpPr/>
            <p:nvPr/>
          </p:nvCxnSpPr>
          <p:spPr>
            <a:xfrm>
              <a:off x="6836428" y="761338"/>
              <a:ext cx="687425" cy="39394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529CF47-8A7F-4F97-9575-0975BC1679A0}"/>
                </a:ext>
              </a:extLst>
            </p:cNvPr>
            <p:cNvCxnSpPr/>
            <p:nvPr/>
          </p:nvCxnSpPr>
          <p:spPr>
            <a:xfrm>
              <a:off x="6521063" y="1418437"/>
              <a:ext cx="85042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D94056-3B88-4F02-AFA9-CED152295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356" y="439655"/>
            <a:ext cx="10740191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 of x’ = -3y, y’ = x/3 for 0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t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4 by Euler’s method with 100 points when x(0)=3 and y(0)=0.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[</a:t>
            </a:r>
            <a:r>
              <a:rPr lang="en-US" altLang="en-US" sz="2400" dirty="0" err="1"/>
              <a:t>t,XM</a:t>
            </a:r>
            <a:r>
              <a:rPr lang="en-US" altLang="en-US" sz="2400" dirty="0"/>
              <a:t>]=EulersysV2(@xpsysL15_S7,0,[3,0],4,100); %myxpsys,t0,x0,tmax, </a:t>
            </a:r>
            <a:r>
              <a:rPr lang="en-US" altLang="en-US" sz="2400" dirty="0" err="1"/>
              <a:t>npts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plot(</a:t>
            </a:r>
            <a:r>
              <a:rPr lang="en-US" altLang="en-US" sz="2400" dirty="0" err="1"/>
              <a:t>t,XM</a:t>
            </a:r>
            <a:r>
              <a:rPr lang="en-US" altLang="en-US" sz="2400" dirty="0"/>
              <a:t>(:,1)); %plot x(t)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hold on;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plot(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t,XM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(:,2)); %plot y(t)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tex</a:t>
            </a:r>
            <a:r>
              <a:rPr lang="en-US" altLang="en-US" sz="2400" dirty="0"/>
              <a:t>=</a:t>
            </a:r>
            <a:r>
              <a:rPr lang="en-US" altLang="en-US" sz="2400" dirty="0" err="1"/>
              <a:t>linspace</a:t>
            </a:r>
            <a:r>
              <a:rPr lang="en-US" altLang="en-US" sz="2400" dirty="0"/>
              <a:t>(0,4,10); % points where exact solution will be evaluated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xex</a:t>
            </a:r>
            <a:r>
              <a:rPr lang="en-US" altLang="en-US" sz="2400" dirty="0"/>
              <a:t>=3*cos(</a:t>
            </a:r>
            <a:r>
              <a:rPr lang="en-US" altLang="en-US" sz="2400" dirty="0" err="1"/>
              <a:t>tex</a:t>
            </a:r>
            <a:r>
              <a:rPr lang="en-US" altLang="en-US" sz="2400" dirty="0"/>
              <a:t>); % exact x(t)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yex</a:t>
            </a:r>
            <a:r>
              <a:rPr lang="en-US" altLang="en-US" sz="2400" dirty="0"/>
              <a:t>=sin(</a:t>
            </a:r>
            <a:r>
              <a:rPr lang="en-US" altLang="en-US" sz="2400" dirty="0" err="1"/>
              <a:t>tex</a:t>
            </a:r>
            <a:r>
              <a:rPr lang="en-US" altLang="en-US" sz="2400" dirty="0"/>
              <a:t>); % exact y(t)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plot(</a:t>
            </a:r>
            <a:r>
              <a:rPr lang="en-US" altLang="en-US" sz="2400" dirty="0" err="1"/>
              <a:t>tex,xex</a:t>
            </a:r>
            <a:r>
              <a:rPr lang="en-US" altLang="en-US" sz="2400" dirty="0"/>
              <a:t>,’*r’)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plot(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tex,yex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,’*b’)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hold off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pdx=100*abs((</a:t>
            </a:r>
            <a:r>
              <a:rPr lang="en-US" altLang="en-US" sz="2400" dirty="0" err="1"/>
              <a:t>xex</a:t>
            </a:r>
            <a:r>
              <a:rPr lang="en-US" altLang="en-US" sz="2400" dirty="0"/>
              <a:t>(10)-XM(100,1))/</a:t>
            </a:r>
            <a:r>
              <a:rPr lang="en-US" altLang="en-US" sz="2400" dirty="0" err="1"/>
              <a:t>xex</a:t>
            </a:r>
            <a:r>
              <a:rPr lang="en-US" altLang="en-US" sz="2400" dirty="0"/>
              <a:t>(10)); % XM(100,1) = x(4)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 err="1"/>
              <a:t>pdy</a:t>
            </a:r>
            <a:r>
              <a:rPr lang="en-US" altLang="en-US" sz="2400" dirty="0"/>
              <a:t>=100*abs((</a:t>
            </a:r>
            <a:r>
              <a:rPr lang="en-US" altLang="en-US" sz="2400" dirty="0" err="1"/>
              <a:t>yex</a:t>
            </a:r>
            <a:r>
              <a:rPr lang="en-US" altLang="en-US" sz="2400" dirty="0"/>
              <a:t>(10)-XM(100,2))/</a:t>
            </a:r>
            <a:r>
              <a:rPr lang="en-US" altLang="en-US" sz="2400" dirty="0" err="1"/>
              <a:t>yex</a:t>
            </a:r>
            <a:r>
              <a:rPr lang="en-US" altLang="en-US" sz="2400" dirty="0"/>
              <a:t>(10)); % XM(100,2) = y(4)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disp</a:t>
            </a:r>
            <a:r>
              <a:rPr lang="en-US" altLang="en-US" sz="2400" dirty="0"/>
              <a:t>([t(100),</a:t>
            </a:r>
            <a:r>
              <a:rPr lang="en-US" altLang="en-US" sz="2400" dirty="0" err="1"/>
              <a:t>pdx,pdy</a:t>
            </a:r>
            <a:r>
              <a:rPr lang="en-US" altLang="en-US" sz="2400" dirty="0"/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321800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2330</Words>
  <Application>Microsoft Office PowerPoint</Application>
  <PresentationFormat>Widescreen</PresentationFormat>
  <Paragraphs>236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59</cp:revision>
  <cp:lastPrinted>2023-03-30T17:43:59Z</cp:lastPrinted>
  <dcterms:created xsi:type="dcterms:W3CDTF">2015-08-24T20:50:38Z</dcterms:created>
  <dcterms:modified xsi:type="dcterms:W3CDTF">2024-02-29T19:02:22Z</dcterms:modified>
</cp:coreProperties>
</file>