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0"/>
  </p:notesMasterIdLst>
  <p:sldIdLst>
    <p:sldId id="457" r:id="rId3"/>
    <p:sldId id="298" r:id="rId4"/>
    <p:sldId id="474" r:id="rId5"/>
    <p:sldId id="475" r:id="rId6"/>
    <p:sldId id="477" r:id="rId7"/>
    <p:sldId id="451" r:id="rId8"/>
    <p:sldId id="514" r:id="rId9"/>
    <p:sldId id="473" r:id="rId10"/>
    <p:sldId id="516" r:id="rId11"/>
    <p:sldId id="352" r:id="rId12"/>
    <p:sldId id="480" r:id="rId13"/>
    <p:sldId id="520" r:id="rId14"/>
    <p:sldId id="523" r:id="rId15"/>
    <p:sldId id="521" r:id="rId16"/>
    <p:sldId id="524" r:id="rId17"/>
    <p:sldId id="389" r:id="rId18"/>
    <p:sldId id="489" r:id="rId19"/>
    <p:sldId id="488" r:id="rId20"/>
    <p:sldId id="490" r:id="rId21"/>
    <p:sldId id="390" r:id="rId22"/>
    <p:sldId id="492" r:id="rId23"/>
    <p:sldId id="391" r:id="rId24"/>
    <p:sldId id="522" r:id="rId25"/>
    <p:sldId id="517" r:id="rId26"/>
    <p:sldId id="519" r:id="rId27"/>
    <p:sldId id="478" r:id="rId28"/>
    <p:sldId id="518" r:id="rId29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120" y="3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8"/>
          </a:xfrm>
          <a:prstGeom prst="rect">
            <a:avLst/>
          </a:prstGeom>
        </p:spPr>
        <p:txBody>
          <a:bodyPr vert="horz" lIns="94046" tIns="47023" rIns="94046" bIns="47023" rtlCol="0"/>
          <a:lstStyle>
            <a:lvl1pPr algn="r">
              <a:defRPr sz="1200"/>
            </a:lvl1pPr>
          </a:lstStyle>
          <a:p>
            <a:fld id="{3F48FCBD-6E93-4128-B4F5-EBB278B7610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0250" y="1171575"/>
            <a:ext cx="5626100" cy="31638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6" tIns="47023" rIns="94046" bIns="4702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4"/>
            <a:ext cx="5669280" cy="3690461"/>
          </a:xfrm>
          <a:prstGeom prst="rect">
            <a:avLst/>
          </a:prstGeom>
        </p:spPr>
        <p:txBody>
          <a:bodyPr vert="horz" lIns="94046" tIns="47023" rIns="94046" bIns="47023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7"/>
          </a:xfrm>
          <a:prstGeom prst="rect">
            <a:avLst/>
          </a:prstGeom>
        </p:spPr>
        <p:txBody>
          <a:bodyPr vert="horz" lIns="94046" tIns="47023" rIns="94046" bIns="47023" rtlCol="0" anchor="b"/>
          <a:lstStyle>
            <a:lvl1pPr algn="r">
              <a:defRPr sz="1200"/>
            </a:lvl1pPr>
          </a:lstStyle>
          <a:p>
            <a:fld id="{C10853DF-5AA7-4611-9995-C98EB12576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97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3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8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517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2452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904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8920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16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46140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3032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7811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874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5311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134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1913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605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07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386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80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552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876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171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6CB05-AA82-47C8-AD8E-F4D7DCD85CFC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D2425-3E04-4581-AC2A-2D27F4A7F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361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5CF03-CA79-47CC-8884-FA0F7746401A}" type="datetimeFigureOut">
              <a:rPr lang="en-US" smtClean="0"/>
              <a:t>2/29/2024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183DE-F3D3-4B31-B37C-B14716D516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61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Box 1">
            <a:extLst>
              <a:ext uri="{FF2B5EF4-FFF2-40B4-BE49-F238E27FC236}">
                <a16:creationId xmlns:a16="http://schemas.microsoft.com/office/drawing/2014/main" id="{2098CC65-6C5C-40B1-9C32-999BA9C22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1" y="2819400"/>
            <a:ext cx="47139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Systems of Differential Equations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1">
            <a:extLst>
              <a:ext uri="{FF2B5EF4-FFF2-40B4-BE49-F238E27FC236}">
                <a16:creationId xmlns:a16="http://schemas.microsoft.com/office/drawing/2014/main" id="{3F263F68-52CA-4841-A482-0F9648FD62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0" y="1600200"/>
            <a:ext cx="6502400" cy="487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TextBox 2">
            <a:extLst>
              <a:ext uri="{FF2B5EF4-FFF2-40B4-BE49-F238E27FC236}">
                <a16:creationId xmlns:a16="http://schemas.microsoft.com/office/drawing/2014/main" id="{A1EBD2F9-90B8-42BD-8F42-A6370B249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6975" y="990601"/>
            <a:ext cx="7664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eulersys solution of x’ = -3y, y’ = x/3 compared to exact</a:t>
            </a:r>
          </a:p>
        </p:txBody>
      </p:sp>
      <p:sp>
        <p:nvSpPr>
          <p:cNvPr id="4" name="TextBox 1">
            <a:extLst>
              <a:ext uri="{FF2B5EF4-FFF2-40B4-BE49-F238E27FC236}">
                <a16:creationId xmlns:a16="http://schemas.microsoft.com/office/drawing/2014/main" id="{F52729AF-2DD3-4DFD-9AE6-D533D28F5F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05804" y="4158498"/>
            <a:ext cx="20828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PD x(t=4) = 8.68%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PD y(t=4) = 8.21%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>
            <a:extLst>
              <a:ext uri="{FF2B5EF4-FFF2-40B4-BE49-F238E27FC236}">
                <a16:creationId xmlns:a16="http://schemas.microsoft.com/office/drawing/2014/main" id="{653F0023-7ABE-46FD-8036-F6FD352BBC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5000" y="1752600"/>
            <a:ext cx="45720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[</a:t>
            </a:r>
            <a:r>
              <a:rPr lang="en-US" altLang="en-US" sz="2000" dirty="0" err="1"/>
              <a:t>t,XM</a:t>
            </a:r>
            <a:r>
              <a:rPr lang="en-US" altLang="en-US" sz="2000" dirty="0"/>
              <a:t>]=</a:t>
            </a:r>
            <a:r>
              <a:rPr lang="en-US" altLang="en-US" sz="2000" dirty="0" err="1"/>
              <a:t>ex_Eulersys</a:t>
            </a:r>
            <a:r>
              <a:rPr lang="en-US" altLang="en-US" sz="2000" dirty="0"/>
              <a:t>(fh,t0,x0,tmax,npts)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n=npts-1;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h=(tmax-t0)/n;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t(1)=t0;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XM(1,</a:t>
            </a:r>
            <a:r>
              <a:rPr lang="en-US" altLang="en-US" sz="2000" dirty="0">
                <a:sym typeface="Wingdings" panose="05000000000000000000" pitchFamily="2" charset="2"/>
              </a:rPr>
              <a:t>:)=x0;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for k=1:n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  t(k+1)=t(k)+h;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  x=XM(k,:);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  k1=h*</a:t>
            </a:r>
            <a:r>
              <a:rPr lang="en-US" altLang="en-US" sz="2000" dirty="0" err="1">
                <a:sym typeface="Wingdings" panose="05000000000000000000" pitchFamily="2" charset="2"/>
              </a:rPr>
              <a:t>fh</a:t>
            </a:r>
            <a:r>
              <a:rPr lang="en-US" altLang="en-US" sz="2000" dirty="0">
                <a:sym typeface="Wingdings" panose="05000000000000000000" pitchFamily="2" charset="2"/>
              </a:rPr>
              <a:t>(t(k),x);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  k2=h*</a:t>
            </a:r>
            <a:r>
              <a:rPr lang="en-US" altLang="en-US" sz="2000" dirty="0" err="1">
                <a:sym typeface="Wingdings" panose="05000000000000000000" pitchFamily="2" charset="2"/>
              </a:rPr>
              <a:t>fh</a:t>
            </a:r>
            <a:r>
              <a:rPr lang="en-US" altLang="en-US" sz="2000" dirty="0">
                <a:sym typeface="Wingdings" panose="05000000000000000000" pitchFamily="2" charset="2"/>
              </a:rPr>
              <a:t>(t(k+1),x+k1):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  XM(k+1,:)=XM(k,:)+(k1+k2)/2;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end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 err="1">
                <a:sym typeface="Wingdings" panose="05000000000000000000" pitchFamily="2" charset="2"/>
              </a:rPr>
              <a:t>fh</a:t>
            </a:r>
            <a:r>
              <a:rPr lang="en-US" altLang="en-US" sz="2000" dirty="0">
                <a:sym typeface="Wingdings" panose="05000000000000000000" pitchFamily="2" charset="2"/>
              </a:rPr>
              <a:t> returns a row vector</a:t>
            </a:r>
          </a:p>
        </p:txBody>
      </p:sp>
      <p:sp>
        <p:nvSpPr>
          <p:cNvPr id="53251" name="TextBox 1">
            <a:extLst>
              <a:ext uri="{FF2B5EF4-FFF2-40B4-BE49-F238E27FC236}">
                <a16:creationId xmlns:a16="http://schemas.microsoft.com/office/drawing/2014/main" id="{758F0A18-29B4-4219-A33D-507A95731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8576" y="2286001"/>
            <a:ext cx="4297363" cy="3478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[t, x]=</a:t>
            </a:r>
            <a:r>
              <a:rPr lang="en-US" altLang="en-US" sz="2000" dirty="0" err="1"/>
              <a:t>ex_Euler</a:t>
            </a:r>
            <a:r>
              <a:rPr lang="en-US" altLang="en-US" sz="2000" dirty="0"/>
              <a:t>(</a:t>
            </a:r>
            <a:r>
              <a:rPr lang="en-US" altLang="en-US" sz="2000" dirty="0" err="1"/>
              <a:t>fh</a:t>
            </a:r>
            <a:r>
              <a:rPr lang="en-US" altLang="en-US" sz="2000" dirty="0"/>
              <a:t>, t0, x0, </a:t>
            </a:r>
            <a:r>
              <a:rPr lang="en-US" altLang="en-US" sz="2000" dirty="0" err="1"/>
              <a:t>tmax</a:t>
            </a:r>
            <a:r>
              <a:rPr lang="en-US" altLang="en-US" sz="2000" dirty="0"/>
              <a:t>, </a:t>
            </a:r>
            <a:r>
              <a:rPr lang="en-US" altLang="en-US" sz="2000" dirty="0" err="1"/>
              <a:t>npts</a:t>
            </a:r>
            <a:r>
              <a:rPr lang="en-US" altLang="en-US" sz="2000" dirty="0"/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n=npts-1;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h=(tmax-t0)/n;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t(1)=t0;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x(1)=x0;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for k=1:n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t(k+1)=t(k)+h;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k1=h*</a:t>
            </a:r>
            <a:r>
              <a:rPr lang="en-US" altLang="en-US" sz="2000" dirty="0" err="1"/>
              <a:t>fh</a:t>
            </a:r>
            <a:r>
              <a:rPr lang="en-US" altLang="en-US" sz="2000" dirty="0"/>
              <a:t>(t(k),x(k));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k2=h*</a:t>
            </a:r>
            <a:r>
              <a:rPr lang="en-US" altLang="en-US" sz="2000" dirty="0" err="1"/>
              <a:t>fh</a:t>
            </a:r>
            <a:r>
              <a:rPr lang="en-US" altLang="en-US" sz="2000" dirty="0"/>
              <a:t>(t(k+1),x(k)+k1);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  x(k+1)=x(k)+(k1+k2)/2;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end</a:t>
            </a:r>
          </a:p>
        </p:txBody>
      </p:sp>
      <p:sp>
        <p:nvSpPr>
          <p:cNvPr id="53252" name="TextBox 2">
            <a:extLst>
              <a:ext uri="{FF2B5EF4-FFF2-40B4-BE49-F238E27FC236}">
                <a16:creationId xmlns:a16="http://schemas.microsoft.com/office/drawing/2014/main" id="{EF4A4096-BAC7-446A-91A4-034669A5276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3425" y="533401"/>
            <a:ext cx="63325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Given </a:t>
            </a:r>
            <a:r>
              <a:rPr lang="en-US" altLang="en-US" sz="2400" dirty="0" err="1"/>
              <a:t>ex_Euler</a:t>
            </a:r>
            <a:r>
              <a:rPr lang="en-US" altLang="en-US" sz="2400" dirty="0"/>
              <a:t>,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write </a:t>
            </a:r>
            <a:r>
              <a:rPr lang="en-US" altLang="en-US" sz="2400" dirty="0" err="1"/>
              <a:t>ex_Eulersys</a:t>
            </a:r>
            <a:r>
              <a:rPr lang="en-US" altLang="en-US" sz="2400" dirty="0"/>
              <a:t> with no additional for loops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5D94056-3B88-4F02-AFA9-CED152295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409" y="2521118"/>
            <a:ext cx="1055971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Find the solution of x’ = -3y, y’ = x/3 for 0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 by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</a:rPr>
              <a:t>extended 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Euler’s method with 100 points when x(0)=3 and y(0)=0.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Modify script for EulersysV2 to run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ex_Eulersys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79191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738585F-837A-9314-D875-CA826B9BCF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BDBE2D2F-66D9-F615-9978-9B2C59970D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356" y="439655"/>
            <a:ext cx="10740191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solution of x’ = -3y, y’ = x/3 for 0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en-US" altLang="en-US" sz="2400" b="0" i="0" u="sng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&lt;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4 by Euler’s method with 100 points when x(0)=3 and y(0)=0.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[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t,XM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]=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ex_Eulersys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(@xpsysL15_S7,0,[3,0],4,100);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t,XM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(:,1));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hold on;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plot(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t,XM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(:,2));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linspace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(0,4,10);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=3*cos(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=sin(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plot(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tex,xex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,’*r’)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plot(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tex,yex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,’*b’)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hold off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pdx=100*abs((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(10)-XM(100,1))/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(10));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pdy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=100*abs((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(10)-XM(100,2))/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(10));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disp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([t(100),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pdx,pdy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978790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9658FD73-53FB-D433-95B9-8972699C45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65221" y="188494"/>
            <a:ext cx="8641347" cy="6481011"/>
          </a:xfrm>
          <a:prstGeom prst="rect">
            <a:avLst/>
          </a:prstGeom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id="{4B2561AA-4E1A-2477-23FC-CB7702345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24541" y="2185319"/>
            <a:ext cx="2210862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PD x(t=4) = 0.123%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PD y(t=4) = 0.097%</a:t>
            </a:r>
          </a:p>
        </p:txBody>
      </p:sp>
    </p:spTree>
    <p:extLst>
      <p:ext uri="{BB962C8B-B14F-4D97-AF65-F5344CB8AC3E}">
        <p14:creationId xmlns:p14="http://schemas.microsoft.com/office/powerpoint/2010/main" val="4071004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B2464C-8242-9593-CD8D-A75D80266D76}"/>
              </a:ext>
            </a:extLst>
          </p:cNvPr>
          <p:cNvSpPr txBox="1"/>
          <p:nvPr/>
        </p:nvSpPr>
        <p:spPr>
          <a:xfrm>
            <a:off x="4174958" y="2707105"/>
            <a:ext cx="51988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Use ode45 for a system of equations</a:t>
            </a:r>
          </a:p>
        </p:txBody>
      </p:sp>
    </p:spTree>
    <p:extLst>
      <p:ext uri="{BB962C8B-B14F-4D97-AF65-F5344CB8AC3E}">
        <p14:creationId xmlns:p14="http://schemas.microsoft.com/office/powerpoint/2010/main" val="20867822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extBox 1">
            <a:extLst>
              <a:ext uri="{FF2B5EF4-FFF2-40B4-BE49-F238E27FC236}">
                <a16:creationId xmlns:a16="http://schemas.microsoft.com/office/drawing/2014/main" id="{58B4BBBF-017B-4F76-9788-B7E9FB35BD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675" y="1066801"/>
            <a:ext cx="11117178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MAIN to use ode45 is similar to that used to run EulersysV2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ex_Eulersys</a:t>
            </a:r>
            <a:r>
              <a:rPr lang="en-US" altLang="en-US" sz="2400" dirty="0"/>
              <a:t> except that ode45 requires </a:t>
            </a:r>
            <a:r>
              <a:rPr lang="en-US" altLang="en-US" sz="2400" dirty="0" err="1"/>
              <a:t>tspan</a:t>
            </a:r>
            <a:r>
              <a:rPr lang="en-US" altLang="en-US" sz="2400" dirty="0"/>
              <a:t> instead of t0, </a:t>
            </a:r>
            <a:r>
              <a:rPr lang="en-US" altLang="en-US" sz="2400" dirty="0" err="1"/>
              <a:t>tmax</a:t>
            </a:r>
            <a:r>
              <a:rPr lang="en-US" altLang="en-US" sz="2400" dirty="0"/>
              <a:t>, and </a:t>
            </a:r>
            <a:r>
              <a:rPr lang="en-US" altLang="en-US" sz="2400" dirty="0" err="1"/>
              <a:t>npts</a:t>
            </a:r>
            <a:r>
              <a:rPr lang="en-US" altLang="en-US" sz="2400" dirty="0"/>
              <a:t>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ode45 also requires that the encoder return a column vector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For the system x’=-3y and y’=x/3 encoder could be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function f=</a:t>
            </a:r>
            <a:r>
              <a:rPr lang="en-US" altLang="en-US" sz="2400" dirty="0" err="1"/>
              <a:t>xpsys</a:t>
            </a:r>
            <a:r>
              <a:rPr lang="en-US" altLang="en-US" sz="2400" dirty="0"/>
              <a:t>(</a:t>
            </a:r>
            <a:r>
              <a:rPr lang="en-US" altLang="en-US" sz="2400" dirty="0" err="1"/>
              <a:t>t,x</a:t>
            </a:r>
            <a:r>
              <a:rPr lang="en-US" altLang="en-US" sz="2400" dirty="0"/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f1=-3*x(2);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f2=x(1)/3;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f=[f1;f2];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Text Box 4">
            <a:extLst>
              <a:ext uri="{FF2B5EF4-FFF2-40B4-BE49-F238E27FC236}">
                <a16:creationId xmlns:a16="http://schemas.microsoft.com/office/drawing/2014/main" id="{F5A4D60B-F73A-4FA3-9154-797921E65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7081" y="858253"/>
            <a:ext cx="3017108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apply ode45 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x’ = t +x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 – 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y’ = t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 – x+y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x(0) = 3; y(0) 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Write the encoder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Do on board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4">
            <a:extLst>
              <a:ext uri="{FF2B5EF4-FFF2-40B4-BE49-F238E27FC236}">
                <a16:creationId xmlns:a16="http://schemas.microsoft.com/office/drawing/2014/main" id="{8C0FF09C-E3CF-4E95-AEC0-B529EF546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0" y="493712"/>
            <a:ext cx="5476307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apply ode45 to  x’ = t +x</a:t>
            </a:r>
            <a:r>
              <a:rPr lang="en-US" altLang="en-US" sz="2000" b="1" baseline="30000" dirty="0"/>
              <a:t>2</a:t>
            </a:r>
            <a:r>
              <a:rPr lang="en-US" altLang="en-US" sz="2000" dirty="0"/>
              <a:t> – 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		y’ = t</a:t>
            </a:r>
            <a:r>
              <a:rPr lang="en-US" altLang="en-US" sz="2000" b="1" baseline="30000" dirty="0"/>
              <a:t>2</a:t>
            </a:r>
            <a:r>
              <a:rPr lang="en-US" altLang="en-US" sz="2000" dirty="0"/>
              <a:t> – x+y</a:t>
            </a:r>
            <a:r>
              <a:rPr lang="en-US" altLang="en-US" sz="2000" b="1" baseline="30000" dirty="0"/>
              <a:t>2</a:t>
            </a:r>
            <a:r>
              <a:rPr lang="en-US" altLang="en-US" sz="2000" dirty="0"/>
              <a:t>; x(0) = 3; y(0) 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Write the encoder</a:t>
            </a:r>
          </a:p>
        </p:txBody>
      </p:sp>
      <p:pic>
        <p:nvPicPr>
          <p:cNvPr id="56323" name="Picture 2">
            <a:extLst>
              <a:ext uri="{FF2B5EF4-FFF2-40B4-BE49-F238E27FC236}">
                <a16:creationId xmlns:a16="http://schemas.microsoft.com/office/drawing/2014/main" id="{ED663DF5-EDD0-4ADA-90CF-B8EC5EDF17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1" y="1600200"/>
            <a:ext cx="8010525" cy="392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99FC605-3E1F-4276-9CDF-4594DF5D8C0A}"/>
              </a:ext>
            </a:extLst>
          </p:cNvPr>
          <p:cNvSpPr/>
          <p:nvPr/>
        </p:nvSpPr>
        <p:spPr>
          <a:xfrm>
            <a:off x="2362200" y="1600200"/>
            <a:ext cx="8001000" cy="2819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80C872-97DA-4343-9856-B806A3101D21}"/>
              </a:ext>
            </a:extLst>
          </p:cNvPr>
          <p:cNvSpPr/>
          <p:nvPr/>
        </p:nvSpPr>
        <p:spPr>
          <a:xfrm>
            <a:off x="4391526" y="4419600"/>
            <a:ext cx="2286000" cy="3208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212FC2D-4B09-4446-8632-C6EBDB8DF352}"/>
              </a:ext>
            </a:extLst>
          </p:cNvPr>
          <p:cNvSpPr txBox="1"/>
          <p:nvPr/>
        </p:nvSpPr>
        <p:spPr>
          <a:xfrm>
            <a:off x="4382000" y="4371110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45(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t,x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Text Box 4">
            <a:extLst>
              <a:ext uri="{FF2B5EF4-FFF2-40B4-BE49-F238E27FC236}">
                <a16:creationId xmlns:a16="http://schemas.microsoft.com/office/drawing/2014/main" id="{3494ADDD-84F7-4A6C-BD28-75D7C45D4E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2133601"/>
            <a:ext cx="453515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apply ode45 to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x’ = t +x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 – y;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y’ = t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 – x+y</a:t>
            </a:r>
            <a:r>
              <a:rPr lang="en-US" altLang="en-US" sz="2800" b="1" baseline="30000" dirty="0"/>
              <a:t>2</a:t>
            </a:r>
            <a:r>
              <a:rPr lang="en-US" altLang="en-US" sz="2800" dirty="0"/>
              <a:t>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x(0) = 3; y(0) 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Write the main for 0</a:t>
            </a:r>
            <a:r>
              <a:rPr lang="en-US" altLang="en-US" sz="2800" u="sng" dirty="0"/>
              <a:t>&lt;</a:t>
            </a:r>
            <a:r>
              <a:rPr lang="en-US" altLang="en-US" sz="2800" dirty="0"/>
              <a:t>t</a:t>
            </a:r>
            <a:r>
              <a:rPr lang="en-US" altLang="en-US" sz="2800" u="sng" dirty="0"/>
              <a:t>&lt;</a:t>
            </a:r>
            <a:r>
              <a:rPr lang="en-US" altLang="en-US" sz="2800" dirty="0"/>
              <a:t>0.38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Make a </a:t>
            </a:r>
            <a:r>
              <a:rPr lang="en-US" altLang="en-US" sz="2800" dirty="0" err="1"/>
              <a:t>semilog</a:t>
            </a:r>
            <a:r>
              <a:rPr lang="en-US" altLang="en-US" sz="2800" dirty="0"/>
              <a:t> plot of x(t)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/>
              <a:t>Do on board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ext Box 4">
            <a:extLst>
              <a:ext uri="{FF2B5EF4-FFF2-40B4-BE49-F238E27FC236}">
                <a16:creationId xmlns:a16="http://schemas.microsoft.com/office/drawing/2014/main" id="{248F3C8C-7DAF-4654-BAAD-8841CAF2B3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1201" y="1722439"/>
            <a:ext cx="8283575" cy="3908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/>
              <a:t>Solver</a:t>
            </a:r>
            <a:r>
              <a:rPr lang="en-US" altLang="en-US" sz="2000" dirty="0"/>
              <a:t>: advances matrix XM(t) </a:t>
            </a:r>
            <a:r>
              <a:rPr lang="en-US" altLang="en-US" sz="2000" dirty="0">
                <a:cs typeface="Arial" panose="020B0604020202020204" pitchFamily="34" charset="0"/>
              </a:rPr>
              <a:t>→ XM(</a:t>
            </a:r>
            <a:r>
              <a:rPr lang="en-US" altLang="en-US" sz="2000" dirty="0" err="1">
                <a:cs typeface="Arial" panose="020B0604020202020204" pitchFamily="34" charset="0"/>
              </a:rPr>
              <a:t>t+h</a:t>
            </a:r>
            <a:r>
              <a:rPr lang="en-US" altLang="en-US" sz="2000" dirty="0">
                <a:cs typeface="Arial" panose="020B0604020202020204" pitchFamily="34" charset="0"/>
              </a:rPr>
              <a:t>), with columns that are the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solutions to a system of differential equations. Independent of any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particular system of ODEs.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Arial" panose="020B0604020202020204" pitchFamily="34" charset="0"/>
              </a:rPr>
              <a:t>Encoder</a:t>
            </a:r>
            <a:r>
              <a:rPr lang="en-US" altLang="en-US" sz="2000" dirty="0">
                <a:cs typeface="Arial" panose="020B0604020202020204" pitchFamily="34" charset="0"/>
              </a:rPr>
              <a:t>: m-file that tells solver how to calculate x’(t) for all of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unknowns in the system of interest.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b="1" dirty="0">
                <a:cs typeface="Arial" panose="020B0604020202020204" pitchFamily="34" charset="0"/>
              </a:rPr>
              <a:t>Main</a:t>
            </a:r>
            <a:r>
              <a:rPr lang="en-US" altLang="en-US" sz="2000" dirty="0">
                <a:cs typeface="Arial" panose="020B0604020202020204" pitchFamily="34" charset="0"/>
              </a:rPr>
              <a:t>: Defines initial conditions and domain of solution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Sets solver parameters (number of points, error tolerance, </a:t>
            </a:r>
            <a:r>
              <a:rPr lang="en-US" altLang="en-US" sz="2000" dirty="0" err="1">
                <a:cs typeface="Arial" panose="020B0604020202020204" pitchFamily="34" charset="0"/>
              </a:rPr>
              <a:t>etc</a:t>
            </a:r>
            <a:r>
              <a:rPr lang="en-US" altLang="en-US" sz="2000" dirty="0">
                <a:cs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Calls solver for the system of ODEs defined by encoder,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Analyzes the results.</a:t>
            </a:r>
          </a:p>
        </p:txBody>
      </p:sp>
      <p:sp>
        <p:nvSpPr>
          <p:cNvPr id="41987" name="Rectangle 1">
            <a:extLst>
              <a:ext uri="{FF2B5EF4-FFF2-40B4-BE49-F238E27FC236}">
                <a16:creationId xmlns:a16="http://schemas.microsoft.com/office/drawing/2014/main" id="{760233CE-EE99-43E6-95C2-D432BFE87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52688" y="374650"/>
            <a:ext cx="4572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Components of MatLab codes to solve systems of differential equations</a:t>
            </a:r>
          </a:p>
        </p:txBody>
      </p:sp>
      <p:grpSp>
        <p:nvGrpSpPr>
          <p:cNvPr id="41988" name="Group 16">
            <a:extLst>
              <a:ext uri="{FF2B5EF4-FFF2-40B4-BE49-F238E27FC236}">
                <a16:creationId xmlns:a16="http://schemas.microsoft.com/office/drawing/2014/main" id="{E5111216-CDA6-4242-B732-5371F18110A1}"/>
              </a:ext>
            </a:extLst>
          </p:cNvPr>
          <p:cNvGrpSpPr>
            <a:grpSpLocks/>
          </p:cNvGrpSpPr>
          <p:nvPr/>
        </p:nvGrpSpPr>
        <p:grpSpPr bwMode="auto">
          <a:xfrm>
            <a:off x="6934201" y="452438"/>
            <a:ext cx="2822575" cy="1135062"/>
            <a:chOff x="5410199" y="452486"/>
            <a:chExt cx="2822340" cy="1134558"/>
          </a:xfrm>
        </p:grpSpPr>
        <p:sp>
          <p:nvSpPr>
            <p:cNvPr id="41989" name="TextBox 2">
              <a:extLst>
                <a:ext uri="{FF2B5EF4-FFF2-40B4-BE49-F238E27FC236}">
                  <a16:creationId xmlns:a16="http://schemas.microsoft.com/office/drawing/2014/main" id="{CAFFE894-F1C8-4C56-B65B-1F53AF705D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452486"/>
              <a:ext cx="740908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main</a:t>
              </a:r>
            </a:p>
          </p:txBody>
        </p:sp>
        <p:sp>
          <p:nvSpPr>
            <p:cNvPr id="41990" name="TextBox 3">
              <a:extLst>
                <a:ext uri="{FF2B5EF4-FFF2-40B4-BE49-F238E27FC236}">
                  <a16:creationId xmlns:a16="http://schemas.microsoft.com/office/drawing/2014/main" id="{1E1B6218-DDC4-4155-A8E6-47C35115CCA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3390" y="1154821"/>
              <a:ext cx="869149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solver</a:t>
              </a:r>
              <a:endParaRPr lang="en-US" altLang="en-US" sz="1800"/>
            </a:p>
          </p:txBody>
        </p:sp>
        <p:sp>
          <p:nvSpPr>
            <p:cNvPr id="41991" name="TextBox 4">
              <a:extLst>
                <a:ext uri="{FF2B5EF4-FFF2-40B4-BE49-F238E27FC236}">
                  <a16:creationId xmlns:a16="http://schemas.microsoft.com/office/drawing/2014/main" id="{490E06A8-4838-4B27-A32A-81A3E1DBA18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199" y="1186934"/>
              <a:ext cx="1111202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encoder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70F70069-96B8-4481-BB0E-93713826EF7A}"/>
                </a:ext>
              </a:extLst>
            </p:cNvPr>
            <p:cNvCxnSpPr/>
            <p:nvPr/>
          </p:nvCxnSpPr>
          <p:spPr>
            <a:xfrm>
              <a:off x="6837243" y="761911"/>
              <a:ext cx="685743" cy="393525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BC93AA1-1CD1-495D-8D2F-E70A608CD76D}"/>
                </a:ext>
              </a:extLst>
            </p:cNvPr>
            <p:cNvCxnSpPr/>
            <p:nvPr/>
          </p:nvCxnSpPr>
          <p:spPr>
            <a:xfrm>
              <a:off x="6521356" y="1418844"/>
              <a:ext cx="850829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6F1837D-0A05-4799-AAEF-2468D53ACB05}"/>
              </a:ext>
            </a:extLst>
          </p:cNvPr>
          <p:cNvSpPr/>
          <p:nvPr/>
        </p:nvSpPr>
        <p:spPr>
          <a:xfrm>
            <a:off x="2090737" y="2743200"/>
            <a:ext cx="8010525" cy="289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8371" name="TextBox 2">
            <a:extLst>
              <a:ext uri="{FF2B5EF4-FFF2-40B4-BE49-F238E27FC236}">
                <a16:creationId xmlns:a16="http://schemas.microsoft.com/office/drawing/2014/main" id="{9D71FED5-A3E6-4200-B51B-87303BAD7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2438400"/>
            <a:ext cx="66690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tspan</a:t>
            </a:r>
            <a:r>
              <a:rPr lang="en-US" altLang="en-US" sz="2400" dirty="0"/>
              <a:t> = [0,0.38];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x0=[3,2];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[</a:t>
            </a:r>
            <a:r>
              <a:rPr lang="en-US" altLang="en-US" sz="2400" dirty="0" err="1"/>
              <a:t>t,x</a:t>
            </a:r>
            <a:r>
              <a:rPr lang="en-US" altLang="en-US" sz="2400" dirty="0"/>
              <a:t>]=ode45(@xpsys_cp2_p475_CK6,tspan,x0);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55F8F40-3885-4F35-B299-91E1D1C6F088}"/>
              </a:ext>
            </a:extLst>
          </p:cNvPr>
          <p:cNvSpPr/>
          <p:nvPr/>
        </p:nvSpPr>
        <p:spPr>
          <a:xfrm>
            <a:off x="5678906" y="3248526"/>
            <a:ext cx="3729789" cy="390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472482A-14C6-4F5F-834A-4B6F06413810}"/>
              </a:ext>
            </a:extLst>
          </p:cNvPr>
          <p:cNvSpPr txBox="1"/>
          <p:nvPr/>
        </p:nvSpPr>
        <p:spPr>
          <a:xfrm>
            <a:off x="2895600" y="3184544"/>
            <a:ext cx="640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			45,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tspan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, x0);</a:t>
            </a:r>
          </a:p>
          <a:p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semilog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t,x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(:,1);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ext Box 4">
            <a:extLst>
              <a:ext uri="{FF2B5EF4-FFF2-40B4-BE49-F238E27FC236}">
                <a16:creationId xmlns:a16="http://schemas.microsoft.com/office/drawing/2014/main" id="{54233486-2802-453A-B0BF-BB6B15708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62201" y="685801"/>
            <a:ext cx="6913563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Apply ode45 to x’ = t +x</a:t>
            </a:r>
            <a:r>
              <a:rPr lang="en-US" altLang="en-US" sz="2000" b="1" baseline="30000"/>
              <a:t>2</a:t>
            </a:r>
            <a:r>
              <a:rPr lang="en-US" altLang="en-US" sz="2000"/>
              <a:t> – y; y’ = t</a:t>
            </a:r>
            <a:r>
              <a:rPr lang="en-US" altLang="en-US" sz="2000" b="1" baseline="30000"/>
              <a:t>2</a:t>
            </a:r>
            <a:r>
              <a:rPr lang="en-US" altLang="en-US" sz="2000"/>
              <a:t> – x+y</a:t>
            </a:r>
            <a:r>
              <a:rPr lang="en-US" altLang="en-US" sz="2000" b="1" baseline="30000"/>
              <a:t>2</a:t>
            </a:r>
            <a:r>
              <a:rPr lang="en-US" altLang="en-US" sz="2000"/>
              <a:t>; x(0) = 3; y(0) = 2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/>
              <a:t>Sometimes ode45 fails</a:t>
            </a:r>
          </a:p>
        </p:txBody>
      </p:sp>
      <p:pic>
        <p:nvPicPr>
          <p:cNvPr id="59395" name="Picture 2">
            <a:extLst>
              <a:ext uri="{FF2B5EF4-FFF2-40B4-BE49-F238E27FC236}">
                <a16:creationId xmlns:a16="http://schemas.microsoft.com/office/drawing/2014/main" id="{DF6E5F4D-0416-4339-B201-B2E64804F6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600200"/>
            <a:ext cx="9328873" cy="4571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F59D83DD-92A2-4746-85AB-B58F19834824}"/>
              </a:ext>
            </a:extLst>
          </p:cNvPr>
          <p:cNvSpPr/>
          <p:nvPr/>
        </p:nvSpPr>
        <p:spPr>
          <a:xfrm>
            <a:off x="1684421" y="4114799"/>
            <a:ext cx="9456821" cy="205739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4" descr="ODE45 failure">
            <a:extLst>
              <a:ext uri="{FF2B5EF4-FFF2-40B4-BE49-F238E27FC236}">
                <a16:creationId xmlns:a16="http://schemas.microsoft.com/office/drawing/2014/main" id="{B3EB73FB-EE87-4C86-BE69-DC3F255103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447800"/>
            <a:ext cx="6629400" cy="529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419" name="Text Box 6">
            <a:extLst>
              <a:ext uri="{FF2B5EF4-FFF2-40B4-BE49-F238E27FC236}">
                <a16:creationId xmlns:a16="http://schemas.microsoft.com/office/drawing/2014/main" id="{54206FBA-9AC8-4C41-90EE-12969481DE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276601"/>
            <a:ext cx="3422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Very rapid change in solution </a:t>
            </a:r>
            <a:r>
              <a:rPr lang="en-US" altLang="en-US" sz="1800">
                <a:cs typeface="Arial" panose="020B0604020202020204" pitchFamily="34" charset="0"/>
              </a:rPr>
              <a:t>→</a:t>
            </a:r>
          </a:p>
        </p:txBody>
      </p:sp>
      <p:sp>
        <p:nvSpPr>
          <p:cNvPr id="60420" name="Text Box 7">
            <a:extLst>
              <a:ext uri="{FF2B5EF4-FFF2-40B4-BE49-F238E27FC236}">
                <a16:creationId xmlns:a16="http://schemas.microsoft.com/office/drawing/2014/main" id="{1E42BFF6-E91A-499D-AD14-D440E09E4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838" y="533401"/>
            <a:ext cx="6151562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ODE45 solution for system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x’ = t +x</a:t>
            </a:r>
            <a:r>
              <a:rPr lang="en-US" altLang="en-US" sz="2400" b="1" baseline="30000"/>
              <a:t>2</a:t>
            </a:r>
            <a:r>
              <a:rPr lang="en-US" altLang="en-US" sz="2400"/>
              <a:t> – y	y’ = t</a:t>
            </a:r>
            <a:r>
              <a:rPr lang="en-US" altLang="en-US" sz="2400" b="1" baseline="30000"/>
              <a:t>2</a:t>
            </a:r>
            <a:r>
              <a:rPr lang="en-US" altLang="en-US" sz="2400"/>
              <a:t> – x+y</a:t>
            </a:r>
            <a:r>
              <a:rPr lang="en-US" altLang="en-US" sz="2400" b="1" baseline="30000"/>
              <a:t>2</a:t>
            </a:r>
            <a:r>
              <a:rPr lang="en-US" altLang="en-US" sz="2400"/>
              <a:t>	x(0) = 3, y(0) = 2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/>
          </p:cNvSpPr>
          <p:nvPr/>
        </p:nvSpPr>
        <p:spPr bwMode="auto">
          <a:xfrm>
            <a:off x="1481328" y="853441"/>
            <a:ext cx="8723376" cy="54074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Assignment 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Use ode45 to solve the system of equations 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x’=x – y + 2t – 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y’=x + y – 4t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+ 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for 0 </a:t>
            </a: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&lt;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t </a:t>
            </a:r>
            <a:r>
              <a:rPr kumimoji="0" lang="en-US" altLang="en-US" sz="1800" b="0" i="0" u="sng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&lt;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3, subject to the initial condition x(0)=1, y(0)=0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Solve with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Eulersys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and 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ex_Eulersys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using the same number of points as ode45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Exact solutions are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x(t)=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exp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(t)cos(t) + 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2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 and  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y(t)=</a:t>
            </a:r>
            <a:r>
              <a:rPr kumimoji="0" lang="en-US" alt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exp</a:t>
            </a: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(t)sin(t) - t</a:t>
            </a:r>
            <a:r>
              <a:rPr kumimoji="0" lang="en-US" altLang="en-US" sz="1800" b="0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3</a:t>
            </a: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For each method: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Calculate the absolute percent difference from the exact values at t=3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Plot the exact and numerical solutions on the same set of axes. 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Times New Roman" panose="02020603050405020304" pitchFamily="18" charset="0"/>
              </a:rPr>
              <a:t>Make sure your plots can distinguish exact from numerical results.</a:t>
            </a: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 in a copy of the command window where ode45, EulersysV2 and ex-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Eulersys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are called.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9483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A2762B-0783-4720-AB6D-694F9E19C9B8}"/>
              </a:ext>
            </a:extLst>
          </p:cNvPr>
          <p:cNvSpPr txBox="1"/>
          <p:nvPr/>
        </p:nvSpPr>
        <p:spPr>
          <a:xfrm>
            <a:off x="2081462" y="2815389"/>
            <a:ext cx="906434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Quiz 3, </a:t>
            </a: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Thursday 3/7/2024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Tuesday, 3/5/2024, review and answer questions about HW11-14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Discuss topics for 500-level project reports, get approval.</a:t>
            </a:r>
          </a:p>
        </p:txBody>
      </p:sp>
    </p:spTree>
    <p:extLst>
      <p:ext uri="{BB962C8B-B14F-4D97-AF65-F5344CB8AC3E}">
        <p14:creationId xmlns:p14="http://schemas.microsoft.com/office/powerpoint/2010/main" val="32800844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54953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Box 1">
            <a:extLst>
              <a:ext uri="{FF2B5EF4-FFF2-40B4-BE49-F238E27FC236}">
                <a16:creationId xmlns:a16="http://schemas.microsoft.com/office/drawing/2014/main" id="{E78B38DD-8489-4B08-9966-241E9F3679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24495" y="397044"/>
            <a:ext cx="6543010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Write 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xpsys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function for the following systems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x’ =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+ exp(t) - t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y’ = y - cos(t)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z’ = x - sin(t)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Do on board</a:t>
            </a:r>
          </a:p>
        </p:txBody>
      </p:sp>
    </p:spTree>
    <p:extLst>
      <p:ext uri="{BB962C8B-B14F-4D97-AF65-F5344CB8AC3E}">
        <p14:creationId xmlns:p14="http://schemas.microsoft.com/office/powerpoint/2010/main" val="26157437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Box 3">
            <a:extLst>
              <a:ext uri="{FF2B5EF4-FFF2-40B4-BE49-F238E27FC236}">
                <a16:creationId xmlns:a16="http://schemas.microsoft.com/office/drawing/2014/main" id="{67E1AF39-CDE1-4AD5-A2A1-6F05075A6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7853" y="601579"/>
            <a:ext cx="9637295" cy="5940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Example: Write an Encoder for the system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x’ = x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+ exp(t) - t</a:t>
            </a:r>
            <a:r>
              <a:rPr kumimoji="0" lang="en-US" altLang="en-US" sz="2400" b="0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y’ = y - cos(t)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z’ = x - sin(t)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let x(t) be x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(t), y(t) be x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(t), and z(t)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 be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x</a:t>
            </a:r>
            <a:r>
              <a:rPr kumimoji="0" lang="en-US" altLang="en-US" sz="2000" b="0" i="0" u="none" strike="noStrike" kern="1200" cap="none" spc="0" normalizeH="0" baseline="-250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(t), to indicate that x(t), y(t), and z(t) are the component of the vector x passed to the encoder.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f1’(t), f2’(t) and f3’(t)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  <a:sym typeface="Wingdings" panose="05000000000000000000" pitchFamily="2" charset="2"/>
              </a:rPr>
              <a:t> be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the component of the vector f returned to the solver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function f=xpsysL15_S9(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t,x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f1=x(1)^2+exp(t)-t^2;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f2=x(2)-cos(t);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f3=x(1)-sin(t);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f=[f1,f2,f3];  % returns a row vector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end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the call to EulersysV2, use @xpsysL15_S9 to show that the encoder is a .m file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in the current directory</a:t>
            </a:r>
          </a:p>
        </p:txBody>
      </p:sp>
    </p:spTree>
    <p:extLst>
      <p:ext uri="{BB962C8B-B14F-4D97-AF65-F5344CB8AC3E}">
        <p14:creationId xmlns:p14="http://schemas.microsoft.com/office/powerpoint/2010/main" val="145365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4">
            <a:extLst>
              <a:ext uri="{FF2B5EF4-FFF2-40B4-BE49-F238E27FC236}">
                <a16:creationId xmlns:a16="http://schemas.microsoft.com/office/drawing/2014/main" id="{457EA58C-00CD-4BDF-A309-A81A0D734C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1" y="2209800"/>
            <a:ext cx="7216775" cy="95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Develop a solver for systems of ODEs using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/>
              <a:t>Euler’s method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extBox 1">
            <a:extLst>
              <a:ext uri="{FF2B5EF4-FFF2-40B4-BE49-F238E27FC236}">
                <a16:creationId xmlns:a16="http://schemas.microsoft.com/office/drawing/2014/main" id="{B2FB7C44-2929-4FED-B131-5BE488B654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1" y="341313"/>
            <a:ext cx="45894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Euler’s method for a single ODE</a:t>
            </a:r>
          </a:p>
        </p:txBody>
      </p:sp>
      <p:sp>
        <p:nvSpPr>
          <p:cNvPr id="44035" name="TextBox 1">
            <a:extLst>
              <a:ext uri="{FF2B5EF4-FFF2-40B4-BE49-F238E27FC236}">
                <a16:creationId xmlns:a16="http://schemas.microsoft.com/office/drawing/2014/main" id="{8E78CDE2-B1B0-40BE-B960-6ED8D371F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2188" y="803275"/>
            <a:ext cx="6385081" cy="3416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function [</a:t>
            </a:r>
            <a:r>
              <a:rPr lang="en-US" altLang="en-US" sz="2400" dirty="0" err="1"/>
              <a:t>t,x</a:t>
            </a:r>
            <a:r>
              <a:rPr lang="en-US" altLang="en-US" sz="2400" dirty="0"/>
              <a:t>]=</a:t>
            </a:r>
            <a:r>
              <a:rPr lang="en-US" altLang="en-US" sz="2400" dirty="0" err="1"/>
              <a:t>neweuler</a:t>
            </a:r>
            <a:r>
              <a:rPr lang="en-US" altLang="en-US" sz="2400" dirty="0"/>
              <a:t>(myxp,t0,x0,tmax,npts)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n=npts-1;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h=(tmax-t0)/n;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t(1)=t0;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x(1)=x0;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for k=1:n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t(k+1)=t(k)+h;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  x(k+1)=x(k)+h*</a:t>
            </a:r>
            <a:r>
              <a:rPr lang="en-US" altLang="en-US" sz="2400" dirty="0" err="1"/>
              <a:t>myxp</a:t>
            </a:r>
            <a:r>
              <a:rPr lang="en-US" altLang="en-US" sz="2400" dirty="0"/>
              <a:t>(t(k),x(k));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/>
              <a:t>end</a:t>
            </a:r>
          </a:p>
        </p:txBody>
      </p:sp>
      <p:sp>
        <p:nvSpPr>
          <p:cNvPr id="44036" name="TextBox 1">
            <a:extLst>
              <a:ext uri="{FF2B5EF4-FFF2-40B4-BE49-F238E27FC236}">
                <a16:creationId xmlns:a16="http://schemas.microsoft.com/office/drawing/2014/main" id="{51C91241-1628-4403-A67E-32BDD0D9F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60588" y="4219575"/>
            <a:ext cx="79121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Modify this function to return XM, matrix with columns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that are solutions of unknowns in the problem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For a system with 2 unknowns, x(t) and y(t), XM(:,1) can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/>
              <a:t>be x(t) and XM(:,2) can be y(t).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>
            <a:extLst>
              <a:ext uri="{FF2B5EF4-FFF2-40B4-BE49-F238E27FC236}">
                <a16:creationId xmlns:a16="http://schemas.microsoft.com/office/drawing/2014/main" id="{D82B892E-B58A-4556-BB0B-2051CD1C82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1433765"/>
            <a:ext cx="9312442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function [</a:t>
            </a:r>
            <a:r>
              <a:rPr lang="en-US" altLang="en-US" sz="2000" dirty="0" err="1"/>
              <a:t>t,XM</a:t>
            </a:r>
            <a:r>
              <a:rPr lang="en-US" altLang="en-US" sz="2000" dirty="0"/>
              <a:t>]=EulersysV2(myxpsys,t0,x0,tmax,npts)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n=npts-1;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h=(tmax-t0)/n;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t(1)=t0;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/>
              <a:t>XM(1,</a:t>
            </a:r>
            <a:r>
              <a:rPr lang="en-US" altLang="en-US" sz="2000" dirty="0">
                <a:sym typeface="Wingdings" panose="05000000000000000000" pitchFamily="2" charset="2"/>
              </a:rPr>
              <a:t>:)=x0;  % x0 is a row vector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for k=1:n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  t(k+1)=t(k)+h;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  XM(k+1,:)=XM(k,:)+h*</a:t>
            </a:r>
            <a:r>
              <a:rPr lang="en-US" altLang="en-US" sz="2000" dirty="0" err="1">
                <a:sym typeface="Wingdings" panose="05000000000000000000" pitchFamily="2" charset="2"/>
              </a:rPr>
              <a:t>myxpsys</a:t>
            </a:r>
            <a:r>
              <a:rPr lang="en-US" altLang="en-US" sz="2000" dirty="0">
                <a:sym typeface="Wingdings" panose="05000000000000000000" pitchFamily="2" charset="2"/>
              </a:rPr>
              <a:t>(t(k),XM(k,:)); % row vectors relationship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End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ym typeface="Wingdings" panose="05000000000000000000" pitchFamily="2" charset="2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ym typeface="Wingdings" panose="05000000000000000000" pitchFamily="2" charset="2"/>
              </a:rPr>
              <a:t>Function </a:t>
            </a:r>
            <a:r>
              <a:rPr lang="en-US" altLang="en-US" sz="2000" dirty="0" err="1">
                <a:sym typeface="Wingdings" panose="05000000000000000000" pitchFamily="2" charset="2"/>
              </a:rPr>
              <a:t>myxpsys</a:t>
            </a:r>
            <a:r>
              <a:rPr lang="en-US" altLang="en-US" sz="2000" dirty="0">
                <a:sym typeface="Wingdings" panose="05000000000000000000" pitchFamily="2" charset="2"/>
              </a:rPr>
              <a:t> must return a row vector of the slops of all unknowns using t(k) and row k of the solution matrix.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082" name="Group 16">
            <a:extLst>
              <a:ext uri="{FF2B5EF4-FFF2-40B4-BE49-F238E27FC236}">
                <a16:creationId xmlns:a16="http://schemas.microsoft.com/office/drawing/2014/main" id="{F1712833-55C9-4914-8183-CBA33E76CD95}"/>
              </a:ext>
            </a:extLst>
          </p:cNvPr>
          <p:cNvGrpSpPr>
            <a:grpSpLocks/>
          </p:cNvGrpSpPr>
          <p:nvPr/>
        </p:nvGrpSpPr>
        <p:grpSpPr bwMode="auto">
          <a:xfrm>
            <a:off x="4343400" y="4267201"/>
            <a:ext cx="3031241" cy="1485315"/>
            <a:chOff x="5410199" y="452486"/>
            <a:chExt cx="2738363" cy="1005235"/>
          </a:xfrm>
        </p:grpSpPr>
        <p:sp>
          <p:nvSpPr>
            <p:cNvPr id="46084" name="TextBox 2">
              <a:extLst>
                <a:ext uri="{FF2B5EF4-FFF2-40B4-BE49-F238E27FC236}">
                  <a16:creationId xmlns:a16="http://schemas.microsoft.com/office/drawing/2014/main" id="{C3689216-A3F0-4A5A-BBCE-67D8DCF51B7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452486"/>
              <a:ext cx="669322" cy="270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main</a:t>
              </a:r>
            </a:p>
          </p:txBody>
        </p:sp>
        <p:sp>
          <p:nvSpPr>
            <p:cNvPr id="46085" name="TextBox 3">
              <a:extLst>
                <a:ext uri="{FF2B5EF4-FFF2-40B4-BE49-F238E27FC236}">
                  <a16:creationId xmlns:a16="http://schemas.microsoft.com/office/drawing/2014/main" id="{59250FB9-E7F7-4551-A7C0-E8F4EA1860B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3390" y="1154821"/>
              <a:ext cx="785172" cy="270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solver</a:t>
              </a:r>
              <a:endParaRPr lang="en-US" altLang="en-US" sz="1800"/>
            </a:p>
          </p:txBody>
        </p:sp>
        <p:sp>
          <p:nvSpPr>
            <p:cNvPr id="46086" name="TextBox 4">
              <a:extLst>
                <a:ext uri="{FF2B5EF4-FFF2-40B4-BE49-F238E27FC236}">
                  <a16:creationId xmlns:a16="http://schemas.microsoft.com/office/drawing/2014/main" id="{7D50068B-0022-42F1-8C36-80E77A2CEA0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199" y="1186934"/>
              <a:ext cx="1003838" cy="2707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encoder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BCBE78E7-1D5A-4325-8427-0FBA2D6991C1}"/>
                </a:ext>
              </a:extLst>
            </p:cNvPr>
            <p:cNvCxnSpPr/>
            <p:nvPr/>
          </p:nvCxnSpPr>
          <p:spPr>
            <a:xfrm>
              <a:off x="6837145" y="761911"/>
              <a:ext cx="685507" cy="393227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589B61EC-307A-4BAC-91E4-40771E92FAFA}"/>
                </a:ext>
              </a:extLst>
            </p:cNvPr>
            <p:cNvCxnSpPr/>
            <p:nvPr/>
          </p:nvCxnSpPr>
          <p:spPr>
            <a:xfrm>
              <a:off x="6521639" y="1418365"/>
              <a:ext cx="850430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083" name="TextBox 8">
            <a:extLst>
              <a:ext uri="{FF2B5EF4-FFF2-40B4-BE49-F238E27FC236}">
                <a16:creationId xmlns:a16="http://schemas.microsoft.com/office/drawing/2014/main" id="{003670FD-D953-4AE5-A92B-23DDE797D2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5450" y="226869"/>
            <a:ext cx="891385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Given a solver, next task is to write an encoder for the problem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Encoder is a .m file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Inputs: t and a vector of values of all unknowns at 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Output: vector of values of the 1</a:t>
            </a:r>
            <a:r>
              <a:rPr lang="en-US" altLang="en-US" sz="2400" baseline="30000" dirty="0"/>
              <a:t>st</a:t>
            </a:r>
            <a:r>
              <a:rPr lang="en-US" altLang="en-US" sz="2400" dirty="0"/>
              <a:t> derivative of all unknowns at t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Example: Find a numerical solution of x’ = -3y, y’ = x/3 for 0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t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by Euler’s method with 100 points when x(0)=3 and y(0)=0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Step 1 write the encoder function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Box 3">
            <a:extLst>
              <a:ext uri="{FF2B5EF4-FFF2-40B4-BE49-F238E27FC236}">
                <a16:creationId xmlns:a16="http://schemas.microsoft.com/office/drawing/2014/main" id="{67E1AF39-CDE1-4AD5-A2A1-6F05075A6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914400"/>
            <a:ext cx="9526967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Example: Write an encoder for the system x’ = -3y, y’ = x/3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In a problem of this type, it may be helpful to rename the unknowns.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x(t) -&gt; x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(t) and y(t) -&gt; x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(t)  to indicate that x(t) is the 1</a:t>
            </a:r>
            <a:r>
              <a:rPr lang="en-US" altLang="en-US" sz="2000" baseline="30000" dirty="0"/>
              <a:t>st</a:t>
            </a:r>
            <a:r>
              <a:rPr lang="en-US" altLang="en-US" sz="2000" dirty="0"/>
              <a:t> component of the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vector passed to the encoder and y(t) is the second component. Similarly,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x</a:t>
            </a:r>
            <a:r>
              <a:rPr lang="en-US" altLang="en-US" sz="2000" baseline="-25000" dirty="0"/>
              <a:t>1</a:t>
            </a:r>
            <a:r>
              <a:rPr lang="en-US" altLang="en-US" sz="2000" dirty="0"/>
              <a:t>’(t) is the 1</a:t>
            </a:r>
            <a:r>
              <a:rPr lang="en-US" altLang="en-US" sz="2000" baseline="30000" dirty="0"/>
              <a:t>st</a:t>
            </a:r>
            <a:r>
              <a:rPr lang="en-US" altLang="en-US" sz="2000" dirty="0"/>
              <a:t> component of the vector returned to the solver and x</a:t>
            </a:r>
            <a:r>
              <a:rPr lang="en-US" altLang="en-US" sz="2000" baseline="-25000" dirty="0"/>
              <a:t>2</a:t>
            </a:r>
            <a:r>
              <a:rPr lang="en-US" altLang="en-US" sz="2000" dirty="0"/>
              <a:t>’(t)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is the second component.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>
              <a:buFontTx/>
              <a:buNone/>
            </a:pPr>
            <a:r>
              <a:rPr lang="en-US" altLang="en-US" sz="2000" dirty="0"/>
              <a:t>function f=xpsysL15_S7(</a:t>
            </a:r>
            <a:r>
              <a:rPr lang="en-US" altLang="en-US" sz="2000" dirty="0" err="1"/>
              <a:t>t,x</a:t>
            </a:r>
            <a:r>
              <a:rPr lang="en-US" altLang="en-US" sz="2000" dirty="0"/>
              <a:t>)</a:t>
            </a:r>
          </a:p>
          <a:p>
            <a:pPr>
              <a:buFontTx/>
              <a:buNone/>
            </a:pPr>
            <a:r>
              <a:rPr lang="en-US" altLang="en-US" sz="2000" dirty="0"/>
              <a:t>f1=-3*x(2); % x’(t)</a:t>
            </a:r>
          </a:p>
          <a:p>
            <a:pPr>
              <a:buFontTx/>
              <a:buNone/>
            </a:pPr>
            <a:r>
              <a:rPr lang="en-US" altLang="en-US" sz="2000" dirty="0"/>
              <a:t>f2=x(1)/3; % y’(t)</a:t>
            </a:r>
          </a:p>
          <a:p>
            <a:pPr>
              <a:buFontTx/>
              <a:buNone/>
            </a:pPr>
            <a:r>
              <a:rPr lang="en-US" altLang="en-US" sz="2000" dirty="0"/>
              <a:t>f=[f1,f2];  % returns a row vector</a:t>
            </a:r>
          </a:p>
          <a:p>
            <a:pPr>
              <a:buFontTx/>
              <a:buNone/>
            </a:pPr>
            <a:r>
              <a:rPr lang="en-US" altLang="en-US" sz="2000" dirty="0"/>
              <a:t>end</a:t>
            </a:r>
          </a:p>
          <a:p>
            <a:pPr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In the call to EulersysV2, use @xpsysL15_S7 to show that the encoder is a .m file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in the current directory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Box 3">
            <a:extLst>
              <a:ext uri="{FF2B5EF4-FFF2-40B4-BE49-F238E27FC236}">
                <a16:creationId xmlns:a16="http://schemas.microsoft.com/office/drawing/2014/main" id="{5D708657-DFBF-42B8-972D-5C910E5373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039939"/>
            <a:ext cx="8726107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Driver code: Find a numerical solution of x’ = -3y, y’ = x/3 for 0</a:t>
            </a:r>
            <a:r>
              <a:rPr lang="en-US" altLang="en-US" sz="2000" u="sng" dirty="0"/>
              <a:t>&lt;</a:t>
            </a:r>
            <a:r>
              <a:rPr lang="en-US" altLang="en-US" sz="2000" dirty="0"/>
              <a:t>t</a:t>
            </a:r>
            <a:r>
              <a:rPr lang="en-US" altLang="en-US" sz="2000" u="sng" dirty="0"/>
              <a:t>&lt;</a:t>
            </a:r>
            <a:r>
              <a:rPr lang="en-US" altLang="en-US" sz="2000" dirty="0"/>
              <a:t>4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by Euler’s method with 100 points when x(0)=3 and y(0)=0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At t=4, calculate the percent difference from the exact solution,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x=3cos(t), y=sin(t) at t=4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Make a plot that compares your solution (curve) with exact solution (points)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for 0</a:t>
            </a:r>
            <a:r>
              <a:rPr lang="en-US" altLang="en-US" sz="2000" u="sng" dirty="0"/>
              <a:t>&lt;</a:t>
            </a:r>
            <a:r>
              <a:rPr lang="en-US" altLang="en-US" sz="2000" dirty="0"/>
              <a:t>t</a:t>
            </a:r>
            <a:r>
              <a:rPr lang="en-US" altLang="en-US" sz="2000" u="sng" dirty="0"/>
              <a:t>&lt;</a:t>
            </a:r>
            <a:r>
              <a:rPr lang="en-US" altLang="en-US" sz="2000" dirty="0"/>
              <a:t>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If you use the same set of t-values for these plots, likely that numerical and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exact solutions cannot be distinguished on the plot.  To avoid this choose a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/>
              <a:t>different and smaller set of t-values to plot the exact solution.</a:t>
            </a:r>
          </a:p>
        </p:txBody>
      </p:sp>
      <p:grpSp>
        <p:nvGrpSpPr>
          <p:cNvPr id="49155" name="Group 16">
            <a:extLst>
              <a:ext uri="{FF2B5EF4-FFF2-40B4-BE49-F238E27FC236}">
                <a16:creationId xmlns:a16="http://schemas.microsoft.com/office/drawing/2014/main" id="{AFC92206-FCC4-470E-AD72-9BEE80728B84}"/>
              </a:ext>
            </a:extLst>
          </p:cNvPr>
          <p:cNvGrpSpPr>
            <a:grpSpLocks/>
          </p:cNvGrpSpPr>
          <p:nvPr/>
        </p:nvGrpSpPr>
        <p:grpSpPr bwMode="auto">
          <a:xfrm>
            <a:off x="4557712" y="533401"/>
            <a:ext cx="2619256" cy="1140023"/>
            <a:chOff x="5410199" y="452486"/>
            <a:chExt cx="2923196" cy="1131603"/>
          </a:xfrm>
        </p:grpSpPr>
        <p:sp>
          <p:nvSpPr>
            <p:cNvPr id="49156" name="TextBox 2">
              <a:extLst>
                <a:ext uri="{FF2B5EF4-FFF2-40B4-BE49-F238E27FC236}">
                  <a16:creationId xmlns:a16="http://schemas.microsoft.com/office/drawing/2014/main" id="{229A0B27-D562-4EBE-B20F-E62F88B065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96000" y="452486"/>
              <a:ext cx="826883" cy="397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main</a:t>
              </a:r>
            </a:p>
          </p:txBody>
        </p:sp>
        <p:sp>
          <p:nvSpPr>
            <p:cNvPr id="49157" name="TextBox 3">
              <a:extLst>
                <a:ext uri="{FF2B5EF4-FFF2-40B4-BE49-F238E27FC236}">
                  <a16:creationId xmlns:a16="http://schemas.microsoft.com/office/drawing/2014/main" id="{657140D5-B6BE-4496-BD71-33DA32780E8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63390" y="1154821"/>
              <a:ext cx="970005" cy="397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solver</a:t>
              </a:r>
              <a:endParaRPr lang="en-US" altLang="en-US" sz="1800"/>
            </a:p>
          </p:txBody>
        </p:sp>
        <p:sp>
          <p:nvSpPr>
            <p:cNvPr id="49158" name="TextBox 4">
              <a:extLst>
                <a:ext uri="{FF2B5EF4-FFF2-40B4-BE49-F238E27FC236}">
                  <a16:creationId xmlns:a16="http://schemas.microsoft.com/office/drawing/2014/main" id="{F90B9583-1E25-43BF-8A42-81DF952558D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10199" y="1186934"/>
              <a:ext cx="1240147" cy="397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/>
                <a:t>encoder</a:t>
              </a:r>
            </a:p>
          </p:txBody>
        </p:sp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C0FADCE1-4163-44AF-8497-0FA4A73C2F65}"/>
                </a:ext>
              </a:extLst>
            </p:cNvPr>
            <p:cNvCxnSpPr/>
            <p:nvPr/>
          </p:nvCxnSpPr>
          <p:spPr>
            <a:xfrm>
              <a:off x="6836428" y="761338"/>
              <a:ext cx="687425" cy="393944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7529CF47-8A7F-4F97-9575-0975BC1679A0}"/>
                </a:ext>
              </a:extLst>
            </p:cNvPr>
            <p:cNvCxnSpPr/>
            <p:nvPr/>
          </p:nvCxnSpPr>
          <p:spPr>
            <a:xfrm>
              <a:off x="6521063" y="1418437"/>
              <a:ext cx="850423" cy="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D5D94056-3B88-4F02-AFA9-CED1522955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9356" y="439655"/>
            <a:ext cx="10740191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solution of x’ = -3y, y’ = x/3 for 0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t</a:t>
            </a:r>
            <a:r>
              <a:rPr lang="en-US" altLang="en-US" sz="2400" u="sng" dirty="0"/>
              <a:t>&lt;</a:t>
            </a:r>
            <a:r>
              <a:rPr lang="en-US" altLang="en-US" sz="2400" dirty="0"/>
              <a:t>4 by Euler’s method with 100 points when x(0)=3 and y(0)=0.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[</a:t>
            </a:r>
            <a:r>
              <a:rPr lang="en-US" altLang="en-US" sz="2400" dirty="0" err="1"/>
              <a:t>t,XM</a:t>
            </a:r>
            <a:r>
              <a:rPr lang="en-US" altLang="en-US" sz="2400" dirty="0"/>
              <a:t>]=EulersysV2(@xpsysL15_S7,0,[3,0],4,100); %myxpsys,t0,x0,tmax, </a:t>
            </a:r>
            <a:r>
              <a:rPr lang="en-US" altLang="en-US" sz="2400" dirty="0" err="1"/>
              <a:t>npts</a:t>
            </a:r>
            <a:endParaRPr lang="en-US" altLang="en-US" sz="24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plot(</a:t>
            </a:r>
            <a:r>
              <a:rPr lang="en-US" altLang="en-US" sz="2400" dirty="0" err="1"/>
              <a:t>t,XM</a:t>
            </a:r>
            <a:r>
              <a:rPr lang="en-US" altLang="en-US" sz="2400" dirty="0"/>
              <a:t>(:,1)); %plot x(t)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hold on;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plot(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t,XM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(:,2)); %plot y(t)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tex</a:t>
            </a:r>
            <a:r>
              <a:rPr lang="en-US" altLang="en-US" sz="2400" dirty="0"/>
              <a:t>=</a:t>
            </a:r>
            <a:r>
              <a:rPr lang="en-US" altLang="en-US" sz="2400" dirty="0" err="1"/>
              <a:t>linspace</a:t>
            </a:r>
            <a:r>
              <a:rPr lang="en-US" altLang="en-US" sz="2400" dirty="0"/>
              <a:t>(0,4,10); % points where exact solution will be evaluated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xex</a:t>
            </a:r>
            <a:r>
              <a:rPr lang="en-US" altLang="en-US" sz="2400" dirty="0"/>
              <a:t>=3*cos(</a:t>
            </a:r>
            <a:r>
              <a:rPr lang="en-US" altLang="en-US" sz="2400" dirty="0" err="1"/>
              <a:t>tex</a:t>
            </a:r>
            <a:r>
              <a:rPr lang="en-US" altLang="en-US" sz="2400" dirty="0"/>
              <a:t>); % exact x(t)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yex</a:t>
            </a:r>
            <a:r>
              <a:rPr lang="en-US" altLang="en-US" sz="2400" dirty="0"/>
              <a:t>=sin(</a:t>
            </a:r>
            <a:r>
              <a:rPr lang="en-US" altLang="en-US" sz="2400" dirty="0" err="1"/>
              <a:t>tex</a:t>
            </a:r>
            <a:r>
              <a:rPr lang="en-US" altLang="en-US" sz="2400" dirty="0"/>
              <a:t>); % exact y(t)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plot(</a:t>
            </a:r>
            <a:r>
              <a:rPr lang="en-US" altLang="en-US" sz="2400" dirty="0" err="1"/>
              <a:t>tex,xex</a:t>
            </a:r>
            <a:r>
              <a:rPr lang="en-US" altLang="en-US" sz="2400" dirty="0"/>
              <a:t>,’*r’)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plot(</a:t>
            </a:r>
            <a:r>
              <a:rPr kumimoji="0" lang="en-US" alt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tex,yex</a:t>
            </a:r>
            <a:r>
              <a:rPr kumimoji="0" lang="en-US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cs typeface="Arial" panose="020B0604020202020204" pitchFamily="34" charset="0"/>
              </a:rPr>
              <a:t>,’*b’)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2400" dirty="0">
                <a:solidFill>
                  <a:prstClr val="black"/>
                </a:solidFill>
                <a:cs typeface="Arial" panose="020B0604020202020204" pitchFamily="34" charset="0"/>
              </a:rPr>
              <a:t>hold off</a:t>
            </a:r>
            <a:endParaRPr kumimoji="0" lang="en-US" alt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pdx=100*abs((</a:t>
            </a:r>
            <a:r>
              <a:rPr lang="en-US" altLang="en-US" sz="2400" dirty="0" err="1"/>
              <a:t>xex</a:t>
            </a:r>
            <a:r>
              <a:rPr lang="en-US" altLang="en-US" sz="2400" dirty="0"/>
              <a:t>(10)-XM(100,1))/</a:t>
            </a:r>
            <a:r>
              <a:rPr lang="en-US" altLang="en-US" sz="2400" dirty="0" err="1"/>
              <a:t>xex</a:t>
            </a:r>
            <a:r>
              <a:rPr lang="en-US" altLang="en-US" sz="2400" dirty="0"/>
              <a:t>(10)); % XM(100,1) = x(4)</a:t>
            </a:r>
          </a:p>
          <a:p>
            <a:pPr>
              <a:spcBef>
                <a:spcPct val="0"/>
              </a:spcBef>
              <a:buNone/>
            </a:pPr>
            <a:r>
              <a:rPr lang="en-US" altLang="en-US" sz="2400" dirty="0" err="1"/>
              <a:t>pdy</a:t>
            </a:r>
            <a:r>
              <a:rPr lang="en-US" altLang="en-US" sz="2400" dirty="0"/>
              <a:t>=100*abs((</a:t>
            </a:r>
            <a:r>
              <a:rPr lang="en-US" altLang="en-US" sz="2400" dirty="0" err="1"/>
              <a:t>yex</a:t>
            </a:r>
            <a:r>
              <a:rPr lang="en-US" altLang="en-US" sz="2400" dirty="0"/>
              <a:t>(10)-XM(100,2))/</a:t>
            </a:r>
            <a:r>
              <a:rPr lang="en-US" altLang="en-US" sz="2400" dirty="0" err="1"/>
              <a:t>yex</a:t>
            </a:r>
            <a:r>
              <a:rPr lang="en-US" altLang="en-US" sz="2400" dirty="0"/>
              <a:t>(10)); % XM(100,2) = y(4)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 err="1"/>
              <a:t>disp</a:t>
            </a:r>
            <a:r>
              <a:rPr lang="en-US" altLang="en-US" sz="2400" dirty="0"/>
              <a:t>([t(100),</a:t>
            </a:r>
            <a:r>
              <a:rPr lang="en-US" altLang="en-US" sz="2400" dirty="0" err="1"/>
              <a:t>pdx,pdy</a:t>
            </a:r>
            <a:r>
              <a:rPr lang="en-US" altLang="en-US" sz="2400" dirty="0"/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3218001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1074</TotalTime>
  <Words>2330</Words>
  <Application>Microsoft Office PowerPoint</Application>
  <PresentationFormat>Widescreen</PresentationFormat>
  <Paragraphs>236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Wingdings</vt:lpstr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H. Miller</dc:creator>
  <cp:lastModifiedBy>Miller, John H</cp:lastModifiedBy>
  <cp:revision>59</cp:revision>
  <cp:lastPrinted>2023-03-30T17:43:59Z</cp:lastPrinted>
  <dcterms:created xsi:type="dcterms:W3CDTF">2015-08-24T20:50:38Z</dcterms:created>
  <dcterms:modified xsi:type="dcterms:W3CDTF">2024-02-29T19:02:22Z</dcterms:modified>
</cp:coreProperties>
</file>