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481" r:id="rId2"/>
    <p:sldId id="524" r:id="rId3"/>
    <p:sldId id="417" r:id="rId4"/>
    <p:sldId id="418" r:id="rId5"/>
    <p:sldId id="419" r:id="rId6"/>
    <p:sldId id="420" r:id="rId7"/>
    <p:sldId id="422" r:id="rId8"/>
    <p:sldId id="424" r:id="rId9"/>
    <p:sldId id="425" r:id="rId10"/>
    <p:sldId id="426" r:id="rId11"/>
    <p:sldId id="513" r:id="rId12"/>
    <p:sldId id="428" r:id="rId13"/>
    <p:sldId id="527" r:id="rId14"/>
    <p:sldId id="528" r:id="rId15"/>
    <p:sldId id="334" r:id="rId16"/>
  </p:sldIdLst>
  <p:sldSz cx="12192000" cy="6858000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3F48FCBD-6E93-4128-B4F5-EBB278B7610A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0" y="1171575"/>
            <a:ext cx="5626100" cy="3163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510564"/>
            <a:ext cx="5669280" cy="3690461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C10853DF-5AA7-4611-9995-C98EB1257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97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32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807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251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31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07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99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386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099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52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76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71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6CB05-AA82-47C8-AD8E-F4D7DCD85CFC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61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>
            <a:extLst>
              <a:ext uri="{FF2B5EF4-FFF2-40B4-BE49-F238E27FC236}">
                <a16:creationId xmlns:a16="http://schemas.microsoft.com/office/drawing/2014/main" id="{1102EA0A-50D2-4E09-894B-D38F429B31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1" y="1466850"/>
            <a:ext cx="8372475" cy="477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/>
              <a:t>Solver</a:t>
            </a:r>
            <a:r>
              <a:rPr lang="en-US" altLang="en-US" sz="2000" dirty="0"/>
              <a:t>: advances table x(t) </a:t>
            </a:r>
            <a:r>
              <a:rPr lang="en-US" altLang="en-US" sz="2000" dirty="0">
                <a:cs typeface="Arial" panose="020B0604020202020204" pitchFamily="34" charset="0"/>
              </a:rPr>
              <a:t>→ x(</a:t>
            </a:r>
            <a:r>
              <a:rPr lang="en-US" altLang="en-US" sz="2000" dirty="0" err="1">
                <a:cs typeface="Arial" panose="020B0604020202020204" pitchFamily="34" charset="0"/>
              </a:rPr>
              <a:t>t+h</a:t>
            </a:r>
            <a:r>
              <a:rPr lang="en-US" altLang="en-US" sz="2000" dirty="0">
                <a:cs typeface="Arial" panose="020B0604020202020204" pitchFamily="34" charset="0"/>
              </a:rPr>
              <a:t>), controls propagation of error, etc.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is independent of a particular ODE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cs typeface="Arial" panose="020B0604020202020204" pitchFamily="34" charset="0"/>
              </a:rPr>
              <a:t>Encoder</a:t>
            </a:r>
            <a:r>
              <a:rPr lang="en-US" altLang="en-US" sz="2000" dirty="0">
                <a:cs typeface="Arial" panose="020B0604020202020204" pitchFamily="34" charset="0"/>
              </a:rPr>
              <a:t>: tells solver how to calculate x’(t) for all of the unknowns in the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system.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For single ODE, encoder can be @(t,x) … in the main program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For systems of ODEs, encoder must be a separate m-file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cs typeface="Arial" panose="020B0604020202020204" pitchFamily="34" charset="0"/>
              </a:rPr>
              <a:t>Main</a:t>
            </a:r>
            <a:r>
              <a:rPr lang="en-US" altLang="en-US" sz="2000" dirty="0">
                <a:cs typeface="Arial" panose="020B0604020202020204" pitchFamily="34" charset="0"/>
              </a:rPr>
              <a:t>: Defines initial conditions and domain of solution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Sets solver parameters (number of points, error tolerance, </a:t>
            </a:r>
            <a:r>
              <a:rPr lang="en-US" altLang="en-US" sz="2000" dirty="0" err="1">
                <a:cs typeface="Arial" panose="020B0604020202020204" pitchFamily="34" charset="0"/>
              </a:rPr>
              <a:t>etc</a:t>
            </a:r>
            <a:r>
              <a:rPr lang="en-US" altLang="en-US" sz="2000" dirty="0">
                <a:cs typeface="Arial" panose="020B0604020202020204" pitchFamily="34" charset="0"/>
              </a:rPr>
              <a:t>,)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Calls solver for the particular system of ODEs defined by encoder,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Analyzes the results.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Taylor-series method: solver and encoder are coupled; hence we need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different solver for every problem</a:t>
            </a:r>
          </a:p>
        </p:txBody>
      </p:sp>
      <p:sp>
        <p:nvSpPr>
          <p:cNvPr id="25603" name="Rectangle 1">
            <a:extLst>
              <a:ext uri="{FF2B5EF4-FFF2-40B4-BE49-F238E27FC236}">
                <a16:creationId xmlns:a16="http://schemas.microsoft.com/office/drawing/2014/main" id="{89FC14A2-2B99-485F-883A-17FB3752A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6188" y="422276"/>
            <a:ext cx="457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Components of MatLab code to solve initial value problems</a:t>
            </a:r>
          </a:p>
        </p:txBody>
      </p:sp>
      <p:grpSp>
        <p:nvGrpSpPr>
          <p:cNvPr id="25604" name="Group 16">
            <a:extLst>
              <a:ext uri="{FF2B5EF4-FFF2-40B4-BE49-F238E27FC236}">
                <a16:creationId xmlns:a16="http://schemas.microsoft.com/office/drawing/2014/main" id="{C00E80CD-AA7B-4D1D-ACD3-7915BA7F7E5B}"/>
              </a:ext>
            </a:extLst>
          </p:cNvPr>
          <p:cNvGrpSpPr>
            <a:grpSpLocks/>
          </p:cNvGrpSpPr>
          <p:nvPr/>
        </p:nvGrpSpPr>
        <p:grpSpPr bwMode="auto">
          <a:xfrm>
            <a:off x="6934201" y="452438"/>
            <a:ext cx="2822575" cy="1135062"/>
            <a:chOff x="5410199" y="452486"/>
            <a:chExt cx="2822340" cy="1134558"/>
          </a:xfrm>
        </p:grpSpPr>
        <p:sp>
          <p:nvSpPr>
            <p:cNvPr id="25605" name="TextBox 2">
              <a:extLst>
                <a:ext uri="{FF2B5EF4-FFF2-40B4-BE49-F238E27FC236}">
                  <a16:creationId xmlns:a16="http://schemas.microsoft.com/office/drawing/2014/main" id="{8D3AFA65-350E-4829-8E1D-59769C6E04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96000" y="452486"/>
              <a:ext cx="74090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main</a:t>
              </a:r>
            </a:p>
          </p:txBody>
        </p:sp>
        <p:sp>
          <p:nvSpPr>
            <p:cNvPr id="25606" name="TextBox 3">
              <a:extLst>
                <a:ext uri="{FF2B5EF4-FFF2-40B4-BE49-F238E27FC236}">
                  <a16:creationId xmlns:a16="http://schemas.microsoft.com/office/drawing/2014/main" id="{440FB475-C8B8-44A2-8897-AA4001FFE9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63390" y="1154821"/>
              <a:ext cx="86914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solver</a:t>
              </a:r>
              <a:endParaRPr lang="en-US" altLang="en-US" sz="1800"/>
            </a:p>
          </p:txBody>
        </p:sp>
        <p:sp>
          <p:nvSpPr>
            <p:cNvPr id="25607" name="TextBox 4">
              <a:extLst>
                <a:ext uri="{FF2B5EF4-FFF2-40B4-BE49-F238E27FC236}">
                  <a16:creationId xmlns:a16="http://schemas.microsoft.com/office/drawing/2014/main" id="{B248D186-D08C-45F9-B681-0028CB84BC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10199" y="1186934"/>
              <a:ext cx="111120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encoder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F30BE266-ABC1-47F3-97AF-6C9DBCF20F52}"/>
                </a:ext>
              </a:extLst>
            </p:cNvPr>
            <p:cNvCxnSpPr/>
            <p:nvPr/>
          </p:nvCxnSpPr>
          <p:spPr>
            <a:xfrm>
              <a:off x="6837243" y="761911"/>
              <a:ext cx="685743" cy="393525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69FA8A21-5870-4133-85AB-4DB0F04AF07D}"/>
                </a:ext>
              </a:extLst>
            </p:cNvPr>
            <p:cNvCxnSpPr/>
            <p:nvPr/>
          </p:nvCxnSpPr>
          <p:spPr>
            <a:xfrm>
              <a:off x="6521356" y="1418844"/>
              <a:ext cx="850829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4" descr="RK45 adjust h">
            <a:extLst>
              <a:ext uri="{FF2B5EF4-FFF2-40B4-BE49-F238E27FC236}">
                <a16:creationId xmlns:a16="http://schemas.microsoft.com/office/drawing/2014/main" id="{72D502F4-315B-4305-B4A1-38D0D66CE7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1300" y="1143000"/>
            <a:ext cx="334645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Text Box 5">
            <a:extLst>
              <a:ext uri="{FF2B5EF4-FFF2-40B4-BE49-F238E27FC236}">
                <a16:creationId xmlns:a16="http://schemas.microsoft.com/office/drawing/2014/main" id="{B652BF08-2128-4ACE-B57B-1BB0E82AE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1" y="533401"/>
            <a:ext cx="79422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Inside a loop to generate a table of values of x(t)</a:t>
            </a:r>
          </a:p>
        </p:txBody>
      </p:sp>
      <p:sp>
        <p:nvSpPr>
          <p:cNvPr id="34820" name="Rectangle 1">
            <a:extLst>
              <a:ext uri="{FF2B5EF4-FFF2-40B4-BE49-F238E27FC236}">
                <a16:creationId xmlns:a16="http://schemas.microsoft.com/office/drawing/2014/main" id="{7D7A80D6-D604-4D84-80E8-9E0BB2C2A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5715001"/>
            <a:ext cx="4979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Basic idea behind MatLabs ODE45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5">
            <a:extLst>
              <a:ext uri="{FF2B5EF4-FFF2-40B4-BE49-F238E27FC236}">
                <a16:creationId xmlns:a16="http://schemas.microsoft.com/office/drawing/2014/main" id="{20178966-F892-4D02-ACAC-C5082F8D5E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9" y="228601"/>
            <a:ext cx="51276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MatLab’s ode45 solver (single ODE)</a:t>
            </a:r>
          </a:p>
        </p:txBody>
      </p:sp>
      <p:sp>
        <p:nvSpPr>
          <p:cNvPr id="35843" name="Text Box 6">
            <a:extLst>
              <a:ext uri="{FF2B5EF4-FFF2-40B4-BE49-F238E27FC236}">
                <a16:creationId xmlns:a16="http://schemas.microsoft.com/office/drawing/2014/main" id="{0A2A8DFF-00F3-40AE-8258-87007B047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3622" y="641768"/>
            <a:ext cx="3318537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Encoder is inline function.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Specify domain of solution.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ODE45 chooses points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Initial values of x(t)</a:t>
            </a:r>
          </a:p>
        </p:txBody>
      </p:sp>
      <p:sp>
        <p:nvSpPr>
          <p:cNvPr id="35844" name="Text Box 8">
            <a:extLst>
              <a:ext uri="{FF2B5EF4-FFF2-40B4-BE49-F238E27FC236}">
                <a16:creationId xmlns:a16="http://schemas.microsoft.com/office/drawing/2014/main" id="{8B6A4F9F-C76E-44FB-8C48-60BD50D51A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2795588"/>
            <a:ext cx="418576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Semi-log plot compares ode45 to exact</a:t>
            </a:r>
          </a:p>
        </p:txBody>
      </p:sp>
      <p:sp>
        <p:nvSpPr>
          <p:cNvPr id="35845" name="Text Box 9">
            <a:extLst>
              <a:ext uri="{FF2B5EF4-FFF2-40B4-BE49-F238E27FC236}">
                <a16:creationId xmlns:a16="http://schemas.microsoft.com/office/drawing/2014/main" id="{78D11BEB-EBBA-410C-BA0F-5F83E54E3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1" y="4724401"/>
            <a:ext cx="3430747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Display number of points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Compare exact to last value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in table to exact</a:t>
            </a:r>
          </a:p>
        </p:txBody>
      </p:sp>
      <p:pic>
        <p:nvPicPr>
          <p:cNvPr id="35846" name="Picture 3">
            <a:extLst>
              <a:ext uri="{FF2B5EF4-FFF2-40B4-BE49-F238E27FC236}">
                <a16:creationId xmlns:a16="http://schemas.microsoft.com/office/drawing/2014/main" id="{C7F8A9CE-984B-40BF-BF85-8BAD01674F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3014" y="685800"/>
            <a:ext cx="3697287" cy="572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8A40B06-02BB-48C5-B7FB-28EB076B4F9F}"/>
              </a:ext>
            </a:extLst>
          </p:cNvPr>
          <p:cNvSpPr/>
          <p:nvPr/>
        </p:nvSpPr>
        <p:spPr>
          <a:xfrm>
            <a:off x="2513013" y="1019175"/>
            <a:ext cx="3695700" cy="685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D5BB274-2458-4F77-B27E-90BCEBA26859}"/>
              </a:ext>
            </a:extLst>
          </p:cNvPr>
          <p:cNvSpPr/>
          <p:nvPr/>
        </p:nvSpPr>
        <p:spPr>
          <a:xfrm>
            <a:off x="3044826" y="723900"/>
            <a:ext cx="2898775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849" name="TextBox 3">
            <a:extLst>
              <a:ext uri="{FF2B5EF4-FFF2-40B4-BE49-F238E27FC236}">
                <a16:creationId xmlns:a16="http://schemas.microsoft.com/office/drawing/2014/main" id="{DC244749-E6AB-4B34-8688-6D293A305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6076" y="639763"/>
            <a:ext cx="2289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fh = @(t,x) t+2*x*t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8303D8C-79F3-4445-9837-1488D7DE7B68}"/>
              </a:ext>
            </a:extLst>
          </p:cNvPr>
          <p:cNvCxnSpPr/>
          <p:nvPr/>
        </p:nvCxnSpPr>
        <p:spPr>
          <a:xfrm flipH="1" flipV="1">
            <a:off x="5886451" y="1651211"/>
            <a:ext cx="914400" cy="65246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>
            <a:extLst>
              <a:ext uri="{FF2B5EF4-FFF2-40B4-BE49-F238E27FC236}">
                <a16:creationId xmlns:a16="http://schemas.microsoft.com/office/drawing/2014/main" id="{920DFC58-A17E-408E-8E11-C680890C04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800" y="476250"/>
            <a:ext cx="7493000" cy="561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Text Box 5">
            <a:extLst>
              <a:ext uri="{FF2B5EF4-FFF2-40B4-BE49-F238E27FC236}">
                <a16:creationId xmlns:a16="http://schemas.microsoft.com/office/drawing/2014/main" id="{4B5A58D4-1CD2-460D-A5AC-CA3897673E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1066801"/>
            <a:ext cx="40703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ODE45 (solid curve) vs exact (points)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x(10) correct to 4 significant figures</a:t>
            </a:r>
          </a:p>
        </p:txBody>
      </p:sp>
      <p:sp>
        <p:nvSpPr>
          <p:cNvPr id="36868" name="TextBox 4">
            <a:extLst>
              <a:ext uri="{FF2B5EF4-FFF2-40B4-BE49-F238E27FC236}">
                <a16:creationId xmlns:a16="http://schemas.microsoft.com/office/drawing/2014/main" id="{9F46C6B8-F067-42DA-9474-E463B9F4B3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1" y="6019801"/>
            <a:ext cx="269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t</a:t>
            </a:r>
          </a:p>
        </p:txBody>
      </p:sp>
      <p:sp>
        <p:nvSpPr>
          <p:cNvPr id="36869" name="TextBox 5">
            <a:extLst>
              <a:ext uri="{FF2B5EF4-FFF2-40B4-BE49-F238E27FC236}">
                <a16:creationId xmlns:a16="http://schemas.microsoft.com/office/drawing/2014/main" id="{1C161FE4-5AF7-4F72-B943-2CEDB8A9C0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6800" y="2682876"/>
            <a:ext cx="628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x(t)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5">
            <a:extLst>
              <a:ext uri="{FF2B5EF4-FFF2-40B4-BE49-F238E27FC236}">
                <a16:creationId xmlns:a16="http://schemas.microsoft.com/office/drawing/2014/main" id="{20178966-F892-4D02-ACAC-C5082F8D5E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4682" y="144760"/>
            <a:ext cx="85706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Typical script to compare ode45 to an exact solution with plot </a:t>
            </a:r>
          </a:p>
        </p:txBody>
      </p:sp>
      <p:sp>
        <p:nvSpPr>
          <p:cNvPr id="35843" name="Text Box 6">
            <a:extLst>
              <a:ext uri="{FF2B5EF4-FFF2-40B4-BE49-F238E27FC236}">
                <a16:creationId xmlns:a16="http://schemas.microsoft.com/office/drawing/2014/main" id="{0A2A8DFF-00F3-40AE-8258-87007B047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3622" y="641768"/>
            <a:ext cx="3318537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Encoder is inline function.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Specify domain of solution.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ODE45 chooses points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Initial values of x(t)</a:t>
            </a:r>
          </a:p>
        </p:txBody>
      </p:sp>
      <p:sp>
        <p:nvSpPr>
          <p:cNvPr id="35844" name="Text Box 8">
            <a:extLst>
              <a:ext uri="{FF2B5EF4-FFF2-40B4-BE49-F238E27FC236}">
                <a16:creationId xmlns:a16="http://schemas.microsoft.com/office/drawing/2014/main" id="{8B6A4F9F-C76E-44FB-8C48-60BD50D51A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2795588"/>
            <a:ext cx="327834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plot compares ode45 to exact</a:t>
            </a:r>
            <a:r>
              <a:rPr lang="en-US" altLang="en-US" sz="1800" dirty="0">
                <a:solidFill>
                  <a:prstClr val="black"/>
                </a:solidFill>
              </a:rPr>
              <a:t> with fewer points than n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5845" name="Text Box 9">
            <a:extLst>
              <a:ext uri="{FF2B5EF4-FFF2-40B4-BE49-F238E27FC236}">
                <a16:creationId xmlns:a16="http://schemas.microsoft.com/office/drawing/2014/main" id="{78D11BEB-EBBA-410C-BA0F-5F83E54E3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1" y="4724401"/>
            <a:ext cx="3430747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Display number of points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Compare exact to last value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 table to exact</a:t>
            </a:r>
          </a:p>
        </p:txBody>
      </p:sp>
      <p:pic>
        <p:nvPicPr>
          <p:cNvPr id="35846" name="Picture 3">
            <a:extLst>
              <a:ext uri="{FF2B5EF4-FFF2-40B4-BE49-F238E27FC236}">
                <a16:creationId xmlns:a16="http://schemas.microsoft.com/office/drawing/2014/main" id="{C7F8A9CE-984B-40BF-BF85-8BAD01674F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426" y="687389"/>
            <a:ext cx="3697287" cy="572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8A40B06-02BB-48C5-B7FB-28EB076B4F9F}"/>
              </a:ext>
            </a:extLst>
          </p:cNvPr>
          <p:cNvSpPr/>
          <p:nvPr/>
        </p:nvSpPr>
        <p:spPr>
          <a:xfrm>
            <a:off x="2513013" y="1019175"/>
            <a:ext cx="3695700" cy="685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D5BB274-2458-4F77-B27E-90BCEBA26859}"/>
              </a:ext>
            </a:extLst>
          </p:cNvPr>
          <p:cNvSpPr/>
          <p:nvPr/>
        </p:nvSpPr>
        <p:spPr>
          <a:xfrm>
            <a:off x="3044826" y="723900"/>
            <a:ext cx="2898775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849" name="TextBox 3">
            <a:extLst>
              <a:ext uri="{FF2B5EF4-FFF2-40B4-BE49-F238E27FC236}">
                <a16:creationId xmlns:a16="http://schemas.microsoft.com/office/drawing/2014/main" id="{DC244749-E6AB-4B34-8688-6D293A305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6076" y="639763"/>
            <a:ext cx="17139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fh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@(t,x) </a:t>
            </a:r>
            <a:r>
              <a:rPr lang="en-US" altLang="en-US" sz="2000" dirty="0">
                <a:solidFill>
                  <a:prstClr val="black"/>
                </a:solidFill>
              </a:rPr>
              <a:t>…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8303D8C-79F3-4445-9837-1488D7DE7B68}"/>
              </a:ext>
            </a:extLst>
          </p:cNvPr>
          <p:cNvCxnSpPr/>
          <p:nvPr/>
        </p:nvCxnSpPr>
        <p:spPr>
          <a:xfrm flipH="1" flipV="1">
            <a:off x="5886451" y="1651211"/>
            <a:ext cx="914400" cy="65246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D552A9DB-1572-A65A-93B0-193EF8180ADB}"/>
              </a:ext>
            </a:extLst>
          </p:cNvPr>
          <p:cNvSpPr/>
          <p:nvPr/>
        </p:nvSpPr>
        <p:spPr>
          <a:xfrm>
            <a:off x="2293225" y="1760403"/>
            <a:ext cx="1503201" cy="186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8D8FF889-85B3-F363-1E17-F000328C76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4612" y="1621342"/>
            <a:ext cx="59824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dirty="0">
                <a:solidFill>
                  <a:prstClr val="black"/>
                </a:solidFill>
              </a:rPr>
              <a:t>plot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369DB1-386B-2E34-013C-61780F5C9214}"/>
              </a:ext>
            </a:extLst>
          </p:cNvPr>
          <p:cNvSpPr/>
          <p:nvPr/>
        </p:nvSpPr>
        <p:spPr>
          <a:xfrm>
            <a:off x="2308512" y="3113329"/>
            <a:ext cx="1503201" cy="186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D20EC14D-69E5-E7F9-7FBC-554B99F3A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8401" y="2964865"/>
            <a:ext cx="59824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dirty="0">
                <a:solidFill>
                  <a:prstClr val="black"/>
                </a:solidFill>
              </a:rPr>
              <a:t>plot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05569F6-6EF1-ABE7-CB06-FB6A86C7ED51}"/>
              </a:ext>
            </a:extLst>
          </p:cNvPr>
          <p:cNvCxnSpPr>
            <a:cxnSpLocks/>
            <a:stCxn id="35844" idx="1"/>
          </p:cNvCxnSpPr>
          <p:nvPr/>
        </p:nvCxnSpPr>
        <p:spPr>
          <a:xfrm flipH="1">
            <a:off x="5844742" y="3118754"/>
            <a:ext cx="784658" cy="4678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8554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Box 8">
            <a:extLst>
              <a:ext uri="{FF2B5EF4-FFF2-40B4-BE49-F238E27FC236}">
                <a16:creationId xmlns:a16="http://schemas.microsoft.com/office/drawing/2014/main" id="{DC02B769-118A-4B31-867F-ADF705B40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838200"/>
            <a:ext cx="80010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format long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myxp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=@(t,x)...;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exact=</a:t>
            </a:r>
            <a:r>
              <a:rPr lang="en-US" altLang="en-US" sz="2400" dirty="0">
                <a:solidFill>
                  <a:prstClr val="black"/>
                </a:solidFill>
              </a:rPr>
              <a:t>…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t0=…;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x0=…;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tmax</a:t>
            </a:r>
            <a:r>
              <a:rPr lang="en-US" altLang="en-US" sz="2400" dirty="0">
                <a:solidFill>
                  <a:prstClr val="black"/>
                </a:solidFill>
              </a:rPr>
              <a:t>=…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tspan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=[t0,tmax];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[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t,x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]=ode45(myxp,tspan,x0);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npts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=length(t);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PD=100*abs((x(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npts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)-exact)/exact);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disp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([ t(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npts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), x(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npts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), PD])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[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t,x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]=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neweuler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(myxp,t0,x0,tmax,npts);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PD=100*abs((x(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npts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)-exact)/exact);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disp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([ t(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npts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), x(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npts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), PD])</a:t>
            </a:r>
          </a:p>
        </p:txBody>
      </p:sp>
      <p:sp>
        <p:nvSpPr>
          <p:cNvPr id="2" name="Text Box 5">
            <a:extLst>
              <a:ext uri="{FF2B5EF4-FFF2-40B4-BE49-F238E27FC236}">
                <a16:creationId xmlns:a16="http://schemas.microsoft.com/office/drawing/2014/main" id="{37CF73CF-68A0-6DB8-A04F-E4FB569F83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967" y="156517"/>
            <a:ext cx="1148006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Typical script to compare ode45 to another method with the same number of points</a:t>
            </a:r>
          </a:p>
        </p:txBody>
      </p:sp>
    </p:spTree>
    <p:extLst>
      <p:ext uri="{BB962C8B-B14F-4D97-AF65-F5344CB8AC3E}">
        <p14:creationId xmlns:p14="http://schemas.microsoft.com/office/powerpoint/2010/main" val="38529177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7"/>
          <p:cNvSpPr txBox="1">
            <a:spLocks noChangeArrowheads="1"/>
          </p:cNvSpPr>
          <p:nvPr/>
        </p:nvSpPr>
        <p:spPr bwMode="auto">
          <a:xfrm>
            <a:off x="789433" y="1734312"/>
            <a:ext cx="10695431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Assignment 13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Use ode45 to solve x’ = 1 + x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t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for x(t=2) given x(t=1) = -4.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Use the same number of points as ode45 to solve for x(t) by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Euler and extended Euler methods.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 all 3 cases, calculate the absolute percent difference from the exact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value x(2) = 4.371221866 on p434 of text.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Hand in a copy of the command window where ode45,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neweuler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ex-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euler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called.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5376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>
            <a:extLst>
              <a:ext uri="{FF2B5EF4-FFF2-40B4-BE49-F238E27FC236}">
                <a16:creationId xmlns:a16="http://schemas.microsoft.com/office/drawing/2014/main" id="{8497E235-268C-4321-8083-D09609003A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743201"/>
            <a:ext cx="3181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Runge-Kutta Methods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>
            <a:extLst>
              <a:ext uri="{FF2B5EF4-FFF2-40B4-BE49-F238E27FC236}">
                <a16:creationId xmlns:a16="http://schemas.microsoft.com/office/drawing/2014/main" id="{E744B870-7749-497C-8B9B-5C0C0A1528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705" y="989659"/>
            <a:ext cx="11201399" cy="446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dirty="0"/>
              <a:t>Runge-</a:t>
            </a:r>
            <a:r>
              <a:rPr lang="en-US" altLang="en-US" sz="2400" dirty="0" err="1"/>
              <a:t>Kutta</a:t>
            </a:r>
            <a:r>
              <a:rPr lang="en-US" altLang="en-US" sz="2400" dirty="0"/>
              <a:t>:</a:t>
            </a: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dirty="0"/>
              <a:t>Given x’(t) = f(t, x(t)) and x(t</a:t>
            </a:r>
            <a:r>
              <a:rPr lang="en-US" altLang="en-US" sz="2400" b="1" baseline="-25000" dirty="0"/>
              <a:t>0</a:t>
            </a:r>
            <a:r>
              <a:rPr lang="en-US" altLang="en-US" sz="2400" dirty="0"/>
              <a:t>) = x</a:t>
            </a:r>
            <a:r>
              <a:rPr lang="en-US" altLang="en-US" sz="2400" b="1" baseline="-25000" dirty="0"/>
              <a:t>0</a:t>
            </a: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dirty="0"/>
              <a:t>Find method as accurate as Taylor series that does not involve higher order derivatives so that encoder can be separate from the solver.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000" dirty="0"/>
              <a:t>     </a:t>
            </a: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u="sng" dirty="0"/>
              <a:t>2</a:t>
            </a:r>
            <a:r>
              <a:rPr lang="en-US" altLang="en-US" sz="2400" u="sng" baseline="30000" dirty="0"/>
              <a:t>nd</a:t>
            </a:r>
            <a:r>
              <a:rPr lang="en-US" altLang="en-US" sz="2400" u="sng" dirty="0"/>
              <a:t> order Runge-Kutta</a:t>
            </a:r>
            <a:r>
              <a:rPr lang="en-US" altLang="en-US" sz="2400" dirty="0"/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dirty="0">
                <a:cs typeface="Arial" panose="020B0604020202020204" pitchFamily="34" charset="0"/>
              </a:rPr>
              <a:t>Look for solution of the form x(t + h) = x(t) + w</a:t>
            </a:r>
            <a:r>
              <a:rPr lang="en-US" altLang="en-US" sz="2400" b="1" baseline="-25000" dirty="0">
                <a:cs typeface="Arial" panose="020B0604020202020204" pitchFamily="34" charset="0"/>
              </a:rPr>
              <a:t>1</a:t>
            </a:r>
            <a:r>
              <a:rPr lang="en-US" altLang="en-US" sz="2400" dirty="0">
                <a:cs typeface="Arial" panose="020B0604020202020204" pitchFamily="34" charset="0"/>
              </a:rPr>
              <a:t>F</a:t>
            </a:r>
            <a:r>
              <a:rPr lang="en-US" altLang="en-US" sz="2400" b="1" baseline="-25000" dirty="0">
                <a:cs typeface="Arial" panose="020B0604020202020204" pitchFamily="34" charset="0"/>
              </a:rPr>
              <a:t>1</a:t>
            </a:r>
            <a:r>
              <a:rPr lang="en-US" altLang="en-US" sz="2400" dirty="0">
                <a:cs typeface="Arial" panose="020B0604020202020204" pitchFamily="34" charset="0"/>
              </a:rPr>
              <a:t> + w</a:t>
            </a:r>
            <a:r>
              <a:rPr lang="en-US" altLang="en-US" sz="2400" b="1" baseline="-25000" dirty="0">
                <a:cs typeface="Arial" panose="020B0604020202020204" pitchFamily="34" charset="0"/>
              </a:rPr>
              <a:t>2</a:t>
            </a:r>
            <a:r>
              <a:rPr lang="en-US" altLang="en-US" sz="2400" dirty="0">
                <a:cs typeface="Arial" panose="020B0604020202020204" pitchFamily="34" charset="0"/>
              </a:rPr>
              <a:t>F</a:t>
            </a:r>
            <a:r>
              <a:rPr lang="en-US" altLang="en-US" sz="2400" b="1" baseline="-25000" dirty="0">
                <a:cs typeface="Arial" panose="020B0604020202020204" pitchFamily="34" charset="0"/>
              </a:rPr>
              <a:t>2 </a:t>
            </a:r>
            <a:r>
              <a:rPr lang="en-US" altLang="en-US" sz="2400" dirty="0">
                <a:cs typeface="Arial" panose="020B0604020202020204" pitchFamily="34" charset="0"/>
              </a:rPr>
              <a:t>where F</a:t>
            </a:r>
            <a:r>
              <a:rPr lang="en-US" altLang="en-US" sz="2400" b="1" baseline="-25000" dirty="0">
                <a:cs typeface="Arial" panose="020B0604020202020204" pitchFamily="34" charset="0"/>
              </a:rPr>
              <a:t>1</a:t>
            </a:r>
            <a:r>
              <a:rPr lang="en-US" altLang="en-US" sz="2400" dirty="0">
                <a:cs typeface="Arial" panose="020B0604020202020204" pitchFamily="34" charset="0"/>
              </a:rPr>
              <a:t> = h f(t, x(t)) and F</a:t>
            </a:r>
            <a:r>
              <a:rPr lang="en-US" altLang="en-US" sz="2400" b="1" baseline="-25000" dirty="0">
                <a:cs typeface="Arial" panose="020B0604020202020204" pitchFamily="34" charset="0"/>
              </a:rPr>
              <a:t>2</a:t>
            </a:r>
            <a:r>
              <a:rPr lang="en-US" altLang="en-US" sz="2400" dirty="0">
                <a:cs typeface="Arial" panose="020B0604020202020204" pitchFamily="34" charset="0"/>
              </a:rPr>
              <a:t> = h f(t +</a:t>
            </a:r>
            <a:r>
              <a:rPr lang="en-US" alt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en-US" altLang="en-US" sz="2400" dirty="0">
                <a:cs typeface="Arial" panose="020B0604020202020204" pitchFamily="34" charset="0"/>
              </a:rPr>
              <a:t>h, x + </a:t>
            </a:r>
            <a:r>
              <a:rPr lang="en-US" alt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en-US" altLang="en-US" sz="2400" dirty="0">
                <a:cs typeface="Arial" panose="020B0604020202020204" pitchFamily="34" charset="0"/>
              </a:rPr>
              <a:t>F</a:t>
            </a:r>
            <a:r>
              <a:rPr lang="en-US" altLang="en-US" sz="2400" b="1" baseline="-25000" dirty="0">
                <a:cs typeface="Arial" panose="020B0604020202020204" pitchFamily="34" charset="0"/>
              </a:rPr>
              <a:t>1</a:t>
            </a:r>
            <a:r>
              <a:rPr lang="en-US" altLang="en-US" sz="2400" dirty="0">
                <a:cs typeface="Arial" panose="020B0604020202020204" pitchFamily="34" charset="0"/>
              </a:rPr>
              <a:t>), that is as accurate as 2</a:t>
            </a:r>
            <a:r>
              <a:rPr lang="en-US" altLang="en-US" sz="2400" baseline="30000" dirty="0">
                <a:cs typeface="Arial" panose="020B0604020202020204" pitchFamily="34" charset="0"/>
              </a:rPr>
              <a:t>nd</a:t>
            </a:r>
            <a:r>
              <a:rPr lang="en-US" altLang="en-US" sz="2400" dirty="0">
                <a:cs typeface="Arial" panose="020B0604020202020204" pitchFamily="34" charset="0"/>
              </a:rPr>
              <a:t> order Taylor series method.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2400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dirty="0">
                <a:cs typeface="Arial" panose="020B0604020202020204" pitchFamily="34" charset="0"/>
              </a:rPr>
              <a:t>Expanding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f(t +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h, x +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</a:t>
            </a:r>
            <a:r>
              <a:rPr kumimoji="0" lang="en-US" altLang="en-US" sz="24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) by Taylor series to 1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st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 order in h gives and equation for x(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t+h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) that we can compare to 2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nd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order Taylor series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to determine 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w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1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, 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w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2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,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, and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Do on board</a:t>
            </a:r>
            <a:endParaRPr lang="en-US" altLang="en-US" sz="2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41" descr="RK 2nd order">
            <a:extLst>
              <a:ext uri="{FF2B5EF4-FFF2-40B4-BE49-F238E27FC236}">
                <a16:creationId xmlns:a16="http://schemas.microsoft.com/office/drawing/2014/main" id="{3FCDD0A0-C20F-4771-A92E-FB1B1E7D7A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337" y="156411"/>
            <a:ext cx="9739325" cy="6545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5">
            <a:extLst>
              <a:ext uri="{FF2B5EF4-FFF2-40B4-BE49-F238E27FC236}">
                <a16:creationId xmlns:a16="http://schemas.microsoft.com/office/drawing/2014/main" id="{A6606CE6-0F3A-4E7A-8E9B-6E1D6D0320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1" y="4419600"/>
            <a:ext cx="460057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Note: F</a:t>
            </a:r>
            <a:r>
              <a:rPr lang="en-US" altLang="en-US" sz="2400" b="1" baseline="-25000"/>
              <a:t>1</a:t>
            </a:r>
            <a:r>
              <a:rPr lang="en-US" altLang="en-US" sz="2400"/>
              <a:t> alone is Euler’s method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Pseudo-code text p443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6A6BC20-9D43-4D42-8FCC-F6E886C13030}"/>
              </a:ext>
            </a:extLst>
          </p:cNvPr>
          <p:cNvSpPr/>
          <p:nvPr/>
        </p:nvSpPr>
        <p:spPr>
          <a:xfrm>
            <a:off x="2133600" y="3124201"/>
            <a:ext cx="8305800" cy="3336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C38B47F-057A-46C2-8EE9-FF27E8C6BE55}"/>
              </a:ext>
            </a:extLst>
          </p:cNvPr>
          <p:cNvSpPr/>
          <p:nvPr/>
        </p:nvSpPr>
        <p:spPr>
          <a:xfrm>
            <a:off x="2133600" y="533400"/>
            <a:ext cx="3886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701" name="TextBox 3">
            <a:extLst>
              <a:ext uri="{FF2B5EF4-FFF2-40B4-BE49-F238E27FC236}">
                <a16:creationId xmlns:a16="http://schemas.microsoft.com/office/drawing/2014/main" id="{F0841384-D70B-4060-8B71-F58996C2BE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433073"/>
            <a:ext cx="80772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w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+ w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=1 and </a:t>
            </a:r>
            <a:r>
              <a:rPr lang="en-US" altLang="en-US" sz="2400" dirty="0">
                <a:latin typeface="Symbol" panose="05050102010706020507" pitchFamily="18" charset="2"/>
              </a:rPr>
              <a:t>a</a:t>
            </a:r>
            <a:r>
              <a:rPr lang="en-US" altLang="en-US" sz="2400" dirty="0"/>
              <a:t>w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= </a:t>
            </a:r>
            <a:r>
              <a:rPr lang="en-US" altLang="en-US" sz="2400" dirty="0">
                <a:latin typeface="Symbol" panose="05050102010706020507" pitchFamily="18" charset="2"/>
              </a:rPr>
              <a:t>b</a:t>
            </a:r>
            <a:r>
              <a:rPr lang="en-US" altLang="en-US" sz="2400" dirty="0"/>
              <a:t>w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= 1/2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Constraints are satisfied by w</a:t>
            </a:r>
            <a:r>
              <a:rPr lang="en-US" altLang="en-US" sz="2400" b="1" baseline="-25000" dirty="0"/>
              <a:t>1</a:t>
            </a:r>
            <a:r>
              <a:rPr lang="en-US" altLang="en-US" sz="2400" dirty="0"/>
              <a:t> = w</a:t>
            </a:r>
            <a:r>
              <a:rPr lang="en-US" altLang="en-US" sz="2400" b="1" baseline="-25000" dirty="0"/>
              <a:t>2</a:t>
            </a:r>
            <a:r>
              <a:rPr lang="en-US" altLang="en-US" sz="2400" dirty="0"/>
              <a:t> = 1/2 and </a:t>
            </a:r>
            <a:r>
              <a:rPr lang="en-US" altLang="en-US" sz="2400" dirty="0">
                <a:latin typeface="Symbol" panose="05050102010706020507" pitchFamily="18" charset="2"/>
              </a:rPr>
              <a:t>a </a:t>
            </a:r>
            <a:r>
              <a:rPr lang="en-US" altLang="en-US" sz="2400" dirty="0"/>
              <a:t>= </a:t>
            </a:r>
            <a:r>
              <a:rPr lang="en-US" altLang="en-US" sz="2400" dirty="0">
                <a:latin typeface="Symbol" panose="05050102010706020507" pitchFamily="18" charset="2"/>
              </a:rPr>
              <a:t>b</a:t>
            </a:r>
            <a:r>
              <a:rPr lang="en-US" altLang="en-US" sz="2400" dirty="0"/>
              <a:t> = 1, which is choice that gives extended Euler.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Hence 2</a:t>
            </a:r>
            <a:r>
              <a:rPr lang="en-US" altLang="en-US" sz="2400" baseline="30000" dirty="0"/>
              <a:t>nd</a:t>
            </a:r>
            <a:r>
              <a:rPr lang="en-US" altLang="en-US" sz="2400" dirty="0"/>
              <a:t> order Runge-</a:t>
            </a:r>
            <a:r>
              <a:rPr lang="en-US" altLang="en-US" sz="2400" dirty="0" err="1"/>
              <a:t>Kutta</a:t>
            </a:r>
            <a:r>
              <a:rPr lang="en-US" altLang="en-US" sz="2400" dirty="0"/>
              <a:t> is the same as extend Euler and both are equivalent to 2</a:t>
            </a:r>
            <a:r>
              <a:rPr lang="en-US" altLang="en-US" sz="2400" baseline="30000" dirty="0"/>
              <a:t>nd</a:t>
            </a:r>
            <a:r>
              <a:rPr lang="en-US" altLang="en-US" sz="2400" dirty="0"/>
              <a:t> order Taylor series.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4" descr="RK 2nd and 4th orders">
            <a:extLst>
              <a:ext uri="{FF2B5EF4-FFF2-40B4-BE49-F238E27FC236}">
                <a16:creationId xmlns:a16="http://schemas.microsoft.com/office/drawing/2014/main" id="{70FE477A-0BDC-4E9F-9CC4-4553441DC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73075"/>
            <a:ext cx="7431505" cy="592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E2447EA-EF2F-469F-B701-5CA2DA975B79}"/>
              </a:ext>
            </a:extLst>
          </p:cNvPr>
          <p:cNvSpPr/>
          <p:nvPr/>
        </p:nvSpPr>
        <p:spPr>
          <a:xfrm>
            <a:off x="2133600" y="457200"/>
            <a:ext cx="8001000" cy="3124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0724" name="TextBox 3">
            <a:extLst>
              <a:ext uri="{FF2B5EF4-FFF2-40B4-BE49-F238E27FC236}">
                <a16:creationId xmlns:a16="http://schemas.microsoft.com/office/drawing/2014/main" id="{A43EFFF1-2856-4388-B810-B4752A6C2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0887" y="661989"/>
            <a:ext cx="31464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4</a:t>
            </a:r>
            <a:r>
              <a:rPr lang="en-US" altLang="en-US" sz="2400" baseline="30000" dirty="0"/>
              <a:t>th</a:t>
            </a:r>
            <a:r>
              <a:rPr lang="en-US" altLang="en-US" sz="2400" dirty="0"/>
              <a:t> order Runge-</a:t>
            </a:r>
            <a:r>
              <a:rPr lang="en-US" altLang="en-US" sz="2400" dirty="0" err="1"/>
              <a:t>Kutta</a:t>
            </a:r>
            <a:endParaRPr lang="en-US" altLang="en-US" sz="2400" dirty="0"/>
          </a:p>
        </p:txBody>
      </p:sp>
      <p:sp>
        <p:nvSpPr>
          <p:cNvPr id="30725" name="Text Box 5">
            <a:extLst>
              <a:ext uri="{FF2B5EF4-FFF2-40B4-BE49-F238E27FC236}">
                <a16:creationId xmlns:a16="http://schemas.microsoft.com/office/drawing/2014/main" id="{C2F8FD7A-FB1B-4E20-861D-78E2DBED45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521618"/>
            <a:ext cx="77724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The same approach used to derive RK2 yields a result that is as accurate as Taylor 4</a:t>
            </a:r>
            <a:r>
              <a:rPr lang="en-US" altLang="en-US" sz="2400" baseline="30000" dirty="0"/>
              <a:t>th</a:t>
            </a:r>
            <a:r>
              <a:rPr lang="en-US" altLang="en-US" sz="2400" dirty="0"/>
              <a:t> order. </a:t>
            </a:r>
          </a:p>
        </p:txBody>
      </p:sp>
      <p:sp>
        <p:nvSpPr>
          <p:cNvPr id="30726" name="TextBox 1">
            <a:extLst>
              <a:ext uri="{FF2B5EF4-FFF2-40B4-BE49-F238E27FC236}">
                <a16:creationId xmlns:a16="http://schemas.microsoft.com/office/drawing/2014/main" id="{ABA5757A-1453-4852-ADA5-45309B8C45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1" y="4457700"/>
            <a:ext cx="47466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Write a solver for RK4 with same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structure as solver for Euler’s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method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Box 1">
            <a:extLst>
              <a:ext uri="{FF2B5EF4-FFF2-40B4-BE49-F238E27FC236}">
                <a16:creationId xmlns:a16="http://schemas.microsoft.com/office/drawing/2014/main" id="{AE01E071-427B-4D86-94F1-DA42EE2A3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1" y="228601"/>
            <a:ext cx="69580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A solver for Rk4 with same structure as solver for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Euler’s method</a:t>
            </a:r>
          </a:p>
        </p:txBody>
      </p:sp>
      <p:sp>
        <p:nvSpPr>
          <p:cNvPr id="31747" name="TextBox 1">
            <a:extLst>
              <a:ext uri="{FF2B5EF4-FFF2-40B4-BE49-F238E27FC236}">
                <a16:creationId xmlns:a16="http://schemas.microsoft.com/office/drawing/2014/main" id="{0BE279B2-EC7B-453B-94FC-3862F4930A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1143001"/>
            <a:ext cx="5253038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function [t,x]=RK4(fh,t0,x0,tmax,npts)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n=npts-1;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h=(tmax-t0)/n;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t(1)=t0;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x(1)=x0;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for k=1:n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K1=h*fh(t(k),x(k));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K2=h*fh(t(k)+h/2,x(k)+K1/2);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K3=h*fh(t(k)+h/2,x(k)+K2/2);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K4=h*fh(t(k)+h,x(k)+K3);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t(k+1)=t(k)+h;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x(k+1)=x(k)+(K1+2*K2+2*k3+k4)/6;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end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4">
            <a:extLst>
              <a:ext uri="{FF2B5EF4-FFF2-40B4-BE49-F238E27FC236}">
                <a16:creationId xmlns:a16="http://schemas.microsoft.com/office/drawing/2014/main" id="{0FC4945B-FA45-4399-935C-C3F8C3117E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337" y="2185319"/>
            <a:ext cx="10972800" cy="267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Runge-</a:t>
            </a:r>
            <a:r>
              <a:rPr lang="en-US" altLang="en-US" sz="2400" dirty="0" err="1"/>
              <a:t>Kutta</a:t>
            </a:r>
            <a:r>
              <a:rPr lang="en-US" altLang="en-US" sz="2400" dirty="0"/>
              <a:t>-Fehlberg Method: adjust the size of h as needed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Evaluate both 4</a:t>
            </a:r>
            <a:r>
              <a:rPr lang="en-US" altLang="en-US" sz="2400" baseline="30000" dirty="0"/>
              <a:t>th</a:t>
            </a:r>
            <a:r>
              <a:rPr lang="en-US" altLang="en-US" sz="2400" dirty="0"/>
              <a:t> and 5</a:t>
            </a:r>
            <a:r>
              <a:rPr lang="en-US" altLang="en-US" sz="2400" baseline="30000" dirty="0"/>
              <a:t>th</a:t>
            </a:r>
            <a:r>
              <a:rPr lang="en-US" altLang="en-US" sz="2400" dirty="0"/>
              <a:t> order Runge </a:t>
            </a:r>
            <a:r>
              <a:rPr lang="en-US" altLang="en-US" sz="2400" dirty="0" err="1"/>
              <a:t>Kutta</a:t>
            </a: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Use difference as estimate of error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Adjust h to keep error in bounds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4" descr="RK45 procedure">
            <a:extLst>
              <a:ext uri="{FF2B5EF4-FFF2-40B4-BE49-F238E27FC236}">
                <a16:creationId xmlns:a16="http://schemas.microsoft.com/office/drawing/2014/main" id="{F461AF02-DCA1-49B2-8555-42D6F6645C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851" y="152400"/>
            <a:ext cx="5254625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Rectangle 1">
            <a:extLst>
              <a:ext uri="{FF2B5EF4-FFF2-40B4-BE49-F238E27FC236}">
                <a16:creationId xmlns:a16="http://schemas.microsoft.com/office/drawing/2014/main" id="{0E376DC5-D23B-4D5D-A0C9-789524E9B0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1" y="6096001"/>
            <a:ext cx="38274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Estimate of the error in x(t)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1672</TotalTime>
  <Words>1003</Words>
  <Application>Microsoft Office PowerPoint</Application>
  <PresentationFormat>Widescreen</PresentationFormat>
  <Paragraphs>122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H. Miller</dc:creator>
  <cp:lastModifiedBy>Miller, John H</cp:lastModifiedBy>
  <cp:revision>55</cp:revision>
  <cp:lastPrinted>2022-03-24T18:03:20Z</cp:lastPrinted>
  <dcterms:created xsi:type="dcterms:W3CDTF">2015-08-24T20:50:38Z</dcterms:created>
  <dcterms:modified xsi:type="dcterms:W3CDTF">2024-01-14T16:55:01Z</dcterms:modified>
</cp:coreProperties>
</file>