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58" r:id="rId3"/>
    <p:sldId id="259" r:id="rId4"/>
    <p:sldId id="260" r:id="rId5"/>
    <p:sldId id="261" r:id="rId6"/>
    <p:sldId id="262" r:id="rId7"/>
    <p:sldId id="404" r:id="rId8"/>
    <p:sldId id="402" r:id="rId9"/>
    <p:sldId id="401" r:id="rId10"/>
    <p:sldId id="507" r:id="rId11"/>
    <p:sldId id="403" r:id="rId12"/>
    <p:sldId id="466" r:id="rId13"/>
    <p:sldId id="406" r:id="rId14"/>
    <p:sldId id="526" r:id="rId15"/>
    <p:sldId id="408" r:id="rId16"/>
    <p:sldId id="527" r:id="rId17"/>
    <p:sldId id="529" r:id="rId18"/>
    <p:sldId id="522" r:id="rId19"/>
    <p:sldId id="431" r:id="rId20"/>
    <p:sldId id="434" r:id="rId21"/>
    <p:sldId id="411" r:id="rId22"/>
    <p:sldId id="468" r:id="rId23"/>
    <p:sldId id="412" r:id="rId24"/>
    <p:sldId id="432" r:id="rId25"/>
    <p:sldId id="528" r:id="rId26"/>
    <p:sldId id="523" r:id="rId27"/>
    <p:sldId id="525" r:id="rId28"/>
  </p:sldIdLst>
  <p:sldSz cx="12192000" cy="6858000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3F48FCBD-6E93-4128-B4F5-EBB278B7610A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0250" y="1171575"/>
            <a:ext cx="5626100" cy="3163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510564"/>
            <a:ext cx="5669280" cy="3690461"/>
          </a:xfrm>
          <a:prstGeom prst="rect">
            <a:avLst/>
          </a:prstGeom>
        </p:spPr>
        <p:txBody>
          <a:bodyPr vert="horz" lIns="94046" tIns="47023" rIns="94046" bIns="4702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C10853DF-5AA7-4611-9995-C98EB1257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97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32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80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251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531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0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99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86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99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552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76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71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6CB05-AA82-47C8-AD8E-F4D7DCD85CF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6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basics 1">
            <a:extLst>
              <a:ext uri="{FF2B5EF4-FFF2-40B4-BE49-F238E27FC236}">
                <a16:creationId xmlns:a16="http://schemas.microsoft.com/office/drawing/2014/main" id="{568A43FE-C846-49F4-91EA-930C2B566A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371600"/>
            <a:ext cx="8001000" cy="488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 Box 5">
            <a:extLst>
              <a:ext uri="{FF2B5EF4-FFF2-40B4-BE49-F238E27FC236}">
                <a16:creationId xmlns:a16="http://schemas.microsoft.com/office/drawing/2014/main" id="{2792165B-81D4-42AD-8633-A5A4E641E2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04801"/>
            <a:ext cx="6942138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Chapter 10 ordinary differential equations (ODEs)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Chapter 11 systems of ODEs (6</a:t>
            </a:r>
            <a:r>
              <a:rPr lang="en-US" altLang="en-US" sz="2400" baseline="30000"/>
              <a:t>th</a:t>
            </a:r>
            <a:r>
              <a:rPr lang="en-US" altLang="en-US" sz="2400"/>
              <a:t> edition)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>
            <a:extLst>
              <a:ext uri="{FF2B5EF4-FFF2-40B4-BE49-F238E27FC236}">
                <a16:creationId xmlns:a16="http://schemas.microsoft.com/office/drawing/2014/main" id="{1D120567-A274-447D-9330-8AC5FB1B7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6121" y="922420"/>
            <a:ext cx="8074942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Example: Use Euler’s method to solve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x’ = 1 + x</a:t>
            </a:r>
            <a:r>
              <a:rPr lang="en-US" altLang="en-US" sz="2400" baseline="30000" dirty="0"/>
              <a:t>2</a:t>
            </a:r>
            <a:r>
              <a:rPr lang="en-US" altLang="en-US" sz="2400" dirty="0"/>
              <a:t> + t</a:t>
            </a:r>
            <a:r>
              <a:rPr lang="en-US" altLang="en-US" sz="2400" baseline="30000" dirty="0"/>
              <a:t>3</a:t>
            </a:r>
            <a:r>
              <a:rPr lang="en-US" altLang="en-US" sz="2400" dirty="0"/>
              <a:t> for x(t=2) given x(t=1) = -4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Use 10 points, plot result, and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compare to “exact” value x(t=2)=4.371221866 (text p434)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Download function “</a:t>
            </a:r>
            <a:r>
              <a:rPr lang="en-US" altLang="en-US" sz="2400" dirty="0" err="1"/>
              <a:t>neweuler</a:t>
            </a:r>
            <a:r>
              <a:rPr lang="en-US" altLang="en-US" sz="2400" dirty="0"/>
              <a:t>” from the class web page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Write a script to use it to solve this problem.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Run the script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What answer do you get?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>
            <a:extLst>
              <a:ext uri="{FF2B5EF4-FFF2-40B4-BE49-F238E27FC236}">
                <a16:creationId xmlns:a16="http://schemas.microsoft.com/office/drawing/2014/main" id="{A03BAB5A-BA54-4714-AAEE-FFB567236B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52400"/>
            <a:ext cx="7989888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Example: Use Euler’s method to solve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x’ = 1 + x</a:t>
            </a:r>
            <a:r>
              <a:rPr lang="en-US" altLang="en-US" sz="2400" baseline="30000"/>
              <a:t>2</a:t>
            </a:r>
            <a:r>
              <a:rPr lang="en-US" altLang="en-US" sz="2400"/>
              <a:t> + t</a:t>
            </a:r>
            <a:r>
              <a:rPr lang="en-US" altLang="en-US" sz="2400" baseline="30000"/>
              <a:t>3</a:t>
            </a:r>
            <a:r>
              <a:rPr lang="en-US" altLang="en-US" sz="2400"/>
              <a:t> for x(t=2) given x(t=1) = -4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Use 10 points, plot result, and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compare to “exact” value x(t=2)=4.371221866 (text p434)</a:t>
            </a:r>
          </a:p>
        </p:txBody>
      </p:sp>
      <p:sp>
        <p:nvSpPr>
          <p:cNvPr id="12291" name="TextBox 8">
            <a:extLst>
              <a:ext uri="{FF2B5EF4-FFF2-40B4-BE49-F238E27FC236}">
                <a16:creationId xmlns:a16="http://schemas.microsoft.com/office/drawing/2014/main" id="{DB54609D-2152-4CCD-9E8E-259DC704F9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8688" y="1828800"/>
            <a:ext cx="8001000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/>
              <a:t>myxp</a:t>
            </a:r>
            <a:r>
              <a:rPr lang="en-US" altLang="en-US" sz="2400" dirty="0"/>
              <a:t>=@(t,x) 1 + x^2 + t^3;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exact=4.371221866;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t0=1;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x0=-4;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/>
              <a:t>tmax</a:t>
            </a:r>
            <a:r>
              <a:rPr lang="en-US" altLang="en-US" sz="2400" dirty="0"/>
              <a:t>=2;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/>
              <a:t>npts</a:t>
            </a:r>
            <a:r>
              <a:rPr lang="en-US" altLang="en-US" sz="2400" dirty="0"/>
              <a:t>=10;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[</a:t>
            </a:r>
            <a:r>
              <a:rPr lang="en-US" altLang="en-US" sz="2400" dirty="0" err="1"/>
              <a:t>t,x</a:t>
            </a:r>
            <a:r>
              <a:rPr lang="en-US" altLang="en-US" sz="2400" dirty="0"/>
              <a:t>]=</a:t>
            </a:r>
            <a:r>
              <a:rPr lang="en-US" altLang="en-US" sz="2400" dirty="0" err="1"/>
              <a:t>neweuler</a:t>
            </a:r>
            <a:r>
              <a:rPr lang="en-US" altLang="en-US" sz="2400" dirty="0"/>
              <a:t>(myxp,t0,x0,tmax,npts);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plot(</a:t>
            </a:r>
            <a:r>
              <a:rPr lang="en-US" altLang="en-US" sz="2400" dirty="0" err="1"/>
              <a:t>t,x</a:t>
            </a:r>
            <a:r>
              <a:rPr lang="en-US" altLang="en-US" sz="2400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PD=100*abs((x(</a:t>
            </a:r>
            <a:r>
              <a:rPr lang="en-US" altLang="en-US" sz="2400" dirty="0" err="1"/>
              <a:t>npts</a:t>
            </a:r>
            <a:r>
              <a:rPr lang="en-US" altLang="en-US" sz="2400" dirty="0"/>
              <a:t>)-exact)/exact);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/>
              <a:t>disp</a:t>
            </a:r>
            <a:r>
              <a:rPr lang="en-US" altLang="en-US" sz="2400" dirty="0"/>
              <a:t>([ t(</a:t>
            </a:r>
            <a:r>
              <a:rPr lang="en-US" altLang="en-US" sz="2400" dirty="0" err="1"/>
              <a:t>npts</a:t>
            </a:r>
            <a:r>
              <a:rPr lang="en-US" altLang="en-US" sz="2400" dirty="0"/>
              <a:t>), x(</a:t>
            </a:r>
            <a:r>
              <a:rPr lang="en-US" altLang="en-US" sz="2400" dirty="0" err="1"/>
              <a:t>npts</a:t>
            </a:r>
            <a:r>
              <a:rPr lang="en-US" altLang="en-US" sz="2400" dirty="0"/>
              <a:t>), PD])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taylor series method n=1">
            <a:extLst>
              <a:ext uri="{FF2B5EF4-FFF2-40B4-BE49-F238E27FC236}">
                <a16:creationId xmlns:a16="http://schemas.microsoft.com/office/drawing/2014/main" id="{C048C71F-A21D-488B-8D8E-00ACFCB9F3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914401"/>
            <a:ext cx="5943600" cy="583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 Box 5">
            <a:extLst>
              <a:ext uri="{FF2B5EF4-FFF2-40B4-BE49-F238E27FC236}">
                <a16:creationId xmlns:a16="http://schemas.microsoft.com/office/drawing/2014/main" id="{3DA23E51-0A1D-4BE7-845F-07771801B3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1" y="228601"/>
            <a:ext cx="31972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Taylor-series methods</a:t>
            </a:r>
          </a:p>
        </p:txBody>
      </p:sp>
      <p:sp>
        <p:nvSpPr>
          <p:cNvPr id="13316" name="Text Box 7">
            <a:extLst>
              <a:ext uri="{FF2B5EF4-FFF2-40B4-BE49-F238E27FC236}">
                <a16:creationId xmlns:a16="http://schemas.microsoft.com/office/drawing/2014/main" id="{0DDDCECD-60DF-4CC1-A09C-A937006285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1" y="4038600"/>
            <a:ext cx="981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Given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0D07817-0696-400B-81AF-5FD776339D9F}"/>
              </a:ext>
            </a:extLst>
          </p:cNvPr>
          <p:cNvSpPr/>
          <p:nvPr/>
        </p:nvSpPr>
        <p:spPr>
          <a:xfrm>
            <a:off x="2438400" y="3833814"/>
            <a:ext cx="5943600" cy="2936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318" name="TextBox 3">
            <a:extLst>
              <a:ext uri="{FF2B5EF4-FFF2-40B4-BE49-F238E27FC236}">
                <a16:creationId xmlns:a16="http://schemas.microsoft.com/office/drawing/2014/main" id="{121E106C-57FF-4AE5-A5E6-4C078668AD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1" y="4038600"/>
            <a:ext cx="85883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We can use analytical expressions for x’’(t), x’’’(t), etc., to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develop a Taylor-series method of any order we choose;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however, the accuracy of Euler can be improved by a simpler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approach.  </a:t>
            </a:r>
            <a:endParaRPr lang="en-US" altLang="en-US" sz="240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>
            <a:extLst>
              <a:ext uri="{FF2B5EF4-FFF2-40B4-BE49-F238E27FC236}">
                <a16:creationId xmlns:a16="http://schemas.microsoft.com/office/drawing/2014/main" id="{D20D556D-8906-495C-A686-E75846C4E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0591" y="421107"/>
            <a:ext cx="6004401" cy="6032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Predictor-Corrector Methods: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At every value of t, predict </a:t>
            </a:r>
            <a:r>
              <a:rPr lang="en-US" altLang="en-US" sz="2400" dirty="0" err="1"/>
              <a:t>x</a:t>
            </a:r>
            <a:r>
              <a:rPr lang="en-US" altLang="en-US" sz="2400" baseline="-25000" dirty="0" err="1"/>
              <a:t>p</a:t>
            </a:r>
            <a:r>
              <a:rPr lang="en-US" altLang="en-US" sz="2400" dirty="0"/>
              <a:t>(</a:t>
            </a:r>
            <a:r>
              <a:rPr lang="en-US" altLang="en-US" sz="2400" dirty="0" err="1"/>
              <a:t>t+h</a:t>
            </a:r>
            <a:r>
              <a:rPr lang="en-US" altLang="en-US" sz="2400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Use </a:t>
            </a:r>
            <a:r>
              <a:rPr lang="en-US" altLang="en-US" sz="2400" dirty="0" err="1"/>
              <a:t>x</a:t>
            </a:r>
            <a:r>
              <a:rPr lang="en-US" altLang="en-US" sz="2400" baseline="-25000" dirty="0" err="1"/>
              <a:t>p</a:t>
            </a:r>
            <a:r>
              <a:rPr lang="en-US" altLang="en-US" sz="2400" dirty="0"/>
              <a:t>(</a:t>
            </a:r>
            <a:r>
              <a:rPr lang="en-US" altLang="en-US" sz="2400" dirty="0" err="1"/>
              <a:t>t+h</a:t>
            </a:r>
            <a:r>
              <a:rPr lang="en-US" altLang="en-US" sz="2400" dirty="0"/>
              <a:t>) to get a more accurate x(</a:t>
            </a:r>
            <a:r>
              <a:rPr lang="en-US" altLang="en-US" sz="2400" dirty="0" err="1"/>
              <a:t>t+h</a:t>
            </a:r>
            <a:r>
              <a:rPr lang="en-US" altLang="en-US" sz="2400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Example: extended Euler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/>
              <a:t>x</a:t>
            </a:r>
            <a:r>
              <a:rPr lang="en-US" altLang="en-US" sz="2400" baseline="-25000" dirty="0" err="1"/>
              <a:t>p</a:t>
            </a:r>
            <a:r>
              <a:rPr lang="en-US" altLang="en-US" sz="2400" dirty="0"/>
              <a:t>(</a:t>
            </a:r>
            <a:r>
              <a:rPr lang="en-US" altLang="en-US" sz="2400" dirty="0" err="1"/>
              <a:t>t+h</a:t>
            </a:r>
            <a:r>
              <a:rPr lang="en-US" altLang="en-US" sz="2400" dirty="0"/>
              <a:t>) = x(t) + </a:t>
            </a:r>
            <a:r>
              <a:rPr lang="en-US" altLang="en-US" sz="2400" dirty="0" err="1"/>
              <a:t>hx</a:t>
            </a:r>
            <a:r>
              <a:rPr lang="en-US" altLang="en-US" sz="2400" dirty="0"/>
              <a:t>’(</a:t>
            </a:r>
            <a:r>
              <a:rPr lang="en-US" altLang="en-US" sz="2400" dirty="0" err="1"/>
              <a:t>t,x</a:t>
            </a:r>
            <a:r>
              <a:rPr lang="en-US" altLang="en-US" sz="2400" dirty="0"/>
              <a:t>(t)) (normal Euler)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x’(</a:t>
            </a:r>
            <a:r>
              <a:rPr lang="en-US" altLang="en-US" sz="2400" dirty="0" err="1"/>
              <a:t>t,x</a:t>
            </a:r>
            <a:r>
              <a:rPr lang="en-US" altLang="en-US" sz="2400" dirty="0"/>
              <a:t>(t)) is slope at t using x(t)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x’(</a:t>
            </a:r>
            <a:r>
              <a:rPr lang="en-US" altLang="en-US" sz="2400" dirty="0" err="1"/>
              <a:t>t+h,x</a:t>
            </a:r>
            <a:r>
              <a:rPr lang="en-US" altLang="en-US" sz="2400" baseline="-25000" dirty="0" err="1"/>
              <a:t>p</a:t>
            </a:r>
            <a:r>
              <a:rPr lang="en-US" altLang="en-US" sz="2400" dirty="0"/>
              <a:t>(</a:t>
            </a:r>
            <a:r>
              <a:rPr lang="en-US" altLang="en-US" sz="2400" dirty="0" err="1"/>
              <a:t>t+h</a:t>
            </a:r>
            <a:r>
              <a:rPr lang="en-US" altLang="en-US" sz="2400" dirty="0"/>
              <a:t>)) is slope at </a:t>
            </a:r>
            <a:r>
              <a:rPr lang="en-US" altLang="en-US" sz="2400" dirty="0" err="1"/>
              <a:t>t+h</a:t>
            </a:r>
            <a:r>
              <a:rPr lang="en-US" altLang="en-US" sz="2400" dirty="0"/>
              <a:t> using </a:t>
            </a:r>
            <a:r>
              <a:rPr lang="en-US" altLang="en-US" sz="2400" dirty="0" err="1"/>
              <a:t>x</a:t>
            </a:r>
            <a:r>
              <a:rPr lang="en-US" altLang="en-US" sz="2400" baseline="-25000" dirty="0" err="1"/>
              <a:t>p</a:t>
            </a:r>
            <a:r>
              <a:rPr lang="en-US" altLang="en-US" sz="2400" dirty="0"/>
              <a:t>(</a:t>
            </a:r>
            <a:r>
              <a:rPr lang="en-US" altLang="en-US" sz="2400" dirty="0" err="1"/>
              <a:t>t+h</a:t>
            </a:r>
            <a:r>
              <a:rPr lang="en-US" altLang="en-US" sz="2400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Average these slopes to get a better x(</a:t>
            </a:r>
            <a:r>
              <a:rPr lang="en-US" altLang="en-US" sz="2400" dirty="0" err="1"/>
              <a:t>t+h</a:t>
            </a:r>
            <a:r>
              <a:rPr lang="en-US" altLang="en-US" sz="2400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x(</a:t>
            </a:r>
            <a:r>
              <a:rPr lang="en-US" altLang="en-US" sz="2400" dirty="0" err="1"/>
              <a:t>t+h</a:t>
            </a:r>
            <a:r>
              <a:rPr lang="en-US" altLang="en-US" sz="2400" dirty="0"/>
              <a:t>) = x(t) + h[x’(</a:t>
            </a:r>
            <a:r>
              <a:rPr lang="en-US" altLang="en-US" sz="2400" dirty="0" err="1"/>
              <a:t>t,x</a:t>
            </a:r>
            <a:r>
              <a:rPr lang="en-US" altLang="en-US" sz="2400" dirty="0"/>
              <a:t>(t))+x’(</a:t>
            </a:r>
            <a:r>
              <a:rPr lang="en-US" altLang="en-US" sz="2400" dirty="0" err="1"/>
              <a:t>t+h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x</a:t>
            </a:r>
            <a:r>
              <a:rPr lang="en-US" altLang="en-US" sz="2400" baseline="-25000" dirty="0" err="1"/>
              <a:t>p</a:t>
            </a:r>
            <a:r>
              <a:rPr lang="en-US" altLang="en-US" sz="2400" dirty="0"/>
              <a:t>(</a:t>
            </a:r>
            <a:r>
              <a:rPr lang="en-US" altLang="en-US" sz="2400" dirty="0" err="1"/>
              <a:t>t+h</a:t>
            </a:r>
            <a:r>
              <a:rPr lang="en-US" altLang="en-US" sz="2400" dirty="0"/>
              <a:t>))]/2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Modify </a:t>
            </a:r>
            <a:r>
              <a:rPr lang="en-US" altLang="en-US" sz="2400" dirty="0" err="1"/>
              <a:t>newruler</a:t>
            </a:r>
            <a:r>
              <a:rPr lang="en-US" altLang="en-US" sz="2400" dirty="0"/>
              <a:t> to create </a:t>
            </a:r>
            <a:r>
              <a:rPr lang="en-US" altLang="en-US" sz="2400" dirty="0" err="1"/>
              <a:t>ex_euler</a:t>
            </a:r>
            <a:endParaRPr lang="en-US" altLang="en-US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>
            <a:extLst>
              <a:ext uri="{FF2B5EF4-FFF2-40B4-BE49-F238E27FC236}">
                <a16:creationId xmlns:a16="http://schemas.microsoft.com/office/drawing/2014/main" id="{A0916EDC-4D89-4A01-8028-E8D694A86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1" y="685801"/>
            <a:ext cx="38703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 solver for Euler’s method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x(t+h) = x(t) + hx’(t, x(t))</a:t>
            </a:r>
          </a:p>
        </p:txBody>
      </p:sp>
      <p:sp>
        <p:nvSpPr>
          <p:cNvPr id="10243" name="TextBox 1">
            <a:extLst>
              <a:ext uri="{FF2B5EF4-FFF2-40B4-BE49-F238E27FC236}">
                <a16:creationId xmlns:a16="http://schemas.microsoft.com/office/drawing/2014/main" id="{C92F3C2B-EC6E-4F42-BE18-6EE00CE99B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1981200"/>
            <a:ext cx="5905784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function [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t,x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]=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neweuler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(fh,t0,x0,tmax,npts)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n=npts-1;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h=(tmax-t0)/n;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t(1)=t0;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x(1)=x0;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for k=1:n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t(k+1)=t(k)+h;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x(k+1)=x(k)+h*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fh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(t(k),x(k));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3707043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>
            <a:extLst>
              <a:ext uri="{FF2B5EF4-FFF2-40B4-BE49-F238E27FC236}">
                <a16:creationId xmlns:a16="http://schemas.microsoft.com/office/drawing/2014/main" id="{158B8D00-E72C-4811-BED2-AAF14D458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1" y="609600"/>
            <a:ext cx="7229475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Solver for Extended Euler method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function [t, x]=ex_Euler(fh, t0, x0, tmax, npts)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n=npts-1;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h=(tmax-t0)/n;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t(1)=t0;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x(1)=x0;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for k=1:n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	t(k+1)=t(k)+h;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	dx1=h*fh(t(k),x(k));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	dx2=h*fh(t(k+1),x(k)+dx1);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%x(k)+dx1 is Euler approximation used as predictor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	x(k+1)=x(k)+(dx1+dx2)/2;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end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end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>
            <a:extLst>
              <a:ext uri="{FF2B5EF4-FFF2-40B4-BE49-F238E27FC236}">
                <a16:creationId xmlns:a16="http://schemas.microsoft.com/office/drawing/2014/main" id="{1D120567-A274-447D-9330-8AC5FB1B7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5963" y="2065420"/>
            <a:ext cx="8074942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Use extended Euler’s method to solve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x’ = 1 + 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+ t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3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for x(t=2) given x(t=1) = 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Use 10 points, plot result, and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compare to “exact” value x(t=2)=4.371221866 (text p434)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Download function “</a:t>
            </a:r>
            <a:r>
              <a:rPr lang="en-US" altLang="en-US" sz="2400" dirty="0" err="1">
                <a:solidFill>
                  <a:prstClr val="black"/>
                </a:solidFill>
              </a:rPr>
              <a:t>ex_euler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” from the class web page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prstClr val="black"/>
                </a:solidFill>
              </a:rPr>
              <a:t>Write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a script to use it to solve this problem. Run the script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What answer do you get?</a:t>
            </a:r>
          </a:p>
        </p:txBody>
      </p:sp>
    </p:spTree>
    <p:extLst>
      <p:ext uri="{BB962C8B-B14F-4D97-AF65-F5344CB8AC3E}">
        <p14:creationId xmlns:p14="http://schemas.microsoft.com/office/powerpoint/2010/main" val="38025513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>
            <a:extLst>
              <a:ext uri="{FF2B5EF4-FFF2-40B4-BE49-F238E27FC236}">
                <a16:creationId xmlns:a16="http://schemas.microsoft.com/office/drawing/2014/main" id="{29284832-49CD-4998-BD8C-48A4FC9D7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363" y="1720840"/>
            <a:ext cx="11110734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Assignment 12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Compare Euler and extended Euler for the solution of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x’ = 1 + 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+ t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3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for x(t=2) given x(t=1) = -4 using 10 points.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Report the absolute percent difference of from the “exact” value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x(t=2) = 4.371221866 for the 2 methods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Hand in a copy of the command window where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neweuler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ex-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euler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called.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4">
            <a:extLst>
              <a:ext uri="{FF2B5EF4-FFF2-40B4-BE49-F238E27FC236}">
                <a16:creationId xmlns:a16="http://schemas.microsoft.com/office/drawing/2014/main" id="{5235C5FB-11EC-4A9A-9041-99A196094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4205" y="2654970"/>
            <a:ext cx="53835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Problem-specific Taylor series method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taylor series method n=1">
            <a:extLst>
              <a:ext uri="{FF2B5EF4-FFF2-40B4-BE49-F238E27FC236}">
                <a16:creationId xmlns:a16="http://schemas.microsoft.com/office/drawing/2014/main" id="{41413052-F219-4568-B349-33322DCF6C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914401"/>
            <a:ext cx="5943600" cy="583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ext Box 5">
            <a:extLst>
              <a:ext uri="{FF2B5EF4-FFF2-40B4-BE49-F238E27FC236}">
                <a16:creationId xmlns:a16="http://schemas.microsoft.com/office/drawing/2014/main" id="{7BB999DC-BC84-4777-9C4E-5CA4F8FCF0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1" y="228601"/>
            <a:ext cx="31972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Taylor-series methods</a:t>
            </a:r>
          </a:p>
        </p:txBody>
      </p:sp>
      <p:sp>
        <p:nvSpPr>
          <p:cNvPr id="18436" name="Text Box 7">
            <a:extLst>
              <a:ext uri="{FF2B5EF4-FFF2-40B4-BE49-F238E27FC236}">
                <a16:creationId xmlns:a16="http://schemas.microsoft.com/office/drawing/2014/main" id="{BD2FD634-72C5-4485-866D-92B1DB6EAA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1" y="4038600"/>
            <a:ext cx="981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Given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A93B644-C0B8-49BD-8DE8-8777ADF39E27}"/>
              </a:ext>
            </a:extLst>
          </p:cNvPr>
          <p:cNvSpPr/>
          <p:nvPr/>
        </p:nvSpPr>
        <p:spPr>
          <a:xfrm>
            <a:off x="2438400" y="3833814"/>
            <a:ext cx="5943600" cy="2936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438" name="TextBox 3">
            <a:extLst>
              <a:ext uri="{FF2B5EF4-FFF2-40B4-BE49-F238E27FC236}">
                <a16:creationId xmlns:a16="http://schemas.microsoft.com/office/drawing/2014/main" id="{44034023-2FA1-4B45-8C2B-8BF286207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1" y="4038600"/>
            <a:ext cx="8474075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We will show later that extended Euler is equivalent to Taylor-series with n=2.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We can use analytical expressions for x’’(t), x’’’(t), etc., to develop a Taylor-series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method of any order we choose </a:t>
            </a:r>
            <a:endParaRPr lang="en-US" altLang="en-US" sz="1800"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How do we get these analytical expressions for x’’(t), x’’’(t), etc?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coupled ODEs F=ma">
            <a:extLst>
              <a:ext uri="{FF2B5EF4-FFF2-40B4-BE49-F238E27FC236}">
                <a16:creationId xmlns:a16="http://schemas.microsoft.com/office/drawing/2014/main" id="{2CD752F2-BB67-49D6-9352-1467AC1EFB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863600"/>
            <a:ext cx="8077200" cy="578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5">
            <a:extLst>
              <a:ext uri="{FF2B5EF4-FFF2-40B4-BE49-F238E27FC236}">
                <a16:creationId xmlns:a16="http://schemas.microsoft.com/office/drawing/2014/main" id="{6C3D053A-4200-43BB-BAF6-8C6104A0A9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1" y="381001"/>
            <a:ext cx="2811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System of ODEs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4" descr="higher-order taylor series">
            <a:extLst>
              <a:ext uri="{FF2B5EF4-FFF2-40B4-BE49-F238E27FC236}">
                <a16:creationId xmlns:a16="http://schemas.microsoft.com/office/drawing/2014/main" id="{C5D8DD20-3D31-4BC5-9418-55CBC38A30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0113" y="1506538"/>
            <a:ext cx="5389562" cy="492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ext Box 8">
            <a:extLst>
              <a:ext uri="{FF2B5EF4-FFF2-40B4-BE49-F238E27FC236}">
                <a16:creationId xmlns:a16="http://schemas.microsoft.com/office/drawing/2014/main" id="{D971D917-2BE7-455B-9589-2A691730D9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9279" y="2204820"/>
            <a:ext cx="92204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given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EFD9B6-DE52-43B4-B3C3-4C3742C57184}"/>
              </a:ext>
            </a:extLst>
          </p:cNvPr>
          <p:cNvSpPr/>
          <p:nvPr/>
        </p:nvSpPr>
        <p:spPr>
          <a:xfrm>
            <a:off x="3048001" y="4191000"/>
            <a:ext cx="5845175" cy="2190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553934-1825-4E28-8B6F-695846CE5B43}"/>
              </a:ext>
            </a:extLst>
          </p:cNvPr>
          <p:cNvSpPr/>
          <p:nvPr/>
        </p:nvSpPr>
        <p:spPr>
          <a:xfrm>
            <a:off x="3527426" y="1479550"/>
            <a:ext cx="4168775" cy="6556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9462" name="Text Box 5">
            <a:extLst>
              <a:ext uri="{FF2B5EF4-FFF2-40B4-BE49-F238E27FC236}">
                <a16:creationId xmlns:a16="http://schemas.microsoft.com/office/drawing/2014/main" id="{51AE760E-9E2F-45A9-BBE4-4612188FC4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9585" y="598271"/>
            <a:ext cx="790030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Higher-order derivatives for use in Taylor series methods</a:t>
            </a:r>
          </a:p>
        </p:txBody>
      </p:sp>
      <p:sp>
        <p:nvSpPr>
          <p:cNvPr id="19463" name="Text Box 8">
            <a:extLst>
              <a:ext uri="{FF2B5EF4-FFF2-40B4-BE49-F238E27FC236}">
                <a16:creationId xmlns:a16="http://schemas.microsoft.com/office/drawing/2014/main" id="{2A3FE042-DCB2-4C42-85BC-8D100C750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326" y="4195764"/>
            <a:ext cx="619125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0"/>
              <a:t>etc.</a:t>
            </a:r>
          </a:p>
        </p:txBody>
      </p:sp>
      <p:sp>
        <p:nvSpPr>
          <p:cNvPr id="19465" name="TextBox 1">
            <a:extLst>
              <a:ext uri="{FF2B5EF4-FFF2-40B4-BE49-F238E27FC236}">
                <a16:creationId xmlns:a16="http://schemas.microsoft.com/office/drawing/2014/main" id="{2182F3AE-4FE4-4FCC-B536-EE97C7AD50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7034" y="4625419"/>
            <a:ext cx="985571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Use these analytical expressions for higher-order derivatives in the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/>
              <a:t>Taylor series to relate x(</a:t>
            </a:r>
            <a:r>
              <a:rPr lang="en-US" altLang="en-US" sz="2400" dirty="0" err="1"/>
              <a:t>t+h</a:t>
            </a:r>
            <a:r>
              <a:rPr lang="en-US" altLang="en-US" sz="2400" dirty="0"/>
              <a:t>) to x(t). Since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x’(t) has both explicit and implicit time dependence, we most apply the chain rule.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6">
            <a:extLst>
              <a:ext uri="{FF2B5EF4-FFF2-40B4-BE49-F238E27FC236}">
                <a16:creationId xmlns:a16="http://schemas.microsoft.com/office/drawing/2014/main" id="{A23F9810-610B-4E20-864E-9FECB9A6BF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1" y="1371601"/>
            <a:ext cx="7292975" cy="304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Pseudo code for high-order Taylor-series method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Given the value of x(t</a:t>
            </a:r>
            <a:r>
              <a:rPr lang="en-US" altLang="en-US" sz="2400" baseline="-25000"/>
              <a:t>0</a:t>
            </a:r>
            <a:r>
              <a:rPr lang="en-US" altLang="en-US" sz="2400"/>
              <a:t>) by initial conditions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Evaluate x’(t</a:t>
            </a:r>
            <a:r>
              <a:rPr lang="en-US" altLang="en-US" sz="2400" baseline="-25000"/>
              <a:t>0</a:t>
            </a:r>
            <a:r>
              <a:rPr lang="en-US" altLang="en-US" sz="2400"/>
              <a:t>), x’’(t</a:t>
            </a:r>
            <a:r>
              <a:rPr lang="en-US" altLang="en-US" sz="2400" baseline="-25000"/>
              <a:t>0</a:t>
            </a:r>
            <a:r>
              <a:rPr lang="en-US" altLang="en-US" sz="2400"/>
              <a:t>), x’’’(t</a:t>
            </a:r>
            <a:r>
              <a:rPr lang="en-US" altLang="en-US" sz="2400" baseline="-25000"/>
              <a:t>0</a:t>
            </a:r>
            <a:r>
              <a:rPr lang="en-US" altLang="en-US" sz="2400"/>
              <a:t>), etc. </a:t>
            </a:r>
            <a:endParaRPr lang="en-US" altLang="en-US" sz="240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Calculate </a:t>
            </a:r>
            <a:r>
              <a:rPr lang="en-US" altLang="en-US" sz="2400"/>
              <a:t>x(t</a:t>
            </a:r>
            <a:r>
              <a:rPr lang="en-US" altLang="en-US" sz="2400" baseline="-25000"/>
              <a:t>0</a:t>
            </a:r>
            <a:r>
              <a:rPr lang="en-US" altLang="en-US" sz="2400"/>
              <a:t>+h) = x(t</a:t>
            </a:r>
            <a:r>
              <a:rPr lang="en-US" altLang="en-US" sz="2400" baseline="-25000"/>
              <a:t>0</a:t>
            </a:r>
            <a:r>
              <a:rPr lang="en-US" altLang="en-US" sz="2400"/>
              <a:t>)+hx’(t</a:t>
            </a:r>
            <a:r>
              <a:rPr lang="en-US" altLang="en-US" sz="2400" baseline="-25000"/>
              <a:t>0</a:t>
            </a:r>
            <a:r>
              <a:rPr lang="en-US" altLang="en-US" sz="2400"/>
              <a:t>)+h</a:t>
            </a:r>
            <a:r>
              <a:rPr lang="en-US" altLang="en-US" sz="2400" b="1" baseline="30000"/>
              <a:t>2</a:t>
            </a:r>
            <a:r>
              <a:rPr lang="en-US" altLang="en-US" sz="2400"/>
              <a:t>x’’(t</a:t>
            </a:r>
            <a:r>
              <a:rPr lang="en-US" altLang="en-US" sz="2400" baseline="-25000"/>
              <a:t>0</a:t>
            </a:r>
            <a:r>
              <a:rPr lang="en-US" altLang="en-US" sz="2400"/>
              <a:t>)/2…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Evaluate x’(t</a:t>
            </a:r>
            <a:r>
              <a:rPr lang="en-US" altLang="en-US" sz="2400" baseline="-25000"/>
              <a:t>0</a:t>
            </a:r>
            <a:r>
              <a:rPr lang="en-US" altLang="en-US" sz="2400"/>
              <a:t>+h), x’’(t</a:t>
            </a:r>
            <a:r>
              <a:rPr lang="en-US" altLang="en-US" sz="2400" baseline="-25000"/>
              <a:t>0</a:t>
            </a:r>
            <a:r>
              <a:rPr lang="en-US" altLang="en-US" sz="2400"/>
              <a:t>+h), x’’’(t</a:t>
            </a:r>
            <a:r>
              <a:rPr lang="en-US" altLang="en-US" sz="2400" baseline="-25000"/>
              <a:t>0</a:t>
            </a:r>
            <a:r>
              <a:rPr lang="en-US" altLang="en-US" sz="2400"/>
              <a:t>+h), etc.</a:t>
            </a:r>
            <a:r>
              <a:rPr lang="en-US" altLang="en-US" sz="2400">
                <a:cs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Calculate x(</a:t>
            </a:r>
            <a:r>
              <a:rPr lang="en-US" altLang="en-US" sz="2400"/>
              <a:t>t</a:t>
            </a:r>
            <a:r>
              <a:rPr lang="en-US" altLang="en-US" sz="2400" baseline="-25000"/>
              <a:t>0</a:t>
            </a:r>
            <a:r>
              <a:rPr lang="en-US" altLang="en-US" sz="2400">
                <a:cs typeface="Arial" panose="020B0604020202020204" pitchFamily="34" charset="0"/>
              </a:rPr>
              <a:t>+2h) = x(</a:t>
            </a:r>
            <a:r>
              <a:rPr lang="en-US" altLang="en-US" sz="2400"/>
              <a:t>t</a:t>
            </a:r>
            <a:r>
              <a:rPr lang="en-US" altLang="en-US" sz="2400" baseline="-25000"/>
              <a:t>0</a:t>
            </a:r>
            <a:r>
              <a:rPr lang="en-US" altLang="en-US" sz="2400">
                <a:cs typeface="Arial" panose="020B0604020202020204" pitchFamily="34" charset="0"/>
              </a:rPr>
              <a:t>+h)+</a:t>
            </a:r>
            <a:r>
              <a:rPr lang="en-US" altLang="en-US" sz="2400"/>
              <a:t>hx’(t</a:t>
            </a:r>
            <a:r>
              <a:rPr lang="en-US" altLang="en-US" sz="2400" baseline="-25000"/>
              <a:t>0</a:t>
            </a:r>
            <a:r>
              <a:rPr lang="en-US" altLang="en-US" sz="2400"/>
              <a:t>+h)+h</a:t>
            </a:r>
            <a:r>
              <a:rPr lang="en-US" altLang="en-US" sz="2400" b="1" baseline="30000"/>
              <a:t>2</a:t>
            </a:r>
            <a:r>
              <a:rPr lang="en-US" altLang="en-US" sz="2400"/>
              <a:t>x’’(t</a:t>
            </a:r>
            <a:r>
              <a:rPr lang="en-US" altLang="en-US" sz="2400" baseline="-25000"/>
              <a:t>0</a:t>
            </a:r>
            <a:r>
              <a:rPr lang="en-US" altLang="en-US" sz="2400"/>
              <a:t>+h)/2…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1">
            <a:extLst>
              <a:ext uri="{FF2B5EF4-FFF2-40B4-BE49-F238E27FC236}">
                <a16:creationId xmlns:a16="http://schemas.microsoft.com/office/drawing/2014/main" id="{3B0A9473-4F76-4B85-BC31-007535EAC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0379" y="1828800"/>
            <a:ext cx="7780421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Example: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Use 4</a:t>
            </a:r>
            <a:r>
              <a:rPr lang="en-US" altLang="en-US" sz="2800" baseline="30000" dirty="0"/>
              <a:t>th</a:t>
            </a:r>
            <a:r>
              <a:rPr lang="en-US" altLang="en-US" sz="2800" dirty="0"/>
              <a:t> order Taylor series to solve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x’ = 1 + x</a:t>
            </a:r>
            <a:r>
              <a:rPr lang="en-US" altLang="en-US" sz="2800" baseline="30000" dirty="0"/>
              <a:t>2</a:t>
            </a:r>
            <a:r>
              <a:rPr lang="en-US" altLang="en-US" sz="2800" dirty="0"/>
              <a:t> + t</a:t>
            </a:r>
            <a:r>
              <a:rPr lang="en-US" altLang="en-US" sz="2800" baseline="30000" dirty="0"/>
              <a:t>3</a:t>
            </a:r>
            <a:r>
              <a:rPr lang="en-US" altLang="en-US" sz="2800" dirty="0"/>
              <a:t> for x(t=2) given x(t=1) = -4.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First task, derive x”, x’”, and x</a:t>
            </a:r>
            <a:r>
              <a:rPr lang="en-US" altLang="en-US" sz="2800" baseline="30000" dirty="0"/>
              <a:t>(4)</a:t>
            </a:r>
            <a:r>
              <a:rPr lang="en-US" altLang="en-US" sz="2800" dirty="0"/>
              <a:t> from x’(</a:t>
            </a:r>
            <a:r>
              <a:rPr lang="en-US" altLang="en-US" sz="2800" dirty="0" err="1"/>
              <a:t>t,x</a:t>
            </a:r>
            <a:r>
              <a:rPr lang="en-US" altLang="en-US" sz="2800" dirty="0"/>
              <a:t>(t))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Do on board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1">
            <a:extLst>
              <a:ext uri="{FF2B5EF4-FFF2-40B4-BE49-F238E27FC236}">
                <a16:creationId xmlns:a16="http://schemas.microsoft.com/office/drawing/2014/main" id="{4478C213-A3FE-4192-9C24-971C926F8F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6432" y="621633"/>
            <a:ext cx="11020926" cy="390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x’ = 1 + x</a:t>
            </a:r>
            <a:r>
              <a:rPr lang="en-US" altLang="en-US" sz="2400" baseline="30000" dirty="0"/>
              <a:t>2</a:t>
            </a:r>
            <a:r>
              <a:rPr lang="en-US" altLang="en-US" sz="2400" dirty="0"/>
              <a:t> + t</a:t>
            </a:r>
            <a:r>
              <a:rPr lang="en-US" altLang="en-US" sz="2400" baseline="30000" dirty="0"/>
              <a:t>3</a:t>
            </a:r>
            <a:r>
              <a:rPr lang="en-US" altLang="en-US" sz="2400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x” = 2xx’ + 3t</a:t>
            </a:r>
            <a:r>
              <a:rPr lang="en-US" altLang="en-US" sz="2400" baseline="30000" dirty="0"/>
              <a:t>2</a:t>
            </a: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x’’’ = 2xx’’ + 2x’x’ +6t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x</a:t>
            </a:r>
            <a:r>
              <a:rPr lang="en-US" altLang="en-US" sz="2400" baseline="30000" dirty="0"/>
              <a:t>(4)</a:t>
            </a:r>
            <a:r>
              <a:rPr lang="en-US" altLang="en-US" sz="2400" dirty="0"/>
              <a:t> = 2xx’’’ + 6x’x’’ + 6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Substitutions to make x”, x’”, and x</a:t>
            </a:r>
            <a:r>
              <a:rPr lang="en-US" altLang="en-US" sz="2400" baseline="30000" dirty="0"/>
              <a:t>(4)</a:t>
            </a:r>
            <a:r>
              <a:rPr lang="en-US" altLang="en-US" sz="2400" dirty="0"/>
              <a:t> functions of t and x(t) are not necessary if we calculate x”, x’”, and x</a:t>
            </a:r>
            <a:r>
              <a:rPr lang="en-US" altLang="en-US" sz="2400" baseline="30000" dirty="0"/>
              <a:t>(4)</a:t>
            </a:r>
            <a:r>
              <a:rPr lang="en-US" altLang="en-US" sz="2400" dirty="0"/>
              <a:t> in sequence. (i.e., use the value of x’ in calculation of x’’, use the value of x’’ in calculations of x’”, etc.)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/>
              <a:t>Use these results to write a function to solve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x’ = 1 + x</a:t>
            </a:r>
            <a:r>
              <a:rPr kumimoji="0" lang="en-US" altLang="en-US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+ t</a:t>
            </a:r>
            <a:r>
              <a:rPr kumimoji="0" lang="en-US" altLang="en-US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for x(t=2) given x(t=1) = -4  by 4</a:t>
            </a:r>
            <a:r>
              <a:rPr kumimoji="0" lang="en-US" altLang="en-US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order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Tayor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method.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1">
            <a:extLst>
              <a:ext uri="{FF2B5EF4-FFF2-40B4-BE49-F238E27FC236}">
                <a16:creationId xmlns:a16="http://schemas.microsoft.com/office/drawing/2014/main" id="{2796C189-A9C8-451D-BB40-E8074BB596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1" y="304801"/>
            <a:ext cx="7688263" cy="607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TextBox 1">
            <a:extLst>
              <a:ext uri="{FF2B5EF4-FFF2-40B4-BE49-F238E27FC236}">
                <a16:creationId xmlns:a16="http://schemas.microsoft.com/office/drawing/2014/main" id="{232A3AD5-E3C4-43A3-8859-3119255827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1371601"/>
            <a:ext cx="451437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Note: no function handle in arguments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This code is for a specific problem.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>
            <a:extLst>
              <a:ext uri="{FF2B5EF4-FFF2-40B4-BE49-F238E27FC236}">
                <a16:creationId xmlns:a16="http://schemas.microsoft.com/office/drawing/2014/main" id="{1D120567-A274-447D-9330-8AC5FB1B7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5963" y="2065420"/>
            <a:ext cx="8074942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Use the 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Taylor series method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to solve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x’ = 1 + 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+ t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3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for x(t=2) given x(t=1) = 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Use 10 points, plot result, and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compare to “exact” value x(t=2)=4.371221866 (text p434)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Download function “taylor4” from the class web page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Write a script to use it to solve this problem. Run the script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What answer do you get?</a:t>
            </a:r>
          </a:p>
        </p:txBody>
      </p:sp>
    </p:spTree>
    <p:extLst>
      <p:ext uri="{BB962C8B-B14F-4D97-AF65-F5344CB8AC3E}">
        <p14:creationId xmlns:p14="http://schemas.microsoft.com/office/powerpoint/2010/main" val="25487956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33382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Box 1">
            <a:extLst>
              <a:ext uri="{FF2B5EF4-FFF2-40B4-BE49-F238E27FC236}">
                <a16:creationId xmlns:a16="http://schemas.microsoft.com/office/drawing/2014/main" id="{1AC04312-762A-4760-8C04-E740B8A1A9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0421" y="1411250"/>
            <a:ext cx="23567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Script for HW12</a:t>
            </a:r>
          </a:p>
        </p:txBody>
      </p:sp>
      <p:sp>
        <p:nvSpPr>
          <p:cNvPr id="38915" name="TextBox 8">
            <a:extLst>
              <a:ext uri="{FF2B5EF4-FFF2-40B4-BE49-F238E27FC236}">
                <a16:creationId xmlns:a16="http://schemas.microsoft.com/office/drawing/2014/main" id="{B15743F3-C488-4CEC-8DBC-113EC04BBE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5500" y="1872915"/>
            <a:ext cx="80010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myxp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=@(t,x) 1 + x^2 + t^3;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exact=4.371221866;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t0=1; x0=-4;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tmax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=2;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npts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=10;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[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t,x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]=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neweuler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(myxp,t0,x0,tmax,npts);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PD=100*abs((x(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npts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)-exact)/exact);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disp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([ t(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npts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), x(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npts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), PD])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[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t,x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]=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ex_euler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(myxp,t0,x0,tmax,npts);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PD=100*abs((x(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npts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)-exact)/exact);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disp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([ t(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npts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), x(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npts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), PD])</a:t>
            </a:r>
          </a:p>
        </p:txBody>
      </p:sp>
    </p:spTree>
    <p:extLst>
      <p:ext uri="{BB962C8B-B14F-4D97-AF65-F5344CB8AC3E}">
        <p14:creationId xmlns:p14="http://schemas.microsoft.com/office/powerpoint/2010/main" val="1582055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initial value problem defined">
            <a:extLst>
              <a:ext uri="{FF2B5EF4-FFF2-40B4-BE49-F238E27FC236}">
                <a16:creationId xmlns:a16="http://schemas.microsoft.com/office/drawing/2014/main" id="{61890737-439B-49BA-919A-857CF96980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892176"/>
            <a:ext cx="6629400" cy="445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C7160887-A28F-45E6-8958-8DBE0BABE3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49251"/>
            <a:ext cx="35321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Initial value problems</a:t>
            </a:r>
          </a:p>
        </p:txBody>
      </p:sp>
      <p:sp>
        <p:nvSpPr>
          <p:cNvPr id="4100" name="Text Box 5">
            <a:extLst>
              <a:ext uri="{FF2B5EF4-FFF2-40B4-BE49-F238E27FC236}">
                <a16:creationId xmlns:a16="http://schemas.microsoft.com/office/drawing/2014/main" id="{1A32C7C6-9A66-49CB-B4C9-8EF5AAD4D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359400"/>
            <a:ext cx="8637588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Regardless of problem statement, identify f(x,t), a, b,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and x(a)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separtaion of variables example">
            <a:extLst>
              <a:ext uri="{FF2B5EF4-FFF2-40B4-BE49-F238E27FC236}">
                <a16:creationId xmlns:a16="http://schemas.microsoft.com/office/drawing/2014/main" id="{7AF54A76-8950-4870-AC41-480BA001E8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388">
            <a:off x="3124200" y="1393826"/>
            <a:ext cx="5486400" cy="375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 Box 5">
            <a:extLst>
              <a:ext uri="{FF2B5EF4-FFF2-40B4-BE49-F238E27FC236}">
                <a16:creationId xmlns:a16="http://schemas.microsoft.com/office/drawing/2014/main" id="{F381D586-00A1-43ED-BC79-1760ABF0D9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1" y="533401"/>
            <a:ext cx="58023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Initial-value problem: x’ = f(x,t); x(t</a:t>
            </a:r>
            <a:r>
              <a:rPr lang="en-US" altLang="en-US" sz="2400" b="1" baseline="-25000"/>
              <a:t>0</a:t>
            </a:r>
            <a:r>
              <a:rPr lang="en-US" altLang="en-US" sz="2400"/>
              <a:t>) = x</a:t>
            </a:r>
            <a:r>
              <a:rPr lang="en-US" altLang="en-US" sz="2400" b="1" baseline="-25000"/>
              <a:t>0</a:t>
            </a:r>
            <a:r>
              <a:rPr lang="en-US" altLang="en-US" sz="2400"/>
              <a:t> </a:t>
            </a:r>
          </a:p>
        </p:txBody>
      </p:sp>
      <p:sp>
        <p:nvSpPr>
          <p:cNvPr id="5124" name="Text Box 5">
            <a:extLst>
              <a:ext uri="{FF2B5EF4-FFF2-40B4-BE49-F238E27FC236}">
                <a16:creationId xmlns:a16="http://schemas.microsoft.com/office/drawing/2014/main" id="{1543056B-DA18-4420-B6D3-9A0B0248B8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324476"/>
            <a:ext cx="49339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Solved by “separation of variables”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boot strap method">
            <a:extLst>
              <a:ext uri="{FF2B5EF4-FFF2-40B4-BE49-F238E27FC236}">
                <a16:creationId xmlns:a16="http://schemas.microsoft.com/office/drawing/2014/main" id="{D4C31F52-FDCE-48FB-96AB-D119AE9F98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900" y="990601"/>
            <a:ext cx="6248400" cy="544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ext Box 5">
            <a:extLst>
              <a:ext uri="{FF2B5EF4-FFF2-40B4-BE49-F238E27FC236}">
                <a16:creationId xmlns:a16="http://schemas.microsoft.com/office/drawing/2014/main" id="{CA3622ED-EFEC-4962-AA24-DF4BF9BF3D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1" y="381000"/>
            <a:ext cx="5694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Usually a “boot strap” method is required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4042B35-77B5-4253-86BE-D9AD00E5E081}"/>
              </a:ext>
            </a:extLst>
          </p:cNvPr>
          <p:cNvSpPr/>
          <p:nvPr/>
        </p:nvSpPr>
        <p:spPr>
          <a:xfrm>
            <a:off x="2846388" y="5334001"/>
            <a:ext cx="5791200" cy="1101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149" name="TextBox 4">
            <a:extLst>
              <a:ext uri="{FF2B5EF4-FFF2-40B4-BE49-F238E27FC236}">
                <a16:creationId xmlns:a16="http://schemas.microsoft.com/office/drawing/2014/main" id="{6AF701DE-778D-462A-93B3-94E468A96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1" y="5194300"/>
            <a:ext cx="78898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An approximate value of x(t</a:t>
            </a:r>
            <a:r>
              <a:rPr lang="en-US" altLang="en-US" sz="2400" baseline="-25000"/>
              <a:t>1</a:t>
            </a:r>
            <a:r>
              <a:rPr lang="en-US" altLang="en-US" sz="2400"/>
              <a:t>) was used to calculate x’(t</a:t>
            </a:r>
            <a:r>
              <a:rPr lang="en-US" altLang="en-US" sz="2400" baseline="-25000"/>
              <a:t>1</a:t>
            </a:r>
            <a:r>
              <a:rPr lang="en-US" altLang="en-US" sz="2400"/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Solution: use small values of 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taylor series method n=1">
            <a:extLst>
              <a:ext uri="{FF2B5EF4-FFF2-40B4-BE49-F238E27FC236}">
                <a16:creationId xmlns:a16="http://schemas.microsoft.com/office/drawing/2014/main" id="{AD8A3928-9B56-49A0-8139-7ABC4B4892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914401"/>
            <a:ext cx="5943600" cy="583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 Box 5">
            <a:extLst>
              <a:ext uri="{FF2B5EF4-FFF2-40B4-BE49-F238E27FC236}">
                <a16:creationId xmlns:a16="http://schemas.microsoft.com/office/drawing/2014/main" id="{36479560-C646-4A4B-AA3C-00720770C4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228601"/>
            <a:ext cx="68135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With small h, we can use Taylor-series for x(t</a:t>
            </a:r>
            <a:r>
              <a:rPr lang="en-US" altLang="en-US" sz="2400" baseline="-25000"/>
              <a:t>k</a:t>
            </a:r>
            <a:r>
              <a:rPr lang="en-US" altLang="en-US" sz="2400"/>
              <a:t>+h)</a:t>
            </a:r>
          </a:p>
        </p:txBody>
      </p:sp>
      <p:sp>
        <p:nvSpPr>
          <p:cNvPr id="7172" name="Text Box 7">
            <a:extLst>
              <a:ext uri="{FF2B5EF4-FFF2-40B4-BE49-F238E27FC236}">
                <a16:creationId xmlns:a16="http://schemas.microsoft.com/office/drawing/2014/main" id="{E0BB7A2C-7FCA-48D8-87B4-7DB84A7C76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1" y="4038600"/>
            <a:ext cx="981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Given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31501B6-09E3-486D-86EA-3B3AF4032E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1143000"/>
            <a:ext cx="6858000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Pseudo code for Euler’s method to solve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	x’=f(x,t), x(t</a:t>
            </a:r>
            <a:r>
              <a:rPr lang="en-US" altLang="en-US" sz="2800" baseline="-25000"/>
              <a:t>0</a:t>
            </a:r>
            <a:r>
              <a:rPr lang="en-US" altLang="en-US" sz="2800"/>
              <a:t>)=x</a:t>
            </a:r>
            <a:r>
              <a:rPr lang="en-US" altLang="en-US" sz="2800" baseline="-25000"/>
              <a:t>0</a:t>
            </a:r>
            <a:r>
              <a:rPr lang="en-US" altLang="en-US" sz="2800"/>
              <a:t>  t</a:t>
            </a:r>
            <a:r>
              <a:rPr lang="en-US" altLang="en-US" sz="2800" baseline="-25000"/>
              <a:t>0</a:t>
            </a:r>
            <a:r>
              <a:rPr lang="en-US" altLang="en-US" sz="2800"/>
              <a:t>&lt;t&lt;t</a:t>
            </a:r>
            <a:r>
              <a:rPr lang="en-US" altLang="en-US" sz="2800" baseline="-25000"/>
              <a:t>max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Advance the table using	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	x(t+h) = x(t) + hx’(t, x(t))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	where h is the common step size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Use the following conventions: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	initial condition is 1</a:t>
            </a:r>
            <a:r>
              <a:rPr lang="en-US" altLang="en-US" sz="2800" baseline="30000"/>
              <a:t>st</a:t>
            </a:r>
            <a:r>
              <a:rPr lang="en-US" altLang="en-US" sz="2800"/>
              <a:t> table entry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	last table entry is at t</a:t>
            </a:r>
            <a:r>
              <a:rPr lang="en-US" altLang="en-US" sz="2800" baseline="-25000"/>
              <a:t>max </a:t>
            </a:r>
            <a:endParaRPr lang="en-US" altLang="en-US" sz="28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	npts=number of table entries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>
            <a:extLst>
              <a:ext uri="{FF2B5EF4-FFF2-40B4-BE49-F238E27FC236}">
                <a16:creationId xmlns:a16="http://schemas.microsoft.com/office/drawing/2014/main" id="{E48DCCA8-28B0-4B0A-B912-4AEADEDF3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685801"/>
            <a:ext cx="6705600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Pseudo code for Euler’s method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function [t,x]=euler(fh,t0,x0,tmax,npts)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% fh is a function handle for x’=f(t,x(t))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Calculate number of steps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Calculate the step size = 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Assign values to t(1) and x(1)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In a For-Loop from 1 to number of steps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	t(k+1)=t(k)+h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	x(k+1)=x(k)+h*fh(t(k),x(k));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Note the order of arguments when fh is used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In your script, the definition of fh myxp=@(t,x)... must have the same order …;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>
            <a:extLst>
              <a:ext uri="{FF2B5EF4-FFF2-40B4-BE49-F238E27FC236}">
                <a16:creationId xmlns:a16="http://schemas.microsoft.com/office/drawing/2014/main" id="{A0916EDC-4D89-4A01-8028-E8D694A86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1" y="685801"/>
            <a:ext cx="38703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A solver for Euler’s method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x(</a:t>
            </a:r>
            <a:r>
              <a:rPr lang="en-US" altLang="en-US" sz="2400" dirty="0" err="1"/>
              <a:t>t+h</a:t>
            </a:r>
            <a:r>
              <a:rPr lang="en-US" altLang="en-US" sz="2400" dirty="0"/>
              <a:t>) = x(t) + </a:t>
            </a:r>
            <a:r>
              <a:rPr lang="en-US" altLang="en-US" sz="2400" dirty="0" err="1"/>
              <a:t>hx</a:t>
            </a:r>
            <a:r>
              <a:rPr lang="en-US" altLang="en-US" sz="2400" dirty="0"/>
              <a:t>’(t, x(t))</a:t>
            </a:r>
          </a:p>
        </p:txBody>
      </p:sp>
      <p:sp>
        <p:nvSpPr>
          <p:cNvPr id="10243" name="TextBox 1">
            <a:extLst>
              <a:ext uri="{FF2B5EF4-FFF2-40B4-BE49-F238E27FC236}">
                <a16:creationId xmlns:a16="http://schemas.microsoft.com/office/drawing/2014/main" id="{C92F3C2B-EC6E-4F42-BE18-6EE00CE99B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1981200"/>
            <a:ext cx="5905784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function [</a:t>
            </a:r>
            <a:r>
              <a:rPr lang="en-US" altLang="en-US" sz="2400" dirty="0" err="1"/>
              <a:t>t,x</a:t>
            </a:r>
            <a:r>
              <a:rPr lang="en-US" altLang="en-US" sz="2400" dirty="0"/>
              <a:t>]=</a:t>
            </a:r>
            <a:r>
              <a:rPr lang="en-US" altLang="en-US" sz="2400" dirty="0" err="1"/>
              <a:t>neweuler</a:t>
            </a:r>
            <a:r>
              <a:rPr lang="en-US" altLang="en-US" sz="2400" dirty="0"/>
              <a:t>(fh,t0,x0,tmax,npts)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n=npts-1;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h=(tmax-t0)/n;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t(1)=t0;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x(1)=x0;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for k=1:n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  t(k+1)=t(k)+h;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  x(k+1)=x(k)+h*</a:t>
            </a:r>
            <a:r>
              <a:rPr lang="en-US" altLang="en-US" sz="2400" dirty="0" err="1"/>
              <a:t>fh</a:t>
            </a:r>
            <a:r>
              <a:rPr lang="en-US" altLang="en-US" sz="2400" dirty="0"/>
              <a:t>(t(k),x(k));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end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DD4272-2353-CF8E-C50D-97114D3175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3002" y="5447157"/>
            <a:ext cx="905977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Note:  </a:t>
            </a:r>
            <a:r>
              <a:rPr lang="en-US" altLang="en-US" sz="2400" dirty="0" err="1"/>
              <a:t>neweuler</a:t>
            </a:r>
            <a:r>
              <a:rPr lang="en-US" altLang="en-US" sz="2400" dirty="0"/>
              <a:t> returns 2 vectors. x(</a:t>
            </a:r>
            <a:r>
              <a:rPr lang="en-US" altLang="en-US" sz="2400" dirty="0" err="1"/>
              <a:t>npts</a:t>
            </a:r>
            <a:r>
              <a:rPr lang="en-US" altLang="en-US" sz="2400" dirty="0"/>
              <a:t>) is solution at </a:t>
            </a:r>
            <a:r>
              <a:rPr lang="en-US" altLang="en-US" sz="2400" dirty="0" err="1"/>
              <a:t>tmax</a:t>
            </a:r>
            <a:r>
              <a:rPr lang="en-US" altLang="en-US" sz="2400" dirty="0"/>
              <a:t>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	Use plot(</a:t>
            </a:r>
            <a:r>
              <a:rPr lang="en-US" altLang="en-US" sz="2400" dirty="0" err="1"/>
              <a:t>t,x</a:t>
            </a:r>
            <a:r>
              <a:rPr lang="en-US" altLang="en-US" sz="2400" dirty="0"/>
              <a:t>) to show results.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1966</Words>
  <Application>Microsoft Office PowerPoint</Application>
  <PresentationFormat>Widescreen</PresentationFormat>
  <Paragraphs>191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56</cp:revision>
  <cp:lastPrinted>2023-03-23T04:37:00Z</cp:lastPrinted>
  <dcterms:created xsi:type="dcterms:W3CDTF">2015-08-24T20:50:38Z</dcterms:created>
  <dcterms:modified xsi:type="dcterms:W3CDTF">2024-02-22T18:59:36Z</dcterms:modified>
</cp:coreProperties>
</file>