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60" r:id="rId4"/>
    <p:sldId id="292" r:id="rId5"/>
    <p:sldId id="673" r:id="rId6"/>
    <p:sldId id="261" r:id="rId7"/>
    <p:sldId id="293" r:id="rId8"/>
    <p:sldId id="294" r:id="rId9"/>
    <p:sldId id="262" r:id="rId10"/>
    <p:sldId id="306" r:id="rId11"/>
    <p:sldId id="285" r:id="rId12"/>
    <p:sldId id="270" r:id="rId13"/>
    <p:sldId id="271" r:id="rId14"/>
    <p:sldId id="272" r:id="rId15"/>
    <p:sldId id="275" r:id="rId16"/>
    <p:sldId id="674" r:id="rId17"/>
    <p:sldId id="297" r:id="rId18"/>
    <p:sldId id="675" r:id="rId19"/>
    <p:sldId id="299" r:id="rId20"/>
    <p:sldId id="676" r:id="rId21"/>
    <p:sldId id="301" r:id="rId22"/>
    <p:sldId id="304" r:id="rId23"/>
    <p:sldId id="677" r:id="rId24"/>
    <p:sldId id="678" r:id="rId25"/>
    <p:sldId id="679" r:id="rId26"/>
    <p:sldId id="680" r:id="rId27"/>
    <p:sldId id="305" r:id="rId28"/>
    <p:sldId id="295" r:id="rId29"/>
    <p:sldId id="683" r:id="rId30"/>
    <p:sldId id="296" r:id="rId31"/>
    <p:sldId id="303" r:id="rId32"/>
    <p:sldId id="298" r:id="rId33"/>
    <p:sldId id="300" r:id="rId34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A9A485F-AE92-4690-9767-CB4D976CD9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B98B2CA1-C801-410A-ACEC-80BAE63F9C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5FDA723-AB83-4776-AEA0-EC5E690FD0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4124" indent="-29389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75576" indent="-23511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45806" indent="-23511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036" indent="-23511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6266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56496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26727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96957" indent="-23511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C90B74-1580-4DFC-9DA0-439E08014D3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D4B1AFCF-9DB3-4C58-9013-C2BCFA6A8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80976"/>
            <a:ext cx="77364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Chapter 2: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Floating point number systems and Round-off error</a:t>
            </a:r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2F11D477-E747-4667-99A5-D2B6D4E6D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219201"/>
            <a:ext cx="78069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Floating point number system = the set of real numbers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that can be represented exactly by a finite word length. </a:t>
            </a:r>
          </a:p>
        </p:txBody>
      </p:sp>
      <p:sp>
        <p:nvSpPr>
          <p:cNvPr id="3076" name="Text Box 6">
            <a:extLst>
              <a:ext uri="{FF2B5EF4-FFF2-40B4-BE49-F238E27FC236}">
                <a16:creationId xmlns:a16="http://schemas.microsoft.com/office/drawing/2014/main" id="{C059CED3-359C-4C2A-8F19-500121B3F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362201"/>
            <a:ext cx="8464550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fl(x) = the machine number that represents real number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Called the “floating point” representation of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|fl(x) – x| = round-off error in fl(x)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distance between 1 and the next larger floating-point number is a common measure of round-off error called “machine epsilon” and denoted </a:t>
            </a:r>
            <a:r>
              <a:rPr lang="en-US" altLang="en-US" sz="2400" dirty="0">
                <a:latin typeface="Symbol" panose="05050102010706020507" pitchFamily="18" charset="2"/>
              </a:rPr>
              <a:t>e </a:t>
            </a:r>
            <a:r>
              <a:rPr lang="en-US" altLang="en-US" sz="2400" baseline="-25000" dirty="0" err="1"/>
              <a:t>mach</a:t>
            </a:r>
            <a:endParaRPr lang="en-US" altLang="en-US" sz="2400" dirty="0"/>
          </a:p>
        </p:txBody>
      </p:sp>
      <p:sp>
        <p:nvSpPr>
          <p:cNvPr id="3077" name="Rectangle 8">
            <a:extLst>
              <a:ext uri="{FF2B5EF4-FFF2-40B4-BE49-F238E27FC236}">
                <a16:creationId xmlns:a16="http://schemas.microsoft.com/office/drawing/2014/main" id="{E693A13B-35BB-4B92-A64B-F798D67C8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7CAA8EF4-1A8F-44A4-B94C-C71703487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2025" y="211138"/>
            <a:ext cx="8040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All numbers of the form (0.b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x 2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k = 0,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(text p55)</a:t>
            </a:r>
          </a:p>
        </p:txBody>
      </p:sp>
      <p:pic>
        <p:nvPicPr>
          <p:cNvPr id="11267" name="Picture 6" descr="example 1 text p45">
            <a:extLst>
              <a:ext uri="{FF2B5EF4-FFF2-40B4-BE49-F238E27FC236}">
                <a16:creationId xmlns:a16="http://schemas.microsoft.com/office/drawing/2014/main" id="{92991A26-58DD-403A-9032-CB51EAEECA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723651"/>
            <a:ext cx="4953000" cy="364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7">
            <a:extLst>
              <a:ext uri="{FF2B5EF4-FFF2-40B4-BE49-F238E27FC236}">
                <a16:creationId xmlns:a16="http://schemas.microsoft.com/office/drawing/2014/main" id="{51FDB564-944B-4384-AE02-5B543217C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759" y="4503133"/>
            <a:ext cx="11798926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are excluded from a normalized system when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=2, p=3, L=-1, U=1?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Move the point with adjustment of the exponent until d</a:t>
            </a:r>
            <a:r>
              <a:rPr lang="en-US" altLang="en-US" sz="2000" baseline="-25000" dirty="0">
                <a:solidFill>
                  <a:prstClr val="black"/>
                </a:solidFill>
              </a:rPr>
              <a:t>0</a:t>
            </a:r>
            <a:r>
              <a:rPr lang="en-US" altLang="en-US" sz="2000" dirty="0">
                <a:solidFill>
                  <a:prstClr val="black"/>
                </a:solidFill>
              </a:rPr>
              <a:t> = 1. Is the exponent in the allowed range?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ones come back when sub-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are allowed?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Among the last column, which can be represented by 3 digits when the leftmost digit is counted as d</a:t>
            </a:r>
            <a:r>
              <a:rPr lang="en-US" altLang="en-US" sz="2000" baseline="-25000" dirty="0">
                <a:solidFill>
                  <a:prstClr val="black"/>
                </a:solidFill>
              </a:rPr>
              <a:t>0</a:t>
            </a:r>
            <a:r>
              <a:rPr lang="en-US" altLang="en-US" sz="2000" dirty="0">
                <a:solidFill>
                  <a:prstClr val="black"/>
                </a:solidFill>
              </a:rPr>
              <a:t>?</a:t>
            </a:r>
            <a:endParaRPr kumimoji="0" lang="en-US" altLang="en-US" sz="20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39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D5256674-4FE3-4361-8857-99F15323E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68" y="533401"/>
            <a:ext cx="1102092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Symbol" panose="05050102010706020507" pitchFamily="18" charset="2"/>
              </a:rPr>
              <a:t>e</a:t>
            </a:r>
            <a:r>
              <a:rPr lang="en-US" altLang="en-US" sz="2800" b="1" baseline="-25000" dirty="0"/>
              <a:t>uro</a:t>
            </a:r>
            <a:r>
              <a:rPr lang="en-US" altLang="en-US" sz="2800" dirty="0"/>
              <a:t> (called “unit round off”) </a:t>
            </a:r>
            <a:r>
              <a:rPr lang="en-US" altLang="en-US" sz="2800" dirty="0">
                <a:cs typeface="Arial" panose="020B0604020202020204" pitchFamily="34" charset="0"/>
              </a:rPr>
              <a:t>≡</a:t>
            </a:r>
            <a:r>
              <a:rPr lang="en-US" altLang="en-US" sz="2800" dirty="0"/>
              <a:t> upper bound on absolute value of the relative round-off error in the floating-point representation of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|(fl(x)-x)/x| </a:t>
            </a:r>
            <a:r>
              <a:rPr lang="en-US" altLang="en-US" sz="2800" u="sng" dirty="0"/>
              <a:t>&lt;</a:t>
            </a:r>
            <a:r>
              <a:rPr lang="en-US" altLang="en-US" sz="2800" dirty="0"/>
              <a:t> </a:t>
            </a:r>
            <a:r>
              <a:rPr lang="en-US" altLang="en-US" sz="2800" dirty="0">
                <a:latin typeface="Symbol" panose="05050102010706020507" pitchFamily="18" charset="2"/>
              </a:rPr>
              <a:t>e</a:t>
            </a:r>
            <a:r>
              <a:rPr lang="en-US" altLang="en-US" sz="2800" b="1" baseline="-25000" dirty="0"/>
              <a:t>uro</a:t>
            </a:r>
            <a:r>
              <a:rPr lang="en-US" altLang="en-US" sz="2800" b="1" dirty="0"/>
              <a:t> </a:t>
            </a:r>
            <a:r>
              <a:rPr lang="en-US" altLang="en-US" sz="2400" dirty="0"/>
              <a:t>depends on the method of round off</a:t>
            </a:r>
            <a:endParaRPr lang="en-US" altLang="en-US" sz="2800" b="1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chop</a:t>
            </a:r>
            <a:r>
              <a:rPr lang="en-US" altLang="en-US" sz="2000" dirty="0"/>
              <a:t> = drop digits when word length is exhausted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fl(x) is the nearest machine number on the side of x toward zero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Also called “round toward zero”.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Symbol" panose="05050102010706020507" pitchFamily="18" charset="2"/>
              </a:rPr>
              <a:t>e</a:t>
            </a:r>
            <a:r>
              <a:rPr lang="en-US" altLang="en-US" sz="2000" b="1" baseline="-25000" dirty="0"/>
              <a:t>uro</a:t>
            </a:r>
            <a:r>
              <a:rPr lang="en-US" altLang="en-US" sz="2000" dirty="0"/>
              <a:t> = </a:t>
            </a:r>
            <a:r>
              <a:rPr lang="en-US" altLang="en-US" sz="2000" dirty="0">
                <a:latin typeface="Symbol" panose="05050102010706020507" pitchFamily="18" charset="2"/>
              </a:rPr>
              <a:t>b</a:t>
            </a:r>
            <a:r>
              <a:rPr lang="en-US" altLang="en-US" sz="2000" b="1" baseline="30000" dirty="0"/>
              <a:t>1-p</a:t>
            </a:r>
            <a:r>
              <a:rPr lang="en-US" altLang="en-US" sz="2000" b="1" dirty="0"/>
              <a:t> </a:t>
            </a:r>
            <a:r>
              <a:rPr lang="en-US" altLang="en-US" sz="2000" dirty="0"/>
              <a:t>= </a:t>
            </a:r>
            <a:r>
              <a:rPr lang="en-US" altLang="en-US" sz="2000" dirty="0" err="1">
                <a:latin typeface="Symbol" panose="05050102010706020507" pitchFamily="18" charset="2"/>
              </a:rPr>
              <a:t>e</a:t>
            </a:r>
            <a:r>
              <a:rPr lang="en-US" altLang="en-US" sz="2000" baseline="-25000" dirty="0" err="1"/>
              <a:t>mach</a:t>
            </a:r>
            <a:endParaRPr lang="en-US" altLang="en-US" sz="20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round to next</a:t>
            </a:r>
            <a:r>
              <a:rPr lang="en-US" altLang="en-US" sz="2000" dirty="0"/>
              <a:t> means fl(x) is the nearest machine number to 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on either side with ties broken by choosing the floating-point number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with last stored digit even.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Symbol" panose="05050102010706020507" pitchFamily="18" charset="2"/>
              </a:rPr>
              <a:t>e</a:t>
            </a:r>
            <a:r>
              <a:rPr lang="en-US" altLang="en-US" sz="2000" b="1" baseline="-25000" dirty="0"/>
              <a:t>uro</a:t>
            </a:r>
            <a:r>
              <a:rPr lang="en-US" altLang="en-US" sz="2000" dirty="0"/>
              <a:t> = 0.5</a:t>
            </a:r>
            <a:r>
              <a:rPr lang="en-US" altLang="en-US" sz="2000" dirty="0">
                <a:latin typeface="Symbol" panose="05050102010706020507" pitchFamily="18" charset="2"/>
              </a:rPr>
              <a:t>b</a:t>
            </a:r>
            <a:r>
              <a:rPr lang="en-US" altLang="en-US" sz="2000" b="1" baseline="30000" dirty="0"/>
              <a:t>1-p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DEE78C34-109A-47C9-BE66-5F8F7C4AA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306388"/>
            <a:ext cx="76073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Errors in floating-point arithmetic due to round-off error</a:t>
            </a:r>
          </a:p>
        </p:txBody>
      </p:sp>
      <p:sp>
        <p:nvSpPr>
          <p:cNvPr id="12291" name="Rectangle 6">
            <a:extLst>
              <a:ext uri="{FF2B5EF4-FFF2-40B4-BE49-F238E27FC236}">
                <a16:creationId xmlns:a16="http://schemas.microsoft.com/office/drawing/2014/main" id="{08D5F95C-BF43-40F1-94D7-52E71246A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335088"/>
            <a:ext cx="7869238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  <a:cs typeface="Arial" charset="0"/>
              </a:rPr>
              <a:t>fl(x op y) is the result of instruction x op y in floating point arithmetic.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>
              <a:ea typeface="Times New Roman" pitchFamily="18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latin typeface="+mn-lt"/>
                <a:ea typeface="Times New Roman" pitchFamily="18" charset="0"/>
                <a:cs typeface="Arial" charset="0"/>
              </a:rPr>
              <a:t>Recall that </a:t>
            </a:r>
            <a:r>
              <a:rPr lang="en-US" altLang="en-US" sz="2000" dirty="0">
                <a:latin typeface="Symbol" pitchFamily="18" charset="2"/>
                <a:ea typeface="Times New Roman" pitchFamily="18" charset="0"/>
                <a:cs typeface="Arial" charset="0"/>
              </a:rPr>
              <a:t>e</a:t>
            </a:r>
            <a:r>
              <a:rPr lang="en-US" altLang="en-US" sz="2000" baseline="-30000" dirty="0">
                <a:ea typeface="Times New Roman" pitchFamily="18" charset="0"/>
                <a:cs typeface="Arial" charset="0"/>
              </a:rPr>
              <a:t>uro</a:t>
            </a:r>
            <a:r>
              <a:rPr lang="en-US" altLang="en-US" sz="2000" baseline="30000" dirty="0">
                <a:ea typeface="Times New Roman" pitchFamily="18" charset="0"/>
                <a:cs typeface="Arial" charset="0"/>
              </a:rPr>
              <a:t> </a:t>
            </a:r>
            <a:r>
              <a:rPr lang="en-US" altLang="en-US" sz="2000" dirty="0">
                <a:ea typeface="Times New Roman" pitchFamily="18" charset="0"/>
                <a:cs typeface="Arial" charset="0"/>
              </a:rPr>
              <a:t>≡ upper bound on relative round-off error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en-US" sz="2000" dirty="0">
              <a:ea typeface="Times New Roman" pitchFamily="18" charset="0"/>
              <a:cs typeface="Arial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  <a:cs typeface="Arial" charset="0"/>
              </a:rPr>
              <a:t>Relative floating-point error is </a:t>
            </a:r>
            <a:endParaRPr lang="en-US" altLang="en-US" sz="2000" dirty="0"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graphicFrame>
        <p:nvGraphicFramePr>
          <p:cNvPr id="13316" name="Object 5">
            <a:extLst>
              <a:ext uri="{FF2B5EF4-FFF2-40B4-BE49-F238E27FC236}">
                <a16:creationId xmlns:a16="http://schemas.microsoft.com/office/drawing/2014/main" id="{A25BED3F-B8F7-43C2-9479-F4C13F909D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2514601"/>
          <a:ext cx="236220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08100" imgH="419100" progId="Equation.3">
                  <p:embed/>
                </p:oleObj>
              </mc:Choice>
              <mc:Fallback>
                <p:oleObj name="Equation" r:id="rId3" imgW="1308100" imgH="419100" progId="Equation.3">
                  <p:embed/>
                  <p:pic>
                    <p:nvPicPr>
                      <p:cNvPr id="13316" name="Object 5">
                        <a:extLst>
                          <a:ext uri="{FF2B5EF4-FFF2-40B4-BE49-F238E27FC236}">
                            <a16:creationId xmlns:a16="http://schemas.microsoft.com/office/drawing/2014/main" id="{A25BED3F-B8F7-43C2-9479-F4C13F909D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14601"/>
                        <a:ext cx="236220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7">
            <a:extLst>
              <a:ext uri="{FF2B5EF4-FFF2-40B4-BE49-F238E27FC236}">
                <a16:creationId xmlns:a16="http://schemas.microsoft.com/office/drawing/2014/main" id="{7699165E-EF15-439C-B9F3-09022EEDB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248026"/>
            <a:ext cx="688975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Drop absolute values and solve for fl(x op y</a:t>
            </a:r>
            <a:r>
              <a:rPr lang="en-US" altLang="en-US" sz="1200" dirty="0"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fl(x op y) = (x op y)(1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), where |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d|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u="sng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uro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fl(y + z) = (y + z)(1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	where |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| </a:t>
            </a:r>
            <a:r>
              <a:rPr lang="en-US" altLang="en-US" sz="2000" u="sng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uro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fl(x(y + z)) = (x(y + z)(1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 where |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| </a:t>
            </a:r>
            <a:r>
              <a:rPr lang="en-US" altLang="en-US" sz="2000" u="sng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uro</a:t>
            </a: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fl(x(y + z)) = (x(y + z)(1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 + O(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altLang="en-US" sz="1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fl(x(y + z)) = (x(y + z)(1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)	where |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| = |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+ 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| </a:t>
            </a:r>
            <a:r>
              <a:rPr lang="en-US" altLang="en-US" sz="2000" u="sng" dirty="0"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 2</a:t>
            </a:r>
            <a:r>
              <a:rPr lang="en-US" altLang="en-US" sz="20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2000" baseline="-30000" dirty="0">
                <a:ea typeface="Times New Roman" panose="02020603050405020304" pitchFamily="18" charset="0"/>
                <a:cs typeface="Arial" panose="020B0604020202020204" pitchFamily="34" charset="0"/>
              </a:rPr>
              <a:t>uro</a:t>
            </a:r>
            <a:r>
              <a:rPr lang="en-US" altLang="en-US" sz="9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altLang="en-US" sz="18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318" name="Text Box 8">
            <a:extLst>
              <a:ext uri="{FF2B5EF4-FFF2-40B4-BE49-F238E27FC236}">
                <a16:creationId xmlns:a16="http://schemas.microsoft.com/office/drawing/2014/main" id="{8105D288-40D7-408C-9471-07DF3CC65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590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= |</a:t>
            </a:r>
            <a:r>
              <a:rPr lang="en-US" altLang="en-US" sz="2400">
                <a:latin typeface="Symbol" panose="05050102010706020507" pitchFamily="18" charset="2"/>
              </a:rPr>
              <a:t>d</a:t>
            </a:r>
            <a:r>
              <a:rPr lang="en-US" altLang="en-US" sz="2400"/>
              <a:t>| </a:t>
            </a:r>
            <a:r>
              <a:rPr lang="en-US" altLang="en-US" sz="2400" u="sng"/>
              <a:t>&lt;</a:t>
            </a:r>
            <a:r>
              <a:rPr lang="en-US" altLang="en-US" sz="2400"/>
              <a:t> </a:t>
            </a:r>
            <a:r>
              <a:rPr lang="en-US" altLang="en-US" sz="2400">
                <a:latin typeface="Symbol" panose="05050102010706020507" pitchFamily="18" charset="2"/>
              </a:rPr>
              <a:t>e</a:t>
            </a:r>
            <a:r>
              <a:rPr lang="en-US" altLang="en-US" sz="2400" b="1" baseline="-25000"/>
              <a:t>uro</a:t>
            </a:r>
          </a:p>
        </p:txBody>
      </p:sp>
      <p:sp>
        <p:nvSpPr>
          <p:cNvPr id="13319" name="Text Box 10">
            <a:extLst>
              <a:ext uri="{FF2B5EF4-FFF2-40B4-BE49-F238E27FC236}">
                <a16:creationId xmlns:a16="http://schemas.microsoft.com/office/drawing/2014/main" id="{8AD8A0F7-4BF7-43CB-A674-8361382D6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825" y="5678488"/>
            <a:ext cx="73262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Fortunately, errors in floating point arithmetic tend to cancel out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76401CEB-EDB1-432A-A14E-97EE3096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6" y="390526"/>
            <a:ext cx="80756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Loss of significance: when round-off error matters</a:t>
            </a:r>
          </a:p>
        </p:txBody>
      </p:sp>
      <p:sp>
        <p:nvSpPr>
          <p:cNvPr id="15363" name="Rectangle 7">
            <a:extLst>
              <a:ext uri="{FF2B5EF4-FFF2-40B4-BE49-F238E27FC236}">
                <a16:creationId xmlns:a16="http://schemas.microsoft.com/office/drawing/2014/main" id="{89F41AA6-AC47-4A62-8256-C3298DCE7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1" y="939801"/>
            <a:ext cx="8374063" cy="363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Subtraction of two numbers of same sign and </a:t>
            </a:r>
            <a:r>
              <a:rPr lang="en-US" altLang="en-US" sz="2000" dirty="0">
                <a:ea typeface="Times New Roman" panose="02020603050405020304" pitchFamily="18" charset="0"/>
                <a:cs typeface="Arial" panose="020B0604020202020204" pitchFamily="34" charset="0"/>
              </a:rPr>
              <a:t>nearly the same 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magnitude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results in the loss of the most significant (i.e., leading) digits of the operands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Example: if 0 &lt; </a:t>
            </a:r>
            <a:r>
              <a:rPr lang="en-US" altLang="en-US" sz="18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 &lt; </a:t>
            </a:r>
            <a:r>
              <a:rPr lang="en-US" altLang="en-US" sz="1800" dirty="0" err="1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1800" baseline="-30000" dirty="0" err="1">
                <a:ea typeface="Times New Roman" panose="02020603050405020304" pitchFamily="18" charset="0"/>
                <a:cs typeface="Arial" panose="020B0604020202020204" pitchFamily="34" charset="0"/>
              </a:rPr>
              <a:t>mach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 then fl(1 + </a:t>
            </a:r>
            <a:r>
              <a:rPr lang="en-US" altLang="en-US" sz="18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) – fl(1 – </a:t>
            </a:r>
            <a:r>
              <a:rPr lang="en-US" altLang="en-US" sz="18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)  = 1 – 1 = 0 </a:t>
            </a:r>
            <a:r>
              <a:rPr lang="en-US" altLang="en-US" sz="24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</a:t>
            </a: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</a:rPr>
              <a:t> 2</a:t>
            </a:r>
            <a:r>
              <a:rPr lang="en-US" altLang="en-US" sz="1800" dirty="0">
                <a:latin typeface="Symbol" panose="05050102010706020507" pitchFamily="18" charset="2"/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e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Note that the subtraction operation is exact for its operands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The rounding error prior to subtraction left the operands with inadequate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precision.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Subtraction has simply enhanced the implications of rounding error.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ea typeface="Times New Roman" panose="02020603050405020304" pitchFamily="18" charset="0"/>
                <a:cs typeface="Arial" panose="020B0604020202020204" pitchFamily="34" charset="0"/>
                <a:sym typeface="Symbol" panose="05050102010706020507" pitchFamily="18" charset="2"/>
              </a:rPr>
              <a:t>Example: Calculating standard deviation</a:t>
            </a:r>
            <a:endParaRPr lang="en-US" altLang="en-US" sz="1400" dirty="0">
              <a:ea typeface="Times New Roman" panose="02020603050405020304" pitchFamily="18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grpSp>
        <p:nvGrpSpPr>
          <p:cNvPr id="15364" name="Group 13">
            <a:extLst>
              <a:ext uri="{FF2B5EF4-FFF2-40B4-BE49-F238E27FC236}">
                <a16:creationId xmlns:a16="http://schemas.microsoft.com/office/drawing/2014/main" id="{B6AF0179-226F-4F73-B28F-D1F440439EDF}"/>
              </a:ext>
            </a:extLst>
          </p:cNvPr>
          <p:cNvGrpSpPr>
            <a:grpSpLocks/>
          </p:cNvGrpSpPr>
          <p:nvPr/>
        </p:nvGrpSpPr>
        <p:grpSpPr bwMode="auto">
          <a:xfrm>
            <a:off x="2471739" y="4443413"/>
            <a:ext cx="7388225" cy="1631950"/>
            <a:chOff x="576" y="3004"/>
            <a:chExt cx="4654" cy="1028"/>
          </a:xfrm>
        </p:grpSpPr>
        <p:graphicFrame>
          <p:nvGraphicFramePr>
            <p:cNvPr id="15365" name="Object 6">
              <a:extLst>
                <a:ext uri="{FF2B5EF4-FFF2-40B4-BE49-F238E27FC236}">
                  <a16:creationId xmlns:a16="http://schemas.microsoft.com/office/drawing/2014/main" id="{F871F137-A55C-4DB5-B1BF-C3357D13880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72" y="3004"/>
            <a:ext cx="627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71252" imgH="431613" progId="Equation.3">
                    <p:embed/>
                  </p:oleObj>
                </mc:Choice>
                <mc:Fallback>
                  <p:oleObj name="Equation" r:id="rId2" imgW="571252" imgH="431613" progId="Equation.3">
                    <p:embed/>
                    <p:pic>
                      <p:nvPicPr>
                        <p:cNvPr id="15365" name="Object 6">
                          <a:extLst>
                            <a:ext uri="{FF2B5EF4-FFF2-40B4-BE49-F238E27FC236}">
                              <a16:creationId xmlns:a16="http://schemas.microsoft.com/office/drawing/2014/main" id="{F871F137-A55C-4DB5-B1BF-C3357D13880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2" y="3004"/>
                          <a:ext cx="627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6" name="Object 5">
              <a:extLst>
                <a:ext uri="{FF2B5EF4-FFF2-40B4-BE49-F238E27FC236}">
                  <a16:creationId xmlns:a16="http://schemas.microsoft.com/office/drawing/2014/main" id="{038DE8BF-E6EE-4A0A-BDA1-6F57ADBA0C4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90" y="3532"/>
            <a:ext cx="616" cy="4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634680" imgH="431640" progId="Equation.3">
                    <p:embed/>
                  </p:oleObj>
                </mc:Choice>
                <mc:Fallback>
                  <p:oleObj name="Equation" r:id="rId4" imgW="634680" imgH="431640" progId="Equation.3">
                    <p:embed/>
                    <p:pic>
                      <p:nvPicPr>
                        <p:cNvPr id="15366" name="Object 5">
                          <a:extLst>
                            <a:ext uri="{FF2B5EF4-FFF2-40B4-BE49-F238E27FC236}">
                              <a16:creationId xmlns:a16="http://schemas.microsoft.com/office/drawing/2014/main" id="{038DE8BF-E6EE-4A0A-BDA1-6F57ADBA0C4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" y="3532"/>
                          <a:ext cx="616" cy="4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7" name="Rectangle 8">
              <a:extLst>
                <a:ext uri="{FF2B5EF4-FFF2-40B4-BE49-F238E27FC236}">
                  <a16:creationId xmlns:a16="http://schemas.microsoft.com/office/drawing/2014/main" id="{569A22BA-BAEF-4D4C-87B9-EAB966860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" y="3128"/>
              <a:ext cx="263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ea typeface="Times New Roman" panose="02020603050405020304" pitchFamily="18" charset="0"/>
                  <a:cs typeface="Arial" panose="020B0604020202020204" pitchFamily="34" charset="0"/>
                </a:rPr>
                <a:t>(x</a:t>
              </a:r>
              <a:r>
                <a:rPr lang="en-US" altLang="en-US" sz="1600" baseline="-30000"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en-US" altLang="en-US" sz="1600">
                  <a:ea typeface="Times New Roman" panose="02020603050405020304" pitchFamily="18" charset="0"/>
                  <a:cs typeface="Arial" panose="020B0604020202020204" pitchFamily="34" charset="0"/>
                </a:rPr>
                <a:t> - &lt;x&gt;)</a:t>
              </a:r>
              <a:r>
                <a:rPr lang="en-US" altLang="en-US" sz="1600" baseline="30000"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en-US" altLang="en-US" sz="1600">
                  <a:ea typeface="Times New Roman" panose="02020603050405020304" pitchFamily="18" charset="0"/>
                  <a:cs typeface="Arial" panose="020B0604020202020204" pitchFamily="34" charset="0"/>
                </a:rPr>
                <a:t> 	safe method (2 passes)</a:t>
              </a:r>
              <a:endParaRPr lang="en-US" altLang="en-US" sz="240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368" name="Rectangle 9">
              <a:extLst>
                <a:ext uri="{FF2B5EF4-FFF2-40B4-BE49-F238E27FC236}">
                  <a16:creationId xmlns:a16="http://schemas.microsoft.com/office/drawing/2014/main" id="{DA540885-20FF-4367-8AC7-982B1FEC41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3632"/>
              <a:ext cx="383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ea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lang="en-US" altLang="en-US" sz="1800" baseline="-30000">
                  <a:ea typeface="Times New Roman" panose="02020603050405020304" pitchFamily="18" charset="0"/>
                  <a:cs typeface="Arial" panose="020B0604020202020204" pitchFamily="34" charset="0"/>
                </a:rPr>
                <a:t>i</a:t>
              </a:r>
              <a:r>
                <a:rPr lang="en-US" altLang="en-US" sz="1800" baseline="30000"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en-US" altLang="en-US" sz="1800">
                  <a:ea typeface="Times New Roman" panose="02020603050405020304" pitchFamily="18" charset="0"/>
                  <a:cs typeface="Arial" panose="020B0604020202020204" pitchFamily="34" charset="0"/>
                </a:rPr>
                <a:t>  – n&lt;x&gt;</a:t>
              </a:r>
              <a:r>
                <a:rPr lang="en-US" altLang="en-US" sz="1800" baseline="30000"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en-US" altLang="en-US" sz="1800">
                  <a:ea typeface="Times New Roman" panose="02020603050405020304" pitchFamily="18" charset="0"/>
                  <a:cs typeface="Arial" panose="020B0604020202020204" pitchFamily="34" charset="0"/>
                </a:rPr>
                <a:t>)	sensitive to round-off error (single pass)</a:t>
              </a:r>
              <a:endParaRPr lang="en-US" altLang="en-US" sz="2800"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5369" name="Text Box 10">
              <a:extLst>
                <a:ext uri="{FF2B5EF4-FFF2-40B4-BE49-F238E27FC236}">
                  <a16:creationId xmlns:a16="http://schemas.microsoft.com/office/drawing/2014/main" id="{86AB52A6-450E-42AB-8999-09196BA2E3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3073"/>
              <a:ext cx="4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Symbol" panose="05050102010706020507" pitchFamily="18" charset="2"/>
                  <a:sym typeface="Symbol" panose="05050102010706020507" pitchFamily="18" charset="2"/>
                </a:rPr>
                <a:t>s</a:t>
              </a:r>
              <a:r>
                <a:rPr lang="en-US" altLang="en-US" sz="1800" b="1" baseline="30000">
                  <a:sym typeface="Symbol" panose="05050102010706020507" pitchFamily="18" charset="2"/>
                </a:rPr>
                <a:t>2</a:t>
              </a:r>
              <a:r>
                <a:rPr lang="en-US" altLang="en-US" sz="1800" b="1">
                  <a:sym typeface="Symbol" panose="05050102010706020507" pitchFamily="18" charset="2"/>
                </a:rPr>
                <a:t> =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0" name="Text Box 11">
              <a:extLst>
                <a:ext uri="{FF2B5EF4-FFF2-40B4-BE49-F238E27FC236}">
                  <a16:creationId xmlns:a16="http://schemas.microsoft.com/office/drawing/2014/main" id="{3B65FD49-98B1-40A3-AC49-967311FD4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3628"/>
              <a:ext cx="4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Symbol" panose="05050102010706020507" pitchFamily="18" charset="2"/>
                  <a:sym typeface="Symbol" panose="05050102010706020507" pitchFamily="18" charset="2"/>
                </a:rPr>
                <a:t>s</a:t>
              </a:r>
              <a:r>
                <a:rPr lang="en-US" altLang="en-US" sz="1800" b="1" baseline="30000">
                  <a:sym typeface="Symbol" panose="05050102010706020507" pitchFamily="18" charset="2"/>
                </a:rPr>
                <a:t>2</a:t>
              </a:r>
              <a:r>
                <a:rPr lang="en-US" altLang="en-US" sz="1800" b="1">
                  <a:sym typeface="Symbol" panose="05050102010706020507" pitchFamily="18" charset="2"/>
                </a:rPr>
                <a:t> =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E6E76D8A-72A6-40A5-B550-56AC1A979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1" y="457201"/>
            <a:ext cx="67393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Example 2: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Solution of ax</a:t>
            </a:r>
            <a:r>
              <a:rPr lang="en-US" altLang="en-US" sz="2400" b="1" baseline="30000"/>
              <a:t>2</a:t>
            </a:r>
            <a:r>
              <a:rPr lang="en-US" altLang="en-US" sz="2400"/>
              <a:t> + bx + c = 0 by quadratic formula</a:t>
            </a:r>
          </a:p>
        </p:txBody>
      </p:sp>
      <p:pic>
        <p:nvPicPr>
          <p:cNvPr id="16387" name="Picture 5" descr="loss of significance quad formula">
            <a:extLst>
              <a:ext uri="{FF2B5EF4-FFF2-40B4-BE49-F238E27FC236}">
                <a16:creationId xmlns:a16="http://schemas.microsoft.com/office/drawing/2014/main" id="{E046794B-67CF-4BBC-A022-C2B7216C28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447801"/>
            <a:ext cx="5715000" cy="476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1">
            <a:extLst>
              <a:ext uri="{FF2B5EF4-FFF2-40B4-BE49-F238E27FC236}">
                <a16:creationId xmlns:a16="http://schemas.microsoft.com/office/drawing/2014/main" id="{8E5A773F-1D3F-4C73-9527-09CD833FB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1" y="5267326"/>
            <a:ext cx="39401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for the root that is affected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by loss of significance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C869575C-F54E-44FF-A97E-339525260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57200"/>
            <a:ext cx="7183438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Example: loss of significance when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ax</a:t>
            </a:r>
            <a:r>
              <a:rPr lang="en-US" altLang="en-US" sz="2800" b="1" baseline="30000"/>
              <a:t>2</a:t>
            </a:r>
            <a:r>
              <a:rPr lang="en-US" altLang="en-US" sz="2800"/>
              <a:t> + bx + c = 0 solved by quadratic formula</a:t>
            </a:r>
          </a:p>
        </p:txBody>
      </p:sp>
      <p:pic>
        <p:nvPicPr>
          <p:cNvPr id="17411" name="Picture 5" descr="loss of significance QF 10D vs 4D">
            <a:extLst>
              <a:ext uri="{FF2B5EF4-FFF2-40B4-BE49-F238E27FC236}">
                <a16:creationId xmlns:a16="http://schemas.microsoft.com/office/drawing/2014/main" id="{B9E3D7AA-542C-4C58-8189-F1CCE6695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66901"/>
            <a:ext cx="69342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313F9B0-3E13-40ED-A82B-67E4ABA5C5B3}"/>
              </a:ext>
            </a:extLst>
          </p:cNvPr>
          <p:cNvSpPr/>
          <p:nvPr/>
        </p:nvSpPr>
        <p:spPr>
          <a:xfrm>
            <a:off x="5257800" y="4343400"/>
            <a:ext cx="1143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A16F68D-9D38-4AB3-86F1-5E5BDDB082D4}"/>
              </a:ext>
            </a:extLst>
          </p:cNvPr>
          <p:cNvSpPr/>
          <p:nvPr/>
        </p:nvSpPr>
        <p:spPr>
          <a:xfrm>
            <a:off x="7315200" y="5416550"/>
            <a:ext cx="1143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>
            <a:extLst>
              <a:ext uri="{FF2B5EF4-FFF2-40B4-BE49-F238E27FC236}">
                <a16:creationId xmlns:a16="http://schemas.microsoft.com/office/drawing/2014/main" id="{AAB5A72F-4DD4-473A-851E-02E8E6857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287" y="2522621"/>
            <a:ext cx="42194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p56 #18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=10, p=5, rounds to nearest.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all x such that fl(1+x)=1.</a:t>
            </a:r>
          </a:p>
        </p:txBody>
      </p:sp>
    </p:spTree>
    <p:extLst>
      <p:ext uri="{BB962C8B-B14F-4D97-AF65-F5344CB8AC3E}">
        <p14:creationId xmlns:p14="http://schemas.microsoft.com/office/powerpoint/2010/main" val="3181606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1">
            <a:extLst>
              <a:ext uri="{FF2B5EF4-FFF2-40B4-BE49-F238E27FC236}">
                <a16:creationId xmlns:a16="http://schemas.microsoft.com/office/drawing/2014/main" id="{AAB5A72F-4DD4-473A-851E-02E8E6857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066800"/>
            <a:ext cx="54244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Problem from text p56 #18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=10, p=5, rounds to nearest.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Find all x such that fl(1+x)=1.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Solution: fl(1)=1.0000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If x &lt; 0.00005 fl(1+x)=1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Similarly for negative machine number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Answer |x| &lt; 0.00005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>
            <a:extLst>
              <a:ext uri="{FF2B5EF4-FFF2-40B4-BE49-F238E27FC236}">
                <a16:creationId xmlns:a16="http://schemas.microsoft.com/office/drawing/2014/main" id="{CF8F3F36-9CE5-4A01-97D2-F00E45B82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2243" y="1925052"/>
            <a:ext cx="473559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p58 #38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=10, p=5, rounds to nearest.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x=0.5321487513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y=0.5321304421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relative error in fl(x)-fl(y).</a:t>
            </a:r>
          </a:p>
        </p:txBody>
      </p:sp>
    </p:spTree>
    <p:extLst>
      <p:ext uri="{BB962C8B-B14F-4D97-AF65-F5344CB8AC3E}">
        <p14:creationId xmlns:p14="http://schemas.microsoft.com/office/powerpoint/2010/main" val="832170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>
            <a:extLst>
              <a:ext uri="{FF2B5EF4-FFF2-40B4-BE49-F238E27FC236}">
                <a16:creationId xmlns:a16="http://schemas.microsoft.com/office/drawing/2014/main" id="{CF8F3F36-9CE5-4A01-97D2-F00E45B82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914400"/>
            <a:ext cx="4899025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Problem from text p58 #38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=10, p=5, rounds to nearest.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x=0.5321487513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y=0.5321304421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Find the relative error in fl(x)-fl(y).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fl(x)=5.3215x10</a:t>
            </a:r>
            <a:r>
              <a:rPr lang="en-US" altLang="en-US" sz="2400" baseline="30000" dirty="0"/>
              <a:t>-1</a:t>
            </a:r>
            <a:r>
              <a:rPr lang="en-US" altLang="en-US" sz="2400" dirty="0"/>
              <a:t> fl(y)=5.3213x10</a:t>
            </a:r>
            <a:r>
              <a:rPr lang="en-US" altLang="en-US" sz="2400" baseline="30000" dirty="0"/>
              <a:t>-1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fl(x)-fl(y) = 2.0000x10</a:t>
            </a:r>
            <a:r>
              <a:rPr lang="en-US" altLang="en-US" sz="2400" baseline="30000" dirty="0"/>
              <a:t>-5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x-y = 0.0000183092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100|(fl(x)-fl(y))-(x-y))/(x-y)|=9.2%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082064A0-9413-404E-A648-EF7318511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8485" y="421105"/>
            <a:ext cx="8373978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Definition of a floating-point number 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= base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p = precision (number of digits: 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, d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,…d</a:t>
            </a:r>
            <a:r>
              <a:rPr lang="en-US" altLang="en-US" sz="2400" b="1" baseline="-25000" dirty="0"/>
              <a:t>p-1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L = lower limit of exponent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U = upper limit of exponent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All floating-point numbers in the system can be written 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fl = (d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 + d</a:t>
            </a:r>
            <a:r>
              <a:rPr lang="en-US" altLang="en-US" sz="2400" b="1" baseline="-25000" dirty="0"/>
              <a:t>1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+ d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2</a:t>
            </a:r>
            <a:r>
              <a:rPr lang="en-US" altLang="en-US" sz="2400" dirty="0"/>
              <a:t> + ... + d</a:t>
            </a:r>
            <a:r>
              <a:rPr lang="en-US" altLang="en-US" sz="2400" b="1" baseline="-25000" dirty="0"/>
              <a:t>p-1</a:t>
            </a:r>
            <a:r>
              <a:rPr lang="en-US" altLang="en-US" sz="2400" dirty="0"/>
              <a:t>/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p-1</a:t>
            </a:r>
            <a:r>
              <a:rPr lang="en-US" altLang="en-US" sz="2400" dirty="0"/>
              <a:t>)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E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period is commonly placed between d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 and d</a:t>
            </a:r>
            <a:r>
              <a:rPr lang="en-US" altLang="en-US" sz="2400" baseline="-25000" dirty="0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The base is commonly indicated by a subscript on d</a:t>
            </a:r>
            <a:r>
              <a:rPr lang="en-US" altLang="en-US" sz="2400" baseline="-25000" dirty="0"/>
              <a:t>p-1</a:t>
            </a:r>
            <a:r>
              <a:rPr lang="en-US" altLang="en-US" sz="24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1.11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x2</a:t>
            </a:r>
            <a:r>
              <a:rPr lang="en-US" altLang="en-US" sz="2400" baseline="30000" dirty="0"/>
              <a:t>1</a:t>
            </a:r>
            <a:r>
              <a:rPr lang="en-US" altLang="en-US" sz="2400" dirty="0"/>
              <a:t> = (3.5)</a:t>
            </a:r>
            <a:r>
              <a:rPr lang="en-US" altLang="en-US" sz="2400" baseline="-25000" dirty="0"/>
              <a:t>10</a:t>
            </a:r>
            <a:r>
              <a:rPr lang="en-US" altLang="en-US" sz="2400" dirty="0"/>
              <a:t> 	(1+1/2+1/4)2=7/2</a:t>
            </a:r>
            <a:endParaRPr lang="en-US" altLang="en-US" sz="24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aseline="-25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In a normalized system </a:t>
            </a:r>
            <a:r>
              <a:rPr lang="en-US" altLang="en-US" sz="2400" dirty="0"/>
              <a:t>d</a:t>
            </a:r>
            <a:r>
              <a:rPr lang="en-US" altLang="en-US" sz="2400" b="1" baseline="-25000" dirty="0"/>
              <a:t>0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</a:t>
            </a:r>
            <a:r>
              <a:rPr lang="en-US" altLang="en-US" sz="2400" dirty="0"/>
              <a:t> 0</a:t>
            </a:r>
            <a:endParaRPr lang="en-US" altLang="en-US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d</a:t>
            </a:r>
            <a:r>
              <a:rPr lang="en-US" altLang="en-US" sz="2400" b="1" baseline="-25000" dirty="0"/>
              <a:t>i</a:t>
            </a:r>
            <a:r>
              <a:rPr lang="en-US" altLang="en-US" sz="2400" dirty="0"/>
              <a:t>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 -1	for 	</a:t>
            </a:r>
            <a:r>
              <a:rPr lang="en-US" altLang="en-US" sz="2400" dirty="0" err="1"/>
              <a:t>i</a:t>
            </a:r>
            <a:r>
              <a:rPr lang="en-US" altLang="en-US" sz="2400" dirty="0"/>
              <a:t> = 1, ..., p-1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 is any integer such that L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E 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 U.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EC74A47F-929C-4E9C-AE66-C11AF766A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336" y="2394284"/>
            <a:ext cx="9930063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p68 #4: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= 1-sin(x),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what values of x, does this assignment of a value to y involve loss of significance?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way to make the assignment without loss of significance.</a:t>
            </a:r>
          </a:p>
        </p:txBody>
      </p:sp>
    </p:spTree>
    <p:extLst>
      <p:ext uri="{BB962C8B-B14F-4D97-AF65-F5344CB8AC3E}">
        <p14:creationId xmlns:p14="http://schemas.microsoft.com/office/powerpoint/2010/main" val="2565838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">
            <a:extLst>
              <a:ext uri="{FF2B5EF4-FFF2-40B4-BE49-F238E27FC236}">
                <a16:creationId xmlns:a16="http://schemas.microsoft.com/office/drawing/2014/main" id="{EC74A47F-929C-4E9C-AE66-C11AF766A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05" y="914400"/>
            <a:ext cx="1138187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Problem from text p68 #4: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y = 1-sin(x),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what values of x, does this assignment of a value to y involve loss of significance?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Find a way to make the assignment without loss of significance.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Solution: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When x ~ </a:t>
            </a:r>
            <a:r>
              <a:rPr lang="en-US" altLang="en-US" sz="2000" dirty="0">
                <a:latin typeface="Symbol" panose="05050102010706020507" pitchFamily="18" charset="2"/>
              </a:rPr>
              <a:t>p</a:t>
            </a:r>
            <a:r>
              <a:rPr lang="en-US" altLang="en-US" sz="2000" dirty="0"/>
              <a:t>/2, sin(x)~1, y~0 with low significance.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(1-sin(x)) </a:t>
            </a:r>
            <a:r>
              <a:rPr lang="en-US" altLang="en-US" sz="2000" u="sng" dirty="0"/>
              <a:t>1+sin(x)</a:t>
            </a:r>
            <a:r>
              <a:rPr lang="en-US" altLang="en-US" sz="2000" dirty="0"/>
              <a:t> = </a:t>
            </a:r>
            <a:r>
              <a:rPr lang="en-US" altLang="en-US" sz="2000" u="sng" dirty="0"/>
              <a:t>(1-sin</a:t>
            </a:r>
            <a:r>
              <a:rPr lang="en-US" altLang="en-US" sz="2000" u="sng" baseline="30000" dirty="0"/>
              <a:t>2</a:t>
            </a:r>
            <a:r>
              <a:rPr lang="en-US" altLang="en-US" sz="2000" u="sng" dirty="0"/>
              <a:t>(x))</a:t>
            </a:r>
            <a:r>
              <a:rPr lang="en-US" altLang="en-US" sz="2000" dirty="0"/>
              <a:t> = </a:t>
            </a:r>
            <a:r>
              <a:rPr lang="en-US" altLang="en-US" sz="2000" u="sng" dirty="0"/>
              <a:t>cos</a:t>
            </a:r>
            <a:r>
              <a:rPr lang="en-US" altLang="en-US" sz="2000" u="sng" baseline="30000" dirty="0"/>
              <a:t>2</a:t>
            </a:r>
            <a:r>
              <a:rPr lang="en-US" altLang="en-US" sz="2000" u="sng" dirty="0"/>
              <a:t>(x)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	  1+sin(x)     1+sin(x)     1+sin(x)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y = cos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(x)/(1+sin(x)) when x ~ </a:t>
            </a:r>
            <a:r>
              <a:rPr lang="en-US" altLang="en-US" sz="2000" dirty="0">
                <a:latin typeface="Symbol" panose="05050102010706020507" pitchFamily="18" charset="2"/>
              </a:rPr>
              <a:t>p</a:t>
            </a:r>
            <a:r>
              <a:rPr lang="en-US" altLang="en-US" sz="2000" dirty="0"/>
              <a:t>/2 the value assigned to y~0 but with high precision.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90300239-3764-4069-AF74-CA81C80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7212" y="2005263"/>
            <a:ext cx="7696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Solution to Problem from text p69 #6: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f(x) = </a:t>
            </a:r>
            <a:r>
              <a:rPr lang="en-US" altLang="en-US" sz="2000" u="sng" dirty="0"/>
              <a:t>tan(x)-sin(x)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   x-sqrt(1+x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what values of x is the denominator ~ 0 with low significance?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What is the solution?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90300239-3764-4069-AF74-CA81C80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87116"/>
            <a:ext cx="1156234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to Problem from text p69 #6: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tan(x)-sin(x)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x&gt;&gt;1  denominator ~ 0 with low significance.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rationalize the denominator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(tan(x)-sin(x))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0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sng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(sin(x)-tan(x))(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 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x</a:t>
            </a:r>
            <a:r>
              <a:rPr lang="en-US" altLang="en-US" sz="2000" dirty="0">
                <a:solidFill>
                  <a:prstClr val="black"/>
                </a:solidFill>
              </a:rPr>
              <a:t>&gt;&gt;1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lang="en-US" altLang="en-US" sz="2000" dirty="0">
                <a:solidFill>
                  <a:prstClr val="black"/>
                </a:solidFill>
              </a:rPr>
              <a:t>) ~ 2x very large with high significance.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3580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90300239-3764-4069-AF74-CA81C80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53" y="585537"/>
            <a:ext cx="1156234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to Problem from text p69 #6: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tan(x)-sin(x)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After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rationalizing the denominator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(sin(x)-tan(x))(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W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hen x~0, f(x) ~ (sin(x)-tan(x))(1+x) ~ 0 with low significance because both sin(x) and tan(x) approach zero as x-&gt;0.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Use power series for sin(x) and tan(x). Keep the term with the lowest power of x that does not cancel.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on board</a:t>
            </a:r>
          </a:p>
        </p:txBody>
      </p:sp>
    </p:spTree>
    <p:extLst>
      <p:ext uri="{BB962C8B-B14F-4D97-AF65-F5344CB8AC3E}">
        <p14:creationId xmlns:p14="http://schemas.microsoft.com/office/powerpoint/2010/main" val="1563633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1">
            <a:extLst>
              <a:ext uri="{FF2B5EF4-FFF2-40B4-BE49-F238E27FC236}">
                <a16:creationId xmlns:a16="http://schemas.microsoft.com/office/drawing/2014/main" id="{90300239-3764-4069-AF74-CA81C80B7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53" y="585537"/>
            <a:ext cx="1156234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to Problem from text p69 #6: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tan(x)-sin(x)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After rationalizing the denominator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(sin(x)-tan(x))(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x+sqrt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(1+x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x~0, f(x) ~ (sin(x)-tan(x))(1+x) ~ 0 with low significance because both sin(x) and tan(x) approach zero as x-&gt;0.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Solution: Use power series for sin(x) and tan(x). Keep the term with the lowest power of x that does not cancel.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~ -(x</a:t>
            </a:r>
            <a:r>
              <a:rPr kumimoji="0" lang="en-US" altLang="en-US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/2)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(1+x)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~ 0 with high significance when x~0</a:t>
            </a:r>
          </a:p>
        </p:txBody>
      </p:sp>
    </p:spTree>
    <p:extLst>
      <p:ext uri="{BB962C8B-B14F-4D97-AF65-F5344CB8AC3E}">
        <p14:creationId xmlns:p14="http://schemas.microsoft.com/office/powerpoint/2010/main" val="4178176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>
            <a:extLst>
              <a:ext uri="{FF2B5EF4-FFF2-40B4-BE49-F238E27FC236}">
                <a16:creationId xmlns:a16="http://schemas.microsoft.com/office/drawing/2014/main" id="{30744317-114C-4B97-B1EC-6CDA73563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56" y="1720840"/>
            <a:ext cx="117530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Assignment 11: show all algebra in derivations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(a) Derive a form of the function f(x) = sqrt(x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+1) - x that can be evaluated at x&gt;&gt;1 without loss of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(b) Use power series to derive a form of f(x) = exp(x)-sin(x)-cos(x) that can be evaluated at x near zero without loss of significance.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(c) Find solutions of quadratic equation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– 10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x + 1 = 0 without loss of significance.</a:t>
            </a:r>
          </a:p>
        </p:txBody>
      </p:sp>
    </p:spTree>
    <p:extLst>
      <p:ext uri="{BB962C8B-B14F-4D97-AF65-F5344CB8AC3E}">
        <p14:creationId xmlns:p14="http://schemas.microsoft.com/office/powerpoint/2010/main" val="2226357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4D1E9F-E0F7-0D17-FB5C-AA0E63A3A6E5}"/>
              </a:ext>
            </a:extLst>
          </p:cNvPr>
          <p:cNvSpPr/>
          <p:nvPr/>
        </p:nvSpPr>
        <p:spPr>
          <a:xfrm>
            <a:off x="4391526" y="1143000"/>
            <a:ext cx="457200" cy="3422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3420C17-9593-6310-D4E9-A9BBAEB70E50}"/>
              </a:ext>
            </a:extLst>
          </p:cNvPr>
          <p:cNvGrpSpPr/>
          <p:nvPr/>
        </p:nvGrpSpPr>
        <p:grpSpPr>
          <a:xfrm>
            <a:off x="3328737" y="1604962"/>
            <a:ext cx="4953000" cy="3648075"/>
            <a:chOff x="3352800" y="990601"/>
            <a:chExt cx="4953000" cy="3648075"/>
          </a:xfrm>
        </p:grpSpPr>
        <p:pic>
          <p:nvPicPr>
            <p:cNvPr id="2" name="Picture 6" descr="example 1 text p45">
              <a:extLst>
                <a:ext uri="{FF2B5EF4-FFF2-40B4-BE49-F238E27FC236}">
                  <a16:creationId xmlns:a16="http://schemas.microsoft.com/office/drawing/2014/main" id="{CED70625-192B-A5B6-48C4-895ACA4D7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A294CA6-C89E-3348-A678-FF0FD63FD5EF}"/>
                </a:ext>
              </a:extLst>
            </p:cNvPr>
            <p:cNvSpPr/>
            <p:nvPr/>
          </p:nvSpPr>
          <p:spPr>
            <a:xfrm>
              <a:off x="4391526" y="1103520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95B5237-1137-A520-3348-D2A3E943B75E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7154D05-FD63-4368-4DF9-0AFA6E8B7D33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Text Box 5">
            <a:extLst>
              <a:ext uri="{FF2B5EF4-FFF2-40B4-BE49-F238E27FC236}">
                <a16:creationId xmlns:a16="http://schemas.microsoft.com/office/drawing/2014/main" id="{55EB04C3-E9E7-07E3-68A1-01BC52560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04" y="912167"/>
            <a:ext cx="60885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Express these base 2 numbers as fractions</a:t>
            </a:r>
          </a:p>
        </p:txBody>
      </p:sp>
    </p:spTree>
    <p:extLst>
      <p:ext uri="{BB962C8B-B14F-4D97-AF65-F5344CB8AC3E}">
        <p14:creationId xmlns:p14="http://schemas.microsoft.com/office/powerpoint/2010/main" val="2938040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842A10-D763-7073-C665-D039E67FFD51}"/>
              </a:ext>
            </a:extLst>
          </p:cNvPr>
          <p:cNvGrpSpPr/>
          <p:nvPr/>
        </p:nvGrpSpPr>
        <p:grpSpPr>
          <a:xfrm>
            <a:off x="3280610" y="901701"/>
            <a:ext cx="4953000" cy="3648075"/>
            <a:chOff x="3352800" y="990601"/>
            <a:chExt cx="4953000" cy="3648075"/>
          </a:xfrm>
        </p:grpSpPr>
        <p:pic>
          <p:nvPicPr>
            <p:cNvPr id="3" name="Picture 6" descr="example 1 text p45">
              <a:extLst>
                <a:ext uri="{FF2B5EF4-FFF2-40B4-BE49-F238E27FC236}">
                  <a16:creationId xmlns:a16="http://schemas.microsoft.com/office/drawing/2014/main" id="{DA3AA593-28D4-0673-6856-0CB07039D5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AB34CF3-24DA-2BE9-F8EC-02361787DBD9}"/>
                </a:ext>
              </a:extLst>
            </p:cNvPr>
            <p:cNvSpPr/>
            <p:nvPr/>
          </p:nvSpPr>
          <p:spPr>
            <a:xfrm>
              <a:off x="4391526" y="1127584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869F711-D6B3-7790-A738-9FD4C4EF3F64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AEFF992-3D42-B17A-AAC2-88961DF27994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BD5EA3E3-C463-31A0-30E8-6BCDEFE6B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916" y="397234"/>
            <a:ext cx="107580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of the base 2 number below are part a normalized system when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=2, p=3, L=-1, U=1? </a:t>
            </a:r>
          </a:p>
        </p:txBody>
      </p:sp>
    </p:spTree>
    <p:extLst>
      <p:ext uri="{BB962C8B-B14F-4D97-AF65-F5344CB8AC3E}">
        <p14:creationId xmlns:p14="http://schemas.microsoft.com/office/powerpoint/2010/main" val="3454903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D5C92-1176-AD7C-349A-EF0AA78BD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4AA1DB-5538-AE01-8736-88F89270493B}"/>
              </a:ext>
            </a:extLst>
          </p:cNvPr>
          <p:cNvGrpSpPr/>
          <p:nvPr/>
        </p:nvGrpSpPr>
        <p:grpSpPr>
          <a:xfrm>
            <a:off x="3280610" y="901701"/>
            <a:ext cx="4953000" cy="3648075"/>
            <a:chOff x="3352800" y="990601"/>
            <a:chExt cx="4953000" cy="3648075"/>
          </a:xfrm>
        </p:grpSpPr>
        <p:pic>
          <p:nvPicPr>
            <p:cNvPr id="3" name="Picture 6" descr="example 1 text p45">
              <a:extLst>
                <a:ext uri="{FF2B5EF4-FFF2-40B4-BE49-F238E27FC236}">
                  <a16:creationId xmlns:a16="http://schemas.microsoft.com/office/drawing/2014/main" id="{B3F84D0F-1D87-5637-0287-F4218420ED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2800" y="990601"/>
              <a:ext cx="4953000" cy="3648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75A21FD-8156-2449-B1EE-79A34B7283DB}"/>
                </a:ext>
              </a:extLst>
            </p:cNvPr>
            <p:cNvSpPr/>
            <p:nvPr/>
          </p:nvSpPr>
          <p:spPr>
            <a:xfrm>
              <a:off x="4391526" y="1127584"/>
              <a:ext cx="457200" cy="3422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6FFB3C3-2DBB-85B5-0608-72EA0BDB5BFA}"/>
                </a:ext>
              </a:extLst>
            </p:cNvPr>
            <p:cNvSpPr/>
            <p:nvPr/>
          </p:nvSpPr>
          <p:spPr>
            <a:xfrm>
              <a:off x="5987715" y="1104772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B1491-44A8-4C79-F9DB-CA196718350B}"/>
                </a:ext>
              </a:extLst>
            </p:cNvPr>
            <p:cNvSpPr/>
            <p:nvPr/>
          </p:nvSpPr>
          <p:spPr>
            <a:xfrm>
              <a:off x="7848600" y="1103520"/>
              <a:ext cx="457200" cy="34604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Text Box 7">
            <a:extLst>
              <a:ext uri="{FF2B5EF4-FFF2-40B4-BE49-F238E27FC236}">
                <a16:creationId xmlns:a16="http://schemas.microsoft.com/office/drawing/2014/main" id="{94F0FA39-4579-F207-A735-93EBE5FC7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809" y="412734"/>
            <a:ext cx="102018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Which of the base 2 number below are sub-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normals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in the system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=2, p=3, L=-1, U=1? </a:t>
            </a:r>
          </a:p>
        </p:txBody>
      </p:sp>
    </p:spTree>
    <p:extLst>
      <p:ext uri="{BB962C8B-B14F-4D97-AF65-F5344CB8AC3E}">
        <p14:creationId xmlns:p14="http://schemas.microsoft.com/office/powerpoint/2010/main" val="33911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DB6EA7B9-8B06-4D51-8630-0D9F7A745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66016"/>
            <a:ext cx="879439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Floating-point number system are finite and discrete: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number of </a:t>
            </a:r>
            <a:r>
              <a:rPr lang="en-US" altLang="en-US" sz="2800" b="1" dirty="0"/>
              <a:t>normalized</a:t>
            </a:r>
            <a:r>
              <a:rPr lang="en-US" altLang="en-US" sz="2800" dirty="0"/>
              <a:t> floating-point numbers =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	1+2(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dirty="0"/>
              <a:t>-1)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b="1" baseline="30000" dirty="0"/>
              <a:t>p –1</a:t>
            </a:r>
            <a:r>
              <a:rPr lang="en-US" altLang="en-US" sz="2800" dirty="0"/>
              <a:t> (U – L + 1)  		explain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smallest possible = UFL = </a:t>
            </a:r>
            <a:r>
              <a:rPr lang="en-US" altLang="en-US" sz="2800" dirty="0" err="1">
                <a:latin typeface="Symbol" panose="05050102010706020507" pitchFamily="18" charset="2"/>
              </a:rPr>
              <a:t>b</a:t>
            </a:r>
            <a:r>
              <a:rPr lang="en-US" altLang="en-US" sz="2800" b="1" baseline="30000" dirty="0" err="1"/>
              <a:t>L</a:t>
            </a:r>
            <a:r>
              <a:rPr lang="en-US" altLang="en-US" sz="2800" b="1" dirty="0"/>
              <a:t>			</a:t>
            </a:r>
            <a:r>
              <a:rPr lang="en-US" altLang="en-US" sz="2800" dirty="0"/>
              <a:t>explain</a:t>
            </a:r>
            <a:r>
              <a:rPr lang="en-US" altLang="en-US" sz="2800" b="1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/>
              <a:t>	</a:t>
            </a:r>
            <a:r>
              <a:rPr lang="en-US" altLang="en-US" sz="2800" dirty="0"/>
              <a:t>largest possible = OFL = </a:t>
            </a:r>
            <a:r>
              <a:rPr lang="en-US" altLang="en-US" sz="2800" dirty="0" err="1">
                <a:latin typeface="Symbol" panose="05050102010706020507" pitchFamily="18" charset="2"/>
              </a:rPr>
              <a:t>b</a:t>
            </a:r>
            <a:r>
              <a:rPr lang="en-US" altLang="en-US" sz="2800" b="1" baseline="30000" dirty="0" err="1"/>
              <a:t>U</a:t>
            </a:r>
            <a:r>
              <a:rPr lang="en-US" altLang="en-US" sz="2800" b="1" baseline="30000" dirty="0"/>
              <a:t> +1</a:t>
            </a:r>
            <a:r>
              <a:rPr lang="en-US" altLang="en-US" sz="2800" dirty="0"/>
              <a:t> (1-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b="1" baseline="30000" dirty="0"/>
              <a:t>-p</a:t>
            </a:r>
            <a:r>
              <a:rPr lang="en-US" altLang="en-US" sz="2800" dirty="0"/>
              <a:t>)	prove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	</a:t>
            </a:r>
            <a:r>
              <a:rPr lang="en-US" altLang="en-US" sz="2800" dirty="0">
                <a:latin typeface="Symbol" panose="05050102010706020507" pitchFamily="18" charset="2"/>
              </a:rPr>
              <a:t> e </a:t>
            </a:r>
            <a:r>
              <a:rPr lang="en-US" altLang="en-US" sz="2800" baseline="-25000" dirty="0" err="1"/>
              <a:t>mach</a:t>
            </a:r>
            <a:r>
              <a:rPr lang="en-US" altLang="en-US" sz="2800" baseline="-25000" dirty="0"/>
              <a:t>  </a:t>
            </a:r>
            <a:r>
              <a:rPr lang="en-US" altLang="en-US" sz="2800" dirty="0"/>
              <a:t>= 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baseline="30000" dirty="0"/>
              <a:t>1-p</a:t>
            </a:r>
            <a:r>
              <a:rPr lang="en-US" altLang="en-US" sz="2400" baseline="-25000" dirty="0"/>
              <a:t>					</a:t>
            </a:r>
            <a:r>
              <a:rPr lang="en-US" altLang="en-US" sz="2400" dirty="0"/>
              <a:t>derive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>
            <a:extLst>
              <a:ext uri="{FF2B5EF4-FFF2-40B4-BE49-F238E27FC236}">
                <a16:creationId xmlns:a16="http://schemas.microsoft.com/office/drawing/2014/main" id="{BB04AF12-1BD8-4C63-8210-2ADA86F84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2209800"/>
            <a:ext cx="42195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#18 p56: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=10, p=5, rounds to nearest.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all x such that fl(1+x)=1.</a:t>
            </a:r>
          </a:p>
        </p:txBody>
      </p:sp>
    </p:spTree>
    <p:extLst>
      <p:ext uri="{BB962C8B-B14F-4D97-AF65-F5344CB8AC3E}">
        <p14:creationId xmlns:p14="http://schemas.microsoft.com/office/powerpoint/2010/main" val="850890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>
            <a:extLst>
              <a:ext uri="{FF2B5EF4-FFF2-40B4-BE49-F238E27FC236}">
                <a16:creationId xmlns:a16="http://schemas.microsoft.com/office/drawing/2014/main" id="{34A6CE04-8411-4377-8791-D501A8A0A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066800"/>
            <a:ext cx="7408863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p69 #6: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f(x) = </a:t>
            </a:r>
            <a:r>
              <a:rPr kumimoji="0" lang="en-US" altLang="en-US" sz="20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tan(x)-sin(x)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       x-sqrt(1+x</a:t>
            </a:r>
            <a:r>
              <a:rPr kumimoji="0" lang="en-US" altLang="en-US" sz="2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what values of x is it difficult for evaluate f(x) without loss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significance?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an approximation to f(x) without this problem.</a:t>
            </a:r>
          </a:p>
        </p:txBody>
      </p:sp>
    </p:spTree>
    <p:extLst>
      <p:ext uri="{BB962C8B-B14F-4D97-AF65-F5344CB8AC3E}">
        <p14:creationId xmlns:p14="http://schemas.microsoft.com/office/powerpoint/2010/main" val="3560442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>
            <a:extLst>
              <a:ext uri="{FF2B5EF4-FFF2-40B4-BE49-F238E27FC236}">
                <a16:creationId xmlns:a16="http://schemas.microsoft.com/office/drawing/2014/main" id="{F3660235-E1DC-4D8B-8634-65D29A40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2209800"/>
            <a:ext cx="473551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p58 #38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=10, p=5, rounds to nearest.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x=0.5321487513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y=0.5321304421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relative error in fl(x)-fl(y).</a:t>
            </a:r>
          </a:p>
        </p:txBody>
      </p:sp>
    </p:spTree>
    <p:extLst>
      <p:ext uri="{BB962C8B-B14F-4D97-AF65-F5344CB8AC3E}">
        <p14:creationId xmlns:p14="http://schemas.microsoft.com/office/powerpoint/2010/main" val="31671314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>
            <a:extLst>
              <a:ext uri="{FF2B5EF4-FFF2-40B4-BE49-F238E27FC236}">
                <a16:creationId xmlns:a16="http://schemas.microsoft.com/office/drawing/2014/main" id="{2C94A762-1B15-40B1-9816-5B71F16DA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981201"/>
            <a:ext cx="81915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Problem from text p68 #4: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&lt;- 1-sin(x)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what values of x does this assignment involve loss of significance?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a way to make the assignment without loss of significance.</a:t>
            </a:r>
          </a:p>
        </p:txBody>
      </p:sp>
    </p:spTree>
    <p:extLst>
      <p:ext uri="{BB962C8B-B14F-4D97-AF65-F5344CB8AC3E}">
        <p14:creationId xmlns:p14="http://schemas.microsoft.com/office/powerpoint/2010/main" val="369242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04D7ED30-A699-4E72-AE45-C13CC0C1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170" y="1251285"/>
            <a:ext cx="9794156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 = </a:t>
            </a:r>
            <a:r>
              <a:rPr kumimoji="0" lang="en-US" altLang="en-US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</a:t>
            </a:r>
            <a:r>
              <a:rPr kumimoji="0" lang="en-US" altLang="en-US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... + d</a:t>
            </a:r>
            <a:r>
              <a:rPr kumimoji="0" lang="en-US" altLang="en-US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alt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endParaRPr lang="en-US" altLang="en-US" sz="3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Number for floating-point numbers=1+2(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dirty="0"/>
              <a:t>-1) 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b="1" baseline="30000" dirty="0"/>
              <a:t>p –1</a:t>
            </a:r>
            <a:r>
              <a:rPr lang="en-US" altLang="en-US" sz="2800" dirty="0"/>
              <a:t> (U – L + 1)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Zero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2 choices of sign,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(</a:t>
            </a: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dirty="0"/>
              <a:t>-1) choices for first digit,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Symbol" panose="05050102010706020507" pitchFamily="18" charset="2"/>
              </a:rPr>
              <a:t>b</a:t>
            </a:r>
            <a:r>
              <a:rPr lang="en-US" altLang="en-US" sz="2800" dirty="0"/>
              <a:t> choices for the remaining p-1 digits,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/>
              <a:t>(U-L+1) choices for the exponent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04D7ED30-A699-4E72-AE45-C13CC0C18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170" y="1251285"/>
            <a:ext cx="10886313" cy="3888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 = (d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...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Smallest positive floating-point number = UFL =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8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Smallest values for digits and exponent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 </a:t>
            </a:r>
            <a:r>
              <a:rPr kumimoji="0" lang="en-US" altLang="en-US" sz="2800" b="0" i="0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mach</a:t>
            </a:r>
            <a:r>
              <a:rPr kumimoji="0" lang="en-US" altLang="en-US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distance between 1 and next floating-point number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When E = 0, next floating-point number above 1 is 1+1/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p-1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1+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1-p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Largest positive floating-point number (do on board)</a:t>
            </a:r>
          </a:p>
        </p:txBody>
      </p:sp>
    </p:spTree>
    <p:extLst>
      <p:ext uri="{BB962C8B-B14F-4D97-AF65-F5344CB8AC3E}">
        <p14:creationId xmlns:p14="http://schemas.microsoft.com/office/powerpoint/2010/main" val="36801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proof of OFL formula">
            <a:extLst>
              <a:ext uri="{FF2B5EF4-FFF2-40B4-BE49-F238E27FC236}">
                <a16:creationId xmlns:a16="http://schemas.microsoft.com/office/drawing/2014/main" id="{1827F964-6EDF-4B91-AF37-6007E2F63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57200"/>
            <a:ext cx="4941888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1">
            <a:extLst>
              <a:ext uri="{FF2B5EF4-FFF2-40B4-BE49-F238E27FC236}">
                <a16:creationId xmlns:a16="http://schemas.microsoft.com/office/drawing/2014/main" id="{38A3C347-9C9A-40AB-962B-8451B74FF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105401"/>
            <a:ext cx="22367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Multiply by </a:t>
            </a:r>
            <a:r>
              <a:rPr lang="en-US" altLang="en-US" sz="1800">
                <a:latin typeface="Symbol" panose="05050102010706020507" pitchFamily="18" charset="2"/>
              </a:rPr>
              <a:t>b/b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Factors (</a:t>
            </a:r>
            <a:r>
              <a:rPr lang="en-US" altLang="en-US" sz="1800">
                <a:latin typeface="Symbol" panose="05050102010706020507" pitchFamily="18" charset="2"/>
              </a:rPr>
              <a:t>b</a:t>
            </a:r>
            <a:r>
              <a:rPr lang="en-US" altLang="en-US" sz="1800"/>
              <a:t>-1) cancel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:a16="http://schemas.microsoft.com/office/drawing/2014/main" id="{612EF419-51E7-40FF-B804-00843E587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1524001"/>
            <a:ext cx="7563289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fl =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... + d</a:t>
            </a:r>
            <a:r>
              <a:rPr kumimoji="0" lang="en-US" altLang="en-US" sz="32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p-1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r>
              <a:rPr kumimoji="0" lang="en-US" alt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en-US" altLang="en-US" sz="3200" b="1" i="0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 of quiz question: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	b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= base =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p = precision (number of digits: d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0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d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,…d</a:t>
            </a:r>
            <a:r>
              <a:rPr kumimoji="0" lang="en-US" altLang="en-US" sz="2400" b="1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p-1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 =3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L = lower limit of exponent = -1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U = upper limit of exponent =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Total number of floating-point numbers =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UFL = 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OFL = 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e 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Mach =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?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08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5088EB94-3973-4BB1-A3EE-D2F999333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89" y="696903"/>
            <a:ext cx="1115327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 Bring this slide to the next quiz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number of </a:t>
            </a:r>
            <a:r>
              <a:rPr lang="en-US" altLang="en-US" sz="2400" b="1" dirty="0"/>
              <a:t>normalized</a:t>
            </a:r>
            <a:r>
              <a:rPr lang="en-US" altLang="en-US" sz="2400" dirty="0"/>
              <a:t> floating-point numbers = 1+2(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dirty="0"/>
              <a:t>-1)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p –1</a:t>
            </a:r>
            <a:r>
              <a:rPr lang="en-US" altLang="en-US" sz="2400" dirty="0"/>
              <a:t> (U – L + 1) 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smallest possible = UFL = 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L</a:t>
            </a:r>
            <a:r>
              <a:rPr lang="en-US" altLang="en-US" sz="2400" b="1" dirty="0"/>
              <a:t>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largest possible = OFL = </a:t>
            </a:r>
            <a:r>
              <a:rPr lang="en-US" altLang="en-US" sz="2400" dirty="0" err="1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 err="1"/>
              <a:t>U</a:t>
            </a:r>
            <a:r>
              <a:rPr lang="en-US" altLang="en-US" sz="2400" b="1" baseline="30000" dirty="0"/>
              <a:t> +1</a:t>
            </a:r>
            <a:r>
              <a:rPr lang="en-US" altLang="en-US" sz="2400" dirty="0"/>
              <a:t> (1-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="1" baseline="30000" dirty="0"/>
              <a:t>-p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	</a:t>
            </a:r>
            <a:r>
              <a:rPr lang="en-US" altLang="en-US" sz="2400" dirty="0">
                <a:latin typeface="Symbol" panose="05050102010706020507" pitchFamily="18" charset="2"/>
              </a:rPr>
              <a:t> e </a:t>
            </a:r>
            <a:r>
              <a:rPr lang="en-US" altLang="en-US" sz="2400" baseline="-25000" dirty="0" err="1"/>
              <a:t>mach</a:t>
            </a:r>
            <a:r>
              <a:rPr lang="en-US" altLang="en-US" sz="2400" baseline="-25000" dirty="0"/>
              <a:t>  </a:t>
            </a:r>
            <a:r>
              <a:rPr lang="en-US" altLang="en-US" sz="2400" dirty="0"/>
              <a:t>= </a:t>
            </a:r>
            <a:r>
              <a:rPr lang="en-US" altLang="en-US" sz="2400" dirty="0">
                <a:latin typeface="Symbol" panose="05050102010706020507" pitchFamily="18" charset="2"/>
              </a:rPr>
              <a:t>b</a:t>
            </a:r>
            <a:r>
              <a:rPr lang="en-US" altLang="en-US" sz="2400" baseline="30000" dirty="0"/>
              <a:t>1-p</a:t>
            </a:r>
            <a:r>
              <a:rPr lang="en-US" altLang="en-US" sz="2400" baseline="-25000" dirty="0"/>
              <a:t>					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example1">
            <a:extLst>
              <a:ext uri="{FF2B5EF4-FFF2-40B4-BE49-F238E27FC236}">
                <a16:creationId xmlns:a16="http://schemas.microsoft.com/office/drawing/2014/main" id="{B69FEAF6-8815-4197-B67F-D37C16EA4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8600"/>
            <a:ext cx="8458200" cy="372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F829D771-4312-4BB2-81A1-B80AE959A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886200"/>
            <a:ext cx="68468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Note gap between 0 and </a:t>
            </a:r>
            <a:r>
              <a:rPr lang="en-US" altLang="en-US" sz="1800" dirty="0" err="1">
                <a:latin typeface="Symbol" panose="05050102010706020507" pitchFamily="18" charset="2"/>
              </a:rPr>
              <a:t>b</a:t>
            </a:r>
            <a:r>
              <a:rPr lang="en-US" altLang="en-US" sz="1800" b="1" baseline="30000" dirty="0" err="1"/>
              <a:t>L</a:t>
            </a:r>
            <a:r>
              <a:rPr lang="en-US" altLang="en-US" sz="1800" b="1" dirty="0"/>
              <a:t> </a:t>
            </a:r>
            <a:r>
              <a:rPr lang="en-US" altLang="en-US" sz="1800" dirty="0"/>
              <a:t>(UFL)</a:t>
            </a:r>
            <a:r>
              <a:rPr lang="en-US" altLang="en-US" sz="1800" baseline="30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Filled be allowing d</a:t>
            </a:r>
            <a:r>
              <a:rPr lang="en-US" altLang="en-US" sz="1800" b="1" baseline="-25000" dirty="0"/>
              <a:t>0</a:t>
            </a:r>
            <a:r>
              <a:rPr lang="en-US" altLang="en-US" sz="1800" dirty="0"/>
              <a:t> to be zero when exponent has smallest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Called “sub-</a:t>
            </a:r>
            <a:r>
              <a:rPr lang="en-US" altLang="en-US" sz="1800" dirty="0" err="1"/>
              <a:t>normals</a:t>
            </a:r>
            <a:r>
              <a:rPr lang="en-US" altLang="en-US" sz="1800" dirty="0"/>
              <a:t>”  </a:t>
            </a:r>
          </a:p>
        </p:txBody>
      </p:sp>
      <p:pic>
        <p:nvPicPr>
          <p:cNvPr id="10244" name="Picture 7" descr="example1">
            <a:extLst>
              <a:ext uri="{FF2B5EF4-FFF2-40B4-BE49-F238E27FC236}">
                <a16:creationId xmlns:a16="http://schemas.microsoft.com/office/drawing/2014/main" id="{6921E081-C2A2-430B-BA76-5F5F1A99A4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76800"/>
            <a:ext cx="78486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8">
            <a:extLst>
              <a:ext uri="{FF2B5EF4-FFF2-40B4-BE49-F238E27FC236}">
                <a16:creationId xmlns:a16="http://schemas.microsoft.com/office/drawing/2014/main" id="{760A34B1-1322-4E25-BBF7-1D0A6CE02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853112"/>
            <a:ext cx="76113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What are the sub-</a:t>
            </a:r>
            <a:r>
              <a:rPr lang="en-US" altLang="en-US" sz="2400" dirty="0" err="1"/>
              <a:t>normals</a:t>
            </a:r>
            <a:r>
              <a:rPr lang="en-US" altLang="en-US" sz="2400" dirty="0"/>
              <a:t> in this system (do on board)</a:t>
            </a:r>
            <a:endParaRPr lang="en-US" altLang="en-US" sz="2400" b="1" dirty="0"/>
          </a:p>
        </p:txBody>
      </p:sp>
      <p:sp>
        <p:nvSpPr>
          <p:cNvPr id="10246" name="Text Box 8">
            <a:extLst>
              <a:ext uri="{FF2B5EF4-FFF2-40B4-BE49-F238E27FC236}">
                <a16:creationId xmlns:a16="http://schemas.microsoft.com/office/drawing/2014/main" id="{07CF837F-9996-421A-AE95-605E14966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1" y="2560639"/>
            <a:ext cx="3084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What is </a:t>
            </a:r>
            <a:r>
              <a:rPr lang="en-US" altLang="en-US" sz="1800">
                <a:latin typeface="Symbol" panose="05050102010706020507" pitchFamily="18" charset="2"/>
              </a:rPr>
              <a:t>e</a:t>
            </a:r>
            <a:r>
              <a:rPr lang="en-US" altLang="en-US" sz="1800" baseline="-25000"/>
              <a:t>mach</a:t>
            </a:r>
            <a:r>
              <a:rPr lang="en-US" altLang="en-US" sz="1800"/>
              <a:t> in this system?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2435</Words>
  <Application>Microsoft Office PowerPoint</Application>
  <PresentationFormat>Widescreen</PresentationFormat>
  <Paragraphs>258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53</cp:revision>
  <cp:lastPrinted>2023-03-07T05:53:51Z</cp:lastPrinted>
  <dcterms:created xsi:type="dcterms:W3CDTF">2015-08-24T20:50:38Z</dcterms:created>
  <dcterms:modified xsi:type="dcterms:W3CDTF">2024-02-22T05:52:35Z</dcterms:modified>
</cp:coreProperties>
</file>