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686" r:id="rId2"/>
    <p:sldId id="668" r:id="rId3"/>
    <p:sldId id="669" r:id="rId4"/>
    <p:sldId id="670" r:id="rId5"/>
    <p:sldId id="671" r:id="rId6"/>
    <p:sldId id="672" r:id="rId7"/>
    <p:sldId id="673" r:id="rId8"/>
    <p:sldId id="674" r:id="rId9"/>
    <p:sldId id="675" r:id="rId10"/>
    <p:sldId id="676" r:id="rId11"/>
    <p:sldId id="677" r:id="rId12"/>
    <p:sldId id="678" r:id="rId13"/>
    <p:sldId id="679" r:id="rId14"/>
    <p:sldId id="680" r:id="rId15"/>
    <p:sldId id="332" r:id="rId16"/>
    <p:sldId id="683" r:id="rId17"/>
    <p:sldId id="684" r:id="rId18"/>
    <p:sldId id="685" r:id="rId19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A3284966-FDA4-43A2-838A-9597CDFB4D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9F464777-56C8-470C-BA2F-97A716B265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F82F3FBA-C86A-4F2F-919B-13A04DBDA5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7209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439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9301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53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976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999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22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E6AAEB-33D9-4AA0-81D9-5D6506AF97F9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90F2D453-DDD4-424E-865F-42EDCA7A2A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66636395-D684-4495-8F66-3F33DC0DCF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03ABB0C6-ED7E-4117-BCF7-F06F7BC9DA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7209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439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9301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53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976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999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22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6D218C-8992-4154-B660-B8E9C6BE1BD3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DB2AA983-5457-4DC9-85F8-E7A440E12B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363DEF58-C39E-49E6-A467-C119D636EC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1293D6F9-97ED-43E6-8ABC-B9DE274B78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4124" indent="-29389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7209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439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9301" indent="-23511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53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5976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999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222" indent="-235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7EC9F1-369B-4CDC-96BA-F8707D789FF5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969AD8E-0B98-42F5-8E42-636F1AF85783}"/>
              </a:ext>
            </a:extLst>
          </p:cNvPr>
          <p:cNvSpPr txBox="1"/>
          <p:nvPr/>
        </p:nvSpPr>
        <p:spPr>
          <a:xfrm>
            <a:off x="4632158" y="2905780"/>
            <a:ext cx="3143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Gauss Quadrature</a:t>
            </a:r>
          </a:p>
        </p:txBody>
      </p:sp>
    </p:spTree>
    <p:extLst>
      <p:ext uri="{BB962C8B-B14F-4D97-AF65-F5344CB8AC3E}">
        <p14:creationId xmlns:p14="http://schemas.microsoft.com/office/powerpoint/2010/main" val="2379593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4" descr="Table 6">
            <a:extLst>
              <a:ext uri="{FF2B5EF4-FFF2-40B4-BE49-F238E27FC236}">
                <a16:creationId xmlns:a16="http://schemas.microsoft.com/office/drawing/2014/main" id="{FAEEA318-899B-442B-BFC1-6FD9B42A8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399" y="120316"/>
            <a:ext cx="3057855" cy="6627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TextBox 1">
            <a:extLst>
              <a:ext uri="{FF2B5EF4-FFF2-40B4-BE49-F238E27FC236}">
                <a16:creationId xmlns:a16="http://schemas.microsoft.com/office/drawing/2014/main" id="{51D23729-C93A-45F5-A412-CBD409974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663" y="381000"/>
            <a:ext cx="52797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Table from C&amp;K 6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ed. p236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We derived the result for n=2 (aka 3 points)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Note symmetry of points and weights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1.odd number always contains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2.nonzero points, symmetric about origin, always have same weight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1">
            <a:extLst>
              <a:ext uri="{FF2B5EF4-FFF2-40B4-BE49-F238E27FC236}">
                <a16:creationId xmlns:a16="http://schemas.microsoft.com/office/drawing/2014/main" id="{8B7AD0F5-C969-40E0-8148-CE134844B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8614" y="1433513"/>
            <a:ext cx="7031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Points and weights of Gauss quadrature are determined for </a:t>
            </a:r>
          </a:p>
        </p:txBody>
      </p:sp>
      <p:graphicFrame>
        <p:nvGraphicFramePr>
          <p:cNvPr id="60419" name="Object 3">
            <a:extLst>
              <a:ext uri="{FF2B5EF4-FFF2-40B4-BE49-F238E27FC236}">
                <a16:creationId xmlns:a16="http://schemas.microsoft.com/office/drawing/2014/main" id="{2A2CFA10-CB91-4336-AB4C-7211EEA4E2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9651" y="1893889"/>
          <a:ext cx="2049463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83947" imgH="469696" progId="Equation.3">
                  <p:embed/>
                </p:oleObj>
              </mc:Choice>
              <mc:Fallback>
                <p:oleObj name="Equation" r:id="rId3" imgW="583947" imgH="469696" progId="Equation.3">
                  <p:embed/>
                  <p:pic>
                    <p:nvPicPr>
                      <p:cNvPr id="60419" name="Object 3">
                        <a:extLst>
                          <a:ext uri="{FF2B5EF4-FFF2-40B4-BE49-F238E27FC236}">
                            <a16:creationId xmlns:a16="http://schemas.microsoft.com/office/drawing/2014/main" id="{2A2CFA10-CB91-4336-AB4C-7211EEA4E2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1" y="1893889"/>
                        <a:ext cx="2049463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0" name="TextBox 3">
            <a:extLst>
              <a:ext uri="{FF2B5EF4-FFF2-40B4-BE49-F238E27FC236}">
                <a16:creationId xmlns:a16="http://schemas.microsoft.com/office/drawing/2014/main" id="{3AF20844-8F68-4E01-874C-D0931C19A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13" y="3535364"/>
            <a:ext cx="1133018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To use these points and weights for an integral from a to b, we make a change of integration variable that transformed the integral from a to b into an integral from -1 to 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Do on board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4" descr="generalize gauss quad">
            <a:extLst>
              <a:ext uri="{FF2B5EF4-FFF2-40B4-BE49-F238E27FC236}">
                <a16:creationId xmlns:a16="http://schemas.microsoft.com/office/drawing/2014/main" id="{24A4B467-EE15-4129-B35E-F7266FAAD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228601"/>
            <a:ext cx="5364163" cy="605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Text Box 6">
            <a:extLst>
              <a:ext uri="{FF2B5EF4-FFF2-40B4-BE49-F238E27FC236}">
                <a16:creationId xmlns:a16="http://schemas.microsoft.com/office/drawing/2014/main" id="{C0F3C509-1502-4039-A727-3AD47C07B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3996" y="5429070"/>
            <a:ext cx="52469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values of y from table, this x(y)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determines values on [</a:t>
            </a:r>
            <a:r>
              <a:rPr lang="en-US" altLang="en-US" sz="2400" dirty="0" err="1"/>
              <a:t>a,b</a:t>
            </a:r>
            <a:r>
              <a:rPr lang="en-US" altLang="en-US" sz="2400" dirty="0"/>
              <a:t>] where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integrand will be evaluated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>
            <a:extLst>
              <a:ext uri="{FF2B5EF4-FFF2-40B4-BE49-F238E27FC236}">
                <a16:creationId xmlns:a16="http://schemas.microsoft.com/office/drawing/2014/main" id="{02949505-915C-40CF-AB83-3487A0AE77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1882"/>
              </p:ext>
            </p:extLst>
          </p:nvPr>
        </p:nvGraphicFramePr>
        <p:xfrm>
          <a:off x="3975101" y="3090725"/>
          <a:ext cx="4164013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546100" progId="Equation.3">
                  <p:embed/>
                </p:oleObj>
              </mc:Choice>
              <mc:Fallback>
                <p:oleObj name="Equation" r:id="rId2" imgW="2286000" imgH="546100" progId="Equation.3">
                  <p:embed/>
                  <p:pic>
                    <p:nvPicPr>
                      <p:cNvPr id="63490" name="Object 2">
                        <a:extLst>
                          <a:ext uri="{FF2B5EF4-FFF2-40B4-BE49-F238E27FC236}">
                            <a16:creationId xmlns:a16="http://schemas.microsoft.com/office/drawing/2014/main" id="{02949505-915C-40CF-AB83-3487A0AE77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1" y="3090725"/>
                        <a:ext cx="4164013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>
            <a:extLst>
              <a:ext uri="{FF2B5EF4-FFF2-40B4-BE49-F238E27FC236}">
                <a16:creationId xmlns:a16="http://schemas.microsoft.com/office/drawing/2014/main" id="{81BB7A50-1621-4163-8F3D-9B112552DF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765058"/>
              </p:ext>
            </p:extLst>
          </p:nvPr>
        </p:nvGraphicFramePr>
        <p:xfrm>
          <a:off x="3944905" y="1140846"/>
          <a:ext cx="4563548" cy="1105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93900" imgH="482600" progId="Equation.3">
                  <p:embed/>
                </p:oleObj>
              </mc:Choice>
              <mc:Fallback>
                <p:oleObj name="Equation" r:id="rId4" imgW="1993900" imgH="482600" progId="Equation.3">
                  <p:embed/>
                  <p:pic>
                    <p:nvPicPr>
                      <p:cNvPr id="63491" name="Object 3">
                        <a:extLst>
                          <a:ext uri="{FF2B5EF4-FFF2-40B4-BE49-F238E27FC236}">
                            <a16:creationId xmlns:a16="http://schemas.microsoft.com/office/drawing/2014/main" id="{81BB7A50-1621-4163-8F3D-9B112552DF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05" y="1140846"/>
                        <a:ext cx="4563548" cy="11054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2" name="TextBox 4">
            <a:extLst>
              <a:ext uri="{FF2B5EF4-FFF2-40B4-BE49-F238E27FC236}">
                <a16:creationId xmlns:a16="http://schemas.microsoft.com/office/drawing/2014/main" id="{BFFDFC6C-B8E5-4FC5-8A20-C2BB06BA3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514851"/>
            <a:ext cx="188064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Do on board</a:t>
            </a:r>
          </a:p>
        </p:txBody>
      </p:sp>
      <p:graphicFrame>
        <p:nvGraphicFramePr>
          <p:cNvPr id="63493" name="Object 5">
            <a:extLst>
              <a:ext uri="{FF2B5EF4-FFF2-40B4-BE49-F238E27FC236}">
                <a16:creationId xmlns:a16="http://schemas.microsoft.com/office/drawing/2014/main" id="{062940C2-ACB6-4786-BC23-95BB10B4DC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1" y="4114801"/>
          <a:ext cx="2574925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6500" imgH="596900" progId="Equation.3">
                  <p:embed/>
                </p:oleObj>
              </mc:Choice>
              <mc:Fallback>
                <p:oleObj name="Equation" r:id="rId6" imgW="1206500" imgH="596900" progId="Equation.3">
                  <p:embed/>
                  <p:pic>
                    <p:nvPicPr>
                      <p:cNvPr id="63493" name="Object 5">
                        <a:extLst>
                          <a:ext uri="{FF2B5EF4-FFF2-40B4-BE49-F238E27FC236}">
                            <a16:creationId xmlns:a16="http://schemas.microsoft.com/office/drawing/2014/main" id="{062940C2-ACB6-4786-BC23-95BB10B4DC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1" y="4114801"/>
                        <a:ext cx="2574925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4" name="TextBox 1">
            <a:extLst>
              <a:ext uri="{FF2B5EF4-FFF2-40B4-BE49-F238E27FC236}">
                <a16:creationId xmlns:a16="http://schemas.microsoft.com/office/drawing/2014/main" id="{959F7F70-BB10-402B-A166-E02B4D5AA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8083" y="542656"/>
            <a:ext cx="47981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Gauss quadrature with n+1 points</a:t>
            </a:r>
          </a:p>
        </p:txBody>
      </p:sp>
      <p:sp>
        <p:nvSpPr>
          <p:cNvPr id="63495" name="TextBox 1">
            <a:extLst>
              <a:ext uri="{FF2B5EF4-FFF2-40B4-BE49-F238E27FC236}">
                <a16:creationId xmlns:a16="http://schemas.microsoft.com/office/drawing/2014/main" id="{2304C794-19E7-4B31-821D-97F085089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827" y="2403311"/>
            <a:ext cx="90460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Points and weights from 2, 3, 4, and 5 points: table 6.1, text p236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4" descr="ex 6">
            <a:extLst>
              <a:ext uri="{FF2B5EF4-FFF2-40B4-BE49-F238E27FC236}">
                <a16:creationId xmlns:a16="http://schemas.microsoft.com/office/drawing/2014/main" id="{98D22928-0024-4A98-8A1B-F74BE965B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"/>
            <a:ext cx="5689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Text Box 6">
            <a:extLst>
              <a:ext uri="{FF2B5EF4-FFF2-40B4-BE49-F238E27FC236}">
                <a16:creationId xmlns:a16="http://schemas.microsoft.com/office/drawing/2014/main" id="{33AA809C-85EF-435D-9444-08DA50430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6525" y="1560513"/>
            <a:ext cx="146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with 2 nodes</a:t>
            </a:r>
          </a:p>
        </p:txBody>
      </p:sp>
      <p:sp>
        <p:nvSpPr>
          <p:cNvPr id="64516" name="Text Box 5">
            <a:extLst>
              <a:ext uri="{FF2B5EF4-FFF2-40B4-BE49-F238E27FC236}">
                <a16:creationId xmlns:a16="http://schemas.microsoft.com/office/drawing/2014/main" id="{E0522B00-CA4A-486B-A884-5F1402174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50" y="254000"/>
            <a:ext cx="20955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(no anti-derivative)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3CDE74-D0FB-4C49-A327-F2778A617DA9}"/>
              </a:ext>
            </a:extLst>
          </p:cNvPr>
          <p:cNvSpPr/>
          <p:nvPr/>
        </p:nvSpPr>
        <p:spPr>
          <a:xfrm>
            <a:off x="4648200" y="188914"/>
            <a:ext cx="1905000" cy="496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5BEDBC-1D9F-4934-B30E-4525E064E122}"/>
              </a:ext>
            </a:extLst>
          </p:cNvPr>
          <p:cNvSpPr/>
          <p:nvPr/>
        </p:nvSpPr>
        <p:spPr>
          <a:xfrm>
            <a:off x="6756400" y="3314700"/>
            <a:ext cx="863600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756949-2775-4EB8-98F9-8A4170D191FE}"/>
              </a:ext>
            </a:extLst>
          </p:cNvPr>
          <p:cNvSpPr/>
          <p:nvPr/>
        </p:nvSpPr>
        <p:spPr>
          <a:xfrm>
            <a:off x="6807200" y="5457825"/>
            <a:ext cx="863600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719328" y="565854"/>
            <a:ext cx="1094841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Assignment 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Find functions for Gauss quadrature with 2, 3, 4 and 5 points on the class web page.  Apply these functions to the integral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87680" y="3817848"/>
            <a:ext cx="112654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Take -18.79829683678703 as the exact value. Hand in a copy of the command window where you called the Gauss functions and calculated the absolute percent differences from the exact value 100abs((exact-Gauss)/exact).</a:t>
            </a:r>
          </a:p>
        </p:txBody>
      </p:sp>
      <p:graphicFrame>
        <p:nvGraphicFramePr>
          <p:cNvPr id="68612" name="Object 2"/>
          <p:cNvGraphicFramePr>
            <a:graphicFrameLocks noChangeAspect="1"/>
          </p:cNvGraphicFramePr>
          <p:nvPr/>
        </p:nvGraphicFramePr>
        <p:xfrm>
          <a:off x="4572000" y="1981201"/>
          <a:ext cx="221615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170" imgH="469696" progId="Equation.3">
                  <p:embed/>
                </p:oleObj>
              </mc:Choice>
              <mc:Fallback>
                <p:oleObj name="Equation" r:id="rId2" imgW="990170" imgH="469696" progId="Equation.3">
                  <p:embed/>
                  <p:pic>
                    <p:nvPicPr>
                      <p:cNvPr id="686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1201"/>
                        <a:ext cx="221615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6106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1">
            <a:extLst>
              <a:ext uri="{FF2B5EF4-FFF2-40B4-BE49-F238E27FC236}">
                <a16:creationId xmlns:a16="http://schemas.microsoft.com/office/drawing/2014/main" id="{C386184B-99B9-45FA-AF61-5895676CE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381000"/>
            <a:ext cx="4297363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2">
            <a:extLst>
              <a:ext uri="{FF2B5EF4-FFF2-40B4-BE49-F238E27FC236}">
                <a16:creationId xmlns:a16="http://schemas.microsoft.com/office/drawing/2014/main" id="{1D333A62-0613-4D57-80A7-705B17439C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925" y="304800"/>
            <a:ext cx="433863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54A361E-073C-499C-975F-EF6458BC5719}"/>
              </a:ext>
            </a:extLst>
          </p:cNvPr>
          <p:cNvSpPr/>
          <p:nvPr/>
        </p:nvSpPr>
        <p:spPr>
          <a:xfrm>
            <a:off x="4038600" y="2819400"/>
            <a:ext cx="1447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7589" name="TextBox 3">
            <a:extLst>
              <a:ext uri="{FF2B5EF4-FFF2-40B4-BE49-F238E27FC236}">
                <a16:creationId xmlns:a16="http://schemas.microsoft.com/office/drawing/2014/main" id="{B62C3ECF-36D2-45FE-9C4B-AC941FEF5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0663" y="2749550"/>
            <a:ext cx="709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fh(x);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11A10F-2ED3-4463-8A9D-79148423A21F}"/>
              </a:ext>
            </a:extLst>
          </p:cNvPr>
          <p:cNvSpPr/>
          <p:nvPr/>
        </p:nvSpPr>
        <p:spPr>
          <a:xfrm>
            <a:off x="8315325" y="2819400"/>
            <a:ext cx="1447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7591" name="TextBox 7">
            <a:extLst>
              <a:ext uri="{FF2B5EF4-FFF2-40B4-BE49-F238E27FC236}">
                <a16:creationId xmlns:a16="http://schemas.microsoft.com/office/drawing/2014/main" id="{D3FBD644-B94A-434A-8738-6D93A7BBB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5325" y="2678114"/>
            <a:ext cx="71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fh(x);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29FD03EC-93DB-4D0C-8FFE-5610DC9BE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05" y="4062790"/>
            <a:ext cx="112735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Arguments of functions are function handle and range of integration.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vector input.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1">
            <a:extLst>
              <a:ext uri="{FF2B5EF4-FFF2-40B4-BE49-F238E27FC236}">
                <a16:creationId xmlns:a16="http://schemas.microsoft.com/office/drawing/2014/main" id="{673D9F63-0812-4642-8445-8939F5ABC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59" y="81946"/>
            <a:ext cx="5662613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1" name="Picture 2">
            <a:extLst>
              <a:ext uri="{FF2B5EF4-FFF2-40B4-BE49-F238E27FC236}">
                <a16:creationId xmlns:a16="http://schemas.microsoft.com/office/drawing/2014/main" id="{1E838ABE-698E-4023-8586-DC21059C7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59" y="3076073"/>
            <a:ext cx="85312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27E97B-2C3F-426B-97FD-E38CCD38127F}"/>
              </a:ext>
            </a:extLst>
          </p:cNvPr>
          <p:cNvSpPr txBox="1"/>
          <p:nvPr/>
        </p:nvSpPr>
        <p:spPr>
          <a:xfrm>
            <a:off x="6442745" y="214909"/>
            <a:ext cx="574925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/>
              </a:rPr>
              <a:t>These functions take advantage of the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symmetry of points and weights.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loop is shorter than number of points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Contribution from y=0 used to initialize sum.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1">
            <a:extLst>
              <a:ext uri="{FF2B5EF4-FFF2-40B4-BE49-F238E27FC236}">
                <a16:creationId xmlns:a16="http://schemas.microsoft.com/office/drawing/2014/main" id="{B9BFC884-2705-4B3E-A401-61A408046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73" y="1725040"/>
            <a:ext cx="9093053" cy="492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Text Box 5">
            <a:extLst>
              <a:ext uri="{FF2B5EF4-FFF2-40B4-BE49-F238E27FC236}">
                <a16:creationId xmlns:a16="http://schemas.microsoft.com/office/drawing/2014/main" id="{9FD8E09D-A1F0-4E9D-A677-2372715AE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613" y="368300"/>
            <a:ext cx="1104499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More extensive tables of nodes and weights than given in text. Note that symmetry has been used to compress the table. Verify that values for n = 2 to 5 are the same as n = 1 to 4 in table from text. Watch out for data </a:t>
            </a:r>
            <a:r>
              <a:rPr lang="en-US" altLang="en-US" sz="2400"/>
              <a:t>entry errors.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">
            <a:extLst>
              <a:ext uri="{FF2B5EF4-FFF2-40B4-BE49-F238E27FC236}">
                <a16:creationId xmlns:a16="http://schemas.microsoft.com/office/drawing/2014/main" id="{016F50AC-35C8-4978-AD42-842570D0A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1001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Let {x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x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…, x</a:t>
            </a:r>
            <a:r>
              <a:rPr kumimoji="0" lang="en-US" altLang="en-US" sz="24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} be n+1 points on [a, b] where integrand evaluated, then the numerical integration formula</a:t>
            </a:r>
          </a:p>
        </p:txBody>
      </p:sp>
      <p:graphicFrame>
        <p:nvGraphicFramePr>
          <p:cNvPr id="49155" name="Object 2">
            <a:extLst>
              <a:ext uri="{FF2B5EF4-FFF2-40B4-BE49-F238E27FC236}">
                <a16:creationId xmlns:a16="http://schemas.microsoft.com/office/drawing/2014/main" id="{2B7560D1-9DBA-46E5-B78E-FF9EE3A676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1211263"/>
          <a:ext cx="39941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55800" imgH="596900" progId="Equation.3">
                  <p:embed/>
                </p:oleObj>
              </mc:Choice>
              <mc:Fallback>
                <p:oleObj name="Equation" r:id="rId2" imgW="1955800" imgH="596900" progId="Equation.3">
                  <p:embed/>
                  <p:pic>
                    <p:nvPicPr>
                      <p:cNvPr id="49155" name="Object 2">
                        <a:extLst>
                          <a:ext uri="{FF2B5EF4-FFF2-40B4-BE49-F238E27FC236}">
                            <a16:creationId xmlns:a16="http://schemas.microsoft.com/office/drawing/2014/main" id="{2B7560D1-9DBA-46E5-B78E-FF9EE3A676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211263"/>
                        <a:ext cx="399415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Box 3">
            <a:extLst>
              <a:ext uri="{FF2B5EF4-FFF2-40B4-BE49-F238E27FC236}">
                <a16:creationId xmlns:a16="http://schemas.microsoft.com/office/drawing/2014/main" id="{871CFD8D-86FC-40EF-AB4C-22BB98DA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514600"/>
            <a:ext cx="80010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Will be exact for polynomials of degree at least 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Derive weights by a system of n+1 linear equations obtained by requiring the formula to be exact 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1, x,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…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</a:t>
            </a:r>
            <a:endParaRPr kumimoji="0" lang="en-US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Trapezoid rule: (n = 1) exact for a 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In general, error proportional to |f’’(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)|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Simpson’s rule: (n = 2) exact for a cubic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In general, error proportional to |f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(4)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z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)|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How is this extra performance (cubic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possible?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Box 1">
            <a:extLst>
              <a:ext uri="{FF2B5EF4-FFF2-40B4-BE49-F238E27FC236}">
                <a16:creationId xmlns:a16="http://schemas.microsoft.com/office/drawing/2014/main" id="{B562A109-4B4B-46BA-B761-C3B4FD1AA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949325"/>
            <a:ext cx="8763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Gauss quadrature extents the idea of Simpson’s rule to its logical extreme: Give up all freedom about where the integrand will be evaluated to maximize the degree of polynomial for which formula is exact.</a:t>
            </a:r>
          </a:p>
        </p:txBody>
      </p:sp>
      <p:graphicFrame>
        <p:nvGraphicFramePr>
          <p:cNvPr id="50179" name="Object 2">
            <a:extLst>
              <a:ext uri="{FF2B5EF4-FFF2-40B4-BE49-F238E27FC236}">
                <a16:creationId xmlns:a16="http://schemas.microsoft.com/office/drawing/2014/main" id="{0C37F380-C87A-4A5F-BE35-F92FDB71B5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4138" y="2914650"/>
          <a:ext cx="3048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955800" imgH="596900" progId="Equation.3">
                  <p:embed/>
                </p:oleObj>
              </mc:Choice>
              <mc:Fallback>
                <p:oleObj name="Equation" r:id="rId3" imgW="1955800" imgH="596900" progId="Equation.3">
                  <p:embed/>
                  <p:pic>
                    <p:nvPicPr>
                      <p:cNvPr id="50179" name="Object 2">
                        <a:extLst>
                          <a:ext uri="{FF2B5EF4-FFF2-40B4-BE49-F238E27FC236}">
                            <a16:creationId xmlns:a16="http://schemas.microsoft.com/office/drawing/2014/main" id="{0C37F380-C87A-4A5F-BE35-F92FDB71B5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2914650"/>
                        <a:ext cx="30480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Rectangle 3">
            <a:extLst>
              <a:ext uri="{FF2B5EF4-FFF2-40B4-BE49-F238E27FC236}">
                <a16:creationId xmlns:a16="http://schemas.microsoft.com/office/drawing/2014/main" id="{4A1F7AF1-1163-4874-BFB9-0E998A316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2324100"/>
            <a:ext cx="701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Theorem: nodes {x</a:t>
            </a:r>
            <a:r>
              <a:rPr lang="en-US" altLang="en-US" sz="2000" baseline="-25000"/>
              <a:t>0</a:t>
            </a:r>
            <a:r>
              <a:rPr lang="en-US" altLang="en-US" sz="2000"/>
              <a:t>, x</a:t>
            </a:r>
            <a:r>
              <a:rPr lang="en-US" altLang="en-US" sz="2000" baseline="-25000"/>
              <a:t>1</a:t>
            </a:r>
            <a:r>
              <a:rPr lang="en-US" altLang="en-US" sz="2000"/>
              <a:t>, …, x</a:t>
            </a:r>
            <a:r>
              <a:rPr lang="en-US" altLang="en-US" sz="2000" baseline="-25000"/>
              <a:t>n</a:t>
            </a:r>
            <a:r>
              <a:rPr lang="en-US" altLang="en-US" sz="2000"/>
              <a:t>} exist on [a, b] such that</a:t>
            </a:r>
          </a:p>
        </p:txBody>
      </p:sp>
      <p:sp>
        <p:nvSpPr>
          <p:cNvPr id="50181" name="TextBox 4">
            <a:extLst>
              <a:ext uri="{FF2B5EF4-FFF2-40B4-BE49-F238E27FC236}">
                <a16:creationId xmlns:a16="http://schemas.microsoft.com/office/drawing/2014/main" id="{3E1970DC-B2B9-497C-B778-79B5F126B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6" y="3949700"/>
            <a:ext cx="70707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is exact for polynomials of degree at most 2n+1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Nodes are zeros of polynomial g(x) of degree n+1 defined by</a:t>
            </a:r>
          </a:p>
        </p:txBody>
      </p:sp>
      <p:graphicFrame>
        <p:nvGraphicFramePr>
          <p:cNvPr id="50182" name="Object 5">
            <a:extLst>
              <a:ext uri="{FF2B5EF4-FFF2-40B4-BE49-F238E27FC236}">
                <a16:creationId xmlns:a16="http://schemas.microsoft.com/office/drawing/2014/main" id="{45E58B95-8C08-4991-90C1-28C9953086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4513" y="4792663"/>
          <a:ext cx="207486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82700" imgH="596900" progId="Equation.3">
                  <p:embed/>
                </p:oleObj>
              </mc:Choice>
              <mc:Fallback>
                <p:oleObj name="Equation" r:id="rId5" imgW="1282700" imgH="596900" progId="Equation.3">
                  <p:embed/>
                  <p:pic>
                    <p:nvPicPr>
                      <p:cNvPr id="50182" name="Object 5">
                        <a:extLst>
                          <a:ext uri="{FF2B5EF4-FFF2-40B4-BE49-F238E27FC236}">
                            <a16:creationId xmlns:a16="http://schemas.microsoft.com/office/drawing/2014/main" id="{45E58B95-8C08-4991-90C1-28C9953086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3" y="4792663"/>
                        <a:ext cx="2074862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TextBox 6">
            <a:extLst>
              <a:ext uri="{FF2B5EF4-FFF2-40B4-BE49-F238E27FC236}">
                <a16:creationId xmlns:a16="http://schemas.microsoft.com/office/drawing/2014/main" id="{FEEA8CF6-6A56-499F-B64C-C7108C5E3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0" y="5075238"/>
            <a:ext cx="203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for 0 </a:t>
            </a:r>
            <a:r>
              <a:rPr lang="en-US" altLang="en-US" sz="2000" u="sng"/>
              <a:t>&lt;</a:t>
            </a:r>
            <a:r>
              <a:rPr lang="en-US" altLang="en-US" sz="2000"/>
              <a:t> k </a:t>
            </a:r>
            <a:r>
              <a:rPr lang="en-US" altLang="en-US" sz="2000" u="sng"/>
              <a:t>&lt;</a:t>
            </a:r>
            <a:r>
              <a:rPr lang="en-US" altLang="en-US" sz="2000"/>
              <a:t> n	</a:t>
            </a:r>
          </a:p>
        </p:txBody>
      </p:sp>
      <p:sp>
        <p:nvSpPr>
          <p:cNvPr id="50184" name="TextBox 2">
            <a:extLst>
              <a:ext uri="{FF2B5EF4-FFF2-40B4-BE49-F238E27FC236}">
                <a16:creationId xmlns:a16="http://schemas.microsoft.com/office/drawing/2014/main" id="{A2A3D850-BE77-4043-B39E-A589EF0D5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1" y="290514"/>
            <a:ext cx="3065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Gauss quadrature</a:t>
            </a:r>
          </a:p>
        </p:txBody>
      </p:sp>
      <p:sp>
        <p:nvSpPr>
          <p:cNvPr id="50185" name="TextBox 2">
            <a:extLst>
              <a:ext uri="{FF2B5EF4-FFF2-40B4-BE49-F238E27FC236}">
                <a16:creationId xmlns:a16="http://schemas.microsoft.com/office/drawing/2014/main" id="{2E2D2EB7-3F9B-4C52-ADAC-521DEE011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850" y="5894388"/>
            <a:ext cx="6769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How many coefficients are in a polynomial of degree n+1?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Box 1">
            <a:extLst>
              <a:ext uri="{FF2B5EF4-FFF2-40B4-BE49-F238E27FC236}">
                <a16:creationId xmlns:a16="http://schemas.microsoft.com/office/drawing/2014/main" id="{348E5AA7-267A-40AE-A3AD-4D2499003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1511" y="3198167"/>
            <a:ext cx="51122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Proof of Gauss quadrature theorem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1">
            <a:extLst>
              <a:ext uri="{FF2B5EF4-FFF2-40B4-BE49-F238E27FC236}">
                <a16:creationId xmlns:a16="http://schemas.microsoft.com/office/drawing/2014/main" id="{8FA01E5C-8AF7-4905-A3F6-5C90F7D7E1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0038"/>
            <a:ext cx="4724400" cy="640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F94EF94-2806-461D-A719-5CBA8EA95491}"/>
              </a:ext>
            </a:extLst>
          </p:cNvPr>
          <p:cNvSpPr/>
          <p:nvPr/>
        </p:nvSpPr>
        <p:spPr>
          <a:xfrm>
            <a:off x="6096000" y="4953000"/>
            <a:ext cx="2133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3253" name="TextBox 2">
            <a:extLst>
              <a:ext uri="{FF2B5EF4-FFF2-40B4-BE49-F238E27FC236}">
                <a16:creationId xmlns:a16="http://schemas.microsoft.com/office/drawing/2014/main" id="{27ACFF69-2F23-4687-9AE9-1333D735C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165850"/>
            <a:ext cx="3627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Exact for polynomial degree 2n+1</a:t>
            </a:r>
          </a:p>
        </p:txBody>
      </p:sp>
      <p:sp>
        <p:nvSpPr>
          <p:cNvPr id="53254" name="TextBox 3">
            <a:extLst>
              <a:ext uri="{FF2B5EF4-FFF2-40B4-BE49-F238E27FC236}">
                <a16:creationId xmlns:a16="http://schemas.microsoft.com/office/drawing/2014/main" id="{17BB7F4A-7EB7-485D-BA7A-8CCF1D14F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200400"/>
            <a:ext cx="3360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Write p(x) as c</a:t>
            </a:r>
            <a:r>
              <a:rPr lang="en-US" altLang="en-US" sz="1800" baseline="-25000"/>
              <a:t>0</a:t>
            </a:r>
            <a:r>
              <a:rPr lang="en-US" altLang="en-US" sz="1800"/>
              <a:t> + c</a:t>
            </a:r>
            <a:r>
              <a:rPr lang="en-US" altLang="en-US" sz="1800" baseline="-25000"/>
              <a:t>1</a:t>
            </a:r>
            <a:r>
              <a:rPr lang="en-US" altLang="en-US" sz="1800"/>
              <a:t>x +…+ c</a:t>
            </a:r>
            <a:r>
              <a:rPr lang="en-US" altLang="en-US" sz="1800" baseline="-25000"/>
              <a:t>n</a:t>
            </a:r>
            <a:r>
              <a:rPr lang="en-US" altLang="en-US" sz="1800"/>
              <a:t>x</a:t>
            </a:r>
            <a:r>
              <a:rPr lang="en-US" altLang="en-US" sz="1800" baseline="30000"/>
              <a:t>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>
            <a:extLst>
              <a:ext uri="{FF2B5EF4-FFF2-40B4-BE49-F238E27FC236}">
                <a16:creationId xmlns:a16="http://schemas.microsoft.com/office/drawing/2014/main" id="{8602AA8E-7D2D-4109-B442-4E76F6B8B2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1" y="1504951"/>
          <a:ext cx="326707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84300" imgH="469900" progId="Equation.3">
                  <p:embed/>
                </p:oleObj>
              </mc:Choice>
              <mc:Fallback>
                <p:oleObj name="Equation" r:id="rId3" imgW="1384300" imgH="469900" progId="Equation.3">
                  <p:embed/>
                  <p:pic>
                    <p:nvPicPr>
                      <p:cNvPr id="54274" name="Object 2">
                        <a:extLst>
                          <a:ext uri="{FF2B5EF4-FFF2-40B4-BE49-F238E27FC236}">
                            <a16:creationId xmlns:a16="http://schemas.microsoft.com/office/drawing/2014/main" id="{8602AA8E-7D2D-4109-B442-4E76F6B8B2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1504951"/>
                        <a:ext cx="326707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Rectangle 3">
            <a:extLst>
              <a:ext uri="{FF2B5EF4-FFF2-40B4-BE49-F238E27FC236}">
                <a16:creationId xmlns:a16="http://schemas.microsoft.com/office/drawing/2014/main" id="{347634BD-401C-43C2-B87D-AAF97E988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946151"/>
            <a:ext cx="563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3 nodes on [-1, 1] gives approximation</a:t>
            </a:r>
          </a:p>
        </p:txBody>
      </p:sp>
      <p:sp>
        <p:nvSpPr>
          <p:cNvPr id="54276" name="TextBox 4">
            <a:extLst>
              <a:ext uri="{FF2B5EF4-FFF2-40B4-BE49-F238E27FC236}">
                <a16:creationId xmlns:a16="http://schemas.microsoft.com/office/drawing/2014/main" id="{CC261989-A439-41AA-8618-AA320E55A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2487614"/>
            <a:ext cx="736733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Steps in deriving this quadrature result (finding x</a:t>
            </a:r>
            <a:r>
              <a:rPr lang="en-US" altLang="en-US" sz="2000" baseline="-25000" dirty="0"/>
              <a:t>k</a:t>
            </a:r>
            <a:r>
              <a:rPr lang="en-US" altLang="en-US" sz="2000" dirty="0"/>
              <a:t> and A</a:t>
            </a:r>
            <a:r>
              <a:rPr lang="en-US" altLang="en-US" sz="2000" baseline="-25000" dirty="0"/>
              <a:t>k</a:t>
            </a:r>
            <a:r>
              <a:rPr lang="en-US" altLang="en-US" sz="2000" dirty="0"/>
              <a:t>)</a:t>
            </a:r>
            <a:endParaRPr lang="en-US" altLang="en-US" sz="2000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1.</a:t>
            </a:r>
            <a:r>
              <a:rPr lang="en-US" altLang="en-US" sz="2000" dirty="0"/>
              <a:t> </a:t>
            </a:r>
            <a:r>
              <a:rPr lang="en-US" altLang="en-US" sz="2400" dirty="0"/>
              <a:t>Find cubic g(x) such that </a:t>
            </a:r>
            <a:endParaRPr lang="en-US" altLang="en-US" sz="2000" dirty="0"/>
          </a:p>
        </p:txBody>
      </p:sp>
      <p:graphicFrame>
        <p:nvGraphicFramePr>
          <p:cNvPr id="54277" name="Object 5">
            <a:extLst>
              <a:ext uri="{FF2B5EF4-FFF2-40B4-BE49-F238E27FC236}">
                <a16:creationId xmlns:a16="http://schemas.microsoft.com/office/drawing/2014/main" id="{9F4CBAB4-0CD7-4A95-A723-ADFA9F8B32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283447"/>
              </p:ext>
            </p:extLst>
          </p:nvPr>
        </p:nvGraphicFramePr>
        <p:xfrm>
          <a:off x="1939564" y="3243264"/>
          <a:ext cx="2073637" cy="1093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89000" imgH="469900" progId="Equation.3">
                  <p:embed/>
                </p:oleObj>
              </mc:Choice>
              <mc:Fallback>
                <p:oleObj name="Equation" r:id="rId5" imgW="889000" imgH="469900" progId="Equation.3">
                  <p:embed/>
                  <p:pic>
                    <p:nvPicPr>
                      <p:cNvPr id="54277" name="Object 5">
                        <a:extLst>
                          <a:ext uri="{FF2B5EF4-FFF2-40B4-BE49-F238E27FC236}">
                            <a16:creationId xmlns:a16="http://schemas.microsoft.com/office/drawing/2014/main" id="{9F4CBAB4-0CD7-4A95-A723-ADFA9F8B32E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564" y="3243264"/>
                        <a:ext cx="2073637" cy="1093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8" name="TextBox 6">
            <a:extLst>
              <a:ext uri="{FF2B5EF4-FFF2-40B4-BE49-F238E27FC236}">
                <a16:creationId xmlns:a16="http://schemas.microsoft.com/office/drawing/2014/main" id="{5C641E39-349E-428D-9208-CC0F53AC0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499" y="3462338"/>
            <a:ext cx="55766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for 0 </a:t>
            </a:r>
            <a:r>
              <a:rPr lang="en-US" altLang="en-US" sz="2000" u="sng" dirty="0"/>
              <a:t>&lt;</a:t>
            </a:r>
            <a:r>
              <a:rPr lang="en-US" altLang="en-US" sz="2000" dirty="0"/>
              <a:t> k </a:t>
            </a:r>
            <a:r>
              <a:rPr lang="en-US" altLang="en-US" sz="2000" u="sng" dirty="0"/>
              <a:t>&lt;</a:t>
            </a:r>
            <a:r>
              <a:rPr lang="en-US" altLang="en-US" sz="2000" dirty="0"/>
              <a:t> 2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Is this enough information to define a cubic?	</a:t>
            </a:r>
          </a:p>
        </p:txBody>
      </p:sp>
      <p:sp>
        <p:nvSpPr>
          <p:cNvPr id="54279" name="TextBox 2">
            <a:extLst>
              <a:ext uri="{FF2B5EF4-FFF2-40B4-BE49-F238E27FC236}">
                <a16:creationId xmlns:a16="http://schemas.microsoft.com/office/drawing/2014/main" id="{8C5FD67C-0D50-4014-AE3B-B3E6C91C7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1" y="334964"/>
            <a:ext cx="4962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Example of Gauss quadrature</a:t>
            </a:r>
          </a:p>
        </p:txBody>
      </p:sp>
      <p:sp>
        <p:nvSpPr>
          <p:cNvPr id="54280" name="TextBox 4">
            <a:extLst>
              <a:ext uri="{FF2B5EF4-FFF2-40B4-BE49-F238E27FC236}">
                <a16:creationId xmlns:a16="http://schemas.microsoft.com/office/drawing/2014/main" id="{B460FA10-9E8B-44A5-8DEB-89B0EACA9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1" y="4386264"/>
            <a:ext cx="58633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/>
              <a:t>2. </a:t>
            </a:r>
            <a:r>
              <a:rPr lang="en-US" altLang="en-US" sz="2400" dirty="0"/>
              <a:t>Find roots of g(x)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(values of x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)</a:t>
            </a:r>
            <a:endParaRPr kumimoji="0" lang="en-US" altLang="en-US" sz="24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3. </a:t>
            </a:r>
            <a:r>
              <a:rPr lang="en-US" altLang="en-US" sz="2400" dirty="0"/>
              <a:t>Find the weights A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A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A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Do on board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4" descr="gauss quad 3 nodes">
            <a:extLst>
              <a:ext uri="{FF2B5EF4-FFF2-40B4-BE49-F238E27FC236}">
                <a16:creationId xmlns:a16="http://schemas.microsoft.com/office/drawing/2014/main" id="{5319487D-250D-43E3-A029-E491DE566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304800"/>
            <a:ext cx="5311775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Text Box 5">
            <a:extLst>
              <a:ext uri="{FF2B5EF4-FFF2-40B4-BE49-F238E27FC236}">
                <a16:creationId xmlns:a16="http://schemas.microsoft.com/office/drawing/2014/main" id="{54509A0A-2BDB-4366-819B-88B42700B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9465" y="4146717"/>
            <a:ext cx="445513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Terms with odd powers of x in g(x) do not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contribute to these integrals  due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symmetry</a:t>
            </a:r>
            <a:endParaRPr lang="en-US" altLang="en-US" sz="1800" b="1" baseline="-25000" dirty="0"/>
          </a:p>
        </p:txBody>
      </p:sp>
      <p:sp>
        <p:nvSpPr>
          <p:cNvPr id="56324" name="Text Box 6">
            <a:extLst>
              <a:ext uri="{FF2B5EF4-FFF2-40B4-BE49-F238E27FC236}">
                <a16:creationId xmlns:a16="http://schemas.microsoft.com/office/drawing/2014/main" id="{D19F1F6B-107A-4F09-99F9-24D34ABEB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742951"/>
            <a:ext cx="361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Degree of g(x) = number of nodes</a:t>
            </a:r>
          </a:p>
        </p:txBody>
      </p:sp>
      <p:sp>
        <p:nvSpPr>
          <p:cNvPr id="56325" name="Text Box 6">
            <a:extLst>
              <a:ext uri="{FF2B5EF4-FFF2-40B4-BE49-F238E27FC236}">
                <a16:creationId xmlns:a16="http://schemas.microsoft.com/office/drawing/2014/main" id="{D02487A0-8CCB-4427-B9C4-E1DDDB375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9439" y="1541463"/>
            <a:ext cx="2005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conditions on g(x)</a:t>
            </a:r>
          </a:p>
        </p:txBody>
      </p:sp>
      <p:sp>
        <p:nvSpPr>
          <p:cNvPr id="56326" name="Text Box 6">
            <a:extLst>
              <a:ext uri="{FF2B5EF4-FFF2-40B4-BE49-F238E27FC236}">
                <a16:creationId xmlns:a16="http://schemas.microsoft.com/office/drawing/2014/main" id="{AA822705-CA4B-4183-93C7-5FCEEAF38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7320" y="3224401"/>
            <a:ext cx="37840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Number of conditions not sufficient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to determine all the coefficients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4" descr="gauss quad 3 nodes 2">
            <a:extLst>
              <a:ext uri="{FF2B5EF4-FFF2-40B4-BE49-F238E27FC236}">
                <a16:creationId xmlns:a16="http://schemas.microsoft.com/office/drawing/2014/main" id="{0A8163F8-F278-4294-BF7F-F99DEDC95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139" y="609600"/>
            <a:ext cx="4287837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Text Box 5">
            <a:extLst>
              <a:ext uri="{FF2B5EF4-FFF2-40B4-BE49-F238E27FC236}">
                <a16:creationId xmlns:a16="http://schemas.microsoft.com/office/drawing/2014/main" id="{6D0C1589-C9B7-4BC0-901C-3F9B12480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1" y="1524000"/>
            <a:ext cx="3813175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Determines ratio of C</a:t>
            </a:r>
            <a:r>
              <a:rPr lang="en-US" altLang="en-US" sz="1800" b="1" baseline="-25000"/>
              <a:t>1</a:t>
            </a:r>
            <a:r>
              <a:rPr lang="en-US" altLang="en-US" sz="1800"/>
              <a:t> and C</a:t>
            </a:r>
            <a:r>
              <a:rPr lang="en-US" altLang="en-US" sz="1800" b="1" baseline="-25000"/>
              <a:t>3</a:t>
            </a:r>
            <a:r>
              <a:rPr lang="en-US" altLang="en-US" sz="1800"/>
              <a:t> only.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As noted before, number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conditions on g(x) insufficient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 determine all 4 coefficients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of a cubic but are sufficient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determine the zeros</a:t>
            </a:r>
          </a:p>
        </p:txBody>
      </p:sp>
      <p:graphicFrame>
        <p:nvGraphicFramePr>
          <p:cNvPr id="57348" name="Object 1">
            <a:extLst>
              <a:ext uri="{FF2B5EF4-FFF2-40B4-BE49-F238E27FC236}">
                <a16:creationId xmlns:a16="http://schemas.microsoft.com/office/drawing/2014/main" id="{07D32FDF-7BBA-418D-891E-CF1FA3B25C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4953001"/>
          <a:ext cx="22098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08100" imgH="558800" progId="Equation.3">
                  <p:embed/>
                </p:oleObj>
              </mc:Choice>
              <mc:Fallback>
                <p:oleObj name="Equation" r:id="rId3" imgW="1308100" imgH="558800" progId="Equation.3">
                  <p:embed/>
                  <p:pic>
                    <p:nvPicPr>
                      <p:cNvPr id="57348" name="Object 1">
                        <a:extLst>
                          <a:ext uri="{FF2B5EF4-FFF2-40B4-BE49-F238E27FC236}">
                            <a16:creationId xmlns:a16="http://schemas.microsoft.com/office/drawing/2014/main" id="{07D32FDF-7BBA-418D-891E-CF1FA3B25C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953001"/>
                        <a:ext cx="22098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4" descr="gauss quad 3 nodes 3">
            <a:extLst>
              <a:ext uri="{FF2B5EF4-FFF2-40B4-BE49-F238E27FC236}">
                <a16:creationId xmlns:a16="http://schemas.microsoft.com/office/drawing/2014/main" id="{A0CF6EE4-07D1-443F-B342-79DF2E0E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43001"/>
            <a:ext cx="491490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Text Box 5">
            <a:extLst>
              <a:ext uri="{FF2B5EF4-FFF2-40B4-BE49-F238E27FC236}">
                <a16:creationId xmlns:a16="http://schemas.microsoft.com/office/drawing/2014/main" id="{AF22C5F7-D2C5-490F-9C1B-91C73B818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609601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Using plan (b)</a:t>
            </a:r>
          </a:p>
        </p:txBody>
      </p:sp>
      <p:sp>
        <p:nvSpPr>
          <p:cNvPr id="58372" name="Text Box 5">
            <a:extLst>
              <a:ext uri="{FF2B5EF4-FFF2-40B4-BE49-F238E27FC236}">
                <a16:creationId xmlns:a16="http://schemas.microsoft.com/office/drawing/2014/main" id="{6DA1B974-9C09-4ADF-91B6-91FE12BE2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894388"/>
            <a:ext cx="40147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Compare with table 6.1, text p236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774</Words>
  <Application>Microsoft Office PowerPoint</Application>
  <PresentationFormat>Widescreen</PresentationFormat>
  <Paragraphs>82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50</cp:revision>
  <cp:lastPrinted>2022-02-15T03:47:09Z</cp:lastPrinted>
  <dcterms:created xsi:type="dcterms:W3CDTF">2015-08-24T20:50:38Z</dcterms:created>
  <dcterms:modified xsi:type="dcterms:W3CDTF">2024-02-08T19:09:48Z</dcterms:modified>
</cp:coreProperties>
</file>