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Lst>
  <p:notesMasterIdLst>
    <p:notesMasterId r:id="rId23"/>
  </p:notesMasterIdLst>
  <p:sldIdLst>
    <p:sldId id="257" r:id="rId3"/>
    <p:sldId id="258" r:id="rId4"/>
    <p:sldId id="316" r:id="rId5"/>
    <p:sldId id="290" r:id="rId6"/>
    <p:sldId id="312" r:id="rId7"/>
    <p:sldId id="289" r:id="rId8"/>
    <p:sldId id="275" r:id="rId9"/>
    <p:sldId id="313" r:id="rId10"/>
    <p:sldId id="305" r:id="rId11"/>
    <p:sldId id="293" r:id="rId12"/>
    <p:sldId id="291" r:id="rId13"/>
    <p:sldId id="314" r:id="rId14"/>
    <p:sldId id="315" r:id="rId15"/>
    <p:sldId id="317" r:id="rId16"/>
    <p:sldId id="295" r:id="rId17"/>
    <p:sldId id="297" r:id="rId18"/>
    <p:sldId id="318" r:id="rId19"/>
    <p:sldId id="319" r:id="rId20"/>
    <p:sldId id="320" r:id="rId21"/>
    <p:sldId id="30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78"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48FCBD-6E93-4128-B4F5-EBB278B7610A}" type="datetimeFigureOut">
              <a:rPr lang="en-US" smtClean="0"/>
              <a:t>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0853DF-5AA7-4611-9995-C98EB125760F}" type="slidenum">
              <a:rPr lang="en-US" smtClean="0"/>
              <a:t>‹#›</a:t>
            </a:fld>
            <a:endParaRPr lang="en-US"/>
          </a:p>
        </p:txBody>
      </p:sp>
    </p:spTree>
    <p:extLst>
      <p:ext uri="{BB962C8B-B14F-4D97-AF65-F5344CB8AC3E}">
        <p14:creationId xmlns:p14="http://schemas.microsoft.com/office/powerpoint/2010/main" val="3059997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1B3346BC-27D9-2187-B1F6-8B5B1102B35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2859F459-FE38-82E0-A312-83A7B514432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316" name="Slide Number Placeholder 3">
            <a:extLst>
              <a:ext uri="{FF2B5EF4-FFF2-40B4-BE49-F238E27FC236}">
                <a16:creationId xmlns:a16="http://schemas.microsoft.com/office/drawing/2014/main" id="{7D213CD6-BB7B-4956-B47A-BAF358032C6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B76F0C0-B0D7-4073-A4EA-69E2DECE3B4B}" type="slidenum">
              <a:rPr lang="en-US" altLang="en-US" smtClean="0">
                <a:solidFill>
                  <a:srgbClr val="000000"/>
                </a:solidFill>
                <a:latin typeface="Calibri" panose="020F0502020204030204" pitchFamily="34" charset="0"/>
              </a:rPr>
              <a:pPr eaLnBrk="1" hangingPunct="1"/>
              <a:t>9</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993D219-C4CF-4EA0-754A-184419EC6D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1A454CC6-A061-24C5-4289-D2A22A0647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364" name="Slide Number Placeholder 3">
            <a:extLst>
              <a:ext uri="{FF2B5EF4-FFF2-40B4-BE49-F238E27FC236}">
                <a16:creationId xmlns:a16="http://schemas.microsoft.com/office/drawing/2014/main" id="{9712ED70-A17B-FAB5-377D-74F2C14E46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B83DC4-9CAD-4AF3-A0E3-2BA11D29D77D}" type="slidenum">
              <a:rPr lang="en-US" altLang="en-US" smtClean="0">
                <a:solidFill>
                  <a:srgbClr val="000000"/>
                </a:solidFill>
              </a:rPr>
              <a:pPr eaLnBrk="1" hangingPunct="1"/>
              <a:t>10</a:t>
            </a:fld>
            <a:endParaRPr lang="en-US"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B66CB05-AA82-47C8-AD8E-F4D7DCD85CFC}"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2568632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66CB05-AA82-47C8-AD8E-F4D7DCD85CFC}"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4168807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66CB05-AA82-47C8-AD8E-F4D7DCD85CFC}"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028251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A2BCD96-26D4-4404-8831-8385F5328A8A}"/>
              </a:ext>
            </a:extLst>
          </p:cNvPr>
          <p:cNvSpPr>
            <a:spLocks noGrp="1"/>
          </p:cNvSpPr>
          <p:nvPr>
            <p:ph type="dt" sz="half" idx="10"/>
          </p:nvPr>
        </p:nvSpPr>
        <p:spPr/>
        <p:txBody>
          <a:bodyPr/>
          <a:lstStyle>
            <a:lvl1pPr>
              <a:defRPr/>
            </a:lvl1pPr>
          </a:lstStyle>
          <a:p>
            <a:pPr>
              <a:defRPr/>
            </a:pPr>
            <a:fld id="{3DAF385E-4261-4994-8FB8-5B589F008F79}" type="datetimeFigureOut">
              <a:rPr lang="en-US"/>
              <a:pPr>
                <a:defRPr/>
              </a:pPr>
              <a:t>1/8/2024</a:t>
            </a:fld>
            <a:endParaRPr lang="en-US"/>
          </a:p>
        </p:txBody>
      </p:sp>
      <p:sp>
        <p:nvSpPr>
          <p:cNvPr id="5" name="Footer Placeholder 4">
            <a:extLst>
              <a:ext uri="{FF2B5EF4-FFF2-40B4-BE49-F238E27FC236}">
                <a16:creationId xmlns:a16="http://schemas.microsoft.com/office/drawing/2014/main" id="{23BE7FAC-2464-4B01-BB60-1025130ADEB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E96803C-CE8B-4235-BD75-E02F543C24B7}"/>
              </a:ext>
            </a:extLst>
          </p:cNvPr>
          <p:cNvSpPr>
            <a:spLocks noGrp="1"/>
          </p:cNvSpPr>
          <p:nvPr>
            <p:ph type="sldNum" sz="quarter" idx="12"/>
          </p:nvPr>
        </p:nvSpPr>
        <p:spPr/>
        <p:txBody>
          <a:bodyPr/>
          <a:lstStyle>
            <a:lvl1pPr>
              <a:defRPr/>
            </a:lvl1pPr>
          </a:lstStyle>
          <a:p>
            <a:pPr>
              <a:defRPr/>
            </a:pPr>
            <a:fld id="{D8351A11-8DF4-46A0-89C8-B9295A40A771}" type="slidenum">
              <a:rPr lang="en-US"/>
              <a:pPr>
                <a:defRPr/>
              </a:pPr>
              <a:t>‹#›</a:t>
            </a:fld>
            <a:endParaRPr lang="en-US"/>
          </a:p>
        </p:txBody>
      </p:sp>
    </p:spTree>
    <p:extLst>
      <p:ext uri="{BB962C8B-B14F-4D97-AF65-F5344CB8AC3E}">
        <p14:creationId xmlns:p14="http://schemas.microsoft.com/office/powerpoint/2010/main" val="805985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39C60-4962-4DD7-A74A-B9C2B04084D1}"/>
              </a:ext>
            </a:extLst>
          </p:cNvPr>
          <p:cNvSpPr>
            <a:spLocks noGrp="1"/>
          </p:cNvSpPr>
          <p:nvPr>
            <p:ph type="dt" sz="half" idx="10"/>
          </p:nvPr>
        </p:nvSpPr>
        <p:spPr/>
        <p:txBody>
          <a:bodyPr/>
          <a:lstStyle>
            <a:lvl1pPr>
              <a:defRPr/>
            </a:lvl1pPr>
          </a:lstStyle>
          <a:p>
            <a:pPr>
              <a:defRPr/>
            </a:pPr>
            <a:fld id="{663B08CC-83CC-4230-9D16-3031FA6F08BD}" type="datetimeFigureOut">
              <a:rPr lang="en-US"/>
              <a:pPr>
                <a:defRPr/>
              </a:pPr>
              <a:t>1/8/2024</a:t>
            </a:fld>
            <a:endParaRPr lang="en-US"/>
          </a:p>
        </p:txBody>
      </p:sp>
      <p:sp>
        <p:nvSpPr>
          <p:cNvPr id="5" name="Footer Placeholder 4">
            <a:extLst>
              <a:ext uri="{FF2B5EF4-FFF2-40B4-BE49-F238E27FC236}">
                <a16:creationId xmlns:a16="http://schemas.microsoft.com/office/drawing/2014/main" id="{D180EF0F-769D-4B97-8A20-2996F8B753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CB2A567-E081-4729-96E9-6C4B28D869D0}"/>
              </a:ext>
            </a:extLst>
          </p:cNvPr>
          <p:cNvSpPr>
            <a:spLocks noGrp="1"/>
          </p:cNvSpPr>
          <p:nvPr>
            <p:ph type="sldNum" sz="quarter" idx="12"/>
          </p:nvPr>
        </p:nvSpPr>
        <p:spPr/>
        <p:txBody>
          <a:bodyPr/>
          <a:lstStyle>
            <a:lvl1pPr>
              <a:defRPr/>
            </a:lvl1pPr>
          </a:lstStyle>
          <a:p>
            <a:pPr>
              <a:defRPr/>
            </a:pPr>
            <a:fld id="{24755570-1DD1-4A67-AE8F-A16EA33CA93B}" type="slidenum">
              <a:rPr lang="en-US"/>
              <a:pPr>
                <a:defRPr/>
              </a:pPr>
              <a:t>‹#›</a:t>
            </a:fld>
            <a:endParaRPr lang="en-US"/>
          </a:p>
        </p:txBody>
      </p:sp>
    </p:spTree>
    <p:extLst>
      <p:ext uri="{BB962C8B-B14F-4D97-AF65-F5344CB8AC3E}">
        <p14:creationId xmlns:p14="http://schemas.microsoft.com/office/powerpoint/2010/main" val="2973508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ED5AC9-9EF6-42EF-BF3B-185B1D508092}"/>
              </a:ext>
            </a:extLst>
          </p:cNvPr>
          <p:cNvSpPr>
            <a:spLocks noGrp="1"/>
          </p:cNvSpPr>
          <p:nvPr>
            <p:ph type="dt" sz="half" idx="10"/>
          </p:nvPr>
        </p:nvSpPr>
        <p:spPr/>
        <p:txBody>
          <a:bodyPr/>
          <a:lstStyle>
            <a:lvl1pPr>
              <a:defRPr/>
            </a:lvl1pPr>
          </a:lstStyle>
          <a:p>
            <a:pPr>
              <a:defRPr/>
            </a:pPr>
            <a:fld id="{13465B85-2D63-42B1-8F42-2A1A5F260E0C}" type="datetimeFigureOut">
              <a:rPr lang="en-US"/>
              <a:pPr>
                <a:defRPr/>
              </a:pPr>
              <a:t>1/8/2024</a:t>
            </a:fld>
            <a:endParaRPr lang="en-US"/>
          </a:p>
        </p:txBody>
      </p:sp>
      <p:sp>
        <p:nvSpPr>
          <p:cNvPr id="5" name="Footer Placeholder 4">
            <a:extLst>
              <a:ext uri="{FF2B5EF4-FFF2-40B4-BE49-F238E27FC236}">
                <a16:creationId xmlns:a16="http://schemas.microsoft.com/office/drawing/2014/main" id="{9B03CA4F-9A2A-4659-81A6-D263AA066D5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18E3EB6-9B39-4A70-9419-4CD9ABAD345E}"/>
              </a:ext>
            </a:extLst>
          </p:cNvPr>
          <p:cNvSpPr>
            <a:spLocks noGrp="1"/>
          </p:cNvSpPr>
          <p:nvPr>
            <p:ph type="sldNum" sz="quarter" idx="12"/>
          </p:nvPr>
        </p:nvSpPr>
        <p:spPr/>
        <p:txBody>
          <a:bodyPr/>
          <a:lstStyle>
            <a:lvl1pPr>
              <a:defRPr/>
            </a:lvl1pPr>
          </a:lstStyle>
          <a:p>
            <a:pPr>
              <a:defRPr/>
            </a:pPr>
            <a:fld id="{1594A740-C7FD-4C71-85A8-396271E0E470}" type="slidenum">
              <a:rPr lang="en-US"/>
              <a:pPr>
                <a:defRPr/>
              </a:pPr>
              <a:t>‹#›</a:t>
            </a:fld>
            <a:endParaRPr lang="en-US"/>
          </a:p>
        </p:txBody>
      </p:sp>
    </p:spTree>
    <p:extLst>
      <p:ext uri="{BB962C8B-B14F-4D97-AF65-F5344CB8AC3E}">
        <p14:creationId xmlns:p14="http://schemas.microsoft.com/office/powerpoint/2010/main" val="2995278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A0A2B60-E6EB-42AF-BBD3-84E3EF228AFF}"/>
              </a:ext>
            </a:extLst>
          </p:cNvPr>
          <p:cNvSpPr>
            <a:spLocks noGrp="1"/>
          </p:cNvSpPr>
          <p:nvPr>
            <p:ph type="dt" sz="half" idx="10"/>
          </p:nvPr>
        </p:nvSpPr>
        <p:spPr/>
        <p:txBody>
          <a:bodyPr/>
          <a:lstStyle>
            <a:lvl1pPr>
              <a:defRPr/>
            </a:lvl1pPr>
          </a:lstStyle>
          <a:p>
            <a:pPr>
              <a:defRPr/>
            </a:pPr>
            <a:fld id="{D05A8CFF-6A93-4879-98A0-87AB55DA2266}" type="datetimeFigureOut">
              <a:rPr lang="en-US"/>
              <a:pPr>
                <a:defRPr/>
              </a:pPr>
              <a:t>1/8/2024</a:t>
            </a:fld>
            <a:endParaRPr lang="en-US"/>
          </a:p>
        </p:txBody>
      </p:sp>
      <p:sp>
        <p:nvSpPr>
          <p:cNvPr id="6" name="Footer Placeholder 4">
            <a:extLst>
              <a:ext uri="{FF2B5EF4-FFF2-40B4-BE49-F238E27FC236}">
                <a16:creationId xmlns:a16="http://schemas.microsoft.com/office/drawing/2014/main" id="{703F1125-6C12-48F6-BF93-3333184BF8A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A03CE44-0EAA-4F52-A483-2BA15A363B37}"/>
              </a:ext>
            </a:extLst>
          </p:cNvPr>
          <p:cNvSpPr>
            <a:spLocks noGrp="1"/>
          </p:cNvSpPr>
          <p:nvPr>
            <p:ph type="sldNum" sz="quarter" idx="12"/>
          </p:nvPr>
        </p:nvSpPr>
        <p:spPr/>
        <p:txBody>
          <a:bodyPr/>
          <a:lstStyle>
            <a:lvl1pPr>
              <a:defRPr/>
            </a:lvl1pPr>
          </a:lstStyle>
          <a:p>
            <a:pPr>
              <a:defRPr/>
            </a:pPr>
            <a:fld id="{EE236305-E80C-45C1-BD2A-2D9149FE48B2}" type="slidenum">
              <a:rPr lang="en-US"/>
              <a:pPr>
                <a:defRPr/>
              </a:pPr>
              <a:t>‹#›</a:t>
            </a:fld>
            <a:endParaRPr lang="en-US"/>
          </a:p>
        </p:txBody>
      </p:sp>
    </p:spTree>
    <p:extLst>
      <p:ext uri="{BB962C8B-B14F-4D97-AF65-F5344CB8AC3E}">
        <p14:creationId xmlns:p14="http://schemas.microsoft.com/office/powerpoint/2010/main" val="899942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08BF4F1-585D-48D8-B589-916FB826CAD8}"/>
              </a:ext>
            </a:extLst>
          </p:cNvPr>
          <p:cNvSpPr>
            <a:spLocks noGrp="1"/>
          </p:cNvSpPr>
          <p:nvPr>
            <p:ph type="dt" sz="half" idx="10"/>
          </p:nvPr>
        </p:nvSpPr>
        <p:spPr/>
        <p:txBody>
          <a:bodyPr/>
          <a:lstStyle>
            <a:lvl1pPr>
              <a:defRPr/>
            </a:lvl1pPr>
          </a:lstStyle>
          <a:p>
            <a:pPr>
              <a:defRPr/>
            </a:pPr>
            <a:fld id="{43409095-AFB3-44EF-837B-ED3E548432A3}" type="datetimeFigureOut">
              <a:rPr lang="en-US"/>
              <a:pPr>
                <a:defRPr/>
              </a:pPr>
              <a:t>1/8/2024</a:t>
            </a:fld>
            <a:endParaRPr lang="en-US"/>
          </a:p>
        </p:txBody>
      </p:sp>
      <p:sp>
        <p:nvSpPr>
          <p:cNvPr id="8" name="Footer Placeholder 4">
            <a:extLst>
              <a:ext uri="{FF2B5EF4-FFF2-40B4-BE49-F238E27FC236}">
                <a16:creationId xmlns:a16="http://schemas.microsoft.com/office/drawing/2014/main" id="{7C448EDE-5A4C-4FBF-BE9A-4DC8705CCD7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A0A00F1-2C81-45AF-AF2A-D51D059B3B36}"/>
              </a:ext>
            </a:extLst>
          </p:cNvPr>
          <p:cNvSpPr>
            <a:spLocks noGrp="1"/>
          </p:cNvSpPr>
          <p:nvPr>
            <p:ph type="sldNum" sz="quarter" idx="12"/>
          </p:nvPr>
        </p:nvSpPr>
        <p:spPr/>
        <p:txBody>
          <a:bodyPr/>
          <a:lstStyle>
            <a:lvl1pPr>
              <a:defRPr/>
            </a:lvl1pPr>
          </a:lstStyle>
          <a:p>
            <a:pPr>
              <a:defRPr/>
            </a:pPr>
            <a:fld id="{B60D17DB-03A3-4161-92BC-EFB6FC8B8DD3}" type="slidenum">
              <a:rPr lang="en-US"/>
              <a:pPr>
                <a:defRPr/>
              </a:pPr>
              <a:t>‹#›</a:t>
            </a:fld>
            <a:endParaRPr lang="en-US"/>
          </a:p>
        </p:txBody>
      </p:sp>
    </p:spTree>
    <p:extLst>
      <p:ext uri="{BB962C8B-B14F-4D97-AF65-F5344CB8AC3E}">
        <p14:creationId xmlns:p14="http://schemas.microsoft.com/office/powerpoint/2010/main" val="3858341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48AF61B-7648-4EC5-9EF4-8C0D382E6DB3}"/>
              </a:ext>
            </a:extLst>
          </p:cNvPr>
          <p:cNvSpPr>
            <a:spLocks noGrp="1"/>
          </p:cNvSpPr>
          <p:nvPr>
            <p:ph type="dt" sz="half" idx="10"/>
          </p:nvPr>
        </p:nvSpPr>
        <p:spPr/>
        <p:txBody>
          <a:bodyPr/>
          <a:lstStyle>
            <a:lvl1pPr>
              <a:defRPr/>
            </a:lvl1pPr>
          </a:lstStyle>
          <a:p>
            <a:pPr>
              <a:defRPr/>
            </a:pPr>
            <a:fld id="{F76A45CE-F4A1-4E2A-89F3-360A7B7F1C33}" type="datetimeFigureOut">
              <a:rPr lang="en-US"/>
              <a:pPr>
                <a:defRPr/>
              </a:pPr>
              <a:t>1/8/2024</a:t>
            </a:fld>
            <a:endParaRPr lang="en-US"/>
          </a:p>
        </p:txBody>
      </p:sp>
      <p:sp>
        <p:nvSpPr>
          <p:cNvPr id="4" name="Footer Placeholder 4">
            <a:extLst>
              <a:ext uri="{FF2B5EF4-FFF2-40B4-BE49-F238E27FC236}">
                <a16:creationId xmlns:a16="http://schemas.microsoft.com/office/drawing/2014/main" id="{89202EC3-5CB4-42A1-81E5-91B7CB32498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0E2C756-61B6-40EB-B7A2-C300E5C539C1}"/>
              </a:ext>
            </a:extLst>
          </p:cNvPr>
          <p:cNvSpPr>
            <a:spLocks noGrp="1"/>
          </p:cNvSpPr>
          <p:nvPr>
            <p:ph type="sldNum" sz="quarter" idx="12"/>
          </p:nvPr>
        </p:nvSpPr>
        <p:spPr/>
        <p:txBody>
          <a:bodyPr/>
          <a:lstStyle>
            <a:lvl1pPr>
              <a:defRPr/>
            </a:lvl1pPr>
          </a:lstStyle>
          <a:p>
            <a:pPr>
              <a:defRPr/>
            </a:pPr>
            <a:fld id="{DFF9747F-BCE0-4F84-9CD4-BD492B8922C0}" type="slidenum">
              <a:rPr lang="en-US"/>
              <a:pPr>
                <a:defRPr/>
              </a:pPr>
              <a:t>‹#›</a:t>
            </a:fld>
            <a:endParaRPr lang="en-US"/>
          </a:p>
        </p:txBody>
      </p:sp>
    </p:spTree>
    <p:extLst>
      <p:ext uri="{BB962C8B-B14F-4D97-AF65-F5344CB8AC3E}">
        <p14:creationId xmlns:p14="http://schemas.microsoft.com/office/powerpoint/2010/main" val="550038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9C578D6-ADBC-468E-9637-C4813C4B6E32}"/>
              </a:ext>
            </a:extLst>
          </p:cNvPr>
          <p:cNvSpPr>
            <a:spLocks noGrp="1"/>
          </p:cNvSpPr>
          <p:nvPr>
            <p:ph type="dt" sz="half" idx="10"/>
          </p:nvPr>
        </p:nvSpPr>
        <p:spPr/>
        <p:txBody>
          <a:bodyPr/>
          <a:lstStyle>
            <a:lvl1pPr>
              <a:defRPr/>
            </a:lvl1pPr>
          </a:lstStyle>
          <a:p>
            <a:pPr>
              <a:defRPr/>
            </a:pPr>
            <a:fld id="{FB91B457-640A-457C-A080-5DA060E237BD}" type="datetimeFigureOut">
              <a:rPr lang="en-US"/>
              <a:pPr>
                <a:defRPr/>
              </a:pPr>
              <a:t>1/8/2024</a:t>
            </a:fld>
            <a:endParaRPr lang="en-US"/>
          </a:p>
        </p:txBody>
      </p:sp>
      <p:sp>
        <p:nvSpPr>
          <p:cNvPr id="3" name="Footer Placeholder 4">
            <a:extLst>
              <a:ext uri="{FF2B5EF4-FFF2-40B4-BE49-F238E27FC236}">
                <a16:creationId xmlns:a16="http://schemas.microsoft.com/office/drawing/2014/main" id="{B7D75AC2-C39B-4F4B-95A0-180AF13CBE2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D6A4AE3-2038-4C20-B726-D2AAFD4E2E3B}"/>
              </a:ext>
            </a:extLst>
          </p:cNvPr>
          <p:cNvSpPr>
            <a:spLocks noGrp="1"/>
          </p:cNvSpPr>
          <p:nvPr>
            <p:ph type="sldNum" sz="quarter" idx="12"/>
          </p:nvPr>
        </p:nvSpPr>
        <p:spPr/>
        <p:txBody>
          <a:bodyPr/>
          <a:lstStyle>
            <a:lvl1pPr>
              <a:defRPr/>
            </a:lvl1pPr>
          </a:lstStyle>
          <a:p>
            <a:pPr>
              <a:defRPr/>
            </a:pPr>
            <a:fld id="{4545EC78-CB0A-4A58-B057-C2B8AF1F7185}" type="slidenum">
              <a:rPr lang="en-US"/>
              <a:pPr>
                <a:defRPr/>
              </a:pPr>
              <a:t>‹#›</a:t>
            </a:fld>
            <a:endParaRPr lang="en-US"/>
          </a:p>
        </p:txBody>
      </p:sp>
    </p:spTree>
    <p:extLst>
      <p:ext uri="{BB962C8B-B14F-4D97-AF65-F5344CB8AC3E}">
        <p14:creationId xmlns:p14="http://schemas.microsoft.com/office/powerpoint/2010/main" val="26467868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a:extLst>
              <a:ext uri="{FF2B5EF4-FFF2-40B4-BE49-F238E27FC236}">
                <a16:creationId xmlns:a16="http://schemas.microsoft.com/office/drawing/2014/main" id="{531544B1-9317-4420-B366-D4AAD047BF68}"/>
              </a:ext>
            </a:extLst>
          </p:cNvPr>
          <p:cNvSpPr>
            <a:spLocks noGrp="1"/>
          </p:cNvSpPr>
          <p:nvPr>
            <p:ph type="dt" sz="half" idx="10"/>
          </p:nvPr>
        </p:nvSpPr>
        <p:spPr/>
        <p:txBody>
          <a:bodyPr/>
          <a:lstStyle>
            <a:lvl1pPr>
              <a:defRPr/>
            </a:lvl1pPr>
          </a:lstStyle>
          <a:p>
            <a:pPr>
              <a:defRPr/>
            </a:pPr>
            <a:fld id="{B9DA578E-8F8A-405D-9989-0AA89D8983EF}" type="datetimeFigureOut">
              <a:rPr lang="en-US"/>
              <a:pPr>
                <a:defRPr/>
              </a:pPr>
              <a:t>1/8/2024</a:t>
            </a:fld>
            <a:endParaRPr lang="en-US"/>
          </a:p>
        </p:txBody>
      </p:sp>
      <p:sp>
        <p:nvSpPr>
          <p:cNvPr id="6" name="Footer Placeholder 4">
            <a:extLst>
              <a:ext uri="{FF2B5EF4-FFF2-40B4-BE49-F238E27FC236}">
                <a16:creationId xmlns:a16="http://schemas.microsoft.com/office/drawing/2014/main" id="{F87CDE0F-CD89-4AF1-B7D1-5C1B67D7CFE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CBA424E-5196-440C-A72B-B833FF387315}"/>
              </a:ext>
            </a:extLst>
          </p:cNvPr>
          <p:cNvSpPr>
            <a:spLocks noGrp="1"/>
          </p:cNvSpPr>
          <p:nvPr>
            <p:ph type="sldNum" sz="quarter" idx="12"/>
          </p:nvPr>
        </p:nvSpPr>
        <p:spPr/>
        <p:txBody>
          <a:bodyPr/>
          <a:lstStyle>
            <a:lvl1pPr>
              <a:defRPr/>
            </a:lvl1pPr>
          </a:lstStyle>
          <a:p>
            <a:pPr>
              <a:defRPr/>
            </a:pPr>
            <a:fld id="{DB80EEE2-E0FF-428C-B730-A4FDFA12042A}" type="slidenum">
              <a:rPr lang="en-US"/>
              <a:pPr>
                <a:defRPr/>
              </a:pPr>
              <a:t>‹#›</a:t>
            </a:fld>
            <a:endParaRPr lang="en-US"/>
          </a:p>
        </p:txBody>
      </p:sp>
    </p:spTree>
    <p:extLst>
      <p:ext uri="{BB962C8B-B14F-4D97-AF65-F5344CB8AC3E}">
        <p14:creationId xmlns:p14="http://schemas.microsoft.com/office/powerpoint/2010/main" val="2375199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66CB05-AA82-47C8-AD8E-F4D7DCD85CFC}"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9445311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a:extLst>
              <a:ext uri="{FF2B5EF4-FFF2-40B4-BE49-F238E27FC236}">
                <a16:creationId xmlns:a16="http://schemas.microsoft.com/office/drawing/2014/main" id="{203986A6-446F-448E-A836-387B0141BDBB}"/>
              </a:ext>
            </a:extLst>
          </p:cNvPr>
          <p:cNvSpPr>
            <a:spLocks noGrp="1"/>
          </p:cNvSpPr>
          <p:nvPr>
            <p:ph type="dt" sz="half" idx="10"/>
          </p:nvPr>
        </p:nvSpPr>
        <p:spPr/>
        <p:txBody>
          <a:bodyPr/>
          <a:lstStyle>
            <a:lvl1pPr>
              <a:defRPr/>
            </a:lvl1pPr>
          </a:lstStyle>
          <a:p>
            <a:pPr>
              <a:defRPr/>
            </a:pPr>
            <a:fld id="{39775E62-10D7-4806-B4A5-8A7AF4A3BABD}" type="datetimeFigureOut">
              <a:rPr lang="en-US"/>
              <a:pPr>
                <a:defRPr/>
              </a:pPr>
              <a:t>1/8/2024</a:t>
            </a:fld>
            <a:endParaRPr lang="en-US"/>
          </a:p>
        </p:txBody>
      </p:sp>
      <p:sp>
        <p:nvSpPr>
          <p:cNvPr id="6" name="Footer Placeholder 4">
            <a:extLst>
              <a:ext uri="{FF2B5EF4-FFF2-40B4-BE49-F238E27FC236}">
                <a16:creationId xmlns:a16="http://schemas.microsoft.com/office/drawing/2014/main" id="{D514E13C-5413-41DC-9D3B-4F2E6CD9671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57B83D3-1DAE-4119-8A83-6445F3B1CAF2}"/>
              </a:ext>
            </a:extLst>
          </p:cNvPr>
          <p:cNvSpPr>
            <a:spLocks noGrp="1"/>
          </p:cNvSpPr>
          <p:nvPr>
            <p:ph type="sldNum" sz="quarter" idx="12"/>
          </p:nvPr>
        </p:nvSpPr>
        <p:spPr/>
        <p:txBody>
          <a:bodyPr/>
          <a:lstStyle>
            <a:lvl1pPr>
              <a:defRPr/>
            </a:lvl1pPr>
          </a:lstStyle>
          <a:p>
            <a:pPr>
              <a:defRPr/>
            </a:pPr>
            <a:fld id="{2A41C719-D6BB-44E3-B356-66A5C54054B3}" type="slidenum">
              <a:rPr lang="en-US"/>
              <a:pPr>
                <a:defRPr/>
              </a:pPr>
              <a:t>‹#›</a:t>
            </a:fld>
            <a:endParaRPr lang="en-US"/>
          </a:p>
        </p:txBody>
      </p:sp>
    </p:spTree>
    <p:extLst>
      <p:ext uri="{BB962C8B-B14F-4D97-AF65-F5344CB8AC3E}">
        <p14:creationId xmlns:p14="http://schemas.microsoft.com/office/powerpoint/2010/main" val="10656651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CE7F98-AC70-4827-8A4E-4E837ED46AB3}"/>
              </a:ext>
            </a:extLst>
          </p:cNvPr>
          <p:cNvSpPr>
            <a:spLocks noGrp="1"/>
          </p:cNvSpPr>
          <p:nvPr>
            <p:ph type="dt" sz="half" idx="10"/>
          </p:nvPr>
        </p:nvSpPr>
        <p:spPr/>
        <p:txBody>
          <a:bodyPr/>
          <a:lstStyle>
            <a:lvl1pPr>
              <a:defRPr/>
            </a:lvl1pPr>
          </a:lstStyle>
          <a:p>
            <a:pPr>
              <a:defRPr/>
            </a:pPr>
            <a:fld id="{30434CF6-A8A9-460B-914D-E13B9819C45D}" type="datetimeFigureOut">
              <a:rPr lang="en-US"/>
              <a:pPr>
                <a:defRPr/>
              </a:pPr>
              <a:t>1/8/2024</a:t>
            </a:fld>
            <a:endParaRPr lang="en-US"/>
          </a:p>
        </p:txBody>
      </p:sp>
      <p:sp>
        <p:nvSpPr>
          <p:cNvPr id="5" name="Footer Placeholder 4">
            <a:extLst>
              <a:ext uri="{FF2B5EF4-FFF2-40B4-BE49-F238E27FC236}">
                <a16:creationId xmlns:a16="http://schemas.microsoft.com/office/drawing/2014/main" id="{7AF2017F-DF39-4F64-B227-8C6AE981483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D2E47A1-F227-4A18-BAA5-CDFDE19BFF12}"/>
              </a:ext>
            </a:extLst>
          </p:cNvPr>
          <p:cNvSpPr>
            <a:spLocks noGrp="1"/>
          </p:cNvSpPr>
          <p:nvPr>
            <p:ph type="sldNum" sz="quarter" idx="12"/>
          </p:nvPr>
        </p:nvSpPr>
        <p:spPr/>
        <p:txBody>
          <a:bodyPr/>
          <a:lstStyle>
            <a:lvl1pPr>
              <a:defRPr/>
            </a:lvl1pPr>
          </a:lstStyle>
          <a:p>
            <a:pPr>
              <a:defRPr/>
            </a:pPr>
            <a:fld id="{C4BCF7E8-62F2-4678-9DCB-2D1F346E6C3C}" type="slidenum">
              <a:rPr lang="en-US"/>
              <a:pPr>
                <a:defRPr/>
              </a:pPr>
              <a:t>‹#›</a:t>
            </a:fld>
            <a:endParaRPr lang="en-US"/>
          </a:p>
        </p:txBody>
      </p:sp>
    </p:spTree>
    <p:extLst>
      <p:ext uri="{BB962C8B-B14F-4D97-AF65-F5344CB8AC3E}">
        <p14:creationId xmlns:p14="http://schemas.microsoft.com/office/powerpoint/2010/main" val="497160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BCC19E-775A-40D2-8A1F-2FF1416F1510}"/>
              </a:ext>
            </a:extLst>
          </p:cNvPr>
          <p:cNvSpPr>
            <a:spLocks noGrp="1"/>
          </p:cNvSpPr>
          <p:nvPr>
            <p:ph type="dt" sz="half" idx="10"/>
          </p:nvPr>
        </p:nvSpPr>
        <p:spPr/>
        <p:txBody>
          <a:bodyPr/>
          <a:lstStyle>
            <a:lvl1pPr>
              <a:defRPr/>
            </a:lvl1pPr>
          </a:lstStyle>
          <a:p>
            <a:pPr>
              <a:defRPr/>
            </a:pPr>
            <a:fld id="{98FD6323-DFD2-4DE0-8B1C-404281C4D698}" type="datetimeFigureOut">
              <a:rPr lang="en-US"/>
              <a:pPr>
                <a:defRPr/>
              </a:pPr>
              <a:t>1/8/2024</a:t>
            </a:fld>
            <a:endParaRPr lang="en-US"/>
          </a:p>
        </p:txBody>
      </p:sp>
      <p:sp>
        <p:nvSpPr>
          <p:cNvPr id="5" name="Footer Placeholder 4">
            <a:extLst>
              <a:ext uri="{FF2B5EF4-FFF2-40B4-BE49-F238E27FC236}">
                <a16:creationId xmlns:a16="http://schemas.microsoft.com/office/drawing/2014/main" id="{CEC688FA-903C-4FC5-89AB-3D69CFD024A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1EDCB7A-9F87-4748-9FA3-EADF8C998737}"/>
              </a:ext>
            </a:extLst>
          </p:cNvPr>
          <p:cNvSpPr>
            <a:spLocks noGrp="1"/>
          </p:cNvSpPr>
          <p:nvPr>
            <p:ph type="sldNum" sz="quarter" idx="12"/>
          </p:nvPr>
        </p:nvSpPr>
        <p:spPr/>
        <p:txBody>
          <a:bodyPr/>
          <a:lstStyle>
            <a:lvl1pPr>
              <a:defRPr/>
            </a:lvl1pPr>
          </a:lstStyle>
          <a:p>
            <a:pPr>
              <a:defRPr/>
            </a:pPr>
            <a:fld id="{FA1307B9-EFF9-44C6-A0E2-FAA08183A9E0}" type="slidenum">
              <a:rPr lang="en-US"/>
              <a:pPr>
                <a:defRPr/>
              </a:pPr>
              <a:t>‹#›</a:t>
            </a:fld>
            <a:endParaRPr lang="en-US"/>
          </a:p>
        </p:txBody>
      </p:sp>
    </p:spTree>
    <p:extLst>
      <p:ext uri="{BB962C8B-B14F-4D97-AF65-F5344CB8AC3E}">
        <p14:creationId xmlns:p14="http://schemas.microsoft.com/office/powerpoint/2010/main" val="2118062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66CB05-AA82-47C8-AD8E-F4D7DCD85CFC}"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079507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66CB05-AA82-47C8-AD8E-F4D7DCD85CFC}"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871599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66CB05-AA82-47C8-AD8E-F4D7DCD85CFC}" type="datetimeFigureOut">
              <a:rPr lang="en-US" smtClean="0"/>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749386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66CB05-AA82-47C8-AD8E-F4D7DCD85CFC}" type="datetimeFigureOut">
              <a:rPr lang="en-US" smtClean="0"/>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40180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66CB05-AA82-47C8-AD8E-F4D7DCD85CFC}" type="datetimeFigureOut">
              <a:rPr lang="en-US" smtClean="0"/>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2307552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66CB05-AA82-47C8-AD8E-F4D7DCD85CFC}"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983876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66CB05-AA82-47C8-AD8E-F4D7DCD85CFC}"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68517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6CB05-AA82-47C8-AD8E-F4D7DCD85CFC}" type="datetimeFigureOut">
              <a:rPr lang="en-US" smtClean="0"/>
              <a:t>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D2425-3E04-4581-AC2A-2D27F4A7F8AC}" type="slidenum">
              <a:rPr lang="en-US" smtClean="0"/>
              <a:t>‹#›</a:t>
            </a:fld>
            <a:endParaRPr lang="en-US"/>
          </a:p>
        </p:txBody>
      </p:sp>
    </p:spTree>
    <p:extLst>
      <p:ext uri="{BB962C8B-B14F-4D97-AF65-F5344CB8AC3E}">
        <p14:creationId xmlns:p14="http://schemas.microsoft.com/office/powerpoint/2010/main" val="1706361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A0C7019B-069D-4C26-90CB-1BF0BF7A0E8B}"/>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a:extLst>
              <a:ext uri="{FF2B5EF4-FFF2-40B4-BE49-F238E27FC236}">
                <a16:creationId xmlns:a16="http://schemas.microsoft.com/office/drawing/2014/main" id="{881B02B4-F96A-4F36-BF5C-BC319A89F283}"/>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F32D8CC-F3A7-4016-930A-302E50943564}"/>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E6204012-9B64-4F96-AD90-4B0E24332E47}" type="datetimeFigureOut">
              <a:rPr lang="en-US"/>
              <a:pPr>
                <a:defRPr/>
              </a:pPr>
              <a:t>1/8/2024</a:t>
            </a:fld>
            <a:endParaRPr lang="en-US"/>
          </a:p>
        </p:txBody>
      </p:sp>
      <p:sp>
        <p:nvSpPr>
          <p:cNvPr id="5" name="Footer Placeholder 4">
            <a:extLst>
              <a:ext uri="{FF2B5EF4-FFF2-40B4-BE49-F238E27FC236}">
                <a16:creationId xmlns:a16="http://schemas.microsoft.com/office/drawing/2014/main" id="{E5AA4BC9-AA3A-4575-B306-698BC5C64B24}"/>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3894869A-5F59-4285-89C8-C6A842A18D56}"/>
              </a:ext>
            </a:extLst>
          </p:cNvPr>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35F4EF1-7974-49FE-80F2-22D91184A740}" type="slidenum">
              <a:rPr lang="en-US"/>
              <a:pPr>
                <a:defRPr/>
              </a:pPr>
              <a:t>‹#›</a:t>
            </a:fld>
            <a:endParaRPr lang="en-US"/>
          </a:p>
        </p:txBody>
      </p:sp>
    </p:spTree>
    <p:extLst>
      <p:ext uri="{BB962C8B-B14F-4D97-AF65-F5344CB8AC3E}">
        <p14:creationId xmlns:p14="http://schemas.microsoft.com/office/powerpoint/2010/main" val="151801132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p:titleStyle>
    <p:bodyStyle>
      <a:lvl1pPr marL="257175" indent="-257175" algn="l" defTabSz="6858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00150" indent="-171450" algn="l" defTabSz="6858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raiya.akhter@wsu.edu" TargetMode="External"/><Relationship Id="rId2" Type="http://schemas.openxmlformats.org/officeDocument/2006/relationships/hyperlink" Target="mailto:jhmiller@tricity.wsu.edu" TargetMode="External"/><Relationship Id="rId1" Type="http://schemas.openxmlformats.org/officeDocument/2006/relationships/slideLayout" Target="../slideLayouts/slideLayout1.xml"/><Relationship Id="rId5" Type="http://schemas.openxmlformats.org/officeDocument/2006/relationships/hyperlink" Target="http://users.tricity.wsu.edu/~jhmiller" TargetMode="External"/><Relationship Id="rId4" Type="http://schemas.openxmlformats.org/officeDocument/2006/relationships/hyperlink" Target="http://www.tricity.wsu.edu/~jhmiller"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ccr.wsu.edu/"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ccr.wsu.edu/file-a-complaint/"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ricities.wsu.edu/alerts/weather/"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catalog.wsu.edu/General/AcademicRegulations/ListBy/104"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faculty.wsu.edu/classroom-safety/" TargetMode="External"/><Relationship Id="rId2" Type="http://schemas.openxmlformats.org/officeDocument/2006/relationships/hyperlink" Target="https://www.youtube.com/watch?v=WClaZzSvao4&amp;feature=youtu.be"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provost.wsu.edu/classroom-safety/"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tricities.wsu.edu/current-students/cougarcares/" TargetMode="External"/><Relationship Id="rId2" Type="http://schemas.openxmlformats.org/officeDocument/2006/relationships/hyperlink" Target="https://tricities.wsu.edu/current-students/support/" TargetMode="External"/><Relationship Id="rId1" Type="http://schemas.openxmlformats.org/officeDocument/2006/relationships/slideLayout" Target="../slideLayouts/slideLayout7.xml"/><Relationship Id="rId6" Type="http://schemas.openxmlformats.org/officeDocument/2006/relationships/hyperlink" Target="mailto:jordyn.creighton@wsu.edu" TargetMode="External"/><Relationship Id="rId5" Type="http://schemas.openxmlformats.org/officeDocument/2006/relationships/hyperlink" Target="mailto:aplemons@wsu.edu" TargetMode="External"/><Relationship Id="rId4" Type="http://schemas.openxmlformats.org/officeDocument/2006/relationships/hyperlink" Target="https://studentcare.wsu.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hyperlink" Target="https://matlab.mathworks.com/" TargetMode="External"/><Relationship Id="rId2" Type="http://schemas.openxmlformats.org/officeDocument/2006/relationships/hyperlink" Target="https://www.mathworks.com/academia/tah-portal/washington-state-university-40714885.html"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tricities.wsu.edu/current-students/access/" TargetMode="External"/><Relationship Id="rId2" Type="http://schemas.openxmlformats.org/officeDocument/2006/relationships/hyperlink" Target="mailto:g.hormel@wsu.edu"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mailto:jordyn.creighton@wsu.edu"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332873" y="81930"/>
            <a:ext cx="11526253" cy="6417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dirty="0"/>
              <a:t>Welcome to Numerical Analysis</a:t>
            </a:r>
          </a:p>
          <a:p>
            <a:pPr algn="ctr" eaLnBrk="1" hangingPunct="1">
              <a:spcBef>
                <a:spcPct val="0"/>
              </a:spcBef>
              <a:buFontTx/>
              <a:buNone/>
            </a:pPr>
            <a:r>
              <a:rPr lang="en-US" altLang="en-US" sz="2400" dirty="0"/>
              <a:t>Math 448/548 </a:t>
            </a:r>
            <a:r>
              <a:rPr lang="en-US" altLang="en-US" sz="2400" dirty="0" err="1"/>
              <a:t>CptS</a:t>
            </a:r>
            <a:r>
              <a:rPr lang="en-US" altLang="en-US" sz="2400" dirty="0"/>
              <a:t> 430/530</a:t>
            </a:r>
          </a:p>
          <a:p>
            <a:pPr algn="ctr" eaLnBrk="1" hangingPunct="1">
              <a:spcBef>
                <a:spcPct val="0"/>
              </a:spcBef>
              <a:buFontTx/>
              <a:buNone/>
            </a:pPr>
            <a:r>
              <a:rPr lang="en-US" altLang="en-US" sz="2400" dirty="0"/>
              <a:t>Floyd 145 </a:t>
            </a:r>
            <a:r>
              <a:rPr lang="en-US" altLang="en-US" sz="2400" dirty="0" err="1"/>
              <a:t>TuTh</a:t>
            </a:r>
            <a:r>
              <a:rPr lang="en-US" altLang="en-US" sz="2400" dirty="0"/>
              <a:t> 12:05-1:20</a:t>
            </a:r>
          </a:p>
          <a:p>
            <a:pPr algn="ctr" eaLnBrk="1" hangingPunct="1">
              <a:spcBef>
                <a:spcPct val="0"/>
              </a:spcBef>
              <a:buFontTx/>
              <a:buNone/>
            </a:pPr>
            <a:endParaRPr lang="en-US" altLang="en-US" sz="14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Instructor: John Miller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hlinkClick r:id="rId2"/>
              </a:rPr>
              <a:t>jhmiller@tricity.wsu.edu</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Office location: Floyd 134E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ea typeface="Times New Roman" panose="02020603050405020304" pitchFamily="18" charset="0"/>
                <a:cs typeface="Arial" panose="020B0604020202020204" pitchFamily="34" charset="0"/>
              </a:rPr>
              <a:t>Office hours: After class in person</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Zoom: Monday-Friday by appointment</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TA: Suraiya Akhter </a:t>
            </a:r>
            <a:endParaRPr kumimoji="0" lang="en-US" sz="24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hlinkClick r:id="rId3"/>
              </a:rPr>
              <a:t>suraiya.akhter@wsu.edu</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Office location: Floyd 151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Office hours: </a:t>
            </a: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Times New Roman" panose="02020603050405020304" pitchFamily="18" charset="0"/>
              </a:rPr>
              <a:t>Monday and Wednesday 1-4pm by appointment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algn="ctr" eaLnBrk="1" hangingPunct="1">
              <a:spcBef>
                <a:spcPct val="0"/>
              </a:spcBef>
              <a:buFontTx/>
              <a:buNone/>
            </a:pPr>
            <a:r>
              <a:rPr lang="en-US" altLang="en-US" sz="2400" dirty="0"/>
              <a:t>Class web page can be found at</a:t>
            </a:r>
            <a:endParaRPr lang="en-US" altLang="en-US" sz="2400" dirty="0">
              <a:hlinkClick r:id="rId4"/>
            </a:endParaRPr>
          </a:p>
          <a:p>
            <a:pPr algn="ctr" eaLnBrk="1" hangingPunct="1">
              <a:spcBef>
                <a:spcPct val="0"/>
              </a:spcBef>
              <a:buFontTx/>
              <a:buNone/>
            </a:pPr>
            <a:r>
              <a:rPr lang="en-US" altLang="en-US" sz="2400" dirty="0">
                <a:hlinkClick r:id="rId5"/>
              </a:rPr>
              <a:t>http://users.tricity.wsu.edu/~jhmiller</a:t>
            </a:r>
            <a:endParaRPr lang="en-US" altLang="en-US" sz="2400" dirty="0"/>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See information about summer internships at PNNL</a:t>
            </a:r>
          </a:p>
        </p:txBody>
      </p:sp>
    </p:spTree>
    <p:extLst>
      <p:ext uri="{BB962C8B-B14F-4D97-AF65-F5344CB8AC3E}">
        <p14:creationId xmlns:p14="http://schemas.microsoft.com/office/powerpoint/2010/main" val="2935247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a:extLst>
              <a:ext uri="{FF2B5EF4-FFF2-40B4-BE49-F238E27FC236}">
                <a16:creationId xmlns:a16="http://schemas.microsoft.com/office/drawing/2014/main" id="{844B2CE2-ECCC-B0EB-54E5-7B487E4F6ADA}"/>
              </a:ext>
            </a:extLst>
          </p:cNvPr>
          <p:cNvSpPr>
            <a:spLocks noChangeArrowheads="1"/>
          </p:cNvSpPr>
          <p:nvPr/>
        </p:nvSpPr>
        <p:spPr bwMode="auto">
          <a:xfrm>
            <a:off x="1981201" y="1687514"/>
            <a:ext cx="8080375" cy="3551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n-US" sz="1800" b="1">
                <a:latin typeface="Times New Roman" panose="02020603050405020304" pitchFamily="18" charset="0"/>
                <a:cs typeface="Times New Roman" panose="02020603050405020304" pitchFamily="18" charset="0"/>
              </a:rPr>
              <a:t>3. Discrimination and Harassment Policy</a:t>
            </a:r>
            <a:r>
              <a:rPr lang="en-US" altLang="en-US" sz="2000" b="1">
                <a:latin typeface="Times New Roman" panose="02020603050405020304" pitchFamily="18" charset="0"/>
                <a:cs typeface="Times New Roman" panose="02020603050405020304" pitchFamily="18" charset="0"/>
              </a:rPr>
              <a:t>:</a:t>
            </a:r>
            <a:endParaRPr lang="en-US" altLang="en-US" sz="1600">
              <a:ea typeface="Calibri" panose="020F0502020204030204" pitchFamily="34" charset="0"/>
              <a:cs typeface="Times New Roman" panose="02020603050405020304" pitchFamily="18" charset="0"/>
            </a:endParaRPr>
          </a:p>
          <a:p>
            <a:pPr>
              <a:lnSpc>
                <a:spcPct val="100000"/>
              </a:lnSpc>
              <a:spcBef>
                <a:spcPct val="0"/>
              </a:spcBef>
              <a:buFont typeface="Arial" panose="020B0604020202020204" pitchFamily="34" charset="0"/>
              <a:buNone/>
            </a:pPr>
            <a:r>
              <a:rPr lang="en-US" altLang="en-US" sz="1800">
                <a:latin typeface="Times New Roman" panose="02020603050405020304" pitchFamily="18" charset="0"/>
                <a:cs typeface="Times New Roman" panose="02020603050405020304" pitchFamily="18" charset="0"/>
              </a:rPr>
              <a:t>WSU is commitment to maintaining an environment free from  discrimination, including sexual harassment. This policy applies to all students, faculty, staff, or others having an association with the University.</a:t>
            </a:r>
            <a:endParaRPr lang="en-US" altLang="en-US" sz="1600">
              <a:cs typeface="Calibri" panose="020F0502020204030204" pitchFamily="34" charset="0"/>
            </a:endParaRPr>
          </a:p>
          <a:p>
            <a:pPr>
              <a:lnSpc>
                <a:spcPct val="100000"/>
              </a:lnSpc>
              <a:buFont typeface="Arial" panose="020B0604020202020204" pitchFamily="34" charset="0"/>
              <a:buNone/>
            </a:pPr>
            <a:r>
              <a:rPr lang="en-US" altLang="en-US" sz="1800">
                <a:latin typeface="Times New Roman" panose="02020603050405020304" pitchFamily="18" charset="0"/>
                <a:cs typeface="Times New Roman" panose="02020603050405020304" pitchFamily="18" charset="0"/>
              </a:rPr>
              <a:t>If you feel you have experienced or have witnessed discriminatory conduct, you can contact the WSU Office of Compliance and Civil Rights (CCR) and/or the WSU Title IX Coordinator at 509-335-8288 to discuss resources, including confidential resources, and reporting options. (Visit </a:t>
            </a:r>
            <a:r>
              <a:rPr lang="en-US" altLang="en-US" sz="1800" u="sng">
                <a:solidFill>
                  <a:srgbClr val="0000FF"/>
                </a:solidFill>
                <a:latin typeface="Times New Roman" panose="02020603050405020304" pitchFamily="18" charset="0"/>
                <a:cs typeface="Times New Roman" panose="02020603050405020304" pitchFamily="18" charset="0"/>
                <a:hlinkClick r:id="rId3"/>
              </a:rPr>
              <a:t>https://ccr.wsu.edu/ </a:t>
            </a:r>
            <a:r>
              <a:rPr lang="en-US" altLang="en-US" sz="1800">
                <a:latin typeface="Times New Roman" panose="02020603050405020304" pitchFamily="18" charset="0"/>
                <a:cs typeface="Times New Roman" panose="02020603050405020304" pitchFamily="18" charset="0"/>
              </a:rPr>
              <a:t>for more information). Most WSU employees, including faculty, who have information regarding sexual harassment or sexual misconduct are required to report the information to CCR or a designated Title IX Coordinator or Liaison. Visit </a:t>
            </a:r>
            <a:r>
              <a:rPr lang="en-US" altLang="en-US" sz="1800" u="sng">
                <a:solidFill>
                  <a:srgbClr val="0000FF"/>
                </a:solidFill>
                <a:latin typeface="Times New Roman" panose="02020603050405020304" pitchFamily="18" charset="0"/>
                <a:cs typeface="Times New Roman" panose="02020603050405020304" pitchFamily="18" charset="0"/>
                <a:hlinkClick r:id="rId4"/>
              </a:rPr>
              <a:t>https://ccr.wsu.edu/file-a-</a:t>
            </a:r>
            <a:r>
              <a:rPr lang="en-US" altLang="en-US" sz="1800">
                <a:latin typeface="Times New Roman" panose="02020603050405020304" pitchFamily="18" charset="0"/>
                <a:cs typeface="Times New Roman" panose="02020603050405020304" pitchFamily="18" charset="0"/>
              </a:rPr>
              <a:t> </a:t>
            </a:r>
            <a:r>
              <a:rPr lang="en-US" altLang="en-US" sz="1800" u="sng">
                <a:solidFill>
                  <a:srgbClr val="0000FF"/>
                </a:solidFill>
                <a:latin typeface="Times New Roman" panose="02020603050405020304" pitchFamily="18" charset="0"/>
                <a:cs typeface="Times New Roman" panose="02020603050405020304" pitchFamily="18" charset="0"/>
                <a:hlinkClick r:id="rId4"/>
              </a:rPr>
              <a:t>complaint/ </a:t>
            </a:r>
            <a:r>
              <a:rPr lang="en-US" altLang="en-US" sz="1800">
                <a:latin typeface="Times New Roman" panose="02020603050405020304" pitchFamily="18" charset="0"/>
                <a:cs typeface="Times New Roman" panose="02020603050405020304" pitchFamily="18" charset="0"/>
              </a:rPr>
              <a:t>for more information</a:t>
            </a:r>
            <a:endParaRPr lang="en-US" altLang="en-US" sz="1800">
              <a:solidFill>
                <a:srgbClr val="000000"/>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5">
            <a:extLst>
              <a:ext uri="{FF2B5EF4-FFF2-40B4-BE49-F238E27FC236}">
                <a16:creationId xmlns:a16="http://schemas.microsoft.com/office/drawing/2014/main" id="{46DFC17A-56AA-EA2D-1EF2-749F20F1F189}"/>
              </a:ext>
            </a:extLst>
          </p:cNvPr>
          <p:cNvSpPr txBox="1">
            <a:spLocks noChangeArrowheads="1"/>
          </p:cNvSpPr>
          <p:nvPr/>
        </p:nvSpPr>
        <p:spPr bwMode="auto">
          <a:xfrm>
            <a:off x="1752600" y="533401"/>
            <a:ext cx="8686800" cy="527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15000"/>
              </a:lnSpc>
            </a:pPr>
            <a:r>
              <a:rPr lang="en-US" altLang="en-US" sz="1600" b="1">
                <a:ea typeface="Calibri" panose="020F0502020204030204" pitchFamily="34" charset="0"/>
                <a:cs typeface="Arial" panose="020B0604020202020204" pitchFamily="34" charset="0"/>
              </a:rPr>
              <a:t>4. Class Attendance and Absences:</a:t>
            </a:r>
            <a:endParaRPr lang="en-US" altLang="en-US" sz="1400">
              <a:ea typeface="Calibri" panose="020F0502020204030204" pitchFamily="34" charset="0"/>
              <a:cs typeface="Arial" panose="020B0604020202020204" pitchFamily="34" charset="0"/>
            </a:endParaRPr>
          </a:p>
          <a:p>
            <a:pPr>
              <a:lnSpc>
                <a:spcPct val="115000"/>
              </a:lnSpc>
            </a:pPr>
            <a:r>
              <a:rPr lang="en-US" altLang="en-US" sz="1600">
                <a:ea typeface="Calibri" panose="020F0502020204030204" pitchFamily="34" charset="0"/>
                <a:cs typeface="Arial" panose="020B0604020202020204" pitchFamily="34" charset="0"/>
              </a:rPr>
              <a:t>Per Academic Regulation 72, students are responsible for ensuring that they attend all class meetings and complete all in-class and out-of-class work as assigned by the instructor. Students are also responsible for communicating with the instructor should they need to be absent.</a:t>
            </a:r>
            <a:endParaRPr lang="en-US" altLang="en-US" sz="1400">
              <a:ea typeface="Calibri" panose="020F0502020204030204" pitchFamily="34" charset="0"/>
              <a:cs typeface="Arial" panose="020B0604020202020204" pitchFamily="34" charset="0"/>
            </a:endParaRPr>
          </a:p>
          <a:p>
            <a:pPr>
              <a:lnSpc>
                <a:spcPct val="105000"/>
              </a:lnSpc>
              <a:spcAft>
                <a:spcPts val="800"/>
              </a:spcAft>
            </a:pPr>
            <a:r>
              <a:rPr lang="en-US" altLang="en-US" sz="1600">
                <a:ea typeface="Calibri" panose="020F0502020204030204" pitchFamily="34" charset="0"/>
                <a:cs typeface="Arial" panose="020B0604020202020204" pitchFamily="34" charset="0"/>
              </a:rPr>
              <a:t>Students should make all reasonable efforts to attend all class meetings. However, in the event a student is unable to attend a class, it is the responsibility of the student to inform the instructor as soon as possible, explain the reason for the absence (and provide documentation, if appropriate), and make up class work missed within a reasonable amount of time, if allowed. Missing class meetings may result in reducing the overall grade in the class. Special provisions are in effect for (1) university sponsored events, (2) military service, (3) flexible attendance as an access accommodation, (4) observance of religious holidays, and (5) adverse weather conditions.</a:t>
            </a:r>
            <a:r>
              <a:rPr lang="en-US" altLang="en-US" sz="1600" b="1">
                <a:ea typeface="Times New Roman" panose="02020603050405020304" pitchFamily="18" charset="0"/>
                <a:cs typeface="Arial" panose="020B0604020202020204" pitchFamily="34" charset="0"/>
              </a:rPr>
              <a:t> </a:t>
            </a:r>
            <a:r>
              <a:rPr lang="en-US" altLang="en-US" sz="1600">
                <a:ea typeface="Times New Roman" panose="02020603050405020304" pitchFamily="18" charset="0"/>
                <a:cs typeface="Arial" panose="020B0604020202020204" pitchFamily="34" charset="0"/>
              </a:rPr>
              <a:t>When appropriate campus authorities declare a “Yellow / Delayed or Limited Operations” or “Red / Closed” campus condition (BPPM 50.40‐46), or travel to instructional locations is unsafe, classes may be cancelled or delayed. When a student does not attend due to adverse conditions, the instructor will not penalize the student. See </a:t>
            </a:r>
            <a:r>
              <a:rPr lang="en-US" altLang="en-US" sz="1600" u="sng">
                <a:solidFill>
                  <a:srgbClr val="0000FF"/>
                </a:solidFill>
                <a:ea typeface="Times New Roman" panose="02020603050405020304" pitchFamily="18" charset="0"/>
                <a:cs typeface="Arial" panose="020B0604020202020204" pitchFamily="34" charset="0"/>
                <a:hlinkClick r:id="rId2"/>
              </a:rPr>
              <a:t>https://tricities.wsu.edu/alerts/weather/</a:t>
            </a:r>
            <a:endParaRPr lang="en-US" altLang="en-US" sz="1400">
              <a:ea typeface="Calibri" panose="020F0502020204030204" pitchFamily="34" charset="0"/>
              <a:cs typeface="Arial" panose="020B0604020202020204" pitchFamily="34" charset="0"/>
            </a:endParaRPr>
          </a:p>
          <a:p>
            <a:pPr>
              <a:lnSpc>
                <a:spcPct val="105000"/>
              </a:lnSpc>
              <a:spcAft>
                <a:spcPts val="800"/>
              </a:spcAft>
            </a:pPr>
            <a:r>
              <a:rPr lang="en-US" altLang="en-US" sz="1600">
                <a:ea typeface="Calibri" panose="020F0502020204030204" pitchFamily="34" charset="0"/>
                <a:cs typeface="Arial" panose="020B0604020202020204" pitchFamily="34" charset="0"/>
              </a:rPr>
              <a:t>Students who wish to raise a concern about the instructor’s arrangement regarding missed work may follow the Academic Complaint Procedure, Rule 104.</a:t>
            </a:r>
            <a:endParaRPr lang="en-US" altLang="en-US" sz="1400">
              <a:ea typeface="Calibri" panose="020F050202020403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4">
            <a:extLst>
              <a:ext uri="{FF2B5EF4-FFF2-40B4-BE49-F238E27FC236}">
                <a16:creationId xmlns:a16="http://schemas.microsoft.com/office/drawing/2014/main" id="{2918E8A3-E88C-578F-7D6F-EC078A400F94}"/>
              </a:ext>
            </a:extLst>
          </p:cNvPr>
          <p:cNvSpPr txBox="1">
            <a:spLocks noChangeArrowheads="1"/>
          </p:cNvSpPr>
          <p:nvPr/>
        </p:nvSpPr>
        <p:spPr bwMode="auto">
          <a:xfrm>
            <a:off x="1828800" y="1447801"/>
            <a:ext cx="8534400" cy="428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5. Accommodation for religious observances</a:t>
            </a:r>
            <a:r>
              <a:rPr lang="en-US" altLang="en-US"/>
              <a:t>:  </a:t>
            </a:r>
          </a:p>
          <a:p>
            <a:r>
              <a:rPr lang="en-US" altLang="en-US"/>
              <a:t>Washington State University reasonably accommodates absences allowing for students to take holidays for reasons of faith or conscience or organized activities conducted under the auspices of a religious denomination, church, or religious organization.  Reasonable accommodation requires the student to coordinate with the instructor on scheduling examinations or other activities necessary for course completion.  Students requesting accommodation must provide written notification within the first two weeks of the beginning of the course and include specific dates for absences.  Approved accommodations for absences will not adversely impact student grades. Absence from classes or examinations for religious reasons does not relieve students from responsibility for any part of the course work required during the period of absence.  Students who feel they have been treated unfairly in terms of this accommodation may refer to </a:t>
            </a:r>
          </a:p>
          <a:p>
            <a:pPr>
              <a:lnSpc>
                <a:spcPct val="115000"/>
              </a:lnSpc>
            </a:pPr>
            <a:r>
              <a:rPr lang="en-US" altLang="en-US" u="sng">
                <a:solidFill>
                  <a:srgbClr val="0000FF"/>
                </a:solidFill>
                <a:latin typeface="Times New Roman" panose="02020603050405020304" pitchFamily="18" charset="0"/>
                <a:cs typeface="Times New Roman" panose="02020603050405020304" pitchFamily="18" charset="0"/>
                <a:hlinkClick r:id="rId2"/>
              </a:rPr>
              <a:t>Academic Regulation 104 - Academic Complaint Procedures</a:t>
            </a:r>
            <a:r>
              <a:rPr lang="en-US" altLang="en-US">
                <a:latin typeface="Times New Roman" panose="02020603050405020304" pitchFamily="18" charset="0"/>
                <a:cs typeface="Times New Roman" panose="02020603050405020304" pitchFamily="18" charset="0"/>
              </a:rPr>
              <a:t>.</a:t>
            </a:r>
            <a:endParaRPr lang="en-US" altLang="en-US"/>
          </a:p>
          <a:p>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a:extLst>
              <a:ext uri="{FF2B5EF4-FFF2-40B4-BE49-F238E27FC236}">
                <a16:creationId xmlns:a16="http://schemas.microsoft.com/office/drawing/2014/main" id="{29AE1263-B013-FB77-C663-5AA5EB831092}"/>
              </a:ext>
            </a:extLst>
          </p:cNvPr>
          <p:cNvSpPr txBox="1">
            <a:spLocks noChangeArrowheads="1"/>
          </p:cNvSpPr>
          <p:nvPr/>
        </p:nvSpPr>
        <p:spPr bwMode="auto">
          <a:xfrm>
            <a:off x="1866900" y="838201"/>
            <a:ext cx="8458200" cy="577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15000"/>
              </a:lnSpc>
            </a:pPr>
            <a:r>
              <a:rPr lang="en-US" altLang="en-US" sz="1600" b="1">
                <a:ea typeface="Calibri" panose="020F0502020204030204" pitchFamily="34" charset="0"/>
                <a:cs typeface="Arial" panose="020B0604020202020204" pitchFamily="34" charset="0"/>
              </a:rPr>
              <a:t>6. Lauren’s Promise</a:t>
            </a:r>
            <a:r>
              <a:rPr lang="en-US" altLang="en-US" sz="1600">
                <a:ea typeface="Calibri" panose="020F0502020204030204" pitchFamily="34" charset="0"/>
                <a:cs typeface="Arial" panose="020B0604020202020204" pitchFamily="34" charset="0"/>
              </a:rPr>
              <a:t> </a:t>
            </a:r>
            <a:r>
              <a:rPr lang="en-US" altLang="en-US" sz="1600" b="1">
                <a:ea typeface="Calibri" panose="020F0502020204030204" pitchFamily="34" charset="0"/>
                <a:cs typeface="Arial" panose="020B0604020202020204" pitchFamily="34" charset="0"/>
              </a:rPr>
              <a:t>–I will listen and believe you if someone is threatening you.</a:t>
            </a:r>
            <a:r>
              <a:rPr lang="en-US" altLang="en-US" sz="1600">
                <a:ea typeface="Calibri" panose="020F0502020204030204" pitchFamily="34" charset="0"/>
                <a:cs typeface="Arial" panose="020B0604020202020204" pitchFamily="34" charset="0"/>
              </a:rPr>
              <a:t> </a:t>
            </a:r>
            <a:endParaRPr lang="en-US" altLang="en-US" sz="1400">
              <a:ea typeface="Calibri" panose="020F0502020204030204" pitchFamily="34" charset="0"/>
              <a:cs typeface="Arial" panose="020B0604020202020204" pitchFamily="34" charset="0"/>
            </a:endParaRPr>
          </a:p>
          <a:p>
            <a:pPr>
              <a:lnSpc>
                <a:spcPct val="115000"/>
              </a:lnSpc>
            </a:pPr>
            <a:r>
              <a:rPr lang="en-US" altLang="en-US" sz="1600">
                <a:ea typeface="Calibri" panose="020F0502020204030204" pitchFamily="34" charset="0"/>
                <a:cs typeface="Arial" panose="020B0604020202020204" pitchFamily="34" charset="0"/>
              </a:rPr>
              <a:t>Lauren McCluskey, a 21-year-old honors student athlete, was murdered on October 22, 2018, on the University of Utah campus by a man she briefly dated. We must all take actions to ensure that this never happens again.</a:t>
            </a:r>
            <a:endParaRPr lang="en-US" altLang="en-US" sz="1400">
              <a:ea typeface="Calibri" panose="020F0502020204030204" pitchFamily="34" charset="0"/>
              <a:cs typeface="Arial" panose="020B0604020202020204" pitchFamily="34" charset="0"/>
            </a:endParaRPr>
          </a:p>
          <a:p>
            <a:pPr>
              <a:lnSpc>
                <a:spcPct val="115000"/>
              </a:lnSpc>
            </a:pPr>
            <a:r>
              <a:rPr lang="en-US" altLang="en-US" sz="1600">
                <a:ea typeface="Calibri" panose="020F0502020204030204" pitchFamily="34" charset="0"/>
                <a:cs typeface="Arial" panose="020B0604020202020204" pitchFamily="34" charset="0"/>
              </a:rPr>
              <a:t>University Support and Response for Discrimination and Harassment Discrimination, discriminatory harassment, sexual harassment, and sexual misconduct (including stalking, intimate partner violence, and sexual violence) are prohibited at WSU (see Executive Policy 15 - WSU Policy Prohibiting Discrimination and Harassment, the WSU Standards of Conduct for Students, and relevant employee manuals). WSU has instituted procedures to respond to violations of these laws and standards, programs aimed at the prevention of such conduct, and intervention on behalf of victims.</a:t>
            </a:r>
            <a:endParaRPr lang="en-US" altLang="en-US" sz="1400">
              <a:ea typeface="Calibri" panose="020F0502020204030204" pitchFamily="34" charset="0"/>
              <a:cs typeface="Arial" panose="020B0604020202020204" pitchFamily="34" charset="0"/>
            </a:endParaRPr>
          </a:p>
          <a:p>
            <a:pPr>
              <a:lnSpc>
                <a:spcPct val="115000"/>
              </a:lnSpc>
            </a:pPr>
            <a:r>
              <a:rPr lang="en-US" altLang="en-US" sz="1600">
                <a:ea typeface="Calibri" panose="020F0502020204030204" pitchFamily="34" charset="0"/>
                <a:cs typeface="Arial" panose="020B0604020202020204" pitchFamily="34" charset="0"/>
              </a:rPr>
              <a:t> If you are in immediate danger, call 911.</a:t>
            </a:r>
            <a:r>
              <a:rPr lang="en-US" altLang="en-US" sz="1400">
                <a:ea typeface="Calibri" panose="020F0502020204030204" pitchFamily="34" charset="0"/>
                <a:cs typeface="Arial" panose="020B0604020202020204" pitchFamily="34" charset="0"/>
              </a:rPr>
              <a:t> </a:t>
            </a:r>
            <a:r>
              <a:rPr lang="en-US" altLang="en-US" sz="1600">
                <a:ea typeface="Calibri" panose="020F0502020204030204" pitchFamily="34" charset="0"/>
                <a:cs typeface="Arial" panose="020B0604020202020204" pitchFamily="34" charset="0"/>
              </a:rPr>
              <a:t>If you are experiencing sexual assault, domestic violence, stalking, discrimination or harassment, you have support and options. If you share information with me, please know that I am required to reach out to the Title IX Coordinator in WSU Compliance and Civil Rights (CCR), and CCR will reach out to you with information about on and off campus reporting options and resources. CCR is a system-wide resource (all campuses) which is available for intake consultations for you to learn more about available support. You can reach them directly at 509-335-8288, ccr@wsu.edu, or report online (anonymous reports accepted). </a:t>
            </a:r>
            <a:endParaRPr lang="en-US" altLang="en-US" sz="1400">
              <a:ea typeface="Calibri" panose="020F0502020204030204" pitchFamily="34" charset="0"/>
              <a:cs typeface="Arial" panose="020B0604020202020204" pitchFamily="34" charset="0"/>
            </a:endParaRPr>
          </a:p>
          <a:p>
            <a:pPr>
              <a:lnSpc>
                <a:spcPct val="115000"/>
              </a:lnSpc>
            </a:pPr>
            <a:r>
              <a:rPr lang="en-US" altLang="en-US">
                <a:latin typeface="Times New Roman" panose="02020603050405020304" pitchFamily="18" charset="0"/>
                <a:ea typeface="Calibri" panose="020F0502020204030204" pitchFamily="34" charset="0"/>
                <a:cs typeface="Times New Roman" panose="02020603050405020304" pitchFamily="18" charset="0"/>
              </a:rPr>
              <a:t> </a:t>
            </a:r>
            <a:endParaRPr lang="en-US" altLang="en-US" sz="1600">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2">
            <a:extLst>
              <a:ext uri="{FF2B5EF4-FFF2-40B4-BE49-F238E27FC236}">
                <a16:creationId xmlns:a16="http://schemas.microsoft.com/office/drawing/2014/main" id="{BCC3683C-4A04-F632-F72B-7247ECB81382}"/>
              </a:ext>
            </a:extLst>
          </p:cNvPr>
          <p:cNvSpPr txBox="1">
            <a:spLocks noChangeArrowheads="1"/>
          </p:cNvSpPr>
          <p:nvPr/>
        </p:nvSpPr>
        <p:spPr bwMode="auto">
          <a:xfrm>
            <a:off x="1981200" y="1025525"/>
            <a:ext cx="8077200" cy="480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15000"/>
              </a:lnSpc>
            </a:pPr>
            <a:r>
              <a:rPr lang="en-US" altLang="en-US" sz="1600" b="1">
                <a:solidFill>
                  <a:srgbClr val="000000"/>
                </a:solidFill>
                <a:ea typeface="Calibri" panose="020F0502020204030204" pitchFamily="34" charset="0"/>
                <a:cs typeface="Arial" panose="020B0604020202020204" pitchFamily="34" charset="0"/>
              </a:rPr>
              <a:t>Lauren’s Promise continued</a:t>
            </a:r>
            <a:endParaRPr lang="en-US" altLang="en-US">
              <a:solidFill>
                <a:srgbClr val="000000"/>
              </a:solidFill>
              <a:ea typeface="Calibri" panose="020F0502020204030204" pitchFamily="34" charset="0"/>
              <a:cs typeface="Arial" panose="020B0604020202020204" pitchFamily="34" charset="0"/>
            </a:endParaRPr>
          </a:p>
          <a:p>
            <a:pPr>
              <a:lnSpc>
                <a:spcPct val="115000"/>
              </a:lnSpc>
            </a:pPr>
            <a:r>
              <a:rPr lang="en-US" altLang="en-US">
                <a:solidFill>
                  <a:srgbClr val="000000"/>
                </a:solidFill>
                <a:ea typeface="Calibri" panose="020F0502020204030204" pitchFamily="34" charset="0"/>
                <a:cs typeface="Arial" panose="020B0604020202020204" pitchFamily="34" charset="0"/>
              </a:rPr>
              <a:t>You can also speak to a victim advocate, a medical provider, or counselor confidentially about your concerns. Advocates help survivors of crime determine their own needs in regards to their physical and emotional health, reporting options, and academic concerns. At no cost, advocates connect survivors to campus and community services, and provide accompaniment to important appointments Key Policies Reminder July 25, 2022 Page 9 (court, hospital, and police) and support throughout the process. For a list of confidential victim advocates and medical providers, please visit CCR Resources. </a:t>
            </a:r>
            <a:endParaRPr lang="en-US" altLang="en-US" sz="1600">
              <a:solidFill>
                <a:srgbClr val="000000"/>
              </a:solidFill>
              <a:ea typeface="Calibri" panose="020F0502020204030204" pitchFamily="34" charset="0"/>
              <a:cs typeface="Arial" panose="020B0604020202020204" pitchFamily="34" charset="0"/>
            </a:endParaRPr>
          </a:p>
          <a:p>
            <a:pPr>
              <a:lnSpc>
                <a:spcPct val="115000"/>
              </a:lnSpc>
            </a:pPr>
            <a:r>
              <a:rPr lang="en-US" altLang="en-US">
                <a:solidFill>
                  <a:srgbClr val="000000"/>
                </a:solidFill>
                <a:ea typeface="Calibri" panose="020F0502020204030204" pitchFamily="34" charset="0"/>
                <a:cs typeface="Arial" panose="020B0604020202020204" pitchFamily="34" charset="0"/>
              </a:rPr>
              <a:t> </a:t>
            </a:r>
            <a:endParaRPr lang="en-US" altLang="en-US" sz="1600">
              <a:solidFill>
                <a:srgbClr val="000000"/>
              </a:solidFill>
              <a:ea typeface="Calibri" panose="020F0502020204030204" pitchFamily="34" charset="0"/>
              <a:cs typeface="Arial" panose="020B0604020202020204" pitchFamily="34" charset="0"/>
            </a:endParaRPr>
          </a:p>
          <a:p>
            <a:pPr>
              <a:lnSpc>
                <a:spcPct val="115000"/>
              </a:lnSpc>
            </a:pPr>
            <a:r>
              <a:rPr lang="en-US" altLang="en-US">
                <a:solidFill>
                  <a:srgbClr val="000000"/>
                </a:solidFill>
                <a:ea typeface="Calibri" panose="020F0502020204030204" pitchFamily="34" charset="0"/>
                <a:cs typeface="Arial" panose="020B0604020202020204" pitchFamily="34" charset="0"/>
              </a:rPr>
              <a:t>WSU Police Department (WSU PD) officers and campus security will treat victims of sexual assault, domestic violence, stalking, hate crimes, and other crimes with respect and dignity. WSU PD, campus security departments, CCR, and victim advocates can also help you with safety planning.</a:t>
            </a:r>
            <a:endParaRPr lang="en-US" altLang="en-US" sz="1600">
              <a:solidFill>
                <a:srgbClr val="000000"/>
              </a:solidFill>
              <a:ea typeface="Calibri" panose="020F050202020403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E06FB2CF-EC11-015C-FD7D-3B9E17CC5A43}"/>
              </a:ext>
            </a:extLst>
          </p:cNvPr>
          <p:cNvSpPr>
            <a:spLocks noChangeArrowheads="1"/>
          </p:cNvSpPr>
          <p:nvPr/>
        </p:nvSpPr>
        <p:spPr bwMode="auto">
          <a:xfrm>
            <a:off x="1938339" y="1455739"/>
            <a:ext cx="8448675"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u="sng">
                <a:solidFill>
                  <a:srgbClr val="000000"/>
                </a:solidFill>
                <a:latin typeface="Arial" panose="020B0604020202020204" pitchFamily="34" charset="0"/>
                <a:ea typeface="Times New Roman" panose="02020603050405020304" pitchFamily="18" charset="0"/>
                <a:cs typeface="Arial" panose="020B0604020202020204" pitchFamily="34" charset="0"/>
              </a:rPr>
              <a:t>Safety and Emergency Notification</a:t>
            </a:r>
            <a:r>
              <a:rPr lang="en-US" altLang="en-US" b="1">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altLang="en-US">
                <a:solidFill>
                  <a:srgbClr val="000000"/>
                </a:solidFill>
                <a:latin typeface="Arial" panose="020B0604020202020204" pitchFamily="34" charset="0"/>
                <a:ea typeface="Times New Roman" panose="02020603050405020304" pitchFamily="18" charset="0"/>
                <a:cs typeface="Arial" panose="020B0604020202020204" pitchFamily="34" charset="0"/>
              </a:rPr>
              <a:t>Please sign up for emergency alerts on your account at </a:t>
            </a:r>
            <a:r>
              <a:rPr lang="en-US" altLang="en-US" i="1">
                <a:solidFill>
                  <a:srgbClr val="000000"/>
                </a:solidFill>
                <a:latin typeface="Arial" panose="020B0604020202020204" pitchFamily="34" charset="0"/>
                <a:ea typeface="Times New Roman" panose="02020603050405020304" pitchFamily="18" charset="0"/>
                <a:cs typeface="Arial" panose="020B0604020202020204" pitchFamily="34" charset="0"/>
              </a:rPr>
              <a:t>MyWSU</a:t>
            </a:r>
            <a:r>
              <a:rPr lang="en-US" altLang="en-US">
                <a:solidFill>
                  <a:srgbClr val="000000"/>
                </a:solidFill>
                <a:latin typeface="Arial" panose="020B0604020202020204" pitchFamily="34" charset="0"/>
                <a:ea typeface="Times New Roman" panose="02020603050405020304" pitchFamily="18" charset="0"/>
                <a:cs typeface="Arial" panose="020B0604020202020204" pitchFamily="34" charset="0"/>
              </a:rPr>
              <a:t> to receive notification regarding campus emergencies (including campus closures).  Click Update Now! Under “Tri-Cities Emergency Info” to register for notification by text message, e-mail, telephone, or any combination of the three. Providing multiple contact methods will help ensure you receive notifications in a timely manner, and your information will </a:t>
            </a:r>
            <a:r>
              <a:rPr lang="en-US" altLang="en-US" u="sng">
                <a:solidFill>
                  <a:srgbClr val="000000"/>
                </a:solidFill>
                <a:latin typeface="Arial" panose="020B0604020202020204" pitchFamily="34" charset="0"/>
                <a:ea typeface="Times New Roman" panose="02020603050405020304" pitchFamily="18" charset="0"/>
                <a:cs typeface="Arial" panose="020B0604020202020204" pitchFamily="34" charset="0"/>
              </a:rPr>
              <a:t>NOT</a:t>
            </a:r>
            <a:r>
              <a:rPr lang="en-US" altLang="en-US">
                <a:solidFill>
                  <a:srgbClr val="000000"/>
                </a:solidFill>
                <a:latin typeface="Arial" panose="020B0604020202020204" pitchFamily="34" charset="0"/>
                <a:ea typeface="Times New Roman" panose="02020603050405020304" pitchFamily="18" charset="0"/>
                <a:cs typeface="Arial" panose="020B0604020202020204" pitchFamily="34" charset="0"/>
              </a:rPr>
              <a:t> be used for any other purpose. The following video is available to learn about WSU Tri-Cities’ safety and emergency protocols:</a:t>
            </a:r>
          </a:p>
          <a:p>
            <a:pPr eaLnBrk="1" hangingPunct="1">
              <a:lnSpc>
                <a:spcPct val="100000"/>
              </a:lnSpc>
              <a:spcBef>
                <a:spcPct val="0"/>
              </a:spcBef>
              <a:buFontTx/>
              <a:buNone/>
            </a:pPr>
            <a:r>
              <a:rPr lang="en-US" altLang="en-US" u="sng">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https://www.youtube.com/watch?v=WClaZzSvao4&amp;feature=youtu.be</a:t>
            </a:r>
            <a:r>
              <a:rPr lang="en-US" altLang="en-US" u="sng">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altLang="en-US" sz="270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eaLnBrk="1" hangingPunct="1">
              <a:lnSpc>
                <a:spcPct val="100000"/>
              </a:lnSpc>
              <a:spcBef>
                <a:spcPct val="0"/>
              </a:spcBef>
              <a:buFontTx/>
              <a:buNone/>
            </a:pPr>
            <a:r>
              <a:rPr lang="en-US" altLang="en-US">
                <a:solidFill>
                  <a:srgbClr val="000000"/>
                </a:solidFill>
                <a:latin typeface="Arial" panose="020B0604020202020204" pitchFamily="34" charset="0"/>
                <a:ea typeface="Times New Roman" panose="02020603050405020304" pitchFamily="18" charset="0"/>
                <a:cs typeface="Arial" panose="020B0604020202020204" pitchFamily="34" charset="0"/>
              </a:rPr>
              <a:t>For more information on this subject, campus safety and related topics please view the </a:t>
            </a:r>
            <a:r>
              <a:rPr lang="en-US" altLang="en-US" u="sng">
                <a:solidFill>
                  <a:srgbClr val="000000"/>
                </a:solidFill>
                <a:latin typeface="Arial" panose="020B0604020202020204" pitchFamily="34" charset="0"/>
                <a:ea typeface="Times New Roman" panose="02020603050405020304" pitchFamily="18" charset="0"/>
                <a:cs typeface="Arial" panose="020B0604020202020204" pitchFamily="34" charset="0"/>
                <a:hlinkClick r:id="rId3"/>
              </a:rPr>
              <a:t>WSU safety portal</a:t>
            </a:r>
            <a:endParaRPr lang="en-US" altLang="en-US" sz="270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2">
            <a:extLst>
              <a:ext uri="{FF2B5EF4-FFF2-40B4-BE49-F238E27FC236}">
                <a16:creationId xmlns:a16="http://schemas.microsoft.com/office/drawing/2014/main" id="{F65CB54C-863B-6E94-1782-DDAE089FDA57}"/>
              </a:ext>
            </a:extLst>
          </p:cNvPr>
          <p:cNvSpPr txBox="1">
            <a:spLocks noChangeArrowheads="1"/>
          </p:cNvSpPr>
          <p:nvPr/>
        </p:nvSpPr>
        <p:spPr bwMode="auto">
          <a:xfrm>
            <a:off x="1935164" y="1028700"/>
            <a:ext cx="832167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u="sng">
                <a:solidFill>
                  <a:srgbClr val="000000"/>
                </a:solidFill>
                <a:latin typeface="Arial" panose="020B0604020202020204" pitchFamily="34" charset="0"/>
                <a:cs typeface="Arial" panose="020B0604020202020204" pitchFamily="34" charset="0"/>
              </a:rPr>
              <a:t>Student Support Services</a:t>
            </a:r>
            <a:r>
              <a:rPr lang="en-US" altLang="en-US" sz="1800">
                <a:solidFill>
                  <a:srgbClr val="000000"/>
                </a:solidFill>
                <a:latin typeface="Arial" panose="020B0604020202020204" pitchFamily="34" charset="0"/>
                <a:cs typeface="Arial" panose="020B0604020202020204" pitchFamily="34" charset="0"/>
              </a:rPr>
              <a:t>: </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Academic success can be challenging if you have trouble meeting basic needs like safe shelter, sleep, and nutrition. If you have difficulty affording groceries or accessing sufficient food to eat every day, lack a safe and stable place to live, have an emergency, or just need support, I urge you to contact Student Support Services at 509-372-7433 and review the list of services available on the Student Support Services website. If you have a friend who needs support, consider filling out a Cougar Cares form.</a:t>
            </a:r>
          </a:p>
          <a:p>
            <a:pPr eaLnBrk="1" hangingPunct="1">
              <a:lnSpc>
                <a:spcPct val="100000"/>
              </a:lnSpc>
              <a:spcBef>
                <a:spcPct val="0"/>
              </a:spcBef>
              <a:buFontTx/>
              <a:buNone/>
            </a:pPr>
            <a:endParaRPr lang="en-US" altLang="en-US" sz="1800">
              <a:solidFill>
                <a:srgbClr val="000000"/>
              </a:solidFill>
              <a:latin typeface="Arial" panose="020B0604020202020204" pitchFamily="34" charset="0"/>
              <a:cs typeface="Arial" panose="020B0604020202020204" pitchFamily="34" charset="0"/>
            </a:endParaRP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The Student Care Network serves the entire WSU system to provide individualized student support, access to resources, and general student assistance. A list of services available on the Student Support Services website.  If you have a friend who needs support, consider filling out a Cougar Cares. You may also make a Student Care Network referral at https://studentcare.wsu.edu/ or contact the Tri-Cities campus Student Care Co-Chairs in Floyd 269,Vice Chancellor Anna Plemons, aplemons@wsu.edu and Director Jordyn Creighton, jordyn.creighton@wsu.edu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2">
            <a:extLst>
              <a:ext uri="{FF2B5EF4-FFF2-40B4-BE49-F238E27FC236}">
                <a16:creationId xmlns:a16="http://schemas.microsoft.com/office/drawing/2014/main" id="{AE62E7EA-D59A-D999-5952-24FC3D41916F}"/>
              </a:ext>
            </a:extLst>
          </p:cNvPr>
          <p:cNvSpPr txBox="1">
            <a:spLocks noChangeArrowheads="1"/>
          </p:cNvSpPr>
          <p:nvPr/>
        </p:nvSpPr>
        <p:spPr bwMode="auto">
          <a:xfrm>
            <a:off x="1790700" y="1866900"/>
            <a:ext cx="8610600"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05000"/>
              </a:lnSpc>
              <a:spcAft>
                <a:spcPts val="800"/>
              </a:spcAft>
            </a:pPr>
            <a:r>
              <a:rPr lang="en-US" altLang="en-US" sz="1600" b="1">
                <a:ea typeface="Times New Roman" panose="02020603050405020304" pitchFamily="18" charset="0"/>
                <a:cs typeface="Arial" panose="020B0604020202020204" pitchFamily="34" charset="0"/>
              </a:rPr>
              <a:t>7. Safety and Emergency Notifications: </a:t>
            </a:r>
          </a:p>
          <a:p>
            <a:pPr>
              <a:lnSpc>
                <a:spcPct val="105000"/>
              </a:lnSpc>
              <a:spcAft>
                <a:spcPts val="800"/>
              </a:spcAft>
            </a:pPr>
            <a:r>
              <a:rPr lang="en-US" altLang="en-US" sz="1600">
                <a:ea typeface="Times New Roman" panose="02020603050405020304" pitchFamily="18" charset="0"/>
                <a:cs typeface="Arial" panose="020B0604020202020204" pitchFamily="34" charset="0"/>
              </a:rPr>
              <a:t>Classroom and campus safety are of paramount importance at Washington State University and are the shared responsibility of the entire campus population. WSU urges students to follow the “Alert, Assess, Act,” protocol for all types of emergencies and the “Run, Hide, Fight” response for an active shooter incident. Remain ALERT (through direct observation or emergency notification), ASSESS your specific situation, and ACT in the most appropriate way to assure your own safety (and the safety of others if you are able).</a:t>
            </a:r>
            <a:endParaRPr lang="en-US" altLang="en-US" sz="1400">
              <a:ea typeface="Calibri" panose="020F0502020204030204" pitchFamily="34" charset="0"/>
              <a:cs typeface="Arial" panose="020B0604020202020204" pitchFamily="34" charset="0"/>
            </a:endParaRPr>
          </a:p>
          <a:p>
            <a:pPr>
              <a:lnSpc>
                <a:spcPct val="105000"/>
              </a:lnSpc>
              <a:spcAft>
                <a:spcPts val="800"/>
              </a:spcAft>
            </a:pPr>
            <a:r>
              <a:rPr lang="en-US" altLang="en-US" sz="1600">
                <a:ea typeface="Calibri" panose="020F0502020204030204" pitchFamily="34" charset="0"/>
                <a:cs typeface="Arial" panose="020B0604020202020204" pitchFamily="34" charset="0"/>
              </a:rPr>
              <a:t>Please sign up for emergency alerts on your account at MyWSU. For more information on this subject, campus safety, and related topics, please view the FBI’s Run, Hide, Fight video and visit the WSU safety portal. </a:t>
            </a:r>
            <a:endParaRPr lang="en-US" altLang="en-US" sz="1400">
              <a:ea typeface="Calibri" panose="020F0502020204030204" pitchFamily="34" charset="0"/>
              <a:cs typeface="Arial" panose="020B0604020202020204" pitchFamily="34" charset="0"/>
            </a:endParaRPr>
          </a:p>
          <a:p>
            <a:pPr>
              <a:lnSpc>
                <a:spcPct val="105000"/>
              </a:lnSpc>
              <a:spcAft>
                <a:spcPts val="800"/>
              </a:spcAft>
            </a:pPr>
            <a:r>
              <a:rPr lang="en-US" altLang="en-US" sz="1600">
                <a:ea typeface="Calibri" panose="020F0502020204030204" pitchFamily="34" charset="0"/>
                <a:cs typeface="Arial" panose="020B0604020202020204" pitchFamily="34" charset="0"/>
              </a:rPr>
              <a:t>Full details can be found at </a:t>
            </a:r>
            <a:r>
              <a:rPr lang="en-US" altLang="en-US" sz="1600" u="sng">
                <a:solidFill>
                  <a:srgbClr val="0000FF"/>
                </a:solidFill>
                <a:ea typeface="Calibri" panose="020F0502020204030204" pitchFamily="34" charset="0"/>
                <a:cs typeface="Arial" panose="020B0604020202020204" pitchFamily="34" charset="0"/>
                <a:hlinkClick r:id="rId2"/>
              </a:rPr>
              <a:t>https://provost.wsu.edu/classroom-safety/</a:t>
            </a:r>
            <a:r>
              <a:rPr lang="en-US" altLang="en-US" sz="1600">
                <a:ea typeface="Calibri" panose="020F0502020204030204" pitchFamily="34" charset="0"/>
                <a:cs typeface="Arial" panose="020B0604020202020204" pitchFamily="34" charset="0"/>
              </a:rPr>
              <a:t>.</a:t>
            </a:r>
            <a:endParaRPr lang="en-US" altLang="en-US" sz="1400">
              <a:ea typeface="Calibri" panose="020F050202020403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2">
            <a:extLst>
              <a:ext uri="{FF2B5EF4-FFF2-40B4-BE49-F238E27FC236}">
                <a16:creationId xmlns:a16="http://schemas.microsoft.com/office/drawing/2014/main" id="{4A3E4F10-9DBE-49EF-7434-BB328CB72CC1}"/>
              </a:ext>
            </a:extLst>
          </p:cNvPr>
          <p:cNvSpPr txBox="1">
            <a:spLocks noChangeArrowheads="1"/>
          </p:cNvSpPr>
          <p:nvPr/>
        </p:nvSpPr>
        <p:spPr bwMode="auto">
          <a:xfrm>
            <a:off x="3429000" y="457200"/>
            <a:ext cx="4800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a:solidFill>
                  <a:srgbClr val="000000"/>
                </a:solidFill>
                <a:ea typeface="Times New Roman" panose="02020603050405020304" pitchFamily="18" charset="0"/>
                <a:cs typeface="Arial" panose="020B0604020202020204" pitchFamily="34" charset="0"/>
              </a:rPr>
              <a:t>Safety and Emergency Notifications continued: </a:t>
            </a:r>
            <a:endParaRPr lang="en-US" altLang="en-US"/>
          </a:p>
        </p:txBody>
      </p:sp>
      <p:sp>
        <p:nvSpPr>
          <p:cNvPr id="23555" name="TextBox 4">
            <a:extLst>
              <a:ext uri="{FF2B5EF4-FFF2-40B4-BE49-F238E27FC236}">
                <a16:creationId xmlns:a16="http://schemas.microsoft.com/office/drawing/2014/main" id="{19BEA75E-4CC3-2996-BC5E-3F2D39152E09}"/>
              </a:ext>
            </a:extLst>
          </p:cNvPr>
          <p:cNvSpPr txBox="1">
            <a:spLocks noChangeArrowheads="1"/>
          </p:cNvSpPr>
          <p:nvPr/>
        </p:nvSpPr>
        <p:spPr bwMode="auto">
          <a:xfrm>
            <a:off x="1905000" y="1063625"/>
            <a:ext cx="8610600" cy="473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05000"/>
              </a:lnSpc>
              <a:spcAft>
                <a:spcPts val="800"/>
              </a:spcAft>
            </a:pPr>
            <a:r>
              <a:rPr lang="en-US" altLang="en-US">
                <a:ea typeface="Times New Roman" panose="02020603050405020304" pitchFamily="18" charset="0"/>
                <a:cs typeface="Arial" panose="020B0604020202020204" pitchFamily="34" charset="0"/>
              </a:rPr>
              <a:t>Emergency Evacuations: If the alarm sounds, everyone must leave the building. Try to stay together. Your instructor will be the last one to exit the room, close the door(s), and direct you to the assembly areas. If any student is unable to evacuate, please notify immediately the evacuation coordinator (who will be wearing a green vest. The assembly areas are:</a:t>
            </a:r>
            <a:endParaRPr lang="en-US" altLang="en-US" sz="1600">
              <a:ea typeface="Calibri" panose="020F0502020204030204" pitchFamily="34" charset="0"/>
              <a:cs typeface="Arial" panose="020B0604020202020204" pitchFamily="34" charset="0"/>
            </a:endParaRPr>
          </a:p>
          <a:p>
            <a:pPr lvl="1">
              <a:lnSpc>
                <a:spcPct val="105000"/>
              </a:lnSpc>
              <a:spcAft>
                <a:spcPts val="800"/>
              </a:spcAft>
              <a:buFont typeface="Calibri Light" panose="020F0302020204030204" pitchFamily="34" charset="0"/>
              <a:buAutoNum type="arabicPeriod"/>
            </a:pPr>
            <a:r>
              <a:rPr lang="en-US" altLang="en-US">
                <a:ea typeface="Times New Roman" panose="02020603050405020304" pitchFamily="18" charset="0"/>
                <a:cs typeface="Arial" panose="020B0604020202020204" pitchFamily="34" charset="0"/>
              </a:rPr>
              <a:t>East/Floyd/BSEL: the blue emergency pole located directly south of the BSEL sidewalk, parking row 6.</a:t>
            </a:r>
            <a:endParaRPr lang="en-US" altLang="en-US" sz="1600">
              <a:ea typeface="Calibri" panose="020F0502020204030204" pitchFamily="34" charset="0"/>
              <a:cs typeface="Arial" panose="020B0604020202020204" pitchFamily="34" charset="0"/>
            </a:endParaRPr>
          </a:p>
          <a:p>
            <a:pPr lvl="1">
              <a:lnSpc>
                <a:spcPct val="105000"/>
              </a:lnSpc>
              <a:spcAft>
                <a:spcPts val="800"/>
              </a:spcAft>
              <a:buFont typeface="Calibri Light" panose="020F0302020204030204" pitchFamily="34" charset="0"/>
              <a:buAutoNum type="arabicPeriod"/>
            </a:pPr>
            <a:r>
              <a:rPr lang="en-US" altLang="en-US">
                <a:ea typeface="Times New Roman" panose="02020603050405020304" pitchFamily="18" charset="0"/>
                <a:cs typeface="Arial" panose="020B0604020202020204" pitchFamily="34" charset="0"/>
              </a:rPr>
              <a:t>CIC and Collaboration Hall: blue emergency pole in row 1, directly down the diagonal sidewalk from the main entrance.</a:t>
            </a:r>
            <a:endParaRPr lang="en-US" altLang="en-US" sz="1600">
              <a:ea typeface="Calibri" panose="020F0502020204030204" pitchFamily="34" charset="0"/>
              <a:cs typeface="Arial" panose="020B0604020202020204" pitchFamily="34" charset="0"/>
            </a:endParaRPr>
          </a:p>
          <a:p>
            <a:pPr lvl="1">
              <a:lnSpc>
                <a:spcPct val="105000"/>
              </a:lnSpc>
              <a:spcAft>
                <a:spcPts val="800"/>
              </a:spcAft>
              <a:buFont typeface="Calibri Light" panose="020F0302020204030204" pitchFamily="34" charset="0"/>
              <a:buAutoNum type="arabicPeriod"/>
            </a:pPr>
            <a:r>
              <a:rPr lang="en-US" altLang="en-US">
                <a:ea typeface="Times New Roman" panose="02020603050405020304" pitchFamily="18" charset="0"/>
                <a:cs typeface="Arial" panose="020B0604020202020204" pitchFamily="34" charset="0"/>
              </a:rPr>
              <a:t>Wine Science Center: the WSU sign at the corner of University &amp; George Washington Way</a:t>
            </a:r>
            <a:endParaRPr lang="en-US" altLang="en-US" sz="1600">
              <a:ea typeface="Calibri" panose="020F0502020204030204" pitchFamily="34" charset="0"/>
              <a:cs typeface="Arial" panose="020B0604020202020204" pitchFamily="34" charset="0"/>
            </a:endParaRPr>
          </a:p>
          <a:p>
            <a:pPr lvl="1">
              <a:lnSpc>
                <a:spcPct val="105000"/>
              </a:lnSpc>
              <a:spcAft>
                <a:spcPts val="800"/>
              </a:spcAft>
              <a:buFont typeface="Calibri Light" panose="020F0302020204030204" pitchFamily="34" charset="0"/>
              <a:buAutoNum type="arabicPeriod"/>
            </a:pPr>
            <a:r>
              <a:rPr lang="en-US" altLang="en-US">
                <a:ea typeface="Times New Roman" panose="02020603050405020304" pitchFamily="18" charset="0"/>
                <a:cs typeface="Arial" panose="020B0604020202020204" pitchFamily="34" charset="0"/>
              </a:rPr>
              <a:t>ICB: south edge of parking lot</a:t>
            </a:r>
            <a:endParaRPr lang="en-US" altLang="en-US" sz="1600">
              <a:ea typeface="Calibri" panose="020F0502020204030204" pitchFamily="34" charset="0"/>
              <a:cs typeface="Arial" panose="020B0604020202020204" pitchFamily="34" charset="0"/>
            </a:endParaRPr>
          </a:p>
          <a:p>
            <a:pPr lvl="1">
              <a:lnSpc>
                <a:spcPct val="105000"/>
              </a:lnSpc>
              <a:spcAft>
                <a:spcPts val="800"/>
              </a:spcAft>
              <a:buFont typeface="Calibri Light" panose="020F0302020204030204" pitchFamily="34" charset="0"/>
              <a:buAutoNum type="arabicPeriod"/>
            </a:pPr>
            <a:r>
              <a:rPr lang="en-US" altLang="en-US">
                <a:ea typeface="Times New Roman" panose="02020603050405020304" pitchFamily="18" charset="0"/>
                <a:cs typeface="Arial" panose="020B0604020202020204" pitchFamily="34" charset="0"/>
              </a:rPr>
              <a:t>Nursing: southeast corner of parking lot, near Chapala Express</a:t>
            </a:r>
            <a:endParaRPr lang="en-US" altLang="en-US" sz="1600">
              <a:ea typeface="Calibri" panose="020F0502020204030204" pitchFamily="34" charset="0"/>
              <a:cs typeface="Arial" panose="020B0604020202020204" pitchFamily="34" charset="0"/>
            </a:endParaRPr>
          </a:p>
          <a:p>
            <a:pPr lvl="1">
              <a:lnSpc>
                <a:spcPct val="105000"/>
              </a:lnSpc>
              <a:spcAft>
                <a:spcPts val="800"/>
              </a:spcAft>
              <a:buFont typeface="Calibri Light" panose="020F0302020204030204" pitchFamily="34" charset="0"/>
              <a:buAutoNum type="arabicPeriod"/>
            </a:pPr>
            <a:r>
              <a:rPr lang="en-US" altLang="en-US">
                <a:ea typeface="Times New Roman" panose="02020603050405020304" pitchFamily="18" charset="0"/>
                <a:cs typeface="Arial" panose="020B0604020202020204" pitchFamily="34" charset="0"/>
              </a:rPr>
              <a:t>Student Union Building: Rotary Stage</a:t>
            </a:r>
            <a:endParaRPr lang="en-US" altLang="en-US" sz="1600">
              <a:ea typeface="Calibri" panose="020F050202020403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F47E13-5FD1-4A0E-D1C2-F46E00AB5BDA}"/>
              </a:ext>
            </a:extLst>
          </p:cNvPr>
          <p:cNvSpPr txBox="1"/>
          <p:nvPr/>
        </p:nvSpPr>
        <p:spPr>
          <a:xfrm>
            <a:off x="1905000" y="706438"/>
            <a:ext cx="8305800" cy="4497898"/>
          </a:xfrm>
          <a:prstGeom prst="rect">
            <a:avLst/>
          </a:prstGeom>
          <a:noFill/>
        </p:spPr>
        <p:txBody>
          <a:bodyPr>
            <a:spAutoFit/>
          </a:bodyPr>
          <a:lstStyle/>
          <a:p>
            <a:pPr>
              <a:lnSpc>
                <a:spcPct val="115000"/>
              </a:lnSpc>
              <a:defRPr/>
            </a:pPr>
            <a:r>
              <a:rPr lang="en-US" b="1" dirty="0">
                <a:ea typeface="Calibri" panose="020F0502020204030204" pitchFamily="34" charset="0"/>
                <a:cs typeface="Arial" panose="020B0604020202020204" pitchFamily="34" charset="0"/>
              </a:rPr>
              <a:t>8.</a:t>
            </a:r>
            <a:r>
              <a:rPr lang="en-US" b="1" dirty="0">
                <a:ea typeface="Times New Roman" panose="02020603050405020304" pitchFamily="18" charset="0"/>
                <a:cs typeface="Arial" panose="020B0604020202020204" pitchFamily="34" charset="0"/>
              </a:rPr>
              <a:t> Student Support Services: </a:t>
            </a:r>
            <a:endParaRPr lang="en-US" sz="1600" dirty="0">
              <a:ea typeface="Calibri" panose="020F0502020204030204" pitchFamily="34" charset="0"/>
              <a:cs typeface="Arial" panose="020B0604020202020204" pitchFamily="34" charset="0"/>
            </a:endParaRPr>
          </a:p>
          <a:p>
            <a:pPr>
              <a:lnSpc>
                <a:spcPct val="115000"/>
              </a:lnSpc>
              <a:defRPr/>
            </a:pPr>
            <a:r>
              <a:rPr lang="en-US" dirty="0">
                <a:ea typeface="Times New Roman" panose="02020603050405020304" pitchFamily="18" charset="0"/>
                <a:cs typeface="Arial" panose="020B0604020202020204" pitchFamily="34" charset="0"/>
              </a:rPr>
              <a:t>Academic success can be challenging if you have trouble meeting basic needs like safe shelter, sleep, and nutrition. If you have difficulty affording groceries or accessing sufficient food to eat every day, lack a safe and stable place to live, have an emergency, or just need support, I urge you to contact Student Support Services at 509-372-7433 and review the list of services available on the </a:t>
            </a:r>
            <a:r>
              <a:rPr lang="en-US" dirty="0">
                <a:solidFill>
                  <a:srgbClr val="0000FF"/>
                </a:solidFill>
                <a:ea typeface="Times New Roman" panose="02020603050405020304" pitchFamily="18" charset="0"/>
                <a:cs typeface="Arial" panose="020B0604020202020204" pitchFamily="34" charset="0"/>
                <a:hlinkClick r:id="rId2"/>
              </a:rPr>
              <a:t>Student Support Services website</a:t>
            </a:r>
            <a:r>
              <a:rPr lang="en-US" dirty="0">
                <a:ea typeface="Times New Roman" panose="02020603050405020304" pitchFamily="18" charset="0"/>
                <a:cs typeface="Arial" panose="020B0604020202020204" pitchFamily="34" charset="0"/>
              </a:rPr>
              <a:t>. If you have a friend who needs support, consider filling out a </a:t>
            </a:r>
            <a:r>
              <a:rPr lang="en-US" dirty="0">
                <a:solidFill>
                  <a:srgbClr val="0000FF"/>
                </a:solidFill>
                <a:ea typeface="Times New Roman" panose="02020603050405020304" pitchFamily="18" charset="0"/>
                <a:cs typeface="Arial" panose="020B0604020202020204" pitchFamily="34" charset="0"/>
                <a:hlinkClick r:id="rId3"/>
              </a:rPr>
              <a:t>Cougar Cares</a:t>
            </a:r>
            <a:r>
              <a:rPr lang="en-US" dirty="0">
                <a:ea typeface="Times New Roman" panose="02020603050405020304" pitchFamily="18" charset="0"/>
                <a:cs typeface="Arial" panose="020B0604020202020204" pitchFamily="34" charset="0"/>
              </a:rPr>
              <a:t> </a:t>
            </a:r>
            <a:endParaRPr lang="en-US" sz="1600" dirty="0">
              <a:ea typeface="Calibri" panose="020F0502020204030204" pitchFamily="34" charset="0"/>
              <a:cs typeface="Arial" panose="020B0604020202020204" pitchFamily="34" charset="0"/>
            </a:endParaRPr>
          </a:p>
          <a:p>
            <a:pPr>
              <a:lnSpc>
                <a:spcPct val="115000"/>
              </a:lnSpc>
              <a:defRPr/>
            </a:pPr>
            <a:r>
              <a:rPr lang="en-US" sz="1600" dirty="0">
                <a:ea typeface="Times New Roman" panose="02020603050405020304" pitchFamily="18" charset="0"/>
                <a:cs typeface="Arial" panose="020B0604020202020204" pitchFamily="34" charset="0"/>
              </a:rPr>
              <a:t>The Student Care Network serves the entire WSU system to provide individualized</a:t>
            </a:r>
            <a:r>
              <a:rPr lang="en-US" sz="1600" spc="5" dirty="0">
                <a:ea typeface="Times New Roman" panose="02020603050405020304" pitchFamily="18" charset="0"/>
                <a:cs typeface="Arial" panose="020B0604020202020204" pitchFamily="34" charset="0"/>
              </a:rPr>
              <a:t> </a:t>
            </a:r>
            <a:r>
              <a:rPr lang="en-US" sz="1600" dirty="0">
                <a:ea typeface="Times New Roman" panose="02020603050405020304" pitchFamily="18" charset="0"/>
                <a:cs typeface="Arial" panose="020B0604020202020204" pitchFamily="34" charset="0"/>
              </a:rPr>
              <a:t>student</a:t>
            </a:r>
            <a:r>
              <a:rPr lang="en-US" sz="1600" spc="15" dirty="0">
                <a:ea typeface="Times New Roman" panose="02020603050405020304" pitchFamily="18" charset="0"/>
                <a:cs typeface="Arial" panose="020B0604020202020204" pitchFamily="34" charset="0"/>
              </a:rPr>
              <a:t> </a:t>
            </a:r>
            <a:r>
              <a:rPr lang="en-US" sz="1600" dirty="0">
                <a:ea typeface="Times New Roman" panose="02020603050405020304" pitchFamily="18" charset="0"/>
                <a:cs typeface="Arial" panose="020B0604020202020204" pitchFamily="34" charset="0"/>
              </a:rPr>
              <a:t>support,</a:t>
            </a:r>
            <a:r>
              <a:rPr lang="en-US" sz="1600" spc="20" dirty="0">
                <a:ea typeface="Times New Roman" panose="02020603050405020304" pitchFamily="18" charset="0"/>
                <a:cs typeface="Arial" panose="020B0604020202020204" pitchFamily="34" charset="0"/>
              </a:rPr>
              <a:t> </a:t>
            </a:r>
            <a:r>
              <a:rPr lang="en-US" sz="1600" dirty="0">
                <a:ea typeface="Times New Roman" panose="02020603050405020304" pitchFamily="18" charset="0"/>
                <a:cs typeface="Arial" panose="020B0604020202020204" pitchFamily="34" charset="0"/>
              </a:rPr>
              <a:t>access</a:t>
            </a:r>
            <a:r>
              <a:rPr lang="en-US" sz="1600" spc="20" dirty="0">
                <a:ea typeface="Times New Roman" panose="02020603050405020304" pitchFamily="18" charset="0"/>
                <a:cs typeface="Arial" panose="020B0604020202020204" pitchFamily="34" charset="0"/>
              </a:rPr>
              <a:t> </a:t>
            </a:r>
            <a:r>
              <a:rPr lang="en-US" sz="1600" dirty="0">
                <a:ea typeface="Times New Roman" panose="02020603050405020304" pitchFamily="18" charset="0"/>
                <a:cs typeface="Arial" panose="020B0604020202020204" pitchFamily="34" charset="0"/>
              </a:rPr>
              <a:t>to</a:t>
            </a:r>
            <a:r>
              <a:rPr lang="en-US" sz="1600" spc="25" dirty="0">
                <a:ea typeface="Times New Roman" panose="02020603050405020304" pitchFamily="18" charset="0"/>
                <a:cs typeface="Arial" panose="020B0604020202020204" pitchFamily="34" charset="0"/>
              </a:rPr>
              <a:t> </a:t>
            </a:r>
            <a:r>
              <a:rPr lang="en-US" sz="1600" dirty="0">
                <a:ea typeface="Times New Roman" panose="02020603050405020304" pitchFamily="18" charset="0"/>
                <a:cs typeface="Arial" panose="020B0604020202020204" pitchFamily="34" charset="0"/>
              </a:rPr>
              <a:t>resources,</a:t>
            </a:r>
            <a:r>
              <a:rPr lang="en-US" sz="1600" spc="15" dirty="0">
                <a:ea typeface="Times New Roman" panose="02020603050405020304" pitchFamily="18" charset="0"/>
                <a:cs typeface="Arial" panose="020B0604020202020204" pitchFamily="34" charset="0"/>
              </a:rPr>
              <a:t> </a:t>
            </a:r>
            <a:r>
              <a:rPr lang="en-US" sz="1600" dirty="0">
                <a:ea typeface="Times New Roman" panose="02020603050405020304" pitchFamily="18" charset="0"/>
                <a:cs typeface="Arial" panose="020B0604020202020204" pitchFamily="34" charset="0"/>
              </a:rPr>
              <a:t>and</a:t>
            </a:r>
            <a:r>
              <a:rPr lang="en-US" sz="1600" spc="25" dirty="0">
                <a:ea typeface="Times New Roman" panose="02020603050405020304" pitchFamily="18" charset="0"/>
                <a:cs typeface="Arial" panose="020B0604020202020204" pitchFamily="34" charset="0"/>
              </a:rPr>
              <a:t> </a:t>
            </a:r>
            <a:r>
              <a:rPr lang="en-US" sz="1600" dirty="0">
                <a:ea typeface="Times New Roman" panose="02020603050405020304" pitchFamily="18" charset="0"/>
                <a:cs typeface="Arial" panose="020B0604020202020204" pitchFamily="34" charset="0"/>
              </a:rPr>
              <a:t>general</a:t>
            </a:r>
            <a:r>
              <a:rPr lang="en-US" sz="1600" spc="5" dirty="0">
                <a:ea typeface="Times New Roman" panose="02020603050405020304" pitchFamily="18" charset="0"/>
                <a:cs typeface="Arial" panose="020B0604020202020204" pitchFamily="34" charset="0"/>
              </a:rPr>
              <a:t> </a:t>
            </a:r>
            <a:r>
              <a:rPr lang="en-US" sz="1600" dirty="0">
                <a:ea typeface="Times New Roman" panose="02020603050405020304" pitchFamily="18" charset="0"/>
                <a:cs typeface="Arial" panose="020B0604020202020204" pitchFamily="34" charset="0"/>
              </a:rPr>
              <a:t>student</a:t>
            </a:r>
            <a:r>
              <a:rPr lang="en-US" sz="1600" spc="20" dirty="0">
                <a:ea typeface="Times New Roman" panose="02020603050405020304" pitchFamily="18" charset="0"/>
                <a:cs typeface="Arial" panose="020B0604020202020204" pitchFamily="34" charset="0"/>
              </a:rPr>
              <a:t> </a:t>
            </a:r>
            <a:r>
              <a:rPr lang="en-US" sz="1600" dirty="0">
                <a:ea typeface="Times New Roman" panose="02020603050405020304" pitchFamily="18" charset="0"/>
                <a:cs typeface="Arial" panose="020B0604020202020204" pitchFamily="34" charset="0"/>
              </a:rPr>
              <a:t>assistance</a:t>
            </a:r>
            <a:r>
              <a:rPr lang="en-US" dirty="0">
                <a:ea typeface="Times New Roman" panose="02020603050405020304" pitchFamily="18" charset="0"/>
                <a:cs typeface="Arial" panose="020B0604020202020204" pitchFamily="34" charset="0"/>
              </a:rPr>
              <a:t>. A list of services available on the </a:t>
            </a:r>
            <a:r>
              <a:rPr lang="en-US" dirty="0">
                <a:solidFill>
                  <a:srgbClr val="0000FF"/>
                </a:solidFill>
                <a:ea typeface="Times New Roman" panose="02020603050405020304" pitchFamily="18" charset="0"/>
                <a:cs typeface="Arial" panose="020B0604020202020204" pitchFamily="34" charset="0"/>
                <a:hlinkClick r:id="rId2"/>
              </a:rPr>
              <a:t>Student Support Services website</a:t>
            </a:r>
            <a:r>
              <a:rPr lang="en-US" dirty="0">
                <a:ea typeface="Times New Roman" panose="02020603050405020304" pitchFamily="18" charset="0"/>
                <a:cs typeface="Arial" panose="020B0604020202020204" pitchFamily="34" charset="0"/>
              </a:rPr>
              <a:t>.  If you have a friend who needs support, consider filling out a </a:t>
            </a:r>
            <a:r>
              <a:rPr lang="en-US" dirty="0">
                <a:solidFill>
                  <a:srgbClr val="0000FF"/>
                </a:solidFill>
                <a:ea typeface="Times New Roman" panose="02020603050405020304" pitchFamily="18" charset="0"/>
                <a:cs typeface="Arial" panose="020B0604020202020204" pitchFamily="34" charset="0"/>
                <a:hlinkClick r:id="rId3"/>
              </a:rPr>
              <a:t>Cougar Cares</a:t>
            </a:r>
            <a:r>
              <a:rPr lang="en-US" dirty="0">
                <a:ea typeface="Times New Roman" panose="02020603050405020304" pitchFamily="18" charset="0"/>
                <a:cs typeface="Arial" panose="020B0604020202020204" pitchFamily="34" charset="0"/>
              </a:rPr>
              <a:t>. You may also make a Student Care Network referral at </a:t>
            </a:r>
            <a:r>
              <a:rPr lang="en-US" dirty="0">
                <a:solidFill>
                  <a:srgbClr val="0000FF"/>
                </a:solidFill>
                <a:ea typeface="Times New Roman" panose="02020603050405020304" pitchFamily="18" charset="0"/>
                <a:cs typeface="Arial" panose="020B0604020202020204" pitchFamily="34" charset="0"/>
                <a:hlinkClick r:id="rId4"/>
              </a:rPr>
              <a:t>https://studentcare.wsu.edu/</a:t>
            </a:r>
            <a:r>
              <a:rPr lang="en-US" dirty="0">
                <a:ea typeface="Times New Roman" panose="02020603050405020304" pitchFamily="18" charset="0"/>
                <a:cs typeface="Arial" panose="020B0604020202020204" pitchFamily="34" charset="0"/>
              </a:rPr>
              <a:t> or contact the Tri-Cities campus Student Care Co-Chairs in Floyd 269,Vice Chancellor Anna Plemons, </a:t>
            </a:r>
            <a:r>
              <a:rPr lang="en-US" dirty="0">
                <a:solidFill>
                  <a:srgbClr val="0000FF"/>
                </a:solidFill>
                <a:ea typeface="Times New Roman" panose="02020603050405020304" pitchFamily="18" charset="0"/>
                <a:cs typeface="Arial" panose="020B0604020202020204" pitchFamily="34" charset="0"/>
                <a:hlinkClick r:id="rId5"/>
              </a:rPr>
              <a:t>aplemons@wsu.edu</a:t>
            </a:r>
            <a:r>
              <a:rPr lang="en-US" dirty="0">
                <a:ea typeface="Times New Roman" panose="02020603050405020304" pitchFamily="18" charset="0"/>
                <a:cs typeface="Arial" panose="020B0604020202020204" pitchFamily="34" charset="0"/>
              </a:rPr>
              <a:t> and Director Jordyn Creighton, </a:t>
            </a:r>
            <a:r>
              <a:rPr lang="en-US" dirty="0">
                <a:solidFill>
                  <a:srgbClr val="0000FF"/>
                </a:solidFill>
                <a:ea typeface="Times New Roman" panose="02020603050405020304" pitchFamily="18" charset="0"/>
                <a:cs typeface="Arial" panose="020B0604020202020204" pitchFamily="34" charset="0"/>
                <a:hlinkClick r:id="rId6"/>
              </a:rPr>
              <a:t>jordyn.creighton@wsu.edu</a:t>
            </a:r>
            <a:endParaRPr lang="en-US" sz="1600" dirty="0">
              <a:ea typeface="Calibri" panose="020F050202020403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28600" y="1125438"/>
            <a:ext cx="11562347"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nchor="ctr">
            <a:spAutoFit/>
          </a:bodyPr>
          <a:lstStyle>
            <a:lvl1pPr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u="sng" dirty="0"/>
              <a:t>Objectives:</a:t>
            </a:r>
            <a:r>
              <a:rPr lang="en-US" altLang="en-US" sz="2000" dirty="0"/>
              <a:t> </a:t>
            </a:r>
          </a:p>
          <a:p>
            <a:pPr eaLnBrk="1" hangingPunct="1">
              <a:spcBef>
                <a:spcPct val="0"/>
              </a:spcBef>
              <a:buFontTx/>
              <a:buNone/>
            </a:pPr>
            <a:r>
              <a:rPr lang="en-US" altLang="en-US" sz="2000" dirty="0"/>
              <a:t>To present the mathematical basis for methods of numerical analysis</a:t>
            </a:r>
          </a:p>
          <a:p>
            <a:pPr eaLnBrk="1" hangingPunct="1">
              <a:spcBef>
                <a:spcPct val="0"/>
              </a:spcBef>
              <a:buFontTx/>
              <a:buNone/>
            </a:pPr>
            <a:r>
              <a:rPr lang="en-US" altLang="en-US" sz="2000" dirty="0"/>
              <a:t>To introduce students to MATLAB as a software package for numerical analysis</a:t>
            </a:r>
          </a:p>
          <a:p>
            <a:pPr eaLnBrk="1" hangingPunct="1">
              <a:spcBef>
                <a:spcPct val="0"/>
              </a:spcBef>
              <a:buFontTx/>
              <a:buNone/>
            </a:pPr>
            <a:endParaRPr lang="en-US" altLang="en-US" sz="2000" dirty="0"/>
          </a:p>
          <a:p>
            <a:pPr eaLnBrk="1" hangingPunct="1">
              <a:spcBef>
                <a:spcPct val="0"/>
              </a:spcBef>
              <a:buFontTx/>
              <a:buNone/>
            </a:pPr>
            <a:r>
              <a:rPr lang="en-US" altLang="en-US" sz="2000" u="sng" dirty="0"/>
              <a:t>Textbook</a:t>
            </a:r>
            <a:r>
              <a:rPr lang="en-US" altLang="en-US" sz="2000" dirty="0"/>
              <a:t>: “Numerical Mathematics and Computing” 6th Edition by Cheney and Kincaid</a:t>
            </a:r>
          </a:p>
          <a:p>
            <a:pPr eaLnBrk="1" hangingPunct="1">
              <a:spcBef>
                <a:spcPct val="0"/>
              </a:spcBef>
              <a:buFontTx/>
              <a:buNone/>
            </a:pPr>
            <a:r>
              <a:rPr lang="en-US" altLang="en-US" sz="2000" dirty="0"/>
              <a:t>Other editions are OK. Page numbers will be different</a:t>
            </a:r>
          </a:p>
          <a:p>
            <a:pPr eaLnBrk="1" hangingPunct="1">
              <a:spcBef>
                <a:spcPct val="0"/>
              </a:spcBef>
              <a:buFontTx/>
              <a:buNone/>
            </a:pPr>
            <a:endParaRPr lang="en-US" altLang="en-US" sz="2000" u="sng" dirty="0"/>
          </a:p>
          <a:p>
            <a:pPr eaLnBrk="1" hangingPunct="1">
              <a:spcBef>
                <a:spcPct val="0"/>
              </a:spcBef>
              <a:buFontTx/>
              <a:buNone/>
            </a:pPr>
            <a:r>
              <a:rPr lang="en-US" altLang="en-US" sz="2000" u="sng" dirty="0"/>
              <a:t>Course content</a:t>
            </a:r>
            <a:r>
              <a:rPr lang="en-US" altLang="en-US" sz="2000" dirty="0"/>
              <a:t>:</a:t>
            </a:r>
          </a:p>
          <a:p>
            <a:pPr eaLnBrk="1" hangingPunct="1">
              <a:spcBef>
                <a:spcPct val="0"/>
              </a:spcBef>
              <a:buFontTx/>
              <a:buNone/>
            </a:pPr>
            <a:r>
              <a:rPr lang="en-US" altLang="en-US" sz="2000" dirty="0"/>
              <a:t>Chapter 3: Locating zeros of a function</a:t>
            </a:r>
          </a:p>
          <a:p>
            <a:pPr eaLnBrk="1" hangingPunct="1">
              <a:spcBef>
                <a:spcPct val="0"/>
              </a:spcBef>
              <a:buFontTx/>
              <a:buNone/>
            </a:pPr>
            <a:r>
              <a:rPr lang="en-US" altLang="en-US" sz="2000" dirty="0"/>
              <a:t>Chapters 5&amp;6: Numerical integration</a:t>
            </a:r>
          </a:p>
          <a:p>
            <a:pPr eaLnBrk="1" hangingPunct="1">
              <a:spcBef>
                <a:spcPct val="0"/>
              </a:spcBef>
              <a:buFontTx/>
              <a:buNone/>
            </a:pPr>
            <a:r>
              <a:rPr lang="en-US" altLang="en-US" sz="2000" dirty="0"/>
              <a:t>Chapters 10&amp;11: Systems of ordinary differential equations</a:t>
            </a:r>
          </a:p>
          <a:p>
            <a:pPr eaLnBrk="1" hangingPunct="1">
              <a:spcBef>
                <a:spcPct val="0"/>
              </a:spcBef>
              <a:buFontTx/>
              <a:buNone/>
            </a:pPr>
            <a:r>
              <a:rPr lang="en-US" altLang="en-US" sz="2000" dirty="0"/>
              <a:t>Chapter 2: Floating-point representation and errors</a:t>
            </a:r>
          </a:p>
          <a:p>
            <a:pPr eaLnBrk="1" hangingPunct="1">
              <a:spcBef>
                <a:spcPct val="0"/>
              </a:spcBef>
              <a:buFontTx/>
              <a:buNone/>
            </a:pPr>
            <a:r>
              <a:rPr lang="en-US" altLang="en-US" sz="2000" dirty="0"/>
              <a:t>Chapter 7: Systems of linear equations</a:t>
            </a:r>
          </a:p>
          <a:p>
            <a:pPr>
              <a:spcBef>
                <a:spcPct val="0"/>
              </a:spcBef>
              <a:buNone/>
            </a:pPr>
            <a:r>
              <a:rPr lang="en-US" altLang="en-US" sz="2000" dirty="0"/>
              <a:t>Chapter 12: Fitting data by method of linear least squares</a:t>
            </a:r>
          </a:p>
          <a:p>
            <a:pPr eaLnBrk="1" hangingPunct="1">
              <a:spcBef>
                <a:spcPct val="0"/>
              </a:spcBef>
              <a:buFontTx/>
              <a:buNone/>
            </a:pPr>
            <a:r>
              <a:rPr lang="en-US" altLang="en-US" sz="2000" dirty="0"/>
              <a:t>Chapter 8: Eigenvalues</a:t>
            </a:r>
          </a:p>
        </p:txBody>
      </p:sp>
    </p:spTree>
    <p:extLst>
      <p:ext uri="{BB962C8B-B14F-4D97-AF65-F5344CB8AC3E}">
        <p14:creationId xmlns:p14="http://schemas.microsoft.com/office/powerpoint/2010/main" val="3006219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2">
            <a:extLst>
              <a:ext uri="{FF2B5EF4-FFF2-40B4-BE49-F238E27FC236}">
                <a16:creationId xmlns:a16="http://schemas.microsoft.com/office/drawing/2014/main" id="{5A3AD9A9-BC39-BA6F-5CD9-50C8CCAC03A1}"/>
              </a:ext>
            </a:extLst>
          </p:cNvPr>
          <p:cNvSpPr txBox="1">
            <a:spLocks noChangeArrowheads="1"/>
          </p:cNvSpPr>
          <p:nvPr/>
        </p:nvSpPr>
        <p:spPr bwMode="auto">
          <a:xfrm>
            <a:off x="1920876" y="1455739"/>
            <a:ext cx="8482013"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STUDENTS IN CRISIS – WSU TRI-CITIES RESOURCES</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If you or someone you know is in immediate danger, DIAL 911 FIRST!</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Student Care Network: https://tricities.wsu.edu/current-students/cougarcares/ 509-372-7433</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WSU Tri-Cities Student Emergency Hardship Fund: https://tricities.wsu.edu/current-students/student-emergency-hardship-fund/</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WSU Tri-Cities Mental Health Counseling: 509-372-7153 </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Suicide Prevention Hotline:  800 273-8255</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Crisis Text Line:  Text HOME to 741741</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WSU Tri-Cities Campus Security: 509-372-7698</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WSU Tri-Cities Campus Emergency: 509-372-7234</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WSU Tri-Cities Deputy Title IX Director: 509-372-7381</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Support, Advocacy, and Resource Center (SARC): 888-846-7273</a:t>
            </a:r>
          </a:p>
          <a:p>
            <a:pPr eaLnBrk="1" hangingPunct="1">
              <a:lnSpc>
                <a:spcPct val="100000"/>
              </a:lnSpc>
              <a:spcBef>
                <a:spcPct val="0"/>
              </a:spcBef>
              <a:buFontTx/>
              <a:buNone/>
            </a:pPr>
            <a:r>
              <a:rPr lang="en-US" altLang="en-US" sz="1800">
                <a:solidFill>
                  <a:srgbClr val="000000"/>
                </a:solidFill>
                <a:latin typeface="Arial" panose="020B0604020202020204" pitchFamily="34" charset="0"/>
                <a:cs typeface="Arial" panose="020B0604020202020204" pitchFamily="34" charset="0"/>
              </a:rPr>
              <a:t>WSU Health Sciences 24/7 Crisis Line: 509-368-6500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AAEE8D4-A65E-CAD6-58A8-29A899C25848}"/>
              </a:ext>
            </a:extLst>
          </p:cNvPr>
          <p:cNvGraphicFramePr>
            <a:graphicFrameLocks noGrp="1"/>
          </p:cNvGraphicFramePr>
          <p:nvPr>
            <p:extLst>
              <p:ext uri="{D42A27DB-BD31-4B8C-83A1-F6EECF244321}">
                <p14:modId xmlns:p14="http://schemas.microsoft.com/office/powerpoint/2010/main" val="495184367"/>
              </p:ext>
            </p:extLst>
          </p:nvPr>
        </p:nvGraphicFramePr>
        <p:xfrm>
          <a:off x="3043989" y="457200"/>
          <a:ext cx="5955631" cy="5847340"/>
        </p:xfrm>
        <a:graphic>
          <a:graphicData uri="http://schemas.openxmlformats.org/drawingml/2006/table">
            <a:tbl>
              <a:tblPr firstRow="1" firstCol="1" bandRow="1"/>
              <a:tblGrid>
                <a:gridCol w="853156">
                  <a:extLst>
                    <a:ext uri="{9D8B030D-6E8A-4147-A177-3AD203B41FA5}">
                      <a16:colId xmlns:a16="http://schemas.microsoft.com/office/drawing/2014/main" val="4102913716"/>
                    </a:ext>
                  </a:extLst>
                </a:gridCol>
                <a:gridCol w="3855223">
                  <a:extLst>
                    <a:ext uri="{9D8B030D-6E8A-4147-A177-3AD203B41FA5}">
                      <a16:colId xmlns:a16="http://schemas.microsoft.com/office/drawing/2014/main" val="1012906941"/>
                    </a:ext>
                  </a:extLst>
                </a:gridCol>
                <a:gridCol w="1247252">
                  <a:extLst>
                    <a:ext uri="{9D8B030D-6E8A-4147-A177-3AD203B41FA5}">
                      <a16:colId xmlns:a16="http://schemas.microsoft.com/office/drawing/2014/main" val="2107661484"/>
                    </a:ext>
                  </a:extLst>
                </a:gridCol>
              </a:tblGrid>
              <a:tr h="308374">
                <a:tc>
                  <a:txBody>
                    <a:bodyPr/>
                    <a:lstStyle/>
                    <a:p>
                      <a:pPr marL="0" marR="0" algn="ctr">
                        <a:lnSpc>
                          <a:spcPct val="115000"/>
                        </a:lnSpc>
                        <a:spcBef>
                          <a:spcPts val="0"/>
                        </a:spcBef>
                        <a:spcAft>
                          <a:spcPts val="0"/>
                        </a:spcAft>
                      </a:pPr>
                      <a:r>
                        <a:rPr lang="en-US" sz="1400" b="1" dirty="0">
                          <a:effectLst/>
                          <a:latin typeface="Arial" panose="020B0604020202020204" pitchFamily="34" charset="0"/>
                          <a:ea typeface="Calibri" panose="020F0502020204030204" pitchFamily="34" charset="0"/>
                          <a:cs typeface="Arial" panose="020B0604020202020204" pitchFamily="34" charset="0"/>
                        </a:rPr>
                        <a:t>Week</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Arial" panose="020B0604020202020204" pitchFamily="34" charset="0"/>
                          <a:ea typeface="Calibri" panose="020F0502020204030204" pitchFamily="34" charset="0"/>
                          <a:cs typeface="Arial" panose="020B0604020202020204" pitchFamily="34" charset="0"/>
                        </a:rPr>
                        <a:t>Topics</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panose="020B0604020202020204" pitchFamily="34" charset="0"/>
                          <a:ea typeface="Calibri" panose="020F0502020204030204" pitchFamily="34" charset="0"/>
                          <a:cs typeface="Arial" panose="020B0604020202020204" pitchFamily="34" charset="0"/>
                        </a:rPr>
                        <a:t>Notes</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356946326"/>
                  </a:ext>
                </a:extLst>
              </a:tr>
              <a:tr h="608348">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1</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Syllabus, Arrays in MATLAB, graphical method</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 1</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8403611"/>
                  </a:ext>
                </a:extLst>
              </a:tr>
              <a:tr h="308374">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2</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Newton and Bisection methods</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 2-3</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966017"/>
                  </a:ext>
                </a:extLst>
              </a:tr>
              <a:tr h="308374">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3</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Secant method, review for quiz 1</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 4</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2626955"/>
                  </a:ext>
                </a:extLst>
              </a:tr>
              <a:tr h="308374">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4</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Quiz1, Trapezoid rule</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 5</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5842270"/>
                  </a:ext>
                </a:extLst>
              </a:tr>
              <a:tr h="308374">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5</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Error estimation and Simpson rule</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 6-8</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8120609"/>
                  </a:ext>
                </a:extLst>
              </a:tr>
              <a:tr h="308374">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6</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Gauss and Laguerre quadrature</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HW 9-10</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142161"/>
                  </a:ext>
                </a:extLst>
              </a:tr>
              <a:tr h="310052">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7</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Review for quiz 2, Quiz 2</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400" dirty="0">
                        <a:effectLst/>
                        <a:latin typeface="Arial" panose="020B0604020202020204" pitchFamily="34"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5662579"/>
                  </a:ext>
                </a:extLst>
              </a:tr>
              <a:tr h="308374">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8</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Floating-point numbers, Euler method</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HW 12-12</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5083075"/>
                  </a:ext>
                </a:extLst>
              </a:tr>
              <a:tr h="308374">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9</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MATLAB ode45, systems of ODE</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 13-14</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2209943"/>
                  </a:ext>
                </a:extLst>
              </a:tr>
              <a:tr h="308374">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10</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Spring break</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 </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277858"/>
                  </a:ext>
                </a:extLst>
              </a:tr>
              <a:tr h="310052">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11</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Review for quiz 3, Quiz 3</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400">
                        <a:effectLst/>
                        <a:latin typeface="Arial" panose="020B0604020202020204" pitchFamily="34"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6882794"/>
                  </a:ext>
                </a:extLst>
              </a:tr>
              <a:tr h="308374">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12</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Gauss elimination and LU factorization</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 15-16</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1266136"/>
                  </a:ext>
                </a:extLst>
              </a:tr>
              <a:tr h="608348">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13</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  LLS by normal equations and QR factorization</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 17-18</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8100260"/>
                  </a:ext>
                </a:extLst>
              </a:tr>
              <a:tr h="308374">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14</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Singular value decomposition, eigenvalues</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 19-20</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083607242"/>
                  </a:ext>
                </a:extLst>
              </a:tr>
              <a:tr h="310052">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15</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Review for quiz 4, Quiz 4</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400" dirty="0">
                        <a:effectLst/>
                        <a:latin typeface="Arial" panose="020B0604020202020204" pitchFamily="34"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914381"/>
                  </a:ext>
                </a:extLst>
              </a:tr>
              <a:tr h="308374">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16</a:t>
                      </a: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Final exam week</a:t>
                      </a: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 </a:t>
                      </a: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9457792"/>
                  </a:ext>
                </a:extLst>
              </a:tr>
            </a:tbl>
          </a:graphicData>
        </a:graphic>
      </p:graphicFrame>
    </p:spTree>
    <p:extLst>
      <p:ext uri="{BB962C8B-B14F-4D97-AF65-F5344CB8AC3E}">
        <p14:creationId xmlns:p14="http://schemas.microsoft.com/office/powerpoint/2010/main" val="2901148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29917" y="506150"/>
            <a:ext cx="1092467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u="sng" dirty="0"/>
              <a:t>Required assignments</a:t>
            </a:r>
            <a:r>
              <a:rPr lang="en-US" altLang="en-US" sz="2400" dirty="0"/>
              <a:t>: </a:t>
            </a:r>
          </a:p>
          <a:p>
            <a:pPr>
              <a:spcBef>
                <a:spcPct val="0"/>
              </a:spcBef>
              <a:buNone/>
            </a:pPr>
            <a:r>
              <a:rPr lang="en-US" altLang="en-US" sz="2400" dirty="0"/>
              <a:t>Students will be assigned problems to be solved using MATLAB codes discussed in class. </a:t>
            </a:r>
          </a:p>
          <a:p>
            <a:pPr>
              <a:spcBef>
                <a:spcPct val="0"/>
              </a:spcBef>
              <a:buNone/>
            </a:pPr>
            <a:endParaRPr lang="en-US" altLang="en-US" sz="2400" u="sng" dirty="0"/>
          </a:p>
          <a:p>
            <a:pPr>
              <a:spcBef>
                <a:spcPct val="0"/>
              </a:spcBef>
              <a:buNone/>
            </a:pPr>
            <a:r>
              <a:rPr lang="en-US" altLang="en-US" sz="2400" u="sng" dirty="0"/>
              <a:t>Evaluation of student success</a:t>
            </a:r>
            <a:r>
              <a:rPr lang="en-US" altLang="en-US" sz="2400" dirty="0"/>
              <a:t>: </a:t>
            </a:r>
          </a:p>
          <a:p>
            <a:pPr>
              <a:spcBef>
                <a:spcPct val="0"/>
              </a:spcBef>
              <a:buNone/>
            </a:pPr>
            <a:r>
              <a:rPr lang="en-US" altLang="en-US" sz="2400" dirty="0"/>
              <a:t>Average homework score and average </a:t>
            </a:r>
            <a:r>
              <a:rPr lang="en-US" altLang="en-US" sz="2400" dirty="0" err="1"/>
              <a:t>quizze</a:t>
            </a:r>
            <a:r>
              <a:rPr lang="en-US" altLang="en-US" sz="2400" dirty="0"/>
              <a:t> will have equal weight in determining final grade. On quizzes students will be asked to apply MATLAB codes discussed in class to solve problems like the homework assignments. Students can get help on assignments from instructor or TA.</a:t>
            </a:r>
          </a:p>
          <a:p>
            <a:pPr>
              <a:spcBef>
                <a:spcPct val="0"/>
              </a:spcBef>
              <a:buNone/>
            </a:pPr>
            <a:endParaRPr lang="en-US" altLang="en-US" sz="2400" u="sng" dirty="0"/>
          </a:p>
          <a:p>
            <a:pPr>
              <a:spcBef>
                <a:spcPct val="0"/>
              </a:spcBef>
              <a:buNone/>
            </a:pPr>
            <a:r>
              <a:rPr lang="en-US" altLang="en-US" sz="2400" u="sng" dirty="0"/>
              <a:t>Projects</a:t>
            </a:r>
            <a:r>
              <a:rPr lang="en-US" altLang="en-US" sz="2400" dirty="0"/>
              <a:t>:</a:t>
            </a:r>
            <a:endParaRPr lang="en-US" altLang="en-US" sz="2400" u="sng" dirty="0"/>
          </a:p>
          <a:p>
            <a:pPr eaLnBrk="1" hangingPunct="1">
              <a:spcBef>
                <a:spcPct val="0"/>
              </a:spcBef>
              <a:buFontTx/>
              <a:buNone/>
            </a:pPr>
            <a:r>
              <a:rPr lang="en-US" altLang="en-US" sz="2400" dirty="0"/>
              <a:t>500-level students must define a project (subject to approval by the instructor) that involves numerical analysis and write a report that describes the numerical method, code developed, and results obtained.  Project reports are due on the last class before finals week. </a:t>
            </a:r>
          </a:p>
        </p:txBody>
      </p:sp>
    </p:spTree>
    <p:extLst>
      <p:ext uri="{BB962C8B-B14F-4D97-AF65-F5344CB8AC3E}">
        <p14:creationId xmlns:p14="http://schemas.microsoft.com/office/powerpoint/2010/main" val="2042146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74ADDA7-DD67-47B6-8807-5340E3B57BD5}"/>
              </a:ext>
            </a:extLst>
          </p:cNvPr>
          <p:cNvGraphicFramePr>
            <a:graphicFrameLocks noGrp="1"/>
          </p:cNvGraphicFramePr>
          <p:nvPr/>
        </p:nvGraphicFramePr>
        <p:xfrm>
          <a:off x="4030579" y="1431759"/>
          <a:ext cx="4199021" cy="4584033"/>
        </p:xfrm>
        <a:graphic>
          <a:graphicData uri="http://schemas.openxmlformats.org/drawingml/2006/table">
            <a:tbl>
              <a:tblPr firstRow="1" firstCol="1" bandRow="1"/>
              <a:tblGrid>
                <a:gridCol w="2544469">
                  <a:extLst>
                    <a:ext uri="{9D8B030D-6E8A-4147-A177-3AD203B41FA5}">
                      <a16:colId xmlns:a16="http://schemas.microsoft.com/office/drawing/2014/main" val="20000"/>
                    </a:ext>
                  </a:extLst>
                </a:gridCol>
                <a:gridCol w="1654552">
                  <a:extLst>
                    <a:ext uri="{9D8B030D-6E8A-4147-A177-3AD203B41FA5}">
                      <a16:colId xmlns:a16="http://schemas.microsoft.com/office/drawing/2014/main" val="20001"/>
                    </a:ext>
                  </a:extLst>
                </a:gridCol>
              </a:tblGrid>
              <a:tr h="292857">
                <a:tc>
                  <a:txBody>
                    <a:bodyPr/>
                    <a:lstStyle/>
                    <a:p>
                      <a:pPr marL="0" marR="0" algn="ctr">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Numerical-Grade Range</a:t>
                      </a:r>
                    </a:p>
                  </a:txBody>
                  <a:tcPr marL="51441" marR="51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Letter Grade</a:t>
                      </a:r>
                    </a:p>
                  </a:txBody>
                  <a:tcPr marL="51441" marR="51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2857">
                <a:tc>
                  <a:txBody>
                    <a:bodyPr/>
                    <a:lstStyle/>
                    <a:p>
                      <a:pPr marL="0" marR="0">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	91 ≤ Grade  </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	A</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11718">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	88 ≤ Grade &lt; 91</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	A-</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11718">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	84 ≤ Grade &lt; 88</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	B+</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1718">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	81 ≤ Grade &lt; 84</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	B</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1718">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	78 ≤ Grade &lt; 81</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	B-</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1718">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	73 ≤ Grade &lt; 78</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	C+</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11718">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	70 ≤ Grade &lt; 73</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	C</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11718">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	67 ≤ Grade &lt; 70</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	C-</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11718">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	63 ≤ Grade &lt; 67</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	D+</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11718">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	60 ≤ Grade &lt; 63</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	D</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92857">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Arial" panose="020B0604020202020204" pitchFamily="34" charset="0"/>
                        </a:rPr>
                        <a:t>                     Grade &lt; 60</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effectLst/>
                          <a:latin typeface="Arial" panose="020B0604020202020204" pitchFamily="34" charset="0"/>
                          <a:ea typeface="Times New Roman" panose="02020603050405020304" pitchFamily="18" charset="0"/>
                          <a:cs typeface="Arial" panose="020B0604020202020204" pitchFamily="34" charset="0"/>
                        </a:rPr>
                        <a:t>	F</a:t>
                      </a:r>
                    </a:p>
                  </a:txBody>
                  <a:tcPr marL="51441" marR="514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9259" name="TextBox 4">
            <a:extLst>
              <a:ext uri="{FF2B5EF4-FFF2-40B4-BE49-F238E27FC236}">
                <a16:creationId xmlns:a16="http://schemas.microsoft.com/office/drawing/2014/main" id="{0F29677B-2C1B-46EE-9B2D-CCD77AC9FA5B}"/>
              </a:ext>
            </a:extLst>
          </p:cNvPr>
          <p:cNvSpPr txBox="1">
            <a:spLocks noChangeArrowheads="1"/>
          </p:cNvSpPr>
          <p:nvPr/>
        </p:nvSpPr>
        <p:spPr bwMode="auto">
          <a:xfrm>
            <a:off x="3770982" y="614864"/>
            <a:ext cx="53046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68580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defTabSz="68580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defTabSz="6858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defTabSz="6858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defTabSz="6858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defTabSz="6858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defTabSz="6858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defTabSz="6858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defTabSz="6858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Conversion numerical to letter grades</a:t>
            </a:r>
          </a:p>
        </p:txBody>
      </p:sp>
    </p:spTree>
    <p:extLst>
      <p:ext uri="{BB962C8B-B14F-4D97-AF65-F5344CB8AC3E}">
        <p14:creationId xmlns:p14="http://schemas.microsoft.com/office/powerpoint/2010/main" val="1512209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983" y="631121"/>
            <a:ext cx="10880034" cy="4893647"/>
          </a:xfrm>
          <a:prstGeom prst="rect">
            <a:avLst/>
          </a:prstGeom>
        </p:spPr>
        <p:txBody>
          <a:bodyPr wrap="square">
            <a:spAutoFit/>
          </a:bodyPr>
          <a:lstStyle/>
          <a:p>
            <a:r>
              <a:rPr lang="en-US" sz="2400" dirty="0">
                <a:latin typeface="Arial" panose="020B0604020202020204" pitchFamily="34" charset="0"/>
                <a:ea typeface="Calibri" panose="020F0502020204030204" pitchFamily="34" charset="0"/>
                <a:cs typeface="Arial" panose="020B0604020202020204" pitchFamily="34" charset="0"/>
              </a:rPr>
              <a:t>Users can access MatLab online through the WSU license.</a:t>
            </a:r>
          </a:p>
          <a:p>
            <a:r>
              <a:rPr lang="en-US" sz="2400" dirty="0">
                <a:latin typeface="Arial" panose="020B0604020202020204" pitchFamily="34" charset="0"/>
                <a:ea typeface="Calibri" panose="020F0502020204030204" pitchFamily="34" charset="0"/>
                <a:cs typeface="Arial" panose="020B0604020202020204" pitchFamily="34" charset="0"/>
              </a:rPr>
              <a:t>Students can create or link to a MatLab account at: </a:t>
            </a:r>
            <a:r>
              <a:rPr lang="en-US" sz="24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2"/>
              </a:rPr>
              <a:t>https://www.mathworks.com/academia/tah-portal/washington-state-university-40714885.html</a:t>
            </a:r>
            <a:endParaRPr lang="en-US" sz="2400" u="sng" dirty="0">
              <a:solidFill>
                <a:srgbClr val="0563C1"/>
              </a:solidFill>
              <a:latin typeface="Arial" panose="020B0604020202020204" pitchFamily="34" charset="0"/>
              <a:ea typeface="Calibri" panose="020F0502020204030204" pitchFamily="34" charset="0"/>
              <a:cs typeface="Arial" panose="020B0604020202020204" pitchFamily="34" charset="0"/>
            </a:endParaRPr>
          </a:p>
          <a:p>
            <a:endParaRPr lang="en-US" sz="2400" dirty="0">
              <a:latin typeface="Arial" panose="020B0604020202020204" pitchFamily="34" charset="0"/>
              <a:ea typeface="Calibri" panose="020F0502020204030204" pitchFamily="34" charset="0"/>
              <a:cs typeface="Arial" panose="020B0604020202020204" pitchFamily="34" charset="0"/>
            </a:endParaRPr>
          </a:p>
          <a:p>
            <a:r>
              <a:rPr lang="en-US" sz="2400" dirty="0">
                <a:latin typeface="Arial" panose="020B0604020202020204" pitchFamily="34" charset="0"/>
                <a:ea typeface="Calibri" panose="020F0502020204030204" pitchFamily="34" charset="0"/>
                <a:cs typeface="Arial" panose="020B0604020202020204" pitchFamily="34" charset="0"/>
              </a:rPr>
              <a:t>Then go to </a:t>
            </a:r>
            <a:r>
              <a:rPr lang="en-US" sz="24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3"/>
              </a:rPr>
              <a:t>https://matlab.mathworks.com/</a:t>
            </a:r>
            <a:r>
              <a:rPr lang="en-US" sz="2400" dirty="0">
                <a:latin typeface="Arial" panose="020B0604020202020204" pitchFamily="34" charset="0"/>
                <a:ea typeface="Calibri" panose="020F0502020204030204" pitchFamily="34" charset="0"/>
                <a:cs typeface="Arial" panose="020B0604020202020204" pitchFamily="34" charset="0"/>
              </a:rPr>
              <a:t> to use MatLab online from any device.</a:t>
            </a:r>
          </a:p>
          <a:p>
            <a:endParaRPr lang="en-US" sz="2400" dirty="0">
              <a:latin typeface="Arial" panose="020B0604020202020204" pitchFamily="34" charset="0"/>
              <a:ea typeface="Calibri" panose="020F0502020204030204" pitchFamily="34" charset="0"/>
              <a:cs typeface="Arial" panose="020B0604020202020204" pitchFamily="34" charset="0"/>
            </a:endParaRPr>
          </a:p>
          <a:p>
            <a:r>
              <a:rPr lang="en-US" sz="2400" dirty="0">
                <a:effectLst/>
                <a:latin typeface="Arial" panose="020B0604020202020204" pitchFamily="34" charset="0"/>
                <a:ea typeface="Calibri" panose="020F0502020204030204" pitchFamily="34" charset="0"/>
                <a:cs typeface="Arial" panose="020B0604020202020204" pitchFamily="34" charset="0"/>
              </a:rPr>
              <a:t>Running </a:t>
            </a:r>
            <a:r>
              <a:rPr lang="en-US" sz="2400" dirty="0">
                <a:latin typeface="Arial" panose="020B0604020202020204" pitchFamily="34" charset="0"/>
                <a:ea typeface="Calibri" panose="020F0502020204030204" pitchFamily="34" charset="0"/>
                <a:cs typeface="Arial" panose="020B0604020202020204" pitchFamily="34" charset="0"/>
              </a:rPr>
              <a:t>MATLAB codes is part of class activity.</a:t>
            </a:r>
          </a:p>
          <a:p>
            <a:r>
              <a:rPr lang="en-US" sz="2400" dirty="0">
                <a:effectLst/>
                <a:latin typeface="Arial" panose="020B0604020202020204" pitchFamily="34" charset="0"/>
                <a:ea typeface="Calibri" panose="020F0502020204030204" pitchFamily="34" charset="0"/>
                <a:cs typeface="Arial" panose="020B0604020202020204" pitchFamily="34" charset="0"/>
              </a:rPr>
              <a:t>Y</a:t>
            </a:r>
            <a:r>
              <a:rPr lang="en-US" sz="2400" dirty="0">
                <a:latin typeface="Arial" panose="020B0604020202020204" pitchFamily="34" charset="0"/>
                <a:ea typeface="Calibri" panose="020F0502020204030204" pitchFamily="34" charset="0"/>
                <a:cs typeface="Arial" panose="020B0604020202020204" pitchFamily="34" charset="0"/>
              </a:rPr>
              <a:t>ou can use WSU computers or your own laptop.</a:t>
            </a:r>
          </a:p>
          <a:p>
            <a:r>
              <a:rPr lang="en-US" sz="2400" dirty="0">
                <a:effectLst/>
                <a:latin typeface="Arial" panose="020B0604020202020204" pitchFamily="34" charset="0"/>
                <a:ea typeface="Calibri" panose="020F0502020204030204" pitchFamily="34" charset="0"/>
                <a:cs typeface="Arial" panose="020B0604020202020204" pitchFamily="34" charset="0"/>
              </a:rPr>
              <a:t>If you </a:t>
            </a:r>
            <a:r>
              <a:rPr lang="en-US" sz="2400" dirty="0">
                <a:latin typeface="Arial" panose="020B0604020202020204" pitchFamily="34" charset="0"/>
                <a:ea typeface="Calibri" panose="020F0502020204030204" pitchFamily="34" charset="0"/>
                <a:cs typeface="Arial" panose="020B0604020202020204" pitchFamily="34" charset="0"/>
              </a:rPr>
              <a:t>use WSU computers, save your work on a removable drive.</a:t>
            </a:r>
          </a:p>
          <a:p>
            <a:r>
              <a:rPr lang="en-US" sz="2400" dirty="0">
                <a:effectLst/>
                <a:latin typeface="Arial" panose="020B0604020202020204" pitchFamily="34" charset="0"/>
                <a:ea typeface="Calibri" panose="020F0502020204030204" pitchFamily="34" charset="0"/>
                <a:cs typeface="Arial" panose="020B0604020202020204" pitchFamily="34" charset="0"/>
              </a:rPr>
              <a:t>Please </a:t>
            </a:r>
            <a:r>
              <a:rPr lang="en-US" sz="2400" dirty="0">
                <a:latin typeface="Arial" panose="020B0604020202020204" pitchFamily="34" charset="0"/>
                <a:ea typeface="Calibri" panose="020F0502020204030204" pitchFamily="34" charset="0"/>
                <a:cs typeface="Arial" panose="020B0604020202020204" pitchFamily="34" charset="0"/>
              </a:rPr>
              <a:t>download the MATLAB functions on the class webpage before the next class period.</a:t>
            </a:r>
            <a:endParaRPr lang="en-US"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59887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609600" y="720965"/>
            <a:ext cx="11337757" cy="5336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400" dirty="0"/>
              <a:t>Syllabus, lecture notes, and assignments will be posted on the class web page.</a:t>
            </a:r>
          </a:p>
          <a:p>
            <a:pPr marL="342900" indent="-342900">
              <a:buFont typeface="Arial" panose="020B0604020202020204" pitchFamily="34" charset="0"/>
              <a:buChar char="•"/>
            </a:pPr>
            <a:r>
              <a:rPr lang="en-US" altLang="en-US" sz="2400" dirty="0"/>
              <a:t>Assignments will be open all semester with unlimited attempts.</a:t>
            </a:r>
          </a:p>
          <a:p>
            <a:pPr marL="342900" indent="-342900">
              <a:buFont typeface="Arial" panose="020B0604020202020204" pitchFamily="34" charset="0"/>
              <a:buChar char="•"/>
            </a:pPr>
            <a:r>
              <a:rPr lang="en-US" altLang="en-US" sz="2400" dirty="0"/>
              <a:t>No assignments accepted after the last scheduled class period</a:t>
            </a:r>
          </a:p>
          <a:p>
            <a:pPr marL="342900" indent="-342900">
              <a:buFont typeface="Arial" panose="020B0604020202020204" pitchFamily="34" charset="0"/>
              <a:buChar char="•"/>
            </a:pPr>
            <a:r>
              <a:rPr lang="en-US" altLang="en-US" sz="2400" dirty="0"/>
              <a:t>20% penalty on assignments submitted after testing on the related material </a:t>
            </a:r>
          </a:p>
          <a:p>
            <a:pPr marL="342900" indent="-342900">
              <a:buFont typeface="Arial" panose="020B0604020202020204" pitchFamily="34" charset="0"/>
              <a:buChar char="•"/>
            </a:pPr>
            <a:r>
              <a:rPr lang="en-US" altLang="en-US" sz="2400" dirty="0"/>
              <a:t>Quizzes are given in class with open book and lecture notes.</a:t>
            </a:r>
          </a:p>
          <a:p>
            <a:pPr marL="342900" indent="-342900">
              <a:buFont typeface="Arial" panose="020B0604020202020204" pitchFamily="34" charset="0"/>
              <a:buChar char="•"/>
            </a:pPr>
            <a:r>
              <a:rPr lang="en-US" altLang="en-US" sz="2400" dirty="0"/>
              <a:t>No mid-term or final exam .</a:t>
            </a:r>
          </a:p>
          <a:p>
            <a:pPr marL="342900" indent="-342900">
              <a:buFont typeface="Arial" panose="020B0604020202020204" pitchFamily="34" charset="0"/>
              <a:buChar char="•"/>
            </a:pPr>
            <a:r>
              <a:rPr lang="en-US" altLang="en-US" sz="2400" dirty="0"/>
              <a:t>Last quiz </a:t>
            </a:r>
            <a:r>
              <a:rPr lang="en-US" altLang="en-US" sz="2400" b="1" dirty="0"/>
              <a:t>may</a:t>
            </a:r>
            <a:r>
              <a:rPr lang="en-US" altLang="en-US" sz="2400" dirty="0"/>
              <a:t> be given at the final exam scheduled time.</a:t>
            </a:r>
          </a:p>
          <a:p>
            <a:pPr marL="342900" indent="-342900">
              <a:buFont typeface="Arial" panose="020B0604020202020204" pitchFamily="34" charset="0"/>
              <a:buChar char="•"/>
            </a:pPr>
            <a:r>
              <a:rPr lang="en-US" altLang="en-US" sz="2400" dirty="0"/>
              <a:t>Attendance will be taken as part of class participation.</a:t>
            </a:r>
          </a:p>
          <a:p>
            <a:pPr marL="342900" indent="-342900">
              <a:buFont typeface="Arial" panose="020B0604020202020204" pitchFamily="34" charset="0"/>
              <a:buChar char="•"/>
            </a:pPr>
            <a:r>
              <a:rPr lang="en-US" altLang="en-US" sz="2400" dirty="0"/>
              <a:t>Makeup quizzes will be treated on a case-by-case basis</a:t>
            </a:r>
          </a:p>
          <a:p>
            <a:pPr marL="342900" indent="-342900">
              <a:buFont typeface="Arial" panose="020B0604020202020204" pitchFamily="34" charset="0"/>
              <a:buChar char="•"/>
            </a:pPr>
            <a:r>
              <a:rPr lang="en-US" altLang="en-US" sz="2400" dirty="0"/>
              <a:t>Canvas will </a:t>
            </a:r>
            <a:r>
              <a:rPr lang="en-US" altLang="en-US" sz="2400" b="1" dirty="0"/>
              <a:t>NOT</a:t>
            </a:r>
            <a:r>
              <a:rPr lang="en-US" altLang="en-US" sz="2400" dirty="0"/>
              <a:t> be used for course management</a:t>
            </a:r>
          </a:p>
          <a:p>
            <a:pPr marL="342900" indent="-342900">
              <a:buFont typeface="Arial" panose="020B0604020202020204" pitchFamily="34" charset="0"/>
              <a:buChar char="•"/>
            </a:pPr>
            <a:r>
              <a:rPr lang="en-US" altLang="en-US" sz="2400" dirty="0"/>
              <a:t>Grades available by request to instructor</a:t>
            </a:r>
          </a:p>
          <a:p>
            <a:pPr marL="342900" indent="-342900">
              <a:buFont typeface="Arial" panose="020B0604020202020204" pitchFamily="34" charset="0"/>
              <a:buChar char="•"/>
            </a:pPr>
            <a:r>
              <a:rPr lang="en-US" altLang="en-US" sz="2400" dirty="0"/>
              <a:t>Help from instructor available on zoom by request.</a:t>
            </a:r>
          </a:p>
        </p:txBody>
      </p:sp>
      <p:sp>
        <p:nvSpPr>
          <p:cNvPr id="6147" name="Text Box 6"/>
          <p:cNvSpPr txBox="1">
            <a:spLocks noChangeArrowheads="1"/>
          </p:cNvSpPr>
          <p:nvPr/>
        </p:nvSpPr>
        <p:spPr bwMode="auto">
          <a:xfrm>
            <a:off x="4555958" y="162115"/>
            <a:ext cx="24833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dirty="0"/>
              <a:t>Nuts and bolts</a:t>
            </a:r>
          </a:p>
        </p:txBody>
      </p:sp>
    </p:spTree>
    <p:extLst>
      <p:ext uri="{BB962C8B-B14F-4D97-AF65-F5344CB8AC3E}">
        <p14:creationId xmlns:p14="http://schemas.microsoft.com/office/powerpoint/2010/main" val="150832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6">
            <a:extLst>
              <a:ext uri="{FF2B5EF4-FFF2-40B4-BE49-F238E27FC236}">
                <a16:creationId xmlns:a16="http://schemas.microsoft.com/office/drawing/2014/main" id="{732E3E37-60A0-0729-F06C-308F0953BD66}"/>
              </a:ext>
            </a:extLst>
          </p:cNvPr>
          <p:cNvSpPr txBox="1">
            <a:spLocks noChangeArrowheads="1"/>
          </p:cNvSpPr>
          <p:nvPr/>
        </p:nvSpPr>
        <p:spPr bwMode="auto">
          <a:xfrm>
            <a:off x="4419601" y="700089"/>
            <a:ext cx="266382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a:solidFill>
                  <a:srgbClr val="000000"/>
                </a:solidFill>
                <a:latin typeface="Arial" panose="020B0604020202020204" pitchFamily="34" charset="0"/>
              </a:rPr>
              <a:t>Required statements</a:t>
            </a:r>
          </a:p>
        </p:txBody>
      </p:sp>
      <p:sp>
        <p:nvSpPr>
          <p:cNvPr id="11267" name="TextBox 5">
            <a:extLst>
              <a:ext uri="{FF2B5EF4-FFF2-40B4-BE49-F238E27FC236}">
                <a16:creationId xmlns:a16="http://schemas.microsoft.com/office/drawing/2014/main" id="{F57B7CBF-B5D1-2337-0725-377916819922}"/>
              </a:ext>
            </a:extLst>
          </p:cNvPr>
          <p:cNvSpPr txBox="1">
            <a:spLocks noChangeArrowheads="1"/>
          </p:cNvSpPr>
          <p:nvPr/>
        </p:nvSpPr>
        <p:spPr bwMode="auto">
          <a:xfrm>
            <a:off x="1828800" y="1481139"/>
            <a:ext cx="86106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15000"/>
              </a:lnSpc>
            </a:pPr>
            <a:r>
              <a:rPr lang="en-US" altLang="en-US" sz="2000" b="1">
                <a:ea typeface="Times New Roman" panose="02020603050405020304" pitchFamily="18" charset="0"/>
                <a:cs typeface="Arial" panose="020B0604020202020204" pitchFamily="34" charset="0"/>
              </a:rPr>
              <a:t>1. Reasonable Accommodation</a:t>
            </a:r>
            <a:r>
              <a:rPr lang="en-US" altLang="en-US" sz="2000">
                <a:ea typeface="Times New Roman" panose="02020603050405020304" pitchFamily="18" charset="0"/>
                <a:cs typeface="Arial" panose="020B0604020202020204" pitchFamily="34" charset="0"/>
              </a:rPr>
              <a:t>: </a:t>
            </a:r>
            <a:endParaRPr lang="en-US" altLang="en-US" sz="2000">
              <a:ea typeface="Calibri" panose="020F0502020204030204" pitchFamily="34" charset="0"/>
              <a:cs typeface="Arial" panose="020B0604020202020204" pitchFamily="34" charset="0"/>
            </a:endParaRPr>
          </a:p>
          <a:p>
            <a:pPr>
              <a:lnSpc>
                <a:spcPct val="115000"/>
              </a:lnSpc>
            </a:pPr>
            <a:r>
              <a:rPr lang="en-US" altLang="en-US" sz="2000">
                <a:ea typeface="Times New Roman" panose="02020603050405020304" pitchFamily="18" charset="0"/>
                <a:cs typeface="Arial" panose="020B0604020202020204" pitchFamily="34" charset="0"/>
              </a:rPr>
              <a:t>Reasonable accommodations are available for students with documented disabilities or chronic medical conditions. If you have a disability and need accommodations to fully participate in this class, please contact the Access Center in Floyd 269 to follow published procedures to request accommodations. Students may also call or email the Access Center to schedule an appointment with Gretchen Hormel, the campus Access Advisor. Phone 509.372.7352	email: </a:t>
            </a:r>
            <a:r>
              <a:rPr lang="en-US" altLang="en-US" sz="2000" u="sng">
                <a:solidFill>
                  <a:srgbClr val="0000FF"/>
                </a:solidFill>
                <a:ea typeface="Times New Roman" panose="02020603050405020304" pitchFamily="18" charset="0"/>
                <a:cs typeface="Arial" panose="020B0604020202020204" pitchFamily="34" charset="0"/>
                <a:hlinkClick r:id="rId2"/>
              </a:rPr>
              <a:t>g.hormel@wsu.edu</a:t>
            </a:r>
            <a:endParaRPr lang="en-US" altLang="en-US" sz="2000">
              <a:ea typeface="Calibri" panose="020F0502020204030204" pitchFamily="34" charset="0"/>
              <a:cs typeface="Arial" panose="020B0604020202020204" pitchFamily="34" charset="0"/>
            </a:endParaRPr>
          </a:p>
          <a:p>
            <a:pPr>
              <a:lnSpc>
                <a:spcPct val="115000"/>
              </a:lnSpc>
            </a:pPr>
            <a:r>
              <a:rPr lang="en-US" altLang="en-US" sz="2000" u="sng">
                <a:solidFill>
                  <a:srgbClr val="0000FF"/>
                </a:solidFill>
                <a:ea typeface="Times New Roman" panose="02020603050405020304" pitchFamily="18" charset="0"/>
                <a:cs typeface="Arial" panose="020B0604020202020204" pitchFamily="34" charset="0"/>
                <a:hlinkClick r:id="rId3"/>
              </a:rPr>
              <a:t>https://tricities.wsu.edu/current-students/access/</a:t>
            </a:r>
            <a:endParaRPr lang="en-US" altLang="en-US" sz="2000">
              <a:ea typeface="Calibri" panose="020F0502020204030204" pitchFamily="34" charset="0"/>
              <a:cs typeface="Arial" panose="020B0604020202020204" pitchFamily="34" charset="0"/>
            </a:endParaRPr>
          </a:p>
          <a:p>
            <a:pPr>
              <a:lnSpc>
                <a:spcPct val="115000"/>
              </a:lnSpc>
            </a:pPr>
            <a:r>
              <a:rPr lang="en-US" altLang="en-US" sz="2000">
                <a:ea typeface="Times New Roman" panose="02020603050405020304" pitchFamily="18" charset="0"/>
                <a:cs typeface="Arial" panose="020B0604020202020204" pitchFamily="34" charset="0"/>
              </a:rPr>
              <a:t> </a:t>
            </a:r>
            <a:endParaRPr lang="en-US" altLang="en-US" sz="2000">
              <a:ea typeface="Calibri" panose="020F0502020204030204" pitchFamily="34" charset="0"/>
              <a:cs typeface="Arial" panose="020B0604020202020204" pitchFamily="34" charset="0"/>
            </a:endParaRPr>
          </a:p>
          <a:p>
            <a:pPr>
              <a:lnSpc>
                <a:spcPct val="115000"/>
              </a:lnSpc>
            </a:pPr>
            <a:r>
              <a:rPr lang="en-US" altLang="en-US" sz="2000">
                <a:ea typeface="Times New Roman" panose="02020603050405020304" pitchFamily="18" charset="0"/>
                <a:cs typeface="Arial" panose="020B0604020202020204" pitchFamily="34" charset="0"/>
              </a:rPr>
              <a:t>All disability related accommodations are to be approved through the Access Center. It is a university expectation that students with approved accommodations visit with instructors (in person or via Zoom) within two weeks of requesting their accommodations to discuss logistics.</a:t>
            </a:r>
            <a:endParaRPr lang="en-US" altLang="en-US" sz="2000">
              <a:ea typeface="Calibri" panose="020F050202020403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7">
            <a:extLst>
              <a:ext uri="{FF2B5EF4-FFF2-40B4-BE49-F238E27FC236}">
                <a16:creationId xmlns:a16="http://schemas.microsoft.com/office/drawing/2014/main" id="{2C5DE1E0-B334-60CD-A373-4B6E1216510C}"/>
              </a:ext>
            </a:extLst>
          </p:cNvPr>
          <p:cNvSpPr txBox="1">
            <a:spLocks noChangeArrowheads="1"/>
          </p:cNvSpPr>
          <p:nvPr/>
        </p:nvSpPr>
        <p:spPr bwMode="auto">
          <a:xfrm>
            <a:off x="1828800" y="838200"/>
            <a:ext cx="8686800" cy="5448300"/>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15000"/>
              </a:lnSpc>
              <a:defRPr/>
            </a:pPr>
            <a:r>
              <a:rPr lang="en-US" sz="1600" b="1" dirty="0">
                <a:ea typeface="Times New Roman" panose="02020603050405020304" pitchFamily="18" charset="0"/>
                <a:cs typeface="Arial" panose="020B0604020202020204" pitchFamily="34" charset="0"/>
              </a:rPr>
              <a:t>2. Academic Integrity:</a:t>
            </a:r>
            <a:endParaRPr lang="en-US" sz="1600" dirty="0">
              <a:ea typeface="Calibri" panose="020F0502020204030204" pitchFamily="34" charset="0"/>
              <a:cs typeface="Arial" panose="020B0604020202020204" pitchFamily="34" charset="0"/>
            </a:endParaRPr>
          </a:p>
          <a:p>
            <a:pPr>
              <a:lnSpc>
                <a:spcPct val="115000"/>
              </a:lnSpc>
              <a:defRPr/>
            </a:pPr>
            <a:r>
              <a:rPr lang="en-US" sz="1600" dirty="0">
                <a:ea typeface="Times New Roman" panose="02020603050405020304" pitchFamily="18" charset="0"/>
                <a:cs typeface="Arial" panose="020B0604020202020204" pitchFamily="34" charset="0"/>
              </a:rPr>
              <a:t>Washington State University, a community dedicated to the advancement of knowledge, expects all students to adhere to high expectations of scholarship and the Standards of Conduct for Students. Potential violations of the Standards of Conduct for Students should be referred to the Center for Community Standards. The Center for Community Standards supports students, upholds their rights and responsibilities, and holds them accountable for behavior that doesn’t meet our community expectations.</a:t>
            </a:r>
            <a:endParaRPr lang="en-US" sz="1600" dirty="0">
              <a:ea typeface="Calibri" panose="020F0502020204030204" pitchFamily="34" charset="0"/>
              <a:cs typeface="Arial" panose="020B0604020202020204" pitchFamily="34" charset="0"/>
            </a:endParaRPr>
          </a:p>
          <a:p>
            <a:pPr>
              <a:lnSpc>
                <a:spcPct val="115000"/>
              </a:lnSpc>
              <a:defRPr/>
            </a:pPr>
            <a:r>
              <a:rPr lang="en-US" sz="1600" dirty="0">
                <a:ea typeface="Times New Roman" panose="02020603050405020304" pitchFamily="18" charset="0"/>
                <a:cs typeface="Arial" panose="020B0604020202020204" pitchFamily="34" charset="0"/>
              </a:rPr>
              <a:t>Academic integrity will be strongly enforced in this course. Students who violate WSU’s Academic Integrity Policy (identified in Washington Administrative Code (WAC) 504-26- 010(4) will receive a failing grade on the assessment in question, will not have the option to withdraw from the course pending an appeal, and will be reported to the Center for Community Standards. </a:t>
            </a:r>
            <a:r>
              <a:rPr lang="en-US" sz="1600" dirty="0">
                <a:solidFill>
                  <a:srgbClr val="000000"/>
                </a:solidFill>
                <a:ea typeface="Times New Roman" panose="02020603050405020304" pitchFamily="18" charset="0"/>
                <a:cs typeface="Arial" panose="020B0604020202020204" pitchFamily="34" charset="0"/>
              </a:rPr>
              <a:t>Cheating includes, but is not limited to, plagiarism and unauthorized collaboration as defined in the Standards of Conduct for Students, WAC 504-26-010(3). If you have any questions about what is and is not allowed in this course, you should ask course instructors before proceeding. If you wish to appeal a faculty member's decision relating to academic integrity, please use the form available at </a:t>
            </a:r>
            <a:r>
              <a:rPr lang="en-US" sz="1600" u="sng" dirty="0">
                <a:solidFill>
                  <a:srgbClr val="0000FF"/>
                </a:solidFill>
                <a:ea typeface="Times New Roman" panose="02020603050405020304" pitchFamily="18" charset="0"/>
                <a:cs typeface="Arial" panose="020B0604020202020204" pitchFamily="34" charset="0"/>
              </a:rPr>
              <a:t>communitystandards.wsu.edu</a:t>
            </a:r>
            <a:r>
              <a:rPr lang="en-US" sz="1600" dirty="0">
                <a:solidFill>
                  <a:srgbClr val="000000"/>
                </a:solidFill>
                <a:ea typeface="Times New Roman" panose="02020603050405020304" pitchFamily="18" charset="0"/>
                <a:cs typeface="Arial" panose="020B0604020202020204" pitchFamily="34" charset="0"/>
              </a:rPr>
              <a:t>. C</a:t>
            </a:r>
            <a:r>
              <a:rPr lang="en-US" sz="1600" dirty="0">
                <a:ea typeface="Times New Roman" panose="02020603050405020304" pitchFamily="18" charset="0"/>
                <a:cs typeface="Arial" panose="020B0604020202020204" pitchFamily="34" charset="0"/>
              </a:rPr>
              <a:t>ontact the Center for Community Standards. If you would like more</a:t>
            </a:r>
            <a:r>
              <a:rPr lang="en-US" sz="1600" spc="5" dirty="0">
                <a:ea typeface="Times New Roman" panose="02020603050405020304" pitchFamily="18" charset="0"/>
                <a:cs typeface="Arial" panose="020B0604020202020204" pitchFamily="34" charset="0"/>
              </a:rPr>
              <a:t> </a:t>
            </a:r>
            <a:r>
              <a:rPr lang="en-US" sz="1600" spc="-5" dirty="0">
                <a:ea typeface="Times New Roman" panose="02020603050405020304" pitchFamily="18" charset="0"/>
                <a:cs typeface="Arial" panose="020B0604020202020204" pitchFamily="34" charset="0"/>
              </a:rPr>
              <a:t>specific</a:t>
            </a:r>
            <a:r>
              <a:rPr lang="en-US" sz="1600" spc="-65" dirty="0">
                <a:ea typeface="Times New Roman" panose="02020603050405020304" pitchFamily="18" charset="0"/>
                <a:cs typeface="Arial" panose="020B0604020202020204" pitchFamily="34" charset="0"/>
              </a:rPr>
              <a:t> </a:t>
            </a:r>
            <a:r>
              <a:rPr lang="en-US" sz="1600" spc="-5" dirty="0">
                <a:ea typeface="Times New Roman" panose="02020603050405020304" pitchFamily="18" charset="0"/>
                <a:cs typeface="Arial" panose="020B0604020202020204" pitchFamily="34" charset="0"/>
              </a:rPr>
              <a:t>information</a:t>
            </a:r>
            <a:r>
              <a:rPr lang="en-US" sz="1600" spc="-60" dirty="0">
                <a:ea typeface="Times New Roman" panose="02020603050405020304" pitchFamily="18" charset="0"/>
                <a:cs typeface="Arial" panose="020B0604020202020204" pitchFamily="34" charset="0"/>
              </a:rPr>
              <a:t> </a:t>
            </a:r>
            <a:r>
              <a:rPr lang="en-US" sz="1600" spc="-5" dirty="0">
                <a:ea typeface="Times New Roman" panose="02020603050405020304" pitchFamily="18" charset="0"/>
                <a:cs typeface="Arial" panose="020B0604020202020204" pitchFamily="34" charset="0"/>
              </a:rPr>
              <a:t>about</a:t>
            </a:r>
            <a:r>
              <a:rPr lang="en-US" sz="1600" spc="-70" dirty="0">
                <a:ea typeface="Times New Roman" panose="02020603050405020304" pitchFamily="18" charset="0"/>
                <a:cs typeface="Arial" panose="020B0604020202020204" pitchFamily="34" charset="0"/>
              </a:rPr>
              <a:t> </a:t>
            </a:r>
            <a:r>
              <a:rPr lang="en-US" sz="1600" spc="-5" dirty="0">
                <a:ea typeface="Times New Roman" panose="02020603050405020304" pitchFamily="18" charset="0"/>
                <a:cs typeface="Arial" panose="020B0604020202020204" pitchFamily="34" charset="0"/>
              </a:rPr>
              <a:t>the</a:t>
            </a:r>
            <a:r>
              <a:rPr lang="en-US" sz="1600" spc="-60" dirty="0">
                <a:ea typeface="Times New Roman" panose="02020603050405020304" pitchFamily="18" charset="0"/>
                <a:cs typeface="Arial" panose="020B0604020202020204" pitchFamily="34" charset="0"/>
              </a:rPr>
              <a:t> </a:t>
            </a:r>
            <a:r>
              <a:rPr lang="en-US" sz="1600" spc="-5" dirty="0">
                <a:ea typeface="Times New Roman" panose="02020603050405020304" pitchFamily="18" charset="0"/>
                <a:cs typeface="Arial" panose="020B0604020202020204" pitchFamily="34" charset="0"/>
              </a:rPr>
              <a:t>process please contact Jordyn Creighton, Director for Student Services in Floyd 269. </a:t>
            </a:r>
            <a:r>
              <a:rPr lang="en-US" sz="1600" spc="-65" dirty="0">
                <a:ea typeface="Times New Roman" panose="02020603050405020304" pitchFamily="18" charset="0"/>
                <a:cs typeface="Arial" panose="020B0604020202020204" pitchFamily="34" charset="0"/>
              </a:rPr>
              <a:t>Phone 509.372.7433 </a:t>
            </a:r>
            <a:r>
              <a:rPr lang="en-US" sz="1600" u="sng" spc="-5" dirty="0">
                <a:solidFill>
                  <a:srgbClr val="0563C1"/>
                </a:solidFill>
                <a:ea typeface="Times New Roman" panose="02020603050405020304" pitchFamily="18" charset="0"/>
                <a:cs typeface="Arial" panose="020B0604020202020204" pitchFamily="34" charset="0"/>
                <a:hlinkClick r:id="rId3"/>
              </a:rPr>
              <a:t>jordyn.creighton@wsu.edu</a:t>
            </a:r>
            <a:endParaRPr lang="en-US" sz="1600" dirty="0">
              <a:ea typeface="Calibri" panose="020F050202020403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3179</Words>
  <Application>Microsoft Office PowerPoint</Application>
  <PresentationFormat>Widescreen</PresentationFormat>
  <Paragraphs>200</Paragraphs>
  <Slides>20</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Calibri Light</vt:lpstr>
      <vt:lpstr>Times New Roman</vt:lpstr>
      <vt:lpstr>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45</cp:revision>
  <dcterms:created xsi:type="dcterms:W3CDTF">2015-08-24T20:50:38Z</dcterms:created>
  <dcterms:modified xsi:type="dcterms:W3CDTF">2024-01-08T18:56:30Z</dcterms:modified>
</cp:coreProperties>
</file>