
<file path=[Content_Types].xml><?xml version="1.0" encoding="utf-8"?>
<Types xmlns="http://schemas.openxmlformats.org/package/2006/content-types">
  <Default Extension="bin" ContentType="application/vnd.openxmlformats-officedocument.oleObject"/>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sldIdLst>
    <p:sldId id="318" r:id="rId3"/>
    <p:sldId id="319" r:id="rId4"/>
    <p:sldId id="630" r:id="rId5"/>
    <p:sldId id="632" r:id="rId6"/>
    <p:sldId id="321" r:id="rId7"/>
    <p:sldId id="633" r:id="rId8"/>
    <p:sldId id="327" r:id="rId9"/>
    <p:sldId id="667" r:id="rId10"/>
    <p:sldId id="332" r:id="rId11"/>
    <p:sldId id="695" r:id="rId12"/>
    <p:sldId id="672" r:id="rId13"/>
    <p:sldId id="464" r:id="rId14"/>
    <p:sldId id="334" r:id="rId15"/>
    <p:sldId id="335" r:id="rId16"/>
    <p:sldId id="339" r:id="rId17"/>
    <p:sldId id="340" r:id="rId18"/>
    <p:sldId id="669" r:id="rId19"/>
    <p:sldId id="670" r:id="rId20"/>
    <p:sldId id="341" r:id="rId21"/>
    <p:sldId id="279" r:id="rId22"/>
    <p:sldId id="697" r:id="rId23"/>
  </p:sldIdLst>
  <p:sldSz cx="12192000" cy="6858000"/>
  <p:notesSz cx="7026275" cy="93122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80" autoAdjust="0"/>
    <p:restoredTop sz="94660"/>
  </p:normalViewPr>
  <p:slideViewPr>
    <p:cSldViewPr snapToGrid="0">
      <p:cViewPr varScale="1">
        <p:scale>
          <a:sx n="79" d="100"/>
          <a:sy n="79" d="100"/>
        </p:scale>
        <p:origin x="126" y="528"/>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theme" Target="theme/theme1.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presProps" Target="pres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1DA5CF03-CA79-47CC-8884-FA0F7746401A}" type="datetimeFigureOut">
              <a:rPr lang="en-US" smtClean="0"/>
              <a:t>1/14/2024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8F183DE-F3D3-4B31-B37C-B14716D51634}" type="slidenum">
              <a:rPr lang="en-US" smtClean="0"/>
              <a:t>‹#›</a:t>
            </a:fld>
            <a:endParaRPr lang="en-US"/>
          </a:p>
        </p:txBody>
      </p:sp>
    </p:spTree>
    <p:extLst>
      <p:ext uri="{BB962C8B-B14F-4D97-AF65-F5344CB8AC3E}">
        <p14:creationId xmlns:p14="http://schemas.microsoft.com/office/powerpoint/2010/main" val="5877246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A5CF03-CA79-47CC-8884-FA0F7746401A}" type="datetimeFigureOut">
              <a:rPr lang="en-US" smtClean="0"/>
              <a:t>1/14/2024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8F183DE-F3D3-4B31-B37C-B14716D51634}" type="slidenum">
              <a:rPr lang="en-US" smtClean="0"/>
              <a:t>‹#›</a:t>
            </a:fld>
            <a:endParaRPr lang="en-US"/>
          </a:p>
        </p:txBody>
      </p:sp>
    </p:spTree>
    <p:extLst>
      <p:ext uri="{BB962C8B-B14F-4D97-AF65-F5344CB8AC3E}">
        <p14:creationId xmlns:p14="http://schemas.microsoft.com/office/powerpoint/2010/main" val="22153299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A5CF03-CA79-47CC-8884-FA0F7746401A}" type="datetimeFigureOut">
              <a:rPr lang="en-US" smtClean="0"/>
              <a:t>1/14/2024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8F183DE-F3D3-4B31-B37C-B14716D51634}" type="slidenum">
              <a:rPr lang="en-US" smtClean="0"/>
              <a:t>‹#›</a:t>
            </a:fld>
            <a:endParaRPr lang="en-US"/>
          </a:p>
        </p:txBody>
      </p:sp>
    </p:spTree>
    <p:extLst>
      <p:ext uri="{BB962C8B-B14F-4D97-AF65-F5344CB8AC3E}">
        <p14:creationId xmlns:p14="http://schemas.microsoft.com/office/powerpoint/2010/main" val="221449931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B66CB05-AA82-47C8-AD8E-F4D7DCD85CFC}" type="datetimeFigureOut">
              <a:rPr lang="en-US" smtClean="0"/>
              <a:t>1/14/2024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D8D2425-3E04-4581-AC2A-2D27F4A7F8AC}" type="slidenum">
              <a:rPr lang="en-US" smtClean="0"/>
              <a:t>‹#›</a:t>
            </a:fld>
            <a:endParaRPr lang="en-US"/>
          </a:p>
        </p:txBody>
      </p:sp>
    </p:spTree>
    <p:extLst>
      <p:ext uri="{BB962C8B-B14F-4D97-AF65-F5344CB8AC3E}">
        <p14:creationId xmlns:p14="http://schemas.microsoft.com/office/powerpoint/2010/main" val="21419543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B66CB05-AA82-47C8-AD8E-F4D7DCD85CFC}" type="datetimeFigureOut">
              <a:rPr lang="en-US" smtClean="0"/>
              <a:t>1/14/2024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D8D2425-3E04-4581-AC2A-2D27F4A7F8AC}" type="slidenum">
              <a:rPr lang="en-US" smtClean="0"/>
              <a:t>‹#›</a:t>
            </a:fld>
            <a:endParaRPr lang="en-US"/>
          </a:p>
        </p:txBody>
      </p:sp>
    </p:spTree>
    <p:extLst>
      <p:ext uri="{BB962C8B-B14F-4D97-AF65-F5344CB8AC3E}">
        <p14:creationId xmlns:p14="http://schemas.microsoft.com/office/powerpoint/2010/main" val="354522740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B66CB05-AA82-47C8-AD8E-F4D7DCD85CFC}" type="datetimeFigureOut">
              <a:rPr lang="en-US" smtClean="0"/>
              <a:t>1/14/2024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D8D2425-3E04-4581-AC2A-2D27F4A7F8AC}" type="slidenum">
              <a:rPr lang="en-US" smtClean="0"/>
              <a:t>‹#›</a:t>
            </a:fld>
            <a:endParaRPr lang="en-US"/>
          </a:p>
        </p:txBody>
      </p:sp>
    </p:spTree>
    <p:extLst>
      <p:ext uri="{BB962C8B-B14F-4D97-AF65-F5344CB8AC3E}">
        <p14:creationId xmlns:p14="http://schemas.microsoft.com/office/powerpoint/2010/main" val="294604206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B66CB05-AA82-47C8-AD8E-F4D7DCD85CFC}" type="datetimeFigureOut">
              <a:rPr lang="en-US" smtClean="0"/>
              <a:t>1/14/2024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D8D2425-3E04-4581-AC2A-2D27F4A7F8AC}" type="slidenum">
              <a:rPr lang="en-US" smtClean="0"/>
              <a:t>‹#›</a:t>
            </a:fld>
            <a:endParaRPr lang="en-US"/>
          </a:p>
        </p:txBody>
      </p:sp>
    </p:spTree>
    <p:extLst>
      <p:ext uri="{BB962C8B-B14F-4D97-AF65-F5344CB8AC3E}">
        <p14:creationId xmlns:p14="http://schemas.microsoft.com/office/powerpoint/2010/main" val="361915095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B66CB05-AA82-47C8-AD8E-F4D7DCD85CFC}" type="datetimeFigureOut">
              <a:rPr lang="en-US" smtClean="0"/>
              <a:t>1/14/2024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D8D2425-3E04-4581-AC2A-2D27F4A7F8AC}" type="slidenum">
              <a:rPr lang="en-US" smtClean="0"/>
              <a:t>‹#›</a:t>
            </a:fld>
            <a:endParaRPr lang="en-US"/>
          </a:p>
        </p:txBody>
      </p:sp>
    </p:spTree>
    <p:extLst>
      <p:ext uri="{BB962C8B-B14F-4D97-AF65-F5344CB8AC3E}">
        <p14:creationId xmlns:p14="http://schemas.microsoft.com/office/powerpoint/2010/main" val="164833547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B66CB05-AA82-47C8-AD8E-F4D7DCD85CFC}" type="datetimeFigureOut">
              <a:rPr lang="en-US" smtClean="0"/>
              <a:t>1/14/2024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D8D2425-3E04-4581-AC2A-2D27F4A7F8AC}" type="slidenum">
              <a:rPr lang="en-US" smtClean="0"/>
              <a:t>‹#›</a:t>
            </a:fld>
            <a:endParaRPr lang="en-US"/>
          </a:p>
        </p:txBody>
      </p:sp>
    </p:spTree>
    <p:extLst>
      <p:ext uri="{BB962C8B-B14F-4D97-AF65-F5344CB8AC3E}">
        <p14:creationId xmlns:p14="http://schemas.microsoft.com/office/powerpoint/2010/main" val="211412997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B66CB05-AA82-47C8-AD8E-F4D7DCD85CFC}" type="datetimeFigureOut">
              <a:rPr lang="en-US" smtClean="0"/>
              <a:t>1/14/2024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D8D2425-3E04-4581-AC2A-2D27F4A7F8AC}" type="slidenum">
              <a:rPr lang="en-US" smtClean="0"/>
              <a:t>‹#›</a:t>
            </a:fld>
            <a:endParaRPr lang="en-US"/>
          </a:p>
        </p:txBody>
      </p:sp>
    </p:spTree>
    <p:extLst>
      <p:ext uri="{BB962C8B-B14F-4D97-AF65-F5344CB8AC3E}">
        <p14:creationId xmlns:p14="http://schemas.microsoft.com/office/powerpoint/2010/main" val="353705901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B66CB05-AA82-47C8-AD8E-F4D7DCD85CFC}" type="datetimeFigureOut">
              <a:rPr lang="en-US" smtClean="0"/>
              <a:t>1/14/2024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D8D2425-3E04-4581-AC2A-2D27F4A7F8AC}" type="slidenum">
              <a:rPr lang="en-US" smtClean="0"/>
              <a:t>‹#›</a:t>
            </a:fld>
            <a:endParaRPr lang="en-US"/>
          </a:p>
        </p:txBody>
      </p:sp>
    </p:spTree>
    <p:extLst>
      <p:ext uri="{BB962C8B-B14F-4D97-AF65-F5344CB8AC3E}">
        <p14:creationId xmlns:p14="http://schemas.microsoft.com/office/powerpoint/2010/main" val="5710906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A5CF03-CA79-47CC-8884-FA0F7746401A}" type="datetimeFigureOut">
              <a:rPr lang="en-US" smtClean="0"/>
              <a:t>1/14/2024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8F183DE-F3D3-4B31-B37C-B14716D51634}" type="slidenum">
              <a:rPr lang="en-US" smtClean="0"/>
              <a:t>‹#›</a:t>
            </a:fld>
            <a:endParaRPr lang="en-US"/>
          </a:p>
        </p:txBody>
      </p:sp>
    </p:spTree>
    <p:extLst>
      <p:ext uri="{BB962C8B-B14F-4D97-AF65-F5344CB8AC3E}">
        <p14:creationId xmlns:p14="http://schemas.microsoft.com/office/powerpoint/2010/main" val="51305401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B66CB05-AA82-47C8-AD8E-F4D7DCD85CFC}" type="datetimeFigureOut">
              <a:rPr lang="en-US" smtClean="0"/>
              <a:t>1/14/2024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D8D2425-3E04-4581-AC2A-2D27F4A7F8AC}" type="slidenum">
              <a:rPr lang="en-US" smtClean="0"/>
              <a:t>‹#›</a:t>
            </a:fld>
            <a:endParaRPr lang="en-US"/>
          </a:p>
        </p:txBody>
      </p:sp>
    </p:spTree>
    <p:extLst>
      <p:ext uri="{BB962C8B-B14F-4D97-AF65-F5344CB8AC3E}">
        <p14:creationId xmlns:p14="http://schemas.microsoft.com/office/powerpoint/2010/main" val="102391174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B66CB05-AA82-47C8-AD8E-F4D7DCD85CFC}" type="datetimeFigureOut">
              <a:rPr lang="en-US" smtClean="0"/>
              <a:t>1/14/2024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D8D2425-3E04-4581-AC2A-2D27F4A7F8AC}" type="slidenum">
              <a:rPr lang="en-US" smtClean="0"/>
              <a:t>‹#›</a:t>
            </a:fld>
            <a:endParaRPr lang="en-US"/>
          </a:p>
        </p:txBody>
      </p:sp>
    </p:spTree>
    <p:extLst>
      <p:ext uri="{BB962C8B-B14F-4D97-AF65-F5344CB8AC3E}">
        <p14:creationId xmlns:p14="http://schemas.microsoft.com/office/powerpoint/2010/main" val="15034925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B66CB05-AA82-47C8-AD8E-F4D7DCD85CFC}" type="datetimeFigureOut">
              <a:rPr lang="en-US" smtClean="0"/>
              <a:t>1/14/2024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D8D2425-3E04-4581-AC2A-2D27F4A7F8AC}" type="slidenum">
              <a:rPr lang="en-US" smtClean="0"/>
              <a:t>‹#›</a:t>
            </a:fld>
            <a:endParaRPr lang="en-US"/>
          </a:p>
        </p:txBody>
      </p:sp>
    </p:spTree>
    <p:extLst>
      <p:ext uri="{BB962C8B-B14F-4D97-AF65-F5344CB8AC3E}">
        <p14:creationId xmlns:p14="http://schemas.microsoft.com/office/powerpoint/2010/main" val="34131556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DA5CF03-CA79-47CC-8884-FA0F7746401A}" type="datetimeFigureOut">
              <a:rPr lang="en-US" smtClean="0"/>
              <a:t>1/14/2024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8F183DE-F3D3-4B31-B37C-B14716D51634}" type="slidenum">
              <a:rPr lang="en-US" smtClean="0"/>
              <a:t>‹#›</a:t>
            </a:fld>
            <a:endParaRPr lang="en-US"/>
          </a:p>
        </p:txBody>
      </p:sp>
    </p:spTree>
    <p:extLst>
      <p:ext uri="{BB962C8B-B14F-4D97-AF65-F5344CB8AC3E}">
        <p14:creationId xmlns:p14="http://schemas.microsoft.com/office/powerpoint/2010/main" val="14088395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DA5CF03-CA79-47CC-8884-FA0F7746401A}" type="datetimeFigureOut">
              <a:rPr lang="en-US" smtClean="0"/>
              <a:t>1/14/2024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8F183DE-F3D3-4B31-B37C-B14716D51634}" type="slidenum">
              <a:rPr lang="en-US" smtClean="0"/>
              <a:t>‹#›</a:t>
            </a:fld>
            <a:endParaRPr lang="en-US"/>
          </a:p>
        </p:txBody>
      </p:sp>
    </p:spTree>
    <p:extLst>
      <p:ext uri="{BB962C8B-B14F-4D97-AF65-F5344CB8AC3E}">
        <p14:creationId xmlns:p14="http://schemas.microsoft.com/office/powerpoint/2010/main" val="39602205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DA5CF03-CA79-47CC-8884-FA0F7746401A}" type="datetimeFigureOut">
              <a:rPr lang="en-US" smtClean="0"/>
              <a:t>1/14/2024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8F183DE-F3D3-4B31-B37C-B14716D51634}" type="slidenum">
              <a:rPr lang="en-US" smtClean="0"/>
              <a:t>‹#›</a:t>
            </a:fld>
            <a:endParaRPr lang="en-US"/>
          </a:p>
        </p:txBody>
      </p:sp>
    </p:spTree>
    <p:extLst>
      <p:ext uri="{BB962C8B-B14F-4D97-AF65-F5344CB8AC3E}">
        <p14:creationId xmlns:p14="http://schemas.microsoft.com/office/powerpoint/2010/main" val="13030637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DA5CF03-CA79-47CC-8884-FA0F7746401A}" type="datetimeFigureOut">
              <a:rPr lang="en-US" smtClean="0"/>
              <a:t>1/14/2024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8F183DE-F3D3-4B31-B37C-B14716D51634}" type="slidenum">
              <a:rPr lang="en-US" smtClean="0"/>
              <a:t>‹#›</a:t>
            </a:fld>
            <a:endParaRPr lang="en-US"/>
          </a:p>
        </p:txBody>
      </p:sp>
    </p:spTree>
    <p:extLst>
      <p:ext uri="{BB962C8B-B14F-4D97-AF65-F5344CB8AC3E}">
        <p14:creationId xmlns:p14="http://schemas.microsoft.com/office/powerpoint/2010/main" val="29222631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A5CF03-CA79-47CC-8884-FA0F7746401A}" type="datetimeFigureOut">
              <a:rPr lang="en-US" smtClean="0"/>
              <a:t>1/14/2024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8F183DE-F3D3-4B31-B37C-B14716D51634}" type="slidenum">
              <a:rPr lang="en-US" smtClean="0"/>
              <a:t>‹#›</a:t>
            </a:fld>
            <a:endParaRPr lang="en-US"/>
          </a:p>
        </p:txBody>
      </p:sp>
    </p:spTree>
    <p:extLst>
      <p:ext uri="{BB962C8B-B14F-4D97-AF65-F5344CB8AC3E}">
        <p14:creationId xmlns:p14="http://schemas.microsoft.com/office/powerpoint/2010/main" val="4046213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DA5CF03-CA79-47CC-8884-FA0F7746401A}" type="datetimeFigureOut">
              <a:rPr lang="en-US" smtClean="0"/>
              <a:t>1/14/2024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8F183DE-F3D3-4B31-B37C-B14716D51634}" type="slidenum">
              <a:rPr lang="en-US" smtClean="0"/>
              <a:t>‹#›</a:t>
            </a:fld>
            <a:endParaRPr lang="en-US"/>
          </a:p>
        </p:txBody>
      </p:sp>
    </p:spTree>
    <p:extLst>
      <p:ext uri="{BB962C8B-B14F-4D97-AF65-F5344CB8AC3E}">
        <p14:creationId xmlns:p14="http://schemas.microsoft.com/office/powerpoint/2010/main" val="34553118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DA5CF03-CA79-47CC-8884-FA0F7746401A}" type="datetimeFigureOut">
              <a:rPr lang="en-US" smtClean="0"/>
              <a:t>1/14/2024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8F183DE-F3D3-4B31-B37C-B14716D51634}" type="slidenum">
              <a:rPr lang="en-US" smtClean="0"/>
              <a:t>‹#›</a:t>
            </a:fld>
            <a:endParaRPr lang="en-US"/>
          </a:p>
        </p:txBody>
      </p:sp>
    </p:spTree>
    <p:extLst>
      <p:ext uri="{BB962C8B-B14F-4D97-AF65-F5344CB8AC3E}">
        <p14:creationId xmlns:p14="http://schemas.microsoft.com/office/powerpoint/2010/main" val="20053296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A5CF03-CA79-47CC-8884-FA0F7746401A}" type="datetimeFigureOut">
              <a:rPr lang="en-US" smtClean="0"/>
              <a:t>1/14/2024</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8F183DE-F3D3-4B31-B37C-B14716D51634}" type="slidenum">
              <a:rPr lang="en-US" smtClean="0"/>
              <a:t>‹#›</a:t>
            </a:fld>
            <a:endParaRPr lang="en-US"/>
          </a:p>
        </p:txBody>
      </p:sp>
    </p:spTree>
    <p:extLst>
      <p:ext uri="{BB962C8B-B14F-4D97-AF65-F5344CB8AC3E}">
        <p14:creationId xmlns:p14="http://schemas.microsoft.com/office/powerpoint/2010/main" val="122668734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B66CB05-AA82-47C8-AD8E-F4D7DCD85CFC}" type="datetimeFigureOut">
              <a:rPr lang="en-US" smtClean="0"/>
              <a:t>1/14/2024</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D8D2425-3E04-4581-AC2A-2D27F4A7F8AC}" type="slidenum">
              <a:rPr lang="en-US" smtClean="0"/>
              <a:t>‹#›</a:t>
            </a:fld>
            <a:endParaRPr lang="en-US"/>
          </a:p>
        </p:txBody>
      </p:sp>
    </p:spTree>
    <p:extLst>
      <p:ext uri="{BB962C8B-B14F-4D97-AF65-F5344CB8AC3E}">
        <p14:creationId xmlns:p14="http://schemas.microsoft.com/office/powerpoint/2010/main" val="25603554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oleObject" Target="../embeddings/oleObject5.bin"/><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image" Target="../media/image5.wmf"/><Relationship Id="rId2" Type="http://schemas.openxmlformats.org/officeDocument/2006/relationships/oleObject" Target="../embeddings/oleObject6.bin"/><Relationship Id="rId1" Type="http://schemas.openxmlformats.org/officeDocument/2006/relationships/slideLayout" Target="../slideLayouts/slideLayout7.xml"/><Relationship Id="rId5" Type="http://schemas.openxmlformats.org/officeDocument/2006/relationships/image" Target="../media/image6.wmf"/><Relationship Id="rId4" Type="http://schemas.openxmlformats.org/officeDocument/2006/relationships/oleObject" Target="../embeddings/oleObject7.bin"/></Relationships>
</file>

<file path=ppt/slides/_rels/slide16.xml.rels><?xml version="1.0" encoding="UTF-8" standalone="yes"?>
<Relationships xmlns="http://schemas.openxmlformats.org/package/2006/relationships"><Relationship Id="rId3" Type="http://schemas.openxmlformats.org/officeDocument/2006/relationships/image" Target="../media/image7.wmf"/><Relationship Id="rId2" Type="http://schemas.openxmlformats.org/officeDocument/2006/relationships/oleObject" Target="../embeddings/oleObject8.bin"/><Relationship Id="rId1" Type="http://schemas.openxmlformats.org/officeDocument/2006/relationships/slideLayout" Target="../slideLayouts/slideLayout7.xml"/><Relationship Id="rId5" Type="http://schemas.openxmlformats.org/officeDocument/2006/relationships/image" Target="../media/image8.wmf"/><Relationship Id="rId4" Type="http://schemas.openxmlformats.org/officeDocument/2006/relationships/oleObject" Target="../embeddings/oleObject9.bin"/></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3" Type="http://schemas.openxmlformats.org/officeDocument/2006/relationships/image" Target="../media/image9.wmf"/><Relationship Id="rId2" Type="http://schemas.openxmlformats.org/officeDocument/2006/relationships/oleObject" Target="../embeddings/oleObject10.bin"/><Relationship Id="rId1" Type="http://schemas.openxmlformats.org/officeDocument/2006/relationships/slideLayout" Target="../slideLayouts/slideLayout18.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oleObject" Target="../embeddings/oleObject1.bin"/><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oleObject" Target="../embeddings/oleObject2.bin"/><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oleObject" Target="../embeddings/oleObject3.bin"/><Relationship Id="rId1" Type="http://schemas.openxmlformats.org/officeDocument/2006/relationships/slideLayout" Target="../slideLayouts/slideLayout18.xml"/></Relationships>
</file>

<file path=ppt/slides/_rels/slide9.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oleObject" Target="../embeddings/oleObject4.bin"/><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1"/>
          <p:cNvSpPr>
            <a:spLocks noChangeArrowheads="1"/>
          </p:cNvSpPr>
          <p:nvPr/>
        </p:nvSpPr>
        <p:spPr bwMode="auto">
          <a:xfrm>
            <a:off x="616491" y="1248355"/>
            <a:ext cx="11070336" cy="23083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2400" dirty="0"/>
              <a:t>Assignment 1</a:t>
            </a:r>
          </a:p>
          <a:p>
            <a:pPr eaLnBrk="1" hangingPunct="1">
              <a:spcBef>
                <a:spcPct val="0"/>
              </a:spcBef>
              <a:buFontTx/>
              <a:buNone/>
            </a:pPr>
            <a:r>
              <a:rPr lang="en-US" altLang="en-US" sz="2400" dirty="0"/>
              <a:t>Estimate all the zeros of x</a:t>
            </a:r>
            <a:r>
              <a:rPr lang="en-US" altLang="en-US" sz="2400" baseline="30000" dirty="0"/>
              <a:t>3</a:t>
            </a:r>
            <a:r>
              <a:rPr lang="en-US" altLang="en-US" sz="2400" dirty="0"/>
              <a:t>-x</a:t>
            </a:r>
            <a:r>
              <a:rPr lang="en-US" altLang="en-US" sz="2400" baseline="30000" dirty="0"/>
              <a:t>2</a:t>
            </a:r>
            <a:r>
              <a:rPr lang="en-US" altLang="en-US" sz="2400" dirty="0"/>
              <a:t>-2x+1 graphically.</a:t>
            </a:r>
          </a:p>
          <a:p>
            <a:pPr>
              <a:spcBef>
                <a:spcPct val="0"/>
              </a:spcBef>
              <a:buNone/>
            </a:pPr>
            <a:r>
              <a:rPr lang="en-US" altLang="en-US" sz="2400" dirty="0"/>
              <a:t>Hand in a copy of your graph with estimates marked</a:t>
            </a:r>
          </a:p>
          <a:p>
            <a:pPr>
              <a:spcBef>
                <a:spcPct val="0"/>
              </a:spcBef>
              <a:buNone/>
            </a:pPr>
            <a:r>
              <a:rPr lang="en-US" altLang="en-US" sz="2400" dirty="0"/>
              <a:t>Use Newton’s method to improve estimates of zeros.</a:t>
            </a:r>
          </a:p>
          <a:p>
            <a:pPr eaLnBrk="1" hangingPunct="1">
              <a:spcBef>
                <a:spcPct val="0"/>
              </a:spcBef>
              <a:buFontTx/>
              <a:buNone/>
            </a:pPr>
            <a:r>
              <a:rPr lang="en-US" altLang="en-US" sz="2400" dirty="0"/>
              <a:t>Hand in a copy of command window that shows your script for using Newton’s method and results.</a:t>
            </a:r>
          </a:p>
        </p:txBody>
      </p:sp>
    </p:spTree>
    <p:extLst>
      <p:ext uri="{BB962C8B-B14F-4D97-AF65-F5344CB8AC3E}">
        <p14:creationId xmlns:p14="http://schemas.microsoft.com/office/powerpoint/2010/main" val="39006658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9874" name="Object 1">
            <a:extLst>
              <a:ext uri="{FF2B5EF4-FFF2-40B4-BE49-F238E27FC236}">
                <a16:creationId xmlns:a16="http://schemas.microsoft.com/office/drawing/2014/main" id="{0F5D6E88-9618-4DE1-95A1-D5ECC9CD71AB}"/>
              </a:ext>
            </a:extLst>
          </p:cNvPr>
          <p:cNvGraphicFramePr>
            <a:graphicFrameLocks noChangeAspect="1"/>
          </p:cNvGraphicFramePr>
          <p:nvPr/>
        </p:nvGraphicFramePr>
        <p:xfrm>
          <a:off x="3621505" y="1347537"/>
          <a:ext cx="4581986" cy="1281708"/>
        </p:xfrm>
        <a:graphic>
          <a:graphicData uri="http://schemas.openxmlformats.org/presentationml/2006/ole">
            <mc:AlternateContent xmlns:mc="http://schemas.openxmlformats.org/markup-compatibility/2006">
              <mc:Choice xmlns:v="urn:schemas-microsoft-com:vml" Requires="v">
                <p:oleObj name="Equation" r:id="rId2" imgW="2095500" imgH="596900" progId="Equation.3">
                  <p:embed/>
                </p:oleObj>
              </mc:Choice>
              <mc:Fallback>
                <p:oleObj name="Equation" r:id="rId2" imgW="2095500" imgH="596900" progId="Equation.3">
                  <p:embed/>
                  <p:pic>
                    <p:nvPicPr>
                      <p:cNvPr id="79874" name="Object 1">
                        <a:extLst>
                          <a:ext uri="{FF2B5EF4-FFF2-40B4-BE49-F238E27FC236}">
                            <a16:creationId xmlns:a16="http://schemas.microsoft.com/office/drawing/2014/main" id="{0F5D6E88-9618-4DE1-95A1-D5ECC9CD71A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621505" y="1347537"/>
                        <a:ext cx="4581986" cy="1281708"/>
                      </a:xfrm>
                      <a:prstGeom prst="rect">
                        <a:avLst/>
                      </a:prstGeom>
                      <a:noFill/>
                      <a:ln>
                        <a:noFill/>
                      </a:ln>
                    </p:spPr>
                  </p:pic>
                </p:oleObj>
              </mc:Fallback>
            </mc:AlternateContent>
          </a:graphicData>
        </a:graphic>
      </p:graphicFrame>
      <p:sp>
        <p:nvSpPr>
          <p:cNvPr id="79875" name="TextBox 2">
            <a:extLst>
              <a:ext uri="{FF2B5EF4-FFF2-40B4-BE49-F238E27FC236}">
                <a16:creationId xmlns:a16="http://schemas.microsoft.com/office/drawing/2014/main" id="{70BBC8EE-9FCF-465F-A727-5E9861ADD609}"/>
              </a:ext>
            </a:extLst>
          </p:cNvPr>
          <p:cNvSpPr txBox="1">
            <a:spLocks noChangeArrowheads="1"/>
          </p:cNvSpPr>
          <p:nvPr/>
        </p:nvSpPr>
        <p:spPr bwMode="auto">
          <a:xfrm>
            <a:off x="457200" y="3108912"/>
            <a:ext cx="11369841" cy="15696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altLang="en-US" sz="2400" b="0" i="0" u="none" strike="noStrike" kern="1200" cap="none" spc="0" normalizeH="0" baseline="0" noProof="0" dirty="0">
                <a:ln>
                  <a:noFill/>
                </a:ln>
                <a:solidFill>
                  <a:prstClr val="black"/>
                </a:solidFill>
                <a:effectLst/>
                <a:uLnTx/>
                <a:uFillTx/>
                <a:latin typeface="Arial" panose="020B0604020202020204" pitchFamily="34" charset="0"/>
                <a:ea typeface="+mn-ea"/>
                <a:cs typeface="+mn-cs"/>
              </a:rPr>
              <a:t>Approximate integral in x variable by Gauss quadrature with 2, 3, 4, and 5 points</a:t>
            </a:r>
          </a:p>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altLang="en-US" sz="2400" b="0" i="0" u="none" strike="noStrike" kern="1200" cap="none" spc="0" normalizeH="0" baseline="0" noProof="0" dirty="0">
                <a:ln>
                  <a:noFill/>
                </a:ln>
                <a:solidFill>
                  <a:prstClr val="black"/>
                </a:solidFill>
                <a:effectLst/>
                <a:uLnTx/>
                <a:uFillTx/>
                <a:latin typeface="Arial" panose="020B0604020202020204" pitchFamily="34" charset="0"/>
                <a:ea typeface="+mn-ea"/>
                <a:cs typeface="+mn-cs"/>
              </a:rPr>
              <a:t>Approximate integral in y variable by Laguerre quadrature with 2, 3, 4, and 5 points</a:t>
            </a:r>
          </a:p>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altLang="en-US" sz="2400" b="0" i="0" u="none" strike="noStrike" kern="1200" cap="none" spc="0" normalizeH="0" baseline="0" noProof="0" dirty="0">
                <a:ln>
                  <a:noFill/>
                </a:ln>
                <a:solidFill>
                  <a:prstClr val="black"/>
                </a:solidFill>
                <a:effectLst/>
                <a:uLnTx/>
                <a:uFillTx/>
                <a:latin typeface="Arial" panose="020B0604020202020204" pitchFamily="34" charset="0"/>
                <a:ea typeface="+mn-ea"/>
                <a:cs typeface="+mn-cs"/>
              </a:rPr>
              <a:t>Report your results as a table of </a:t>
            </a:r>
            <a:r>
              <a:rPr kumimoji="0" lang="en-US" altLang="en-US" sz="2400" b="0" i="0" u="none" strike="noStrike" kern="1200" cap="none" spc="0" normalizeH="0" baseline="0" noProof="0" dirty="0">
                <a:ln>
                  <a:noFill/>
                </a:ln>
                <a:solidFill>
                  <a:prstClr val="black"/>
                </a:solidFill>
                <a:effectLst/>
                <a:uLnTx/>
                <a:uFillTx/>
                <a:latin typeface="Arial" panose="020B0604020202020204" pitchFamily="34" charset="0"/>
                <a:ea typeface="Times New Roman" panose="02020603050405020304" pitchFamily="18" charset="0"/>
                <a:cs typeface="Arial" panose="020B0604020202020204" pitchFamily="34" charset="0"/>
              </a:rPr>
              <a:t>absolute percent difference from exact = 2.</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Times New Roman" panose="02020603050405020304" pitchFamily="18" charset="0"/>
              </a:rPr>
              <a:t>Hand in a copy of the command window where Gauss and Laguerre are called.</a:t>
            </a:r>
            <a:endParaRPr kumimoji="0" lang="en-US" sz="24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endParaRPr>
          </a:p>
        </p:txBody>
      </p:sp>
      <p:sp>
        <p:nvSpPr>
          <p:cNvPr id="79876" name="Rectangle 1">
            <a:extLst>
              <a:ext uri="{FF2B5EF4-FFF2-40B4-BE49-F238E27FC236}">
                <a16:creationId xmlns:a16="http://schemas.microsoft.com/office/drawing/2014/main" id="{FD8B932D-2657-4139-9D5E-92EDF00950EC}"/>
              </a:ext>
            </a:extLst>
          </p:cNvPr>
          <p:cNvSpPr>
            <a:spLocks noChangeArrowheads="1"/>
          </p:cNvSpPr>
          <p:nvPr/>
        </p:nvSpPr>
        <p:spPr bwMode="auto">
          <a:xfrm>
            <a:off x="4407569" y="867870"/>
            <a:ext cx="2222083"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altLang="en-US" sz="2400" b="0" i="0" u="none" strike="noStrike" kern="1200" cap="none" spc="0" normalizeH="0" baseline="0" noProof="0" dirty="0">
                <a:ln>
                  <a:noFill/>
                </a:ln>
                <a:solidFill>
                  <a:prstClr val="black"/>
                </a:solidFill>
                <a:effectLst/>
                <a:uLnTx/>
                <a:uFillTx/>
                <a:latin typeface="Arial" panose="020B0604020202020204" pitchFamily="34" charset="0"/>
                <a:ea typeface="Times New Roman" panose="02020603050405020304" pitchFamily="18" charset="0"/>
                <a:cs typeface="Arial" panose="020B0604020202020204" pitchFamily="34" charset="0"/>
              </a:rPr>
              <a:t>Assignment 10</a:t>
            </a:r>
            <a:endParaRPr kumimoji="0" lang="en-US" altLang="en-US" sz="1800" b="0" i="0" u="none" strike="noStrike" kern="1200" cap="none" spc="0" normalizeH="0" baseline="0" noProof="0" dirty="0">
              <a:ln>
                <a:noFill/>
              </a:ln>
              <a:solidFill>
                <a:prstClr val="black"/>
              </a:solidFill>
              <a:effectLst/>
              <a:uLnTx/>
              <a:uFillTx/>
              <a:latin typeface="Arial" panose="020B0604020202020204" pitchFamily="34" charset="0"/>
              <a:ea typeface="Times New Roman" panose="02020603050405020304" pitchFamily="18" charset="0"/>
              <a:cs typeface="Arial" panose="020B0604020202020204" pitchFamily="34"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4">
            <a:extLst>
              <a:ext uri="{FF2B5EF4-FFF2-40B4-BE49-F238E27FC236}">
                <a16:creationId xmlns:a16="http://schemas.microsoft.com/office/drawing/2014/main" id="{30744317-114C-4B97-B1EC-6CDA73563CE9}"/>
              </a:ext>
            </a:extLst>
          </p:cNvPr>
          <p:cNvSpPr>
            <a:spLocks noChangeArrowheads="1"/>
          </p:cNvSpPr>
          <p:nvPr/>
        </p:nvSpPr>
        <p:spPr bwMode="auto">
          <a:xfrm>
            <a:off x="219456" y="1720840"/>
            <a:ext cx="11753088" cy="34163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altLang="en-US" sz="2400" b="0" i="0" u="none" strike="noStrike" kern="1200" cap="none" spc="0" normalizeH="0" baseline="0" noProof="0" dirty="0">
                <a:ln>
                  <a:noFill/>
                </a:ln>
                <a:solidFill>
                  <a:prstClr val="black"/>
                </a:solidFill>
                <a:effectLst/>
                <a:uLnTx/>
                <a:uFillTx/>
                <a:latin typeface="Arial" panose="020B0604020202020204" pitchFamily="34" charset="0"/>
                <a:ea typeface="+mn-ea"/>
                <a:cs typeface="+mn-cs"/>
              </a:rPr>
              <a:t>Assignment 11: show all algebra in derivations</a:t>
            </a:r>
          </a:p>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altLang="en-US" sz="2400" b="0" i="0" u="none" strike="noStrike" kern="1200" cap="none" spc="0" normalizeH="0" baseline="0" noProof="0" dirty="0">
                <a:ln>
                  <a:noFill/>
                </a:ln>
                <a:solidFill>
                  <a:prstClr val="black"/>
                </a:solidFill>
                <a:effectLst/>
                <a:uLnTx/>
                <a:uFillTx/>
                <a:latin typeface="Arial" panose="020B0604020202020204" pitchFamily="34" charset="0"/>
                <a:ea typeface="+mn-ea"/>
                <a:cs typeface="+mn-cs"/>
              </a:rPr>
              <a:t> </a:t>
            </a:r>
          </a:p>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altLang="en-US" sz="2400" b="0" i="0" u="none" strike="noStrike" kern="1200" cap="none" spc="0" normalizeH="0" baseline="0" noProof="0" dirty="0">
                <a:ln>
                  <a:noFill/>
                </a:ln>
                <a:solidFill>
                  <a:prstClr val="black"/>
                </a:solidFill>
                <a:effectLst/>
                <a:uLnTx/>
                <a:uFillTx/>
                <a:latin typeface="Arial" panose="020B0604020202020204" pitchFamily="34" charset="0"/>
                <a:ea typeface="+mn-ea"/>
                <a:cs typeface="+mn-cs"/>
              </a:rPr>
              <a:t>(a) Derive a form of the function f(x) = sqrt(x</a:t>
            </a:r>
            <a:r>
              <a:rPr kumimoji="0" lang="en-US" altLang="en-US" sz="2400" b="0" i="0" u="none" strike="noStrike" kern="1200" cap="none" spc="0" normalizeH="0" baseline="30000" noProof="0" dirty="0">
                <a:ln>
                  <a:noFill/>
                </a:ln>
                <a:solidFill>
                  <a:prstClr val="black"/>
                </a:solidFill>
                <a:effectLst/>
                <a:uLnTx/>
                <a:uFillTx/>
                <a:latin typeface="Arial" panose="020B0604020202020204" pitchFamily="34" charset="0"/>
                <a:ea typeface="+mn-ea"/>
                <a:cs typeface="+mn-cs"/>
              </a:rPr>
              <a:t>2</a:t>
            </a:r>
            <a:r>
              <a:rPr kumimoji="0" lang="en-US" altLang="en-US" sz="2400" b="0" i="0" u="none" strike="noStrike" kern="1200" cap="none" spc="0" normalizeH="0" baseline="0" noProof="0" dirty="0">
                <a:ln>
                  <a:noFill/>
                </a:ln>
                <a:solidFill>
                  <a:prstClr val="black"/>
                </a:solidFill>
                <a:effectLst/>
                <a:uLnTx/>
                <a:uFillTx/>
                <a:latin typeface="Arial" panose="020B0604020202020204" pitchFamily="34" charset="0"/>
                <a:ea typeface="+mn-ea"/>
                <a:cs typeface="+mn-cs"/>
              </a:rPr>
              <a:t>+1) - x that can be evaluated at x&gt;&gt;1 without loss of significance.</a:t>
            </a:r>
          </a:p>
          <a:p>
            <a:pPr marL="0" marR="0" lvl="0" indent="0" algn="l" defTabSz="914400" rtl="0" eaLnBrk="1" fontAlgn="auto" latinLnBrk="0" hangingPunct="1">
              <a:lnSpc>
                <a:spcPct val="100000"/>
              </a:lnSpc>
              <a:spcBef>
                <a:spcPct val="0"/>
              </a:spcBef>
              <a:spcAft>
                <a:spcPts val="0"/>
              </a:spcAft>
              <a:buClrTx/>
              <a:buSzTx/>
              <a:buFontTx/>
              <a:buNone/>
              <a:tabLst/>
              <a:defRPr/>
            </a:pPr>
            <a:endParaRPr kumimoji="0" lang="en-US" altLang="en-US" sz="2400" b="0" i="0" u="none" strike="noStrike" kern="1200" cap="none" spc="0" normalizeH="0" baseline="0" noProof="0" dirty="0">
              <a:ln>
                <a:noFill/>
              </a:ln>
              <a:solidFill>
                <a:prstClr val="black"/>
              </a:solidFill>
              <a:effectLst/>
              <a:uLnTx/>
              <a:uFillTx/>
              <a:latin typeface="Arial" panose="020B0604020202020204" pitchFamily="34" charset="0"/>
              <a:ea typeface="+mn-ea"/>
              <a:cs typeface="+mn-cs"/>
            </a:endParaRPr>
          </a:p>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altLang="en-US" sz="2400" b="0" i="0" u="none" strike="noStrike" kern="1200" cap="none" spc="0" normalizeH="0" baseline="0" noProof="0" dirty="0">
                <a:ln>
                  <a:noFill/>
                </a:ln>
                <a:solidFill>
                  <a:prstClr val="black"/>
                </a:solidFill>
                <a:effectLst/>
                <a:uLnTx/>
                <a:uFillTx/>
                <a:latin typeface="Arial" panose="020B0604020202020204" pitchFamily="34" charset="0"/>
                <a:ea typeface="+mn-ea"/>
                <a:cs typeface="+mn-cs"/>
              </a:rPr>
              <a:t>(b) Use power series to derive a form of f(x) = exp(x)-sin(x)-cos(x) that can be evaluated at x near zero without loss of significance.</a:t>
            </a:r>
          </a:p>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altLang="en-US" sz="2400" b="0" i="0" u="none" strike="noStrike" kern="1200" cap="none" spc="0" normalizeH="0" baseline="0" noProof="0" dirty="0">
                <a:ln>
                  <a:noFill/>
                </a:ln>
                <a:solidFill>
                  <a:prstClr val="black"/>
                </a:solidFill>
                <a:effectLst/>
                <a:uLnTx/>
                <a:uFillTx/>
                <a:latin typeface="Arial" panose="020B0604020202020204" pitchFamily="34" charset="0"/>
                <a:ea typeface="+mn-ea"/>
                <a:cs typeface="+mn-cs"/>
              </a:rPr>
              <a:t>	</a:t>
            </a:r>
          </a:p>
          <a:p>
            <a:pPr marL="0" marR="0" lvl="0" indent="0" algn="l" defTabSz="914400" rtl="0" eaLnBrk="1" fontAlgn="auto" latinLnBrk="0" hangingPunct="1">
              <a:lnSpc>
                <a:spcPct val="100000"/>
              </a:lnSpc>
              <a:spcBef>
                <a:spcPct val="0"/>
              </a:spcBef>
              <a:spcAft>
                <a:spcPts val="0"/>
              </a:spcAft>
              <a:buClrTx/>
              <a:buSzTx/>
              <a:buFontTx/>
              <a:buNone/>
              <a:tabLst/>
              <a:defRPr/>
            </a:pPr>
            <a:r>
              <a:rPr lang="en-US" altLang="en-US" sz="2400" dirty="0">
                <a:solidFill>
                  <a:prstClr val="black"/>
                </a:solidFill>
              </a:rPr>
              <a:t>(c) </a:t>
            </a:r>
            <a:r>
              <a:rPr kumimoji="0" lang="en-US" altLang="en-US" sz="2400" b="0" i="0" u="none" strike="noStrike" kern="1200" cap="none" spc="0" normalizeH="0" baseline="0" noProof="0" dirty="0">
                <a:ln>
                  <a:noFill/>
                </a:ln>
                <a:solidFill>
                  <a:prstClr val="black"/>
                </a:solidFill>
                <a:effectLst/>
                <a:uLnTx/>
                <a:uFillTx/>
                <a:latin typeface="Arial" panose="020B0604020202020204" pitchFamily="34" charset="0"/>
                <a:ea typeface="+mn-ea"/>
                <a:cs typeface="+mn-cs"/>
              </a:rPr>
              <a:t>Find solutions of quadratic equation x</a:t>
            </a:r>
            <a:r>
              <a:rPr kumimoji="0" lang="en-US" altLang="en-US" sz="2400" b="0" i="0" u="none" strike="noStrike" kern="1200" cap="none" spc="0" normalizeH="0" baseline="30000" noProof="0" dirty="0">
                <a:ln>
                  <a:noFill/>
                </a:ln>
                <a:solidFill>
                  <a:prstClr val="black"/>
                </a:solidFill>
                <a:effectLst/>
                <a:uLnTx/>
                <a:uFillTx/>
                <a:latin typeface="Arial" panose="020B0604020202020204" pitchFamily="34" charset="0"/>
                <a:ea typeface="+mn-ea"/>
                <a:cs typeface="+mn-cs"/>
              </a:rPr>
              <a:t>2</a:t>
            </a:r>
            <a:r>
              <a:rPr kumimoji="0" lang="en-US" altLang="en-US" sz="2400" b="0" i="0" u="none" strike="noStrike" kern="1200" cap="none" spc="0" normalizeH="0" baseline="0" noProof="0" dirty="0">
                <a:ln>
                  <a:noFill/>
                </a:ln>
                <a:solidFill>
                  <a:prstClr val="black"/>
                </a:solidFill>
                <a:effectLst/>
                <a:uLnTx/>
                <a:uFillTx/>
                <a:latin typeface="Arial" panose="020B0604020202020204" pitchFamily="34" charset="0"/>
                <a:ea typeface="+mn-ea"/>
                <a:cs typeface="+mn-cs"/>
              </a:rPr>
              <a:t> – 10</a:t>
            </a:r>
            <a:r>
              <a:rPr kumimoji="0" lang="en-US" altLang="en-US" sz="2400" b="0" i="0" u="none" strike="noStrike" kern="1200" cap="none" spc="0" normalizeH="0" baseline="30000" noProof="0" dirty="0">
                <a:ln>
                  <a:noFill/>
                </a:ln>
                <a:solidFill>
                  <a:prstClr val="black"/>
                </a:solidFill>
                <a:effectLst/>
                <a:uLnTx/>
                <a:uFillTx/>
                <a:latin typeface="Arial" panose="020B0604020202020204" pitchFamily="34" charset="0"/>
                <a:ea typeface="+mn-ea"/>
                <a:cs typeface="+mn-cs"/>
              </a:rPr>
              <a:t>5</a:t>
            </a:r>
            <a:r>
              <a:rPr kumimoji="0" lang="en-US" altLang="en-US" sz="2400" b="0" i="0" u="none" strike="noStrike" kern="1200" cap="none" spc="0" normalizeH="0" baseline="0" noProof="0" dirty="0">
                <a:ln>
                  <a:noFill/>
                </a:ln>
                <a:solidFill>
                  <a:prstClr val="black"/>
                </a:solidFill>
                <a:effectLst/>
                <a:uLnTx/>
                <a:uFillTx/>
                <a:latin typeface="Arial" panose="020B0604020202020204" pitchFamily="34" charset="0"/>
                <a:ea typeface="+mn-ea"/>
                <a:cs typeface="+mn-cs"/>
              </a:rPr>
              <a:t> x + 1 = 0 without loss of significance.</a:t>
            </a:r>
          </a:p>
        </p:txBody>
      </p:sp>
    </p:spTree>
    <p:extLst>
      <p:ext uri="{BB962C8B-B14F-4D97-AF65-F5344CB8AC3E}">
        <p14:creationId xmlns:p14="http://schemas.microsoft.com/office/powerpoint/2010/main" val="166186087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Box 1">
            <a:extLst>
              <a:ext uri="{FF2B5EF4-FFF2-40B4-BE49-F238E27FC236}">
                <a16:creationId xmlns:a16="http://schemas.microsoft.com/office/drawing/2014/main" id="{29284832-49CD-4998-BD8C-48A4FC9D77EB}"/>
              </a:ext>
            </a:extLst>
          </p:cNvPr>
          <p:cNvSpPr txBox="1">
            <a:spLocks noChangeArrowheads="1"/>
          </p:cNvSpPr>
          <p:nvPr/>
        </p:nvSpPr>
        <p:spPr bwMode="auto">
          <a:xfrm>
            <a:off x="610363" y="1720840"/>
            <a:ext cx="11110734" cy="34163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altLang="en-US" sz="2400" b="0" i="0" u="none" strike="noStrike" kern="1200" cap="none" spc="0" normalizeH="0" baseline="0" noProof="0" dirty="0">
                <a:ln>
                  <a:noFill/>
                </a:ln>
                <a:solidFill>
                  <a:prstClr val="black"/>
                </a:solidFill>
                <a:effectLst/>
                <a:uLnTx/>
                <a:uFillTx/>
                <a:latin typeface="Arial" panose="020B0604020202020204" pitchFamily="34" charset="0"/>
                <a:ea typeface="+mn-ea"/>
                <a:cs typeface="+mn-cs"/>
              </a:rPr>
              <a:t>Assignment 12</a:t>
            </a:r>
          </a:p>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altLang="en-US" sz="2400" b="0" i="0" u="none" strike="noStrike" kern="1200" cap="none" spc="0" normalizeH="0" baseline="0" noProof="0" dirty="0">
                <a:ln>
                  <a:noFill/>
                </a:ln>
                <a:solidFill>
                  <a:prstClr val="black"/>
                </a:solidFill>
                <a:effectLst/>
                <a:uLnTx/>
                <a:uFillTx/>
                <a:latin typeface="Arial" panose="020B0604020202020204" pitchFamily="34" charset="0"/>
                <a:ea typeface="+mn-ea"/>
                <a:cs typeface="+mn-cs"/>
              </a:rPr>
              <a:t>Compare Euler and extended Euler for the solution of </a:t>
            </a:r>
          </a:p>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altLang="en-US" sz="2400" b="0" i="0" u="none" strike="noStrike" kern="1200" cap="none" spc="0" normalizeH="0" baseline="0" noProof="0" dirty="0">
                <a:ln>
                  <a:noFill/>
                </a:ln>
                <a:solidFill>
                  <a:prstClr val="black"/>
                </a:solidFill>
                <a:effectLst/>
                <a:uLnTx/>
                <a:uFillTx/>
                <a:latin typeface="Arial" panose="020B0604020202020204" pitchFamily="34" charset="0"/>
                <a:ea typeface="+mn-ea"/>
                <a:cs typeface="+mn-cs"/>
              </a:rPr>
              <a:t>x’ = 1 + x</a:t>
            </a:r>
            <a:r>
              <a:rPr kumimoji="0" lang="en-US" altLang="en-US" sz="2400" b="0" i="0" u="none" strike="noStrike" kern="1200" cap="none" spc="0" normalizeH="0" baseline="30000" noProof="0" dirty="0">
                <a:ln>
                  <a:noFill/>
                </a:ln>
                <a:solidFill>
                  <a:prstClr val="black"/>
                </a:solidFill>
                <a:effectLst/>
                <a:uLnTx/>
                <a:uFillTx/>
                <a:latin typeface="Arial" panose="020B0604020202020204" pitchFamily="34" charset="0"/>
                <a:ea typeface="+mn-ea"/>
                <a:cs typeface="+mn-cs"/>
              </a:rPr>
              <a:t>2</a:t>
            </a:r>
            <a:r>
              <a:rPr kumimoji="0" lang="en-US" altLang="en-US" sz="2400" b="0" i="0" u="none" strike="noStrike" kern="1200" cap="none" spc="0" normalizeH="0" baseline="0" noProof="0" dirty="0">
                <a:ln>
                  <a:noFill/>
                </a:ln>
                <a:solidFill>
                  <a:prstClr val="black"/>
                </a:solidFill>
                <a:effectLst/>
                <a:uLnTx/>
                <a:uFillTx/>
                <a:latin typeface="Arial" panose="020B0604020202020204" pitchFamily="34" charset="0"/>
                <a:ea typeface="+mn-ea"/>
                <a:cs typeface="+mn-cs"/>
              </a:rPr>
              <a:t> + t</a:t>
            </a:r>
            <a:r>
              <a:rPr kumimoji="0" lang="en-US" altLang="en-US" sz="2400" b="0" i="0" u="none" strike="noStrike" kern="1200" cap="none" spc="0" normalizeH="0" baseline="30000" noProof="0" dirty="0">
                <a:ln>
                  <a:noFill/>
                </a:ln>
                <a:solidFill>
                  <a:prstClr val="black"/>
                </a:solidFill>
                <a:effectLst/>
                <a:uLnTx/>
                <a:uFillTx/>
                <a:latin typeface="Arial" panose="020B0604020202020204" pitchFamily="34" charset="0"/>
                <a:ea typeface="+mn-ea"/>
                <a:cs typeface="+mn-cs"/>
              </a:rPr>
              <a:t>3</a:t>
            </a:r>
            <a:r>
              <a:rPr kumimoji="0" lang="en-US" altLang="en-US" sz="2400" b="0" i="0" u="none" strike="noStrike" kern="1200" cap="none" spc="0" normalizeH="0" baseline="0" noProof="0" dirty="0">
                <a:ln>
                  <a:noFill/>
                </a:ln>
                <a:solidFill>
                  <a:prstClr val="black"/>
                </a:solidFill>
                <a:effectLst/>
                <a:uLnTx/>
                <a:uFillTx/>
                <a:latin typeface="Arial" panose="020B0604020202020204" pitchFamily="34" charset="0"/>
                <a:ea typeface="+mn-ea"/>
                <a:cs typeface="+mn-cs"/>
              </a:rPr>
              <a:t> for x(t=2) given x(t=1) = -4 using 10 points.</a:t>
            </a:r>
          </a:p>
          <a:p>
            <a:pPr marL="0" marR="0" lvl="0" indent="0" algn="l" defTabSz="914400" rtl="0" eaLnBrk="1" fontAlgn="auto" latinLnBrk="0" hangingPunct="1">
              <a:lnSpc>
                <a:spcPct val="100000"/>
              </a:lnSpc>
              <a:spcBef>
                <a:spcPct val="0"/>
              </a:spcBef>
              <a:spcAft>
                <a:spcPts val="0"/>
              </a:spcAft>
              <a:buClrTx/>
              <a:buSzTx/>
              <a:buFontTx/>
              <a:buNone/>
              <a:tabLst/>
              <a:defRPr/>
            </a:pPr>
            <a:endParaRPr kumimoji="0" lang="en-US" altLang="en-US" sz="2400" b="0" i="0" u="none" strike="noStrike" kern="1200" cap="none" spc="0" normalizeH="0" baseline="0" noProof="0" dirty="0">
              <a:ln>
                <a:noFill/>
              </a:ln>
              <a:solidFill>
                <a:prstClr val="black"/>
              </a:solidFill>
              <a:effectLst/>
              <a:uLnTx/>
              <a:uFillTx/>
              <a:latin typeface="Arial" panose="020B0604020202020204" pitchFamily="34" charset="0"/>
              <a:ea typeface="+mn-ea"/>
              <a:cs typeface="+mn-cs"/>
            </a:endParaRPr>
          </a:p>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altLang="en-US" sz="2400" b="0" i="0" u="none" strike="noStrike" kern="1200" cap="none" spc="0" normalizeH="0" baseline="0" noProof="0" dirty="0">
                <a:ln>
                  <a:noFill/>
                </a:ln>
                <a:solidFill>
                  <a:prstClr val="black"/>
                </a:solidFill>
                <a:effectLst/>
                <a:uLnTx/>
                <a:uFillTx/>
                <a:latin typeface="Arial" panose="020B0604020202020204" pitchFamily="34" charset="0"/>
                <a:ea typeface="+mn-ea"/>
                <a:cs typeface="+mn-cs"/>
              </a:rPr>
              <a:t>Report the absolute percent difference of from the “exact” value </a:t>
            </a:r>
          </a:p>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altLang="en-US" sz="2400" b="0" i="0" u="none" strike="noStrike" kern="1200" cap="none" spc="0" normalizeH="0" baseline="0" noProof="0" dirty="0">
                <a:ln>
                  <a:noFill/>
                </a:ln>
                <a:solidFill>
                  <a:prstClr val="black"/>
                </a:solidFill>
                <a:effectLst/>
                <a:uLnTx/>
                <a:uFillTx/>
                <a:latin typeface="Arial" panose="020B0604020202020204" pitchFamily="34" charset="0"/>
                <a:ea typeface="+mn-ea"/>
                <a:cs typeface="+mn-cs"/>
              </a:rPr>
              <a:t>x(t=2) = 4.371221866 for the 2 methods</a:t>
            </a:r>
          </a:p>
          <a:p>
            <a:pPr marL="0" marR="0" lvl="0" indent="0" algn="l" defTabSz="914400" rtl="0" eaLnBrk="1" fontAlgn="auto" latinLnBrk="0" hangingPunct="1">
              <a:lnSpc>
                <a:spcPct val="100000"/>
              </a:lnSpc>
              <a:spcBef>
                <a:spcPct val="0"/>
              </a:spcBef>
              <a:spcAft>
                <a:spcPts val="0"/>
              </a:spcAft>
              <a:buClrTx/>
              <a:buSzTx/>
              <a:buFontTx/>
              <a:buNone/>
              <a:tabLst/>
              <a:defRPr/>
            </a:pPr>
            <a:endParaRPr lang="en-US" altLang="en-US" sz="2400" dirty="0">
              <a:solidFill>
                <a:prstClr val="black"/>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Times New Roman" panose="02020603050405020304" pitchFamily="18" charset="0"/>
              </a:rPr>
              <a:t>Hand in a copy of the command window where </a:t>
            </a:r>
            <a:r>
              <a:rPr kumimoji="0" lang="en-US" sz="2400" b="0" i="0" u="none" strike="noStrike" kern="1200" cap="none" spc="0" normalizeH="0" baseline="0" noProof="0" dirty="0" err="1">
                <a:ln>
                  <a:noFill/>
                </a:ln>
                <a:solidFill>
                  <a:prstClr val="black"/>
                </a:solidFill>
                <a:effectLst/>
                <a:uLnTx/>
                <a:uFillTx/>
                <a:latin typeface="Arial" panose="020B0604020202020204" pitchFamily="34" charset="0"/>
                <a:ea typeface="Calibri" panose="020F0502020204030204" pitchFamily="34" charset="0"/>
                <a:cs typeface="Times New Roman" panose="02020603050405020304" pitchFamily="18" charset="0"/>
              </a:rPr>
              <a:t>neweuler</a:t>
            </a:r>
            <a:r>
              <a:rPr kumimoji="0" lang="en-US" sz="2400" b="0"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Times New Roman" panose="02020603050405020304" pitchFamily="18" charset="0"/>
              </a:rPr>
              <a:t> and ex-</a:t>
            </a:r>
            <a:r>
              <a:rPr kumimoji="0" lang="en-US" sz="2400" b="0" i="0" u="none" strike="noStrike" kern="1200" cap="none" spc="0" normalizeH="0" baseline="0" noProof="0" dirty="0" err="1">
                <a:ln>
                  <a:noFill/>
                </a:ln>
                <a:solidFill>
                  <a:prstClr val="black"/>
                </a:solidFill>
                <a:effectLst/>
                <a:uLnTx/>
                <a:uFillTx/>
                <a:latin typeface="Arial" panose="020B0604020202020204" pitchFamily="34" charset="0"/>
                <a:ea typeface="Calibri" panose="020F0502020204030204" pitchFamily="34" charset="0"/>
                <a:cs typeface="Times New Roman" panose="02020603050405020304" pitchFamily="18" charset="0"/>
              </a:rPr>
              <a:t>euler</a:t>
            </a:r>
            <a:r>
              <a:rPr kumimoji="0" lang="en-US" sz="2400" b="0"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Times New Roman" panose="02020603050405020304" pitchFamily="18" charset="0"/>
              </a:rPr>
              <a:t> are called.</a:t>
            </a:r>
            <a:endParaRPr kumimoji="0" lang="en-US" sz="24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0000"/>
              </a:lnSpc>
              <a:spcBef>
                <a:spcPct val="0"/>
              </a:spcBef>
              <a:spcAft>
                <a:spcPts val="0"/>
              </a:spcAft>
              <a:buClrTx/>
              <a:buSzTx/>
              <a:buFontTx/>
              <a:buNone/>
              <a:tabLst/>
              <a:defRPr/>
            </a:pPr>
            <a:endParaRPr kumimoji="0" lang="en-US" altLang="en-US" sz="2400" b="0" i="0" u="none" strike="noStrike" kern="1200" cap="none" spc="0" normalizeH="0" baseline="0" noProof="0" dirty="0">
              <a:ln>
                <a:noFill/>
              </a:ln>
              <a:solidFill>
                <a:prstClr val="black"/>
              </a:solidFill>
              <a:effectLst/>
              <a:uLnTx/>
              <a:uFillTx/>
              <a:latin typeface="Arial" panose="020B0604020202020204" pitchFamily="34" charset="0"/>
              <a:ea typeface="+mn-ea"/>
              <a:cs typeface="+mn-cs"/>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extBox 7"/>
          <p:cNvSpPr txBox="1">
            <a:spLocks noChangeArrowheads="1"/>
          </p:cNvSpPr>
          <p:nvPr/>
        </p:nvSpPr>
        <p:spPr bwMode="auto">
          <a:xfrm>
            <a:off x="789433" y="1734312"/>
            <a:ext cx="10695431" cy="4339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2400" dirty="0"/>
              <a:t>Assignment 13</a:t>
            </a:r>
          </a:p>
          <a:p>
            <a:pPr eaLnBrk="1" hangingPunct="1">
              <a:spcBef>
                <a:spcPct val="0"/>
              </a:spcBef>
              <a:buFontTx/>
              <a:buNone/>
            </a:pPr>
            <a:r>
              <a:rPr lang="en-US" altLang="en-US" sz="2400" dirty="0"/>
              <a:t>Use ode45 to solve x’ = 1 + x</a:t>
            </a:r>
            <a:r>
              <a:rPr lang="en-US" altLang="en-US" sz="2400" baseline="30000" dirty="0"/>
              <a:t>2</a:t>
            </a:r>
            <a:r>
              <a:rPr lang="en-US" altLang="en-US" sz="2400" dirty="0"/>
              <a:t> + t</a:t>
            </a:r>
            <a:r>
              <a:rPr lang="en-US" altLang="en-US" sz="2400" baseline="30000" dirty="0"/>
              <a:t>3</a:t>
            </a:r>
            <a:r>
              <a:rPr lang="en-US" altLang="en-US" sz="2400" dirty="0"/>
              <a:t> for x(t=2) given x(t=1) = -4.</a:t>
            </a:r>
          </a:p>
          <a:p>
            <a:pPr eaLnBrk="1" hangingPunct="1">
              <a:spcBef>
                <a:spcPct val="0"/>
              </a:spcBef>
              <a:buFontTx/>
              <a:buNone/>
            </a:pPr>
            <a:endParaRPr lang="en-US" altLang="en-US" sz="1800" dirty="0"/>
          </a:p>
          <a:p>
            <a:pPr eaLnBrk="1" hangingPunct="1">
              <a:spcBef>
                <a:spcPct val="0"/>
              </a:spcBef>
              <a:buFontTx/>
              <a:buNone/>
            </a:pPr>
            <a:r>
              <a:rPr lang="en-US" altLang="en-US" sz="2400" dirty="0"/>
              <a:t>Use the same number of points as ode45 to solve for x(t) by</a:t>
            </a:r>
          </a:p>
          <a:p>
            <a:pPr eaLnBrk="1" hangingPunct="1">
              <a:spcBef>
                <a:spcPct val="0"/>
              </a:spcBef>
              <a:buFontTx/>
              <a:buNone/>
            </a:pPr>
            <a:r>
              <a:rPr lang="en-US" altLang="en-US" sz="2400" dirty="0"/>
              <a:t>Euler and extended Euler methods.</a:t>
            </a:r>
          </a:p>
          <a:p>
            <a:pPr eaLnBrk="1" hangingPunct="1">
              <a:spcBef>
                <a:spcPct val="0"/>
              </a:spcBef>
              <a:buFontTx/>
              <a:buNone/>
            </a:pPr>
            <a:endParaRPr lang="en-US" altLang="en-US" sz="1800" dirty="0"/>
          </a:p>
          <a:p>
            <a:pPr eaLnBrk="1" hangingPunct="1">
              <a:spcBef>
                <a:spcPct val="0"/>
              </a:spcBef>
              <a:buFontTx/>
              <a:buNone/>
            </a:pPr>
            <a:r>
              <a:rPr lang="en-US" altLang="en-US" sz="2400" dirty="0"/>
              <a:t>In all 3 cases, calculate the absolute percent difference from the exact</a:t>
            </a:r>
          </a:p>
          <a:p>
            <a:pPr eaLnBrk="1" hangingPunct="1">
              <a:spcBef>
                <a:spcPct val="0"/>
              </a:spcBef>
              <a:buFontTx/>
              <a:buNone/>
            </a:pPr>
            <a:r>
              <a:rPr lang="en-US" altLang="en-US" sz="2400" dirty="0"/>
              <a:t>value x(2) = 4.371221866 on p434 of text.</a:t>
            </a:r>
          </a:p>
          <a:p>
            <a:pPr eaLnBrk="1" hangingPunct="1">
              <a:spcBef>
                <a:spcPct val="0"/>
              </a:spcBef>
              <a:buFontTx/>
              <a:buNone/>
            </a:pPr>
            <a:endParaRPr lang="en-US" altLang="en-US" sz="2400"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Times New Roman" panose="02020603050405020304" pitchFamily="18" charset="0"/>
              </a:rPr>
              <a:t>Hand in a copy of the command window where ode45, </a:t>
            </a:r>
            <a:r>
              <a:rPr kumimoji="0" lang="en-US" sz="2400" b="0" i="0" u="none" strike="noStrike" kern="1200" cap="none" spc="0" normalizeH="0" baseline="0" noProof="0" dirty="0" err="1">
                <a:ln>
                  <a:noFill/>
                </a:ln>
                <a:solidFill>
                  <a:prstClr val="black"/>
                </a:solidFill>
                <a:effectLst/>
                <a:uLnTx/>
                <a:uFillTx/>
                <a:latin typeface="Arial" panose="020B0604020202020204" pitchFamily="34" charset="0"/>
                <a:ea typeface="Calibri" panose="020F0502020204030204" pitchFamily="34" charset="0"/>
                <a:cs typeface="Times New Roman" panose="02020603050405020304" pitchFamily="18" charset="0"/>
              </a:rPr>
              <a:t>neweuler</a:t>
            </a:r>
            <a:r>
              <a:rPr kumimoji="0" lang="en-US" sz="2400" b="0"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Times New Roman" panose="02020603050405020304" pitchFamily="18" charset="0"/>
              </a:rPr>
              <a:t> and ex-</a:t>
            </a:r>
            <a:r>
              <a:rPr kumimoji="0" lang="en-US" sz="2400" b="0" i="0" u="none" strike="noStrike" kern="1200" cap="none" spc="0" normalizeH="0" baseline="0" noProof="0" dirty="0" err="1">
                <a:ln>
                  <a:noFill/>
                </a:ln>
                <a:solidFill>
                  <a:prstClr val="black"/>
                </a:solidFill>
                <a:effectLst/>
                <a:uLnTx/>
                <a:uFillTx/>
                <a:latin typeface="Arial" panose="020B0604020202020204" pitchFamily="34" charset="0"/>
                <a:ea typeface="Calibri" panose="020F0502020204030204" pitchFamily="34" charset="0"/>
                <a:cs typeface="Times New Roman" panose="02020603050405020304" pitchFamily="18" charset="0"/>
              </a:rPr>
              <a:t>euler</a:t>
            </a:r>
            <a:r>
              <a:rPr kumimoji="0" lang="en-US" sz="2400" b="0"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Times New Roman" panose="02020603050405020304" pitchFamily="18" charset="0"/>
              </a:rPr>
              <a:t> are called.</a:t>
            </a:r>
            <a:endParaRPr kumimoji="0" lang="en-US" sz="24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endParaRPr>
          </a:p>
          <a:p>
            <a:pPr eaLnBrk="1" hangingPunct="1">
              <a:spcBef>
                <a:spcPct val="0"/>
              </a:spcBef>
              <a:buFontTx/>
              <a:buNone/>
            </a:pPr>
            <a:endParaRPr lang="en-US" altLang="en-US" sz="2400" dirty="0"/>
          </a:p>
        </p:txBody>
      </p:sp>
    </p:spTree>
    <p:extLst>
      <p:ext uri="{BB962C8B-B14F-4D97-AF65-F5344CB8AC3E}">
        <p14:creationId xmlns:p14="http://schemas.microsoft.com/office/powerpoint/2010/main" val="5153763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1"/>
          <p:cNvSpPr>
            <a:spLocks noChangeArrowheads="1"/>
          </p:cNvSpPr>
          <p:nvPr/>
        </p:nvSpPr>
        <p:spPr bwMode="auto">
          <a:xfrm>
            <a:off x="1481328" y="853441"/>
            <a:ext cx="8723376" cy="54074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n-US" altLang="en-US" sz="1800" dirty="0">
                <a:solidFill>
                  <a:srgbClr val="000000"/>
                </a:solidFill>
                <a:cs typeface="Times New Roman" panose="02020603050405020304" pitchFamily="18" charset="0"/>
              </a:rPr>
              <a:t>Assignment 14</a:t>
            </a:r>
          </a:p>
          <a:p>
            <a:pPr>
              <a:spcBef>
                <a:spcPct val="0"/>
              </a:spcBef>
              <a:buFontTx/>
              <a:buNone/>
            </a:pPr>
            <a:endParaRPr lang="en-US" altLang="en-US" sz="1800" dirty="0">
              <a:solidFill>
                <a:srgbClr val="000000"/>
              </a:solidFill>
              <a:cs typeface="Times New Roman" panose="02020603050405020304" pitchFamily="18" charset="0"/>
            </a:endParaRPr>
          </a:p>
          <a:p>
            <a:pPr>
              <a:spcBef>
                <a:spcPct val="0"/>
              </a:spcBef>
              <a:buFontTx/>
              <a:buNone/>
            </a:pPr>
            <a:r>
              <a:rPr lang="en-US" altLang="en-US" sz="1800" dirty="0">
                <a:solidFill>
                  <a:srgbClr val="000000"/>
                </a:solidFill>
                <a:cs typeface="Times New Roman" panose="02020603050405020304" pitchFamily="18" charset="0"/>
              </a:rPr>
              <a:t>Use ode45 to solve the system of equations </a:t>
            </a:r>
            <a:endParaRPr lang="en-US" altLang="en-US" sz="12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Bef>
                <a:spcPct val="0"/>
              </a:spcBef>
              <a:buFontTx/>
              <a:buNone/>
            </a:pPr>
            <a:r>
              <a:rPr lang="en-US" altLang="en-US" sz="1800" dirty="0">
                <a:solidFill>
                  <a:srgbClr val="000000"/>
                </a:solidFill>
                <a:ea typeface="Calibri" panose="020F0502020204030204" pitchFamily="34" charset="0"/>
                <a:cs typeface="Times New Roman" panose="02020603050405020304" pitchFamily="18" charset="0"/>
              </a:rPr>
              <a:t>	x’=x – y + 2t – t</a:t>
            </a:r>
            <a:r>
              <a:rPr lang="en-US" altLang="en-US" sz="1800" baseline="30000" dirty="0">
                <a:solidFill>
                  <a:srgbClr val="000000"/>
                </a:solidFill>
                <a:ea typeface="Calibri" panose="020F0502020204030204" pitchFamily="34" charset="0"/>
                <a:cs typeface="Times New Roman" panose="02020603050405020304" pitchFamily="18" charset="0"/>
              </a:rPr>
              <a:t>2</a:t>
            </a:r>
            <a:r>
              <a:rPr lang="en-US" altLang="en-US" sz="1800" dirty="0">
                <a:solidFill>
                  <a:srgbClr val="000000"/>
                </a:solidFill>
                <a:ea typeface="Calibri" panose="020F0502020204030204" pitchFamily="34" charset="0"/>
                <a:cs typeface="Times New Roman" panose="02020603050405020304" pitchFamily="18" charset="0"/>
              </a:rPr>
              <a:t> – t</a:t>
            </a:r>
            <a:r>
              <a:rPr lang="en-US" altLang="en-US" sz="1800" baseline="30000" dirty="0">
                <a:solidFill>
                  <a:srgbClr val="000000"/>
                </a:solidFill>
                <a:ea typeface="Calibri" panose="020F0502020204030204" pitchFamily="34" charset="0"/>
                <a:cs typeface="Times New Roman" panose="02020603050405020304" pitchFamily="18" charset="0"/>
              </a:rPr>
              <a:t>3</a:t>
            </a:r>
            <a:r>
              <a:rPr lang="en-US" altLang="en-US" sz="1800" dirty="0">
                <a:solidFill>
                  <a:srgbClr val="000000"/>
                </a:solidFill>
                <a:ea typeface="Calibri" panose="020F0502020204030204" pitchFamily="34" charset="0"/>
                <a:cs typeface="Times New Roman" panose="02020603050405020304" pitchFamily="18" charset="0"/>
              </a:rPr>
              <a:t>  </a:t>
            </a:r>
            <a:endParaRPr lang="en-US" altLang="en-US" sz="1200" dirty="0">
              <a:latin typeface="Calibri" panose="020F0502020204030204" pitchFamily="34" charset="0"/>
              <a:ea typeface="Calibri" panose="020F0502020204030204" pitchFamily="34" charset="0"/>
              <a:cs typeface="Calibri" panose="020F0502020204030204" pitchFamily="34" charset="0"/>
            </a:endParaRPr>
          </a:p>
          <a:p>
            <a:pPr>
              <a:lnSpc>
                <a:spcPct val="107000"/>
              </a:lnSpc>
              <a:spcBef>
                <a:spcPct val="0"/>
              </a:spcBef>
              <a:buFontTx/>
              <a:buNone/>
            </a:pPr>
            <a:r>
              <a:rPr lang="en-US" altLang="en-US" sz="1800" dirty="0">
                <a:solidFill>
                  <a:srgbClr val="000000"/>
                </a:solidFill>
                <a:ea typeface="Calibri" panose="020F0502020204030204" pitchFamily="34" charset="0"/>
                <a:cs typeface="Calibri" panose="020F0502020204030204" pitchFamily="34" charset="0"/>
              </a:rPr>
              <a:t>	y’=x + y – 4t</a:t>
            </a:r>
            <a:r>
              <a:rPr lang="en-US" altLang="en-US" sz="1800" baseline="30000" dirty="0">
                <a:solidFill>
                  <a:srgbClr val="000000"/>
                </a:solidFill>
                <a:ea typeface="Calibri" panose="020F0502020204030204" pitchFamily="34" charset="0"/>
                <a:cs typeface="Calibri" panose="020F0502020204030204" pitchFamily="34" charset="0"/>
              </a:rPr>
              <a:t>2</a:t>
            </a:r>
            <a:r>
              <a:rPr lang="en-US" altLang="en-US" sz="1800" dirty="0">
                <a:solidFill>
                  <a:srgbClr val="000000"/>
                </a:solidFill>
                <a:ea typeface="Calibri" panose="020F0502020204030204" pitchFamily="34" charset="0"/>
                <a:cs typeface="Calibri" panose="020F0502020204030204" pitchFamily="34" charset="0"/>
              </a:rPr>
              <a:t> + t</a:t>
            </a:r>
            <a:r>
              <a:rPr lang="en-US" altLang="en-US" sz="1800" baseline="30000" dirty="0">
                <a:solidFill>
                  <a:srgbClr val="000000"/>
                </a:solidFill>
                <a:ea typeface="Calibri" panose="020F0502020204030204" pitchFamily="34" charset="0"/>
                <a:cs typeface="Calibri" panose="020F0502020204030204" pitchFamily="34" charset="0"/>
              </a:rPr>
              <a:t>3</a:t>
            </a:r>
            <a:r>
              <a:rPr lang="en-US" altLang="en-US" sz="1800" dirty="0">
                <a:solidFill>
                  <a:srgbClr val="000000"/>
                </a:solidFill>
                <a:ea typeface="Calibri" panose="020F0502020204030204" pitchFamily="34" charset="0"/>
                <a:cs typeface="Calibri" panose="020F0502020204030204" pitchFamily="34" charset="0"/>
              </a:rPr>
              <a:t> </a:t>
            </a:r>
            <a:endParaRPr lang="en-US" altLang="en-US" sz="1200" dirty="0">
              <a:latin typeface="Calibri" panose="020F0502020204030204" pitchFamily="34" charset="0"/>
              <a:ea typeface="Calibri" panose="020F0502020204030204" pitchFamily="34" charset="0"/>
              <a:cs typeface="Calibri" panose="020F0502020204030204" pitchFamily="34" charset="0"/>
            </a:endParaRPr>
          </a:p>
          <a:p>
            <a:pPr>
              <a:lnSpc>
                <a:spcPct val="107000"/>
              </a:lnSpc>
              <a:spcBef>
                <a:spcPct val="0"/>
              </a:spcBef>
              <a:buFontTx/>
              <a:buNone/>
            </a:pPr>
            <a:r>
              <a:rPr lang="en-US" altLang="en-US" sz="1800" dirty="0">
                <a:solidFill>
                  <a:srgbClr val="000000"/>
                </a:solidFill>
                <a:cs typeface="Times New Roman" panose="02020603050405020304" pitchFamily="18" charset="0"/>
              </a:rPr>
              <a:t>for 0 </a:t>
            </a:r>
            <a:r>
              <a:rPr lang="en-US" altLang="en-US" sz="1800" u="sng" dirty="0">
                <a:solidFill>
                  <a:srgbClr val="000000"/>
                </a:solidFill>
                <a:cs typeface="Times New Roman" panose="02020603050405020304" pitchFamily="18" charset="0"/>
              </a:rPr>
              <a:t>&lt; </a:t>
            </a:r>
            <a:r>
              <a:rPr lang="en-US" altLang="en-US" sz="1800" dirty="0">
                <a:solidFill>
                  <a:srgbClr val="000000"/>
                </a:solidFill>
                <a:cs typeface="Times New Roman" panose="02020603050405020304" pitchFamily="18" charset="0"/>
              </a:rPr>
              <a:t>t </a:t>
            </a:r>
            <a:r>
              <a:rPr lang="en-US" altLang="en-US" sz="1800" u="sng" dirty="0">
                <a:solidFill>
                  <a:srgbClr val="000000"/>
                </a:solidFill>
                <a:cs typeface="Times New Roman" panose="02020603050405020304" pitchFamily="18" charset="0"/>
              </a:rPr>
              <a:t>&lt; </a:t>
            </a:r>
            <a:r>
              <a:rPr lang="en-US" altLang="en-US" sz="1800" dirty="0">
                <a:solidFill>
                  <a:srgbClr val="000000"/>
                </a:solidFill>
                <a:cs typeface="Times New Roman" panose="02020603050405020304" pitchFamily="18" charset="0"/>
              </a:rPr>
              <a:t>3, subject to the initial condition x(0)=1, y(0)=0</a:t>
            </a:r>
          </a:p>
          <a:p>
            <a:pPr>
              <a:lnSpc>
                <a:spcPct val="107000"/>
              </a:lnSpc>
              <a:spcBef>
                <a:spcPct val="0"/>
              </a:spcBef>
              <a:buFontTx/>
              <a:buNone/>
            </a:pPr>
            <a:endParaRPr lang="en-US" altLang="en-US" sz="1800" dirty="0">
              <a:solidFill>
                <a:srgbClr val="000000"/>
              </a:solidFill>
              <a:cs typeface="Times New Roman" panose="02020603050405020304" pitchFamily="18" charset="0"/>
            </a:endParaRPr>
          </a:p>
          <a:p>
            <a:pPr>
              <a:lnSpc>
                <a:spcPct val="107000"/>
              </a:lnSpc>
              <a:spcBef>
                <a:spcPct val="0"/>
              </a:spcBef>
              <a:buFontTx/>
              <a:buNone/>
            </a:pPr>
            <a:r>
              <a:rPr lang="en-US" altLang="en-US" sz="1800" dirty="0">
                <a:solidFill>
                  <a:srgbClr val="000000"/>
                </a:solidFill>
                <a:cs typeface="Times New Roman" panose="02020603050405020304" pitchFamily="18" charset="0"/>
              </a:rPr>
              <a:t>Solve with </a:t>
            </a:r>
            <a:r>
              <a:rPr lang="en-US" altLang="en-US" sz="1800" dirty="0" err="1">
                <a:solidFill>
                  <a:srgbClr val="000000"/>
                </a:solidFill>
                <a:cs typeface="Times New Roman" panose="02020603050405020304" pitchFamily="18" charset="0"/>
              </a:rPr>
              <a:t>Eulersys</a:t>
            </a:r>
            <a:r>
              <a:rPr lang="en-US" altLang="en-US" sz="1800" dirty="0">
                <a:solidFill>
                  <a:srgbClr val="000000"/>
                </a:solidFill>
                <a:cs typeface="Times New Roman" panose="02020603050405020304" pitchFamily="18" charset="0"/>
              </a:rPr>
              <a:t> and </a:t>
            </a:r>
            <a:r>
              <a:rPr lang="en-US" altLang="en-US" sz="1800" dirty="0" err="1">
                <a:solidFill>
                  <a:srgbClr val="000000"/>
                </a:solidFill>
                <a:cs typeface="Times New Roman" panose="02020603050405020304" pitchFamily="18" charset="0"/>
              </a:rPr>
              <a:t>ex_Eulersys</a:t>
            </a:r>
            <a:r>
              <a:rPr lang="en-US" altLang="en-US" sz="1800" dirty="0">
                <a:solidFill>
                  <a:srgbClr val="000000"/>
                </a:solidFill>
                <a:cs typeface="Times New Roman" panose="02020603050405020304" pitchFamily="18" charset="0"/>
              </a:rPr>
              <a:t> using the same number of points as ode45</a:t>
            </a:r>
          </a:p>
          <a:p>
            <a:pPr>
              <a:lnSpc>
                <a:spcPct val="107000"/>
              </a:lnSpc>
              <a:spcBef>
                <a:spcPct val="0"/>
              </a:spcBef>
              <a:buFontTx/>
              <a:buNone/>
            </a:pPr>
            <a:endParaRPr lang="en-US" altLang="en-US" sz="1200" dirty="0">
              <a:solidFill>
                <a:srgbClr val="000000"/>
              </a:solidFill>
              <a:ea typeface="Calibri" panose="020F0502020204030204" pitchFamily="34" charset="0"/>
              <a:cs typeface="Calibri" panose="020F0502020204030204" pitchFamily="34" charset="0"/>
            </a:endParaRPr>
          </a:p>
          <a:p>
            <a:pPr>
              <a:lnSpc>
                <a:spcPct val="107000"/>
              </a:lnSpc>
              <a:spcBef>
                <a:spcPct val="0"/>
              </a:spcBef>
              <a:buFontTx/>
              <a:buNone/>
            </a:pPr>
            <a:r>
              <a:rPr lang="en-US" altLang="en-US" sz="1800" dirty="0">
                <a:solidFill>
                  <a:srgbClr val="000000"/>
                </a:solidFill>
                <a:ea typeface="Calibri" panose="020F0502020204030204" pitchFamily="34" charset="0"/>
                <a:cs typeface="Calibri" panose="020F0502020204030204" pitchFamily="34" charset="0"/>
              </a:rPr>
              <a:t>Exact solutions are </a:t>
            </a:r>
            <a:r>
              <a:rPr lang="en-US" altLang="en-US" sz="1800" dirty="0">
                <a:solidFill>
                  <a:srgbClr val="000000"/>
                </a:solidFill>
                <a:cs typeface="Times New Roman" panose="02020603050405020304" pitchFamily="18" charset="0"/>
              </a:rPr>
              <a:t>x(t)=</a:t>
            </a:r>
            <a:r>
              <a:rPr lang="en-US" altLang="en-US" sz="1800" dirty="0" err="1">
                <a:solidFill>
                  <a:srgbClr val="000000"/>
                </a:solidFill>
                <a:cs typeface="Times New Roman" panose="02020603050405020304" pitchFamily="18" charset="0"/>
              </a:rPr>
              <a:t>exp</a:t>
            </a:r>
            <a:r>
              <a:rPr lang="en-US" altLang="en-US" sz="1800" dirty="0">
                <a:solidFill>
                  <a:srgbClr val="000000"/>
                </a:solidFill>
                <a:cs typeface="Times New Roman" panose="02020603050405020304" pitchFamily="18" charset="0"/>
              </a:rPr>
              <a:t>(t)cos(t) + t</a:t>
            </a:r>
            <a:r>
              <a:rPr lang="en-US" altLang="en-US" sz="1800" baseline="30000" dirty="0">
                <a:solidFill>
                  <a:srgbClr val="000000"/>
                </a:solidFill>
                <a:cs typeface="Times New Roman" panose="02020603050405020304" pitchFamily="18" charset="0"/>
              </a:rPr>
              <a:t>2</a:t>
            </a:r>
            <a:r>
              <a:rPr lang="en-US" altLang="en-US" sz="1800" dirty="0">
                <a:solidFill>
                  <a:srgbClr val="000000"/>
                </a:solidFill>
                <a:cs typeface="Times New Roman" panose="02020603050405020304" pitchFamily="18" charset="0"/>
              </a:rPr>
              <a:t> </a:t>
            </a:r>
            <a:r>
              <a:rPr lang="en-US" altLang="en-US" sz="1800" dirty="0">
                <a:cs typeface="Times New Roman" panose="02020603050405020304" pitchFamily="18" charset="0"/>
              </a:rPr>
              <a:t> and  </a:t>
            </a:r>
            <a:r>
              <a:rPr lang="en-US" altLang="en-US" sz="1800" dirty="0">
                <a:solidFill>
                  <a:srgbClr val="000000"/>
                </a:solidFill>
                <a:cs typeface="Times New Roman" panose="02020603050405020304" pitchFamily="18" charset="0"/>
              </a:rPr>
              <a:t>y(t)=</a:t>
            </a:r>
            <a:r>
              <a:rPr lang="en-US" altLang="en-US" sz="1800" dirty="0" err="1">
                <a:solidFill>
                  <a:srgbClr val="000000"/>
                </a:solidFill>
                <a:cs typeface="Times New Roman" panose="02020603050405020304" pitchFamily="18" charset="0"/>
              </a:rPr>
              <a:t>exp</a:t>
            </a:r>
            <a:r>
              <a:rPr lang="en-US" altLang="en-US" sz="1800" dirty="0">
                <a:solidFill>
                  <a:srgbClr val="000000"/>
                </a:solidFill>
                <a:cs typeface="Times New Roman" panose="02020603050405020304" pitchFamily="18" charset="0"/>
              </a:rPr>
              <a:t>(t)sin(t) - t</a:t>
            </a:r>
            <a:r>
              <a:rPr lang="en-US" altLang="en-US" sz="1800" baseline="30000" dirty="0">
                <a:solidFill>
                  <a:srgbClr val="000000"/>
                </a:solidFill>
                <a:cs typeface="Times New Roman" panose="02020603050405020304" pitchFamily="18" charset="0"/>
              </a:rPr>
              <a:t>3</a:t>
            </a:r>
            <a:endParaRPr lang="en-US" altLang="en-US" sz="1800" dirty="0">
              <a:ea typeface="Calibri" panose="020F0502020204030204" pitchFamily="34" charset="0"/>
              <a:cs typeface="Calibri" panose="020F0502020204030204" pitchFamily="34" charset="0"/>
            </a:endParaRPr>
          </a:p>
          <a:p>
            <a:pPr>
              <a:lnSpc>
                <a:spcPct val="107000"/>
              </a:lnSpc>
              <a:spcBef>
                <a:spcPct val="0"/>
              </a:spcBef>
              <a:buFontTx/>
              <a:buNone/>
            </a:pPr>
            <a:endParaRPr lang="en-US" altLang="en-US" sz="1200" dirty="0">
              <a:latin typeface="Calibri" panose="020F0502020204030204" pitchFamily="34" charset="0"/>
              <a:ea typeface="Calibri" panose="020F0502020204030204" pitchFamily="34" charset="0"/>
              <a:cs typeface="Calibri" panose="020F0502020204030204" pitchFamily="34" charset="0"/>
            </a:endParaRPr>
          </a:p>
          <a:p>
            <a:pPr>
              <a:lnSpc>
                <a:spcPct val="107000"/>
              </a:lnSpc>
              <a:spcBef>
                <a:spcPct val="0"/>
              </a:spcBef>
              <a:buFontTx/>
              <a:buNone/>
            </a:pPr>
            <a:r>
              <a:rPr lang="en-US" altLang="en-US" sz="1800" dirty="0">
                <a:solidFill>
                  <a:srgbClr val="000000"/>
                </a:solidFill>
                <a:cs typeface="Times New Roman" panose="02020603050405020304" pitchFamily="18" charset="0"/>
              </a:rPr>
              <a:t>For each method: </a:t>
            </a:r>
          </a:p>
          <a:p>
            <a:pPr>
              <a:lnSpc>
                <a:spcPct val="107000"/>
              </a:lnSpc>
              <a:spcBef>
                <a:spcPct val="0"/>
              </a:spcBef>
              <a:buFontTx/>
              <a:buNone/>
            </a:pPr>
            <a:r>
              <a:rPr lang="en-US" altLang="en-US" sz="1800" dirty="0">
                <a:solidFill>
                  <a:srgbClr val="000000"/>
                </a:solidFill>
                <a:cs typeface="Times New Roman" panose="02020603050405020304" pitchFamily="18" charset="0"/>
              </a:rPr>
              <a:t>Calculate the absolute percent difference from the exact values at t=3</a:t>
            </a:r>
          </a:p>
          <a:p>
            <a:pPr>
              <a:lnSpc>
                <a:spcPct val="107000"/>
              </a:lnSpc>
              <a:spcBef>
                <a:spcPct val="0"/>
              </a:spcBef>
              <a:buFontTx/>
              <a:buNone/>
            </a:pPr>
            <a:r>
              <a:rPr lang="en-US" altLang="en-US" sz="1800" dirty="0">
                <a:solidFill>
                  <a:srgbClr val="000000"/>
                </a:solidFill>
                <a:cs typeface="Times New Roman" panose="02020603050405020304" pitchFamily="18" charset="0"/>
              </a:rPr>
              <a:t>Plot the exact and numerical solutions on the same set of axes. </a:t>
            </a:r>
          </a:p>
          <a:p>
            <a:pPr>
              <a:lnSpc>
                <a:spcPct val="107000"/>
              </a:lnSpc>
              <a:spcBef>
                <a:spcPct val="0"/>
              </a:spcBef>
              <a:buFontTx/>
              <a:buNone/>
            </a:pPr>
            <a:r>
              <a:rPr lang="en-US" altLang="en-US" sz="1800" dirty="0">
                <a:solidFill>
                  <a:srgbClr val="000000"/>
                </a:solidFill>
                <a:cs typeface="Times New Roman" panose="02020603050405020304" pitchFamily="18" charset="0"/>
              </a:rPr>
              <a:t>Make sure your plots can distinguish exact from numerical results.</a:t>
            </a:r>
          </a:p>
          <a:p>
            <a:pPr>
              <a:lnSpc>
                <a:spcPct val="107000"/>
              </a:lnSpc>
              <a:spcBef>
                <a:spcPct val="0"/>
              </a:spcBef>
              <a:buFontTx/>
              <a:buNone/>
            </a:pPr>
            <a:endParaRPr lang="en-US" altLang="en-US" sz="1800" dirty="0">
              <a:solidFill>
                <a:srgbClr val="000000"/>
              </a:solidFill>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Times New Roman" panose="02020603050405020304" pitchFamily="18" charset="0"/>
              </a:rPr>
              <a:t>Hand in a copy of the command window where ode45, </a:t>
            </a:r>
            <a:r>
              <a:rPr lang="en-US" sz="1800" dirty="0">
                <a:solidFill>
                  <a:prstClr val="black"/>
                </a:solidFill>
                <a:ea typeface="Calibri" panose="020F0502020204030204" pitchFamily="34" charset="0"/>
                <a:cs typeface="Times New Roman" panose="02020603050405020304" pitchFamily="18" charset="0"/>
              </a:rPr>
              <a:t>E</a:t>
            </a:r>
            <a:r>
              <a:rPr kumimoji="0" lang="en-US" sz="1800" b="0"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Times New Roman" panose="02020603050405020304" pitchFamily="18" charset="0"/>
              </a:rPr>
              <a:t>ulersysV2 and ex-</a:t>
            </a:r>
            <a:r>
              <a:rPr kumimoji="0" lang="en-US" sz="1800" b="0" i="0" u="none" strike="noStrike" kern="1200" cap="none" spc="0" normalizeH="0" baseline="0" noProof="0" dirty="0" err="1">
                <a:ln>
                  <a:noFill/>
                </a:ln>
                <a:solidFill>
                  <a:prstClr val="black"/>
                </a:solidFill>
                <a:effectLst/>
                <a:uLnTx/>
                <a:uFillTx/>
                <a:latin typeface="Arial" panose="020B0604020202020204" pitchFamily="34" charset="0"/>
                <a:ea typeface="Calibri" panose="020F0502020204030204" pitchFamily="34" charset="0"/>
                <a:cs typeface="Times New Roman" panose="02020603050405020304" pitchFamily="18" charset="0"/>
              </a:rPr>
              <a:t>Eulersys</a:t>
            </a:r>
            <a:r>
              <a:rPr kumimoji="0" lang="en-US" sz="1800" b="0"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Times New Roman" panose="02020603050405020304" pitchFamily="18" charset="0"/>
              </a:rPr>
              <a:t> are called.</a:t>
            </a:r>
            <a:endParaRPr kumimoji="0" lang="en-US" sz="18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Bef>
                <a:spcPct val="0"/>
              </a:spcBef>
              <a:buFontTx/>
              <a:buNone/>
            </a:pPr>
            <a:endParaRPr lang="en-US" altLang="en-US" sz="1800" dirty="0">
              <a:solidFill>
                <a:srgbClr val="000000"/>
              </a:solidFill>
              <a:cs typeface="Times New Roman" panose="02020603050405020304" pitchFamily="18" charset="0"/>
            </a:endParaRPr>
          </a:p>
        </p:txBody>
      </p:sp>
    </p:spTree>
    <p:extLst>
      <p:ext uri="{BB962C8B-B14F-4D97-AF65-F5344CB8AC3E}">
        <p14:creationId xmlns:p14="http://schemas.microsoft.com/office/powerpoint/2010/main" val="393573157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3" name="Rectangle 8"/>
          <p:cNvSpPr>
            <a:spLocks noChangeArrowheads="1"/>
          </p:cNvSpPr>
          <p:nvPr/>
        </p:nvSpPr>
        <p:spPr bwMode="auto">
          <a:xfrm>
            <a:off x="1502094" y="1558340"/>
            <a:ext cx="9393918"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n-US" altLang="en-US" sz="2000" dirty="0">
                <a:ea typeface="Times New Roman" panose="02020603050405020304" pitchFamily="18" charset="0"/>
                <a:cs typeface="Arial" panose="020B0604020202020204" pitchFamily="34" charset="0"/>
              </a:rPr>
              <a:t>Assignment 15</a:t>
            </a:r>
          </a:p>
          <a:p>
            <a:pPr>
              <a:spcBef>
                <a:spcPct val="0"/>
              </a:spcBef>
              <a:buFontTx/>
              <a:buNone/>
            </a:pPr>
            <a:r>
              <a:rPr lang="en-US" altLang="en-US" sz="2000" dirty="0">
                <a:ea typeface="Times New Roman" panose="02020603050405020304" pitchFamily="18" charset="0"/>
                <a:cs typeface="Arial" panose="020B0604020202020204" pitchFamily="34" charset="0"/>
              </a:rPr>
              <a:t>Use the Cholesky factorization code on the class web page to solve </a:t>
            </a:r>
            <a:r>
              <a:rPr lang="en-US" altLang="en-US" sz="2000" b="1" dirty="0">
                <a:ea typeface="Times New Roman" panose="02020603050405020304" pitchFamily="18" charset="0"/>
                <a:cs typeface="Arial" panose="020B0604020202020204" pitchFamily="34" charset="0"/>
              </a:rPr>
              <a:t>Ax</a:t>
            </a:r>
            <a:r>
              <a:rPr lang="en-US" altLang="en-US" sz="2000" dirty="0">
                <a:ea typeface="Times New Roman" panose="02020603050405020304" pitchFamily="18" charset="0"/>
                <a:cs typeface="Arial" panose="020B0604020202020204" pitchFamily="34" charset="0"/>
              </a:rPr>
              <a:t> = </a:t>
            </a:r>
            <a:r>
              <a:rPr lang="en-US" altLang="en-US" sz="2000" b="1" dirty="0">
                <a:ea typeface="Times New Roman" panose="02020603050405020304" pitchFamily="18" charset="0"/>
                <a:cs typeface="Arial" panose="020B0604020202020204" pitchFamily="34" charset="0"/>
              </a:rPr>
              <a:t>b </a:t>
            </a:r>
            <a:r>
              <a:rPr lang="en-US" altLang="en-US" sz="2000" dirty="0">
                <a:ea typeface="Times New Roman" panose="02020603050405020304" pitchFamily="18" charset="0"/>
                <a:cs typeface="Arial" panose="020B0604020202020204" pitchFamily="34" charset="0"/>
              </a:rPr>
              <a:t>where</a:t>
            </a:r>
            <a:endParaRPr lang="en-US" altLang="en-US" sz="2000" b="1" dirty="0">
              <a:ea typeface="Times New Roman" panose="02020603050405020304" pitchFamily="18" charset="0"/>
              <a:cs typeface="Arial" panose="020B0604020202020204" pitchFamily="34" charset="0"/>
            </a:endParaRPr>
          </a:p>
        </p:txBody>
      </p:sp>
      <p:sp>
        <p:nvSpPr>
          <p:cNvPr id="25604" name="TextBox 1"/>
          <p:cNvSpPr txBox="1">
            <a:spLocks noChangeArrowheads="1"/>
          </p:cNvSpPr>
          <p:nvPr/>
        </p:nvSpPr>
        <p:spPr bwMode="auto">
          <a:xfrm>
            <a:off x="2759076" y="2887663"/>
            <a:ext cx="671513"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2400" b="1"/>
              <a:t>A</a:t>
            </a:r>
            <a:r>
              <a:rPr lang="en-US" altLang="en-US" sz="2400"/>
              <a:t> =</a:t>
            </a:r>
          </a:p>
        </p:txBody>
      </p:sp>
      <p:sp>
        <p:nvSpPr>
          <p:cNvPr id="25605" name="TextBox 3"/>
          <p:cNvSpPr txBox="1">
            <a:spLocks noChangeArrowheads="1"/>
          </p:cNvSpPr>
          <p:nvPr/>
        </p:nvSpPr>
        <p:spPr bwMode="auto">
          <a:xfrm>
            <a:off x="6376989" y="2932113"/>
            <a:ext cx="1131887"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2000"/>
              <a:t>and </a:t>
            </a:r>
            <a:r>
              <a:rPr lang="en-US" altLang="en-US" sz="2000" b="1"/>
              <a:t>b</a:t>
            </a:r>
            <a:r>
              <a:rPr lang="en-US" altLang="en-US" sz="2000"/>
              <a:t> = </a:t>
            </a:r>
          </a:p>
        </p:txBody>
      </p:sp>
      <p:sp>
        <p:nvSpPr>
          <p:cNvPr id="33802" name="Rectangle 11"/>
          <p:cNvSpPr>
            <a:spLocks noChangeArrowheads="1"/>
          </p:cNvSpPr>
          <p:nvPr/>
        </p:nvSpPr>
        <p:spPr bwMode="auto">
          <a:xfrm>
            <a:off x="2667000" y="706439"/>
            <a:ext cx="184150" cy="301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defRPr/>
            </a:pPr>
            <a:endParaRPr lang="en-US" altLang="en-US" sz="1350"/>
          </a:p>
        </p:txBody>
      </p:sp>
      <p:graphicFrame>
        <p:nvGraphicFramePr>
          <p:cNvPr id="25607" name="Object 2"/>
          <p:cNvGraphicFramePr>
            <a:graphicFrameLocks noChangeAspect="1"/>
          </p:cNvGraphicFramePr>
          <p:nvPr/>
        </p:nvGraphicFramePr>
        <p:xfrm>
          <a:off x="3338513" y="2432051"/>
          <a:ext cx="2760662" cy="1389063"/>
        </p:xfrm>
        <a:graphic>
          <a:graphicData uri="http://schemas.openxmlformats.org/presentationml/2006/ole">
            <mc:AlternateContent xmlns:mc="http://schemas.openxmlformats.org/markup-compatibility/2006">
              <mc:Choice xmlns:v="urn:schemas-microsoft-com:vml" Requires="v">
                <p:oleObj name="Equation" r:id="rId2" imgW="1587500" imgH="800100" progId="Equation.3">
                  <p:embed/>
                </p:oleObj>
              </mc:Choice>
              <mc:Fallback>
                <p:oleObj name="Equation" r:id="rId2" imgW="1587500" imgH="800100" progId="Equation.3">
                  <p:embed/>
                  <p:pic>
                    <p:nvPicPr>
                      <p:cNvPr id="25607" name="Object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338513" y="2432051"/>
                        <a:ext cx="2760662" cy="1389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33804" name="Rectangle 13"/>
          <p:cNvSpPr>
            <a:spLocks noChangeArrowheads="1"/>
          </p:cNvSpPr>
          <p:nvPr/>
        </p:nvSpPr>
        <p:spPr bwMode="auto">
          <a:xfrm>
            <a:off x="2667000" y="706439"/>
            <a:ext cx="184150" cy="301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defRPr/>
            </a:pPr>
            <a:endParaRPr lang="en-US" altLang="en-US" sz="1350"/>
          </a:p>
        </p:txBody>
      </p:sp>
      <p:graphicFrame>
        <p:nvGraphicFramePr>
          <p:cNvPr id="25609" name="Object 4"/>
          <p:cNvGraphicFramePr>
            <a:graphicFrameLocks noChangeAspect="1"/>
          </p:cNvGraphicFramePr>
          <p:nvPr/>
        </p:nvGraphicFramePr>
        <p:xfrm>
          <a:off x="7391401" y="2513013"/>
          <a:ext cx="504825" cy="1371600"/>
        </p:xfrm>
        <a:graphic>
          <a:graphicData uri="http://schemas.openxmlformats.org/presentationml/2006/ole">
            <mc:AlternateContent xmlns:mc="http://schemas.openxmlformats.org/markup-compatibility/2006">
              <mc:Choice xmlns:v="urn:schemas-microsoft-com:vml" Requires="v">
                <p:oleObj name="Equation" r:id="rId4" imgW="291973" imgH="799753" progId="Equation.3">
                  <p:embed/>
                </p:oleObj>
              </mc:Choice>
              <mc:Fallback>
                <p:oleObj name="Equation" r:id="rId4" imgW="291973" imgH="799753" progId="Equation.3">
                  <p:embed/>
                  <p:pic>
                    <p:nvPicPr>
                      <p:cNvPr id="25609" name="Object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391401" y="2513013"/>
                        <a:ext cx="504825" cy="137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25610" name="Rectangle 8"/>
          <p:cNvSpPr>
            <a:spLocks noChangeArrowheads="1"/>
          </p:cNvSpPr>
          <p:nvPr/>
        </p:nvSpPr>
        <p:spPr bwMode="auto">
          <a:xfrm>
            <a:off x="1148526" y="4357219"/>
            <a:ext cx="9495090" cy="708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n-US" altLang="en-US" sz="2000" dirty="0">
                <a:ea typeface="Times New Roman" panose="02020603050405020304" pitchFamily="18" charset="0"/>
                <a:cs typeface="Arial" panose="020B0604020202020204" pitchFamily="34" charset="0"/>
              </a:rPr>
              <a:t>Test your results using </a:t>
            </a:r>
            <a:r>
              <a:rPr lang="en-US" altLang="en-US" sz="2000" dirty="0" err="1">
                <a:ea typeface="Times New Roman" panose="02020603050405020304" pitchFamily="18" charset="0"/>
                <a:cs typeface="Arial" panose="020B0604020202020204" pitchFamily="34" charset="0"/>
              </a:rPr>
              <a:t>MatLab’s</a:t>
            </a:r>
            <a:r>
              <a:rPr lang="en-US" altLang="en-US" sz="2000" dirty="0">
                <a:ea typeface="Times New Roman" panose="02020603050405020304" pitchFamily="18" charset="0"/>
                <a:cs typeface="Arial" panose="020B0604020202020204" pitchFamily="34" charset="0"/>
              </a:rPr>
              <a:t> method </a:t>
            </a:r>
            <a:r>
              <a:rPr lang="en-US" altLang="en-US" sz="2000" b="1" dirty="0">
                <a:ea typeface="Times New Roman" panose="02020603050405020304" pitchFamily="18" charset="0"/>
                <a:cs typeface="Arial" panose="020B0604020202020204" pitchFamily="34" charset="0"/>
              </a:rPr>
              <a:t>x</a:t>
            </a:r>
            <a:r>
              <a:rPr lang="en-US" altLang="en-US" sz="2000" dirty="0">
                <a:ea typeface="Times New Roman" panose="02020603050405020304" pitchFamily="18" charset="0"/>
                <a:cs typeface="Arial" panose="020B0604020202020204" pitchFamily="34" charset="0"/>
              </a:rPr>
              <a:t> = </a:t>
            </a:r>
            <a:r>
              <a:rPr lang="en-US" altLang="en-US" sz="2000" b="1" dirty="0">
                <a:ea typeface="Times New Roman" panose="02020603050405020304" pitchFamily="18" charset="0"/>
                <a:cs typeface="Arial" panose="020B0604020202020204" pitchFamily="34" charset="0"/>
              </a:rPr>
              <a:t>A\b</a:t>
            </a:r>
            <a:r>
              <a:rPr lang="en-US" altLang="en-US" sz="2000" dirty="0">
                <a:ea typeface="Times New Roman" panose="02020603050405020304" pitchFamily="18" charset="0"/>
                <a:cs typeface="Arial" panose="020B0604020202020204" pitchFamily="34" charset="0"/>
              </a:rPr>
              <a:t>. Hand a copy the command window that shows your script and the results</a:t>
            </a:r>
            <a:endParaRPr lang="en-US" altLang="en-US" sz="1500" b="1" dirty="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241156350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5842" name="Object 5"/>
          <p:cNvGraphicFramePr>
            <a:graphicFrameLocks noChangeAspect="1"/>
          </p:cNvGraphicFramePr>
          <p:nvPr/>
        </p:nvGraphicFramePr>
        <p:xfrm>
          <a:off x="3440114" y="2651125"/>
          <a:ext cx="2035175" cy="1454150"/>
        </p:xfrm>
        <a:graphic>
          <a:graphicData uri="http://schemas.openxmlformats.org/presentationml/2006/ole">
            <mc:AlternateContent xmlns:mc="http://schemas.openxmlformats.org/markup-compatibility/2006">
              <mc:Choice xmlns:v="urn:schemas-microsoft-com:vml" Requires="v">
                <p:oleObj name="Equation" r:id="rId2" imgW="1002865" imgH="710891" progId="Equation.3">
                  <p:embed/>
                </p:oleObj>
              </mc:Choice>
              <mc:Fallback>
                <p:oleObj name="Equation" r:id="rId2" imgW="1002865" imgH="710891" progId="Equation.3">
                  <p:embed/>
                  <p:pic>
                    <p:nvPicPr>
                      <p:cNvPr id="35842" name="Object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440114" y="2651125"/>
                        <a:ext cx="2035175" cy="145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35843" name="Object 4"/>
          <p:cNvGraphicFramePr>
            <a:graphicFrameLocks noChangeAspect="1"/>
          </p:cNvGraphicFramePr>
          <p:nvPr/>
        </p:nvGraphicFramePr>
        <p:xfrm>
          <a:off x="6934200" y="2535239"/>
          <a:ext cx="685800" cy="1558925"/>
        </p:xfrm>
        <a:graphic>
          <a:graphicData uri="http://schemas.openxmlformats.org/presentationml/2006/ole">
            <mc:AlternateContent xmlns:mc="http://schemas.openxmlformats.org/markup-compatibility/2006">
              <mc:Choice xmlns:v="urn:schemas-microsoft-com:vml" Requires="v">
                <p:oleObj name="Equation" r:id="rId4" imgW="317362" imgH="710891" progId="Equation.3">
                  <p:embed/>
                </p:oleObj>
              </mc:Choice>
              <mc:Fallback>
                <p:oleObj name="Equation" r:id="rId4" imgW="317362" imgH="710891" progId="Equation.3">
                  <p:embed/>
                  <p:pic>
                    <p:nvPicPr>
                      <p:cNvPr id="35843" name="Object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934200" y="2535239"/>
                        <a:ext cx="685800" cy="1558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35844" name="Rectangle 6"/>
          <p:cNvSpPr>
            <a:spLocks noChangeArrowheads="1"/>
          </p:cNvSpPr>
          <p:nvPr/>
        </p:nvSpPr>
        <p:spPr bwMode="auto">
          <a:xfrm>
            <a:off x="2100264" y="962026"/>
            <a:ext cx="7881937" cy="1262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n-US" altLang="en-US" sz="2000" dirty="0">
                <a:ea typeface="Times New Roman" panose="02020603050405020304" pitchFamily="18" charset="0"/>
                <a:cs typeface="Arial" panose="020B0604020202020204" pitchFamily="34" charset="0"/>
              </a:rPr>
              <a:t>Assignment 16</a:t>
            </a:r>
          </a:p>
          <a:p>
            <a:pPr>
              <a:spcBef>
                <a:spcPct val="0"/>
              </a:spcBef>
              <a:buFontTx/>
              <a:buNone/>
            </a:pPr>
            <a:endParaRPr lang="en-US" altLang="en-US" sz="1600" u="sng" dirty="0">
              <a:ea typeface="Times New Roman" panose="02020603050405020304" pitchFamily="18" charset="0"/>
              <a:cs typeface="Arial" panose="020B0604020202020204" pitchFamily="34" charset="0"/>
            </a:endParaRPr>
          </a:p>
          <a:p>
            <a:pPr>
              <a:spcBef>
                <a:spcPct val="0"/>
              </a:spcBef>
              <a:buFontTx/>
              <a:buNone/>
            </a:pPr>
            <a:r>
              <a:rPr lang="en-US" altLang="en-US" sz="2000" dirty="0">
                <a:ea typeface="Times New Roman" panose="02020603050405020304" pitchFamily="18" charset="0"/>
                <a:cs typeface="Arial" panose="020B0604020202020204" pitchFamily="34" charset="0"/>
              </a:rPr>
              <a:t>Use the MATLAB function </a:t>
            </a:r>
            <a:r>
              <a:rPr lang="en-US" altLang="en-US" sz="2000" dirty="0" err="1">
                <a:ea typeface="Times New Roman" panose="02020603050405020304" pitchFamily="18" charset="0"/>
                <a:cs typeface="Arial" panose="020B0604020202020204" pitchFamily="34" charset="0"/>
              </a:rPr>
              <a:t>lu</a:t>
            </a:r>
            <a:r>
              <a:rPr lang="en-US" altLang="en-US" sz="2000" dirty="0">
                <a:ea typeface="Times New Roman" panose="02020603050405020304" pitchFamily="18" charset="0"/>
                <a:cs typeface="Arial" panose="020B0604020202020204" pitchFamily="34" charset="0"/>
              </a:rPr>
              <a:t>(</a:t>
            </a:r>
            <a:r>
              <a:rPr lang="en-US" altLang="en-US" sz="2000" b="1" dirty="0">
                <a:ea typeface="Times New Roman" panose="02020603050405020304" pitchFamily="18" charset="0"/>
                <a:cs typeface="Arial" panose="020B0604020202020204" pitchFamily="34" charset="0"/>
              </a:rPr>
              <a:t>A</a:t>
            </a:r>
            <a:r>
              <a:rPr lang="en-US" altLang="en-US" sz="2000" dirty="0">
                <a:ea typeface="Times New Roman" panose="02020603050405020304" pitchFamily="18" charset="0"/>
                <a:cs typeface="Arial" panose="020B0604020202020204" pitchFamily="34" charset="0"/>
              </a:rPr>
              <a:t>) and your forward and backward substitution codes to solve </a:t>
            </a:r>
            <a:r>
              <a:rPr lang="en-US" altLang="en-US" sz="2000" b="1" dirty="0">
                <a:ea typeface="Times New Roman" panose="02020603050405020304" pitchFamily="18" charset="0"/>
                <a:cs typeface="Arial" panose="020B0604020202020204" pitchFamily="34" charset="0"/>
              </a:rPr>
              <a:t>Ax</a:t>
            </a:r>
            <a:r>
              <a:rPr lang="en-US" altLang="en-US" sz="2000" dirty="0">
                <a:ea typeface="Times New Roman" panose="02020603050405020304" pitchFamily="18" charset="0"/>
                <a:cs typeface="Arial" panose="020B0604020202020204" pitchFamily="34" charset="0"/>
              </a:rPr>
              <a:t> = </a:t>
            </a:r>
            <a:r>
              <a:rPr lang="en-US" altLang="en-US" sz="2000" b="1" dirty="0">
                <a:ea typeface="Times New Roman" panose="02020603050405020304" pitchFamily="18" charset="0"/>
                <a:cs typeface="Arial" panose="020B0604020202020204" pitchFamily="34" charset="0"/>
              </a:rPr>
              <a:t>b</a:t>
            </a:r>
            <a:r>
              <a:rPr lang="en-US" altLang="en-US" sz="2000" dirty="0">
                <a:ea typeface="Times New Roman" panose="02020603050405020304" pitchFamily="18" charset="0"/>
                <a:cs typeface="Arial" panose="020B0604020202020204" pitchFamily="34" charset="0"/>
              </a:rPr>
              <a:t> where  </a:t>
            </a:r>
            <a:endParaRPr lang="en-US" altLang="en-US" sz="3600" dirty="0">
              <a:ea typeface="Times New Roman" panose="02020603050405020304" pitchFamily="18" charset="0"/>
              <a:cs typeface="Arial" panose="020B0604020202020204" pitchFamily="34" charset="0"/>
            </a:endParaRPr>
          </a:p>
        </p:txBody>
      </p:sp>
      <p:sp>
        <p:nvSpPr>
          <p:cNvPr id="35845" name="TextBox 1"/>
          <p:cNvSpPr txBox="1">
            <a:spLocks noChangeArrowheads="1"/>
          </p:cNvSpPr>
          <p:nvPr/>
        </p:nvSpPr>
        <p:spPr bwMode="auto">
          <a:xfrm>
            <a:off x="2759076" y="3216276"/>
            <a:ext cx="671513"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2400" b="1"/>
              <a:t>A</a:t>
            </a:r>
            <a:r>
              <a:rPr lang="en-US" altLang="en-US" sz="2400"/>
              <a:t> =</a:t>
            </a:r>
          </a:p>
        </p:txBody>
      </p:sp>
      <p:sp>
        <p:nvSpPr>
          <p:cNvPr id="35846" name="TextBox 3"/>
          <p:cNvSpPr txBox="1">
            <a:spLocks noChangeArrowheads="1"/>
          </p:cNvSpPr>
          <p:nvPr/>
        </p:nvSpPr>
        <p:spPr bwMode="auto">
          <a:xfrm>
            <a:off x="5656263" y="3216275"/>
            <a:ext cx="113030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2000"/>
              <a:t>and </a:t>
            </a:r>
            <a:r>
              <a:rPr lang="en-US" altLang="en-US" sz="2000" b="1"/>
              <a:t>b</a:t>
            </a:r>
            <a:r>
              <a:rPr lang="en-US" altLang="en-US" sz="2000"/>
              <a:t> = </a:t>
            </a:r>
          </a:p>
        </p:txBody>
      </p:sp>
      <p:sp>
        <p:nvSpPr>
          <p:cNvPr id="33802" name="Rectangle 11"/>
          <p:cNvSpPr>
            <a:spLocks noChangeArrowheads="1"/>
          </p:cNvSpPr>
          <p:nvPr/>
        </p:nvSpPr>
        <p:spPr bwMode="auto">
          <a:xfrm>
            <a:off x="2667000" y="706439"/>
            <a:ext cx="184150" cy="301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defRPr/>
            </a:pPr>
            <a:endParaRPr lang="en-US" altLang="en-US" sz="1350"/>
          </a:p>
        </p:txBody>
      </p:sp>
      <p:sp>
        <p:nvSpPr>
          <p:cNvPr id="33804" name="Rectangle 13"/>
          <p:cNvSpPr>
            <a:spLocks noChangeArrowheads="1"/>
          </p:cNvSpPr>
          <p:nvPr/>
        </p:nvSpPr>
        <p:spPr bwMode="auto">
          <a:xfrm>
            <a:off x="2667000" y="706439"/>
            <a:ext cx="184150" cy="301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defRPr/>
            </a:pPr>
            <a:endParaRPr lang="en-US" altLang="en-US" sz="1350"/>
          </a:p>
        </p:txBody>
      </p:sp>
      <p:sp>
        <p:nvSpPr>
          <p:cNvPr id="10" name="Rectangle 8">
            <a:extLst>
              <a:ext uri="{FF2B5EF4-FFF2-40B4-BE49-F238E27FC236}">
                <a16:creationId xmlns:a16="http://schemas.microsoft.com/office/drawing/2014/main" id="{2DED2716-B482-4F6D-BE61-0C72E5F3F533}"/>
              </a:ext>
            </a:extLst>
          </p:cNvPr>
          <p:cNvSpPr>
            <a:spLocks noChangeArrowheads="1"/>
          </p:cNvSpPr>
          <p:nvPr/>
        </p:nvSpPr>
        <p:spPr bwMode="auto">
          <a:xfrm>
            <a:off x="1293687" y="4405314"/>
            <a:ext cx="9495090" cy="708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n-US" altLang="en-US" sz="2000" dirty="0">
                <a:ea typeface="Times New Roman" panose="02020603050405020304" pitchFamily="18" charset="0"/>
                <a:cs typeface="Arial" panose="020B0604020202020204" pitchFamily="34" charset="0"/>
              </a:rPr>
              <a:t>Test your results using </a:t>
            </a:r>
            <a:r>
              <a:rPr lang="en-US" altLang="en-US" sz="2000" dirty="0" err="1">
                <a:ea typeface="Times New Roman" panose="02020603050405020304" pitchFamily="18" charset="0"/>
                <a:cs typeface="Arial" panose="020B0604020202020204" pitchFamily="34" charset="0"/>
              </a:rPr>
              <a:t>MatLab’s</a:t>
            </a:r>
            <a:r>
              <a:rPr lang="en-US" altLang="en-US" sz="2000" dirty="0">
                <a:ea typeface="Times New Roman" panose="02020603050405020304" pitchFamily="18" charset="0"/>
                <a:cs typeface="Arial" panose="020B0604020202020204" pitchFamily="34" charset="0"/>
              </a:rPr>
              <a:t> method </a:t>
            </a:r>
            <a:r>
              <a:rPr lang="en-US" altLang="en-US" sz="2000" b="1" dirty="0">
                <a:ea typeface="Times New Roman" panose="02020603050405020304" pitchFamily="18" charset="0"/>
                <a:cs typeface="Arial" panose="020B0604020202020204" pitchFamily="34" charset="0"/>
              </a:rPr>
              <a:t>x</a:t>
            </a:r>
            <a:r>
              <a:rPr lang="en-US" altLang="en-US" sz="2000" dirty="0">
                <a:ea typeface="Times New Roman" panose="02020603050405020304" pitchFamily="18" charset="0"/>
                <a:cs typeface="Arial" panose="020B0604020202020204" pitchFamily="34" charset="0"/>
              </a:rPr>
              <a:t> = </a:t>
            </a:r>
            <a:r>
              <a:rPr lang="en-US" altLang="en-US" sz="2000" b="1" dirty="0">
                <a:ea typeface="Times New Roman" panose="02020603050405020304" pitchFamily="18" charset="0"/>
                <a:cs typeface="Arial" panose="020B0604020202020204" pitchFamily="34" charset="0"/>
              </a:rPr>
              <a:t>A\b</a:t>
            </a:r>
            <a:r>
              <a:rPr lang="en-US" altLang="en-US" sz="2000" dirty="0">
                <a:ea typeface="Times New Roman" panose="02020603050405020304" pitchFamily="18" charset="0"/>
                <a:cs typeface="Arial" panose="020B0604020202020204" pitchFamily="34" charset="0"/>
              </a:rPr>
              <a:t>. Hand a copy the command window that shows your script and the results</a:t>
            </a:r>
            <a:endParaRPr lang="en-US" altLang="en-US" sz="1500" b="1" dirty="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11725160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ext Box 5"/>
          <p:cNvSpPr txBox="1">
            <a:spLocks noChangeArrowheads="1"/>
          </p:cNvSpPr>
          <p:nvPr/>
        </p:nvSpPr>
        <p:spPr bwMode="auto">
          <a:xfrm>
            <a:off x="409074" y="954088"/>
            <a:ext cx="11658600" cy="44627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marL="342900" marR="0" lvl="0" indent="-342900" algn="l" defTabSz="914400" rtl="0" eaLnBrk="1" fontAlgn="auto" latinLnBrk="0" hangingPunct="1">
              <a:lnSpc>
                <a:spcPct val="100000"/>
              </a:lnSpc>
              <a:spcBef>
                <a:spcPct val="0"/>
              </a:spcBef>
              <a:spcAft>
                <a:spcPts val="0"/>
              </a:spcAft>
              <a:buClrTx/>
              <a:buSzTx/>
              <a:buFontTx/>
              <a:buNone/>
              <a:tabLst/>
              <a:defRPr/>
            </a:pPr>
            <a:r>
              <a:rPr kumimoji="0" lang="en-US" altLang="en-US" sz="2000" b="0" i="0" u="none" strike="noStrike" kern="1200" cap="none" spc="0" normalizeH="0" baseline="0" noProof="0" dirty="0">
                <a:ln>
                  <a:noFill/>
                </a:ln>
                <a:solidFill>
                  <a:prstClr val="black"/>
                </a:solidFill>
                <a:effectLst/>
                <a:uLnTx/>
                <a:uFillTx/>
                <a:latin typeface="Arial" panose="020B0604020202020204" pitchFamily="34" charset="0"/>
                <a:ea typeface="+mn-ea"/>
                <a:cs typeface="+mn-cs"/>
              </a:rPr>
              <a:t>Assignment 17</a:t>
            </a:r>
          </a:p>
          <a:p>
            <a:pPr marL="342900" marR="0" lvl="0" indent="-342900" algn="l" defTabSz="914400" rtl="0" eaLnBrk="1" fontAlgn="auto" latinLnBrk="0" hangingPunct="1">
              <a:lnSpc>
                <a:spcPct val="100000"/>
              </a:lnSpc>
              <a:spcBef>
                <a:spcPct val="0"/>
              </a:spcBef>
              <a:spcAft>
                <a:spcPts val="0"/>
              </a:spcAft>
              <a:buClrTx/>
              <a:buSzTx/>
              <a:buFontTx/>
              <a:buNone/>
              <a:tabLst/>
              <a:defRPr/>
            </a:pPr>
            <a:r>
              <a:rPr kumimoji="0" lang="en-US" altLang="en-US" sz="20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Use normal equations to fit a parabola to the data set below with weights that are 1/dy</a:t>
            </a:r>
            <a:r>
              <a:rPr kumimoji="0" lang="en-US" altLang="en-US" sz="2000" b="0" i="0" u="none" strike="noStrike" kern="1200" cap="none" spc="0" normalizeH="0" baseline="30000" noProof="0" dirty="0">
                <a:ln>
                  <a:noFill/>
                </a:ln>
                <a:solidFill>
                  <a:prstClr val="black"/>
                </a:solidFill>
                <a:effectLst/>
                <a:uLnTx/>
                <a:uFillTx/>
                <a:latin typeface="Arial" panose="020B0604020202020204" pitchFamily="34" charset="0"/>
                <a:ea typeface="+mn-ea"/>
                <a:cs typeface="Arial" panose="020B0604020202020204" pitchFamily="34" charset="0"/>
              </a:rPr>
              <a:t>2</a:t>
            </a:r>
          </a:p>
          <a:p>
            <a:pPr marL="342900" marR="0" lvl="0" indent="-342900" algn="l" defTabSz="914400" rtl="0" eaLnBrk="1" fontAlgn="auto" latinLnBrk="0" hangingPunct="1">
              <a:lnSpc>
                <a:spcPct val="100000"/>
              </a:lnSpc>
              <a:spcBef>
                <a:spcPct val="0"/>
              </a:spcBef>
              <a:spcAft>
                <a:spcPts val="0"/>
              </a:spcAft>
              <a:buClrTx/>
              <a:buSzTx/>
              <a:buFontTx/>
              <a:buNone/>
              <a:tabLst/>
              <a:defRPr/>
            </a:pPr>
            <a:r>
              <a:rPr kumimoji="0" lang="en-US" altLang="en-US" sz="20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a:t>
            </a:r>
          </a:p>
          <a:p>
            <a:pPr marL="342900" marR="0" lvl="0" indent="-342900" algn="l" defTabSz="914400" rtl="0" eaLnBrk="1" fontAlgn="auto" latinLnBrk="0" hangingPunct="1">
              <a:lnSpc>
                <a:spcPct val="100000"/>
              </a:lnSpc>
              <a:spcBef>
                <a:spcPct val="0"/>
              </a:spcBef>
              <a:spcAft>
                <a:spcPts val="0"/>
              </a:spcAft>
              <a:buClrTx/>
              <a:buSzTx/>
              <a:buFontTx/>
              <a:buNone/>
              <a:tabLst/>
              <a:defRPr/>
            </a:pPr>
            <a:r>
              <a:rPr kumimoji="0" lang="en-US" altLang="en-US" sz="20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t = </a:t>
            </a:r>
            <a:r>
              <a:rPr kumimoji="0" lang="en-US" altLang="en-US" sz="2000" b="0" i="0" u="none" strike="noStrike" kern="1200" cap="none" spc="0" normalizeH="0" baseline="0" noProof="0" dirty="0" err="1">
                <a:ln>
                  <a:noFill/>
                </a:ln>
                <a:solidFill>
                  <a:prstClr val="black"/>
                </a:solidFill>
                <a:effectLst/>
                <a:uLnTx/>
                <a:uFillTx/>
                <a:latin typeface="Arial" panose="020B0604020202020204" pitchFamily="34" charset="0"/>
                <a:ea typeface="+mn-ea"/>
                <a:cs typeface="Arial" panose="020B0604020202020204" pitchFamily="34" charset="0"/>
              </a:rPr>
              <a:t>linspace</a:t>
            </a:r>
            <a:r>
              <a:rPr kumimoji="0" lang="en-US" altLang="en-US" sz="20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(0,10,21)’</a:t>
            </a:r>
          </a:p>
          <a:p>
            <a:pPr marL="342900" marR="0" lvl="0" indent="-342900" algn="l" defTabSz="914400" rtl="0" eaLnBrk="1" fontAlgn="auto" latinLnBrk="0" hangingPunct="1">
              <a:lnSpc>
                <a:spcPct val="100000"/>
              </a:lnSpc>
              <a:spcBef>
                <a:spcPct val="0"/>
              </a:spcBef>
              <a:spcAft>
                <a:spcPts val="0"/>
              </a:spcAft>
              <a:buClrTx/>
              <a:buSzTx/>
              <a:buFontTx/>
              <a:buNone/>
              <a:tabLst/>
              <a:defRPr/>
            </a:pPr>
            <a:r>
              <a:rPr kumimoji="0" lang="en-US" altLang="en-US" sz="20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a:t>
            </a:r>
          </a:p>
          <a:p>
            <a:pPr marL="342900" marR="0" lvl="0" indent="-342900" algn="l" defTabSz="914400" rtl="0" eaLnBrk="1" fontAlgn="auto" latinLnBrk="0" hangingPunct="1">
              <a:lnSpc>
                <a:spcPct val="100000"/>
              </a:lnSpc>
              <a:spcBef>
                <a:spcPct val="0"/>
              </a:spcBef>
              <a:spcAft>
                <a:spcPts val="0"/>
              </a:spcAft>
              <a:buClrTx/>
              <a:buSzTx/>
              <a:buFontTx/>
              <a:buNone/>
              <a:tabLst/>
              <a:defRPr/>
            </a:pPr>
            <a:r>
              <a:rPr kumimoji="0" lang="en-US" altLang="en-US" sz="20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y = [2.9, 2.7, 4.8, 5.3, 7.1, 7.6, 7.7, 7.6, 9.4, 9, 9.6,10, 10.2, 9.7, 8.3, 8.4, 9, 8.3, 6.6, 6.7, 4.1]’</a:t>
            </a:r>
          </a:p>
          <a:p>
            <a:pPr marL="342900" marR="0" lvl="0" indent="-342900" algn="l" defTabSz="914400" rtl="0" eaLnBrk="1" fontAlgn="auto" latinLnBrk="0" hangingPunct="1">
              <a:lnSpc>
                <a:spcPct val="100000"/>
              </a:lnSpc>
              <a:spcBef>
                <a:spcPct val="0"/>
              </a:spcBef>
              <a:spcAft>
                <a:spcPts val="0"/>
              </a:spcAft>
              <a:buClrTx/>
              <a:buSzTx/>
              <a:buFontTx/>
              <a:buNone/>
              <a:tabLst/>
              <a:defRPr/>
            </a:pPr>
            <a:endParaRPr kumimoji="0" lang="en-US" altLang="en-US" sz="20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p>
            <a:pPr marL="342900" marR="0" lvl="0" indent="-342900" algn="l" defTabSz="914400" rtl="0" eaLnBrk="1" fontAlgn="auto" latinLnBrk="0" hangingPunct="1">
              <a:lnSpc>
                <a:spcPct val="100000"/>
              </a:lnSpc>
              <a:spcBef>
                <a:spcPct val="0"/>
              </a:spcBef>
              <a:spcAft>
                <a:spcPts val="0"/>
              </a:spcAft>
              <a:buClrTx/>
              <a:buSzTx/>
              <a:buFontTx/>
              <a:buNone/>
              <a:tabLst/>
              <a:defRPr/>
            </a:pPr>
            <a:r>
              <a:rPr kumimoji="0" lang="en-US" altLang="en-US" sz="2000" b="0" i="0" u="none" strike="noStrike" kern="1200" cap="none" spc="0" normalizeH="0" baseline="0" noProof="0" dirty="0" err="1">
                <a:ln>
                  <a:noFill/>
                </a:ln>
                <a:solidFill>
                  <a:prstClr val="black"/>
                </a:solidFill>
                <a:effectLst/>
                <a:uLnTx/>
                <a:uFillTx/>
                <a:latin typeface="Arial" panose="020B0604020202020204" pitchFamily="34" charset="0"/>
                <a:ea typeface="+mn-ea"/>
                <a:cs typeface="Arial" panose="020B0604020202020204" pitchFamily="34" charset="0"/>
              </a:rPr>
              <a:t>dy</a:t>
            </a:r>
            <a:r>
              <a:rPr kumimoji="0" lang="en-US" altLang="en-US" sz="20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 10% of the value of y. </a:t>
            </a:r>
          </a:p>
          <a:p>
            <a:pPr marL="342900" marR="0" lvl="0" indent="-342900" algn="l" defTabSz="914400" rtl="0" eaLnBrk="1" fontAlgn="auto" latinLnBrk="0" hangingPunct="1">
              <a:lnSpc>
                <a:spcPct val="100000"/>
              </a:lnSpc>
              <a:spcBef>
                <a:spcPct val="0"/>
              </a:spcBef>
              <a:spcAft>
                <a:spcPts val="0"/>
              </a:spcAft>
              <a:buClrTx/>
              <a:buSzTx/>
              <a:buFontTx/>
              <a:buNone/>
              <a:tabLst/>
              <a:defRPr/>
            </a:pPr>
            <a:endParaRPr kumimoji="0" lang="en-US" altLang="en-US" sz="20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p>
            <a:pPr marL="342900" marR="0" lvl="0" indent="-342900" algn="l" defTabSz="914400" rtl="0" eaLnBrk="1" fontAlgn="auto" latinLnBrk="0" hangingPunct="1">
              <a:lnSpc>
                <a:spcPct val="100000"/>
              </a:lnSpc>
              <a:spcBef>
                <a:spcPct val="0"/>
              </a:spcBef>
              <a:spcAft>
                <a:spcPts val="0"/>
              </a:spcAft>
              <a:buClrTx/>
              <a:buSzTx/>
              <a:buFontTx/>
              <a:buNone/>
              <a:tabLst/>
              <a:defRPr/>
            </a:pPr>
            <a:r>
              <a:rPr kumimoji="0" lang="en-US" altLang="en-US" sz="20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Use </a:t>
            </a:r>
            <a:r>
              <a:rPr kumimoji="0" lang="en-US" altLang="en-US" sz="2000" b="0" i="0" u="none" strike="noStrike" kern="1200" cap="none" spc="0" normalizeH="0" baseline="0" noProof="0" dirty="0" err="1">
                <a:ln>
                  <a:noFill/>
                </a:ln>
                <a:solidFill>
                  <a:prstClr val="black"/>
                </a:solidFill>
                <a:effectLst/>
                <a:uLnTx/>
                <a:uFillTx/>
                <a:latin typeface="Arial" panose="020B0604020202020204" pitchFamily="34" charset="0"/>
                <a:ea typeface="+mn-ea"/>
                <a:cs typeface="Arial" panose="020B0604020202020204" pitchFamily="34" charset="0"/>
              </a:rPr>
              <a:t>MatLab’s</a:t>
            </a:r>
            <a:r>
              <a:rPr kumimoji="0" lang="en-US" altLang="en-US" sz="20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a:t>
            </a:r>
            <a:r>
              <a:rPr kumimoji="0" lang="en-US" altLang="en-US" sz="2000" b="0" i="0" u="none" strike="noStrike" kern="1200" cap="none" spc="0" normalizeH="0" baseline="0" noProof="0" dirty="0" err="1">
                <a:ln>
                  <a:noFill/>
                </a:ln>
                <a:solidFill>
                  <a:prstClr val="black"/>
                </a:solidFill>
                <a:effectLst/>
                <a:uLnTx/>
                <a:uFillTx/>
                <a:latin typeface="Arial" panose="020B0604020202020204" pitchFamily="34" charset="0"/>
                <a:ea typeface="+mn-ea"/>
                <a:cs typeface="Arial" panose="020B0604020202020204" pitchFamily="34" charset="0"/>
              </a:rPr>
              <a:t>errorbar</a:t>
            </a:r>
            <a:r>
              <a:rPr kumimoji="0" lang="en-US" altLang="en-US" sz="20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a:t>
            </a:r>
            <a:r>
              <a:rPr kumimoji="0" lang="en-US" altLang="en-US" sz="2000" b="0" i="0" u="none" strike="noStrike" kern="1200" cap="none" spc="0" normalizeH="0" baseline="0" noProof="0" dirty="0" err="1">
                <a:ln>
                  <a:noFill/>
                </a:ln>
                <a:solidFill>
                  <a:prstClr val="black"/>
                </a:solidFill>
                <a:effectLst/>
                <a:uLnTx/>
                <a:uFillTx/>
                <a:latin typeface="Arial" panose="020B0604020202020204" pitchFamily="34" charset="0"/>
                <a:ea typeface="+mn-ea"/>
                <a:cs typeface="Arial" panose="020B0604020202020204" pitchFamily="34" charset="0"/>
              </a:rPr>
              <a:t>t,y,dy</a:t>
            </a:r>
            <a:r>
              <a:rPr kumimoji="0" lang="en-US" altLang="en-US" sz="20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function to plot the data. Add the fit on the same set of axes.</a:t>
            </a:r>
          </a:p>
          <a:p>
            <a:pPr marL="342900" marR="0" lvl="0" indent="-342900" algn="l" defTabSz="914400" rtl="0" eaLnBrk="1" fontAlgn="auto" latinLnBrk="0" hangingPunct="1">
              <a:lnSpc>
                <a:spcPct val="100000"/>
              </a:lnSpc>
              <a:spcBef>
                <a:spcPct val="0"/>
              </a:spcBef>
              <a:spcAft>
                <a:spcPts val="0"/>
              </a:spcAft>
              <a:buClrTx/>
              <a:buSzTx/>
              <a:buFontTx/>
              <a:buNone/>
              <a:tabLst/>
              <a:defRPr/>
            </a:pPr>
            <a:endParaRPr kumimoji="0" lang="en-US" altLang="en-US" sz="20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p>
            <a:pPr marL="342900" marR="0" lvl="0" indent="-342900" algn="l" defTabSz="914400" rtl="0" eaLnBrk="1" fontAlgn="auto" latinLnBrk="0" hangingPunct="1">
              <a:lnSpc>
                <a:spcPct val="100000"/>
              </a:lnSpc>
              <a:spcBef>
                <a:spcPct val="0"/>
              </a:spcBef>
              <a:spcAft>
                <a:spcPts val="0"/>
              </a:spcAft>
              <a:buClrTx/>
              <a:buSzTx/>
              <a:buFontTx/>
              <a:buNone/>
              <a:tabLst/>
              <a:defRPr/>
            </a:pPr>
            <a:r>
              <a:rPr kumimoji="0" lang="en-US" altLang="en-US" sz="20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Report the optimum value of the parameters and the sum of squared deviations between fit and data.</a:t>
            </a:r>
          </a:p>
          <a:p>
            <a:pPr marL="342900" marR="0" lvl="0" indent="-342900" algn="l" defTabSz="914400" rtl="0" eaLnBrk="1" fontAlgn="auto" latinLnBrk="0" hangingPunct="1">
              <a:lnSpc>
                <a:spcPct val="100000"/>
              </a:lnSpc>
              <a:spcBef>
                <a:spcPct val="0"/>
              </a:spcBef>
              <a:spcAft>
                <a:spcPts val="0"/>
              </a:spcAft>
              <a:buClrTx/>
              <a:buSzTx/>
              <a:buFontTx/>
              <a:buNone/>
              <a:tabLst/>
              <a:defRPr/>
            </a:pPr>
            <a:endParaRPr kumimoji="0" lang="en-US" altLang="en-US" sz="20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p>
            <a:pPr marL="342900" marR="0" lvl="0" indent="-342900" algn="l" defTabSz="914400" rtl="0" eaLnBrk="1" fontAlgn="auto" latinLnBrk="0" hangingPunct="1">
              <a:lnSpc>
                <a:spcPct val="100000"/>
              </a:lnSpc>
              <a:spcBef>
                <a:spcPct val="0"/>
              </a:spcBef>
              <a:spcAft>
                <a:spcPts val="0"/>
              </a:spcAft>
              <a:buClrTx/>
              <a:buSzTx/>
              <a:buFontTx/>
              <a:buNone/>
              <a:tabLst/>
              <a:defRPr/>
            </a:pPr>
            <a:r>
              <a:rPr kumimoji="0" lang="en-US" altLang="en-US" sz="2400" b="0" i="0" u="none" strike="noStrike" kern="1200" cap="none" spc="0" normalizeH="0" baseline="0" noProof="0" dirty="0">
                <a:ln>
                  <a:noFill/>
                </a:ln>
                <a:solidFill>
                  <a:prstClr val="black"/>
                </a:solidFill>
                <a:effectLst/>
                <a:uLnTx/>
                <a:uFillTx/>
                <a:latin typeface="Calibri"/>
                <a:ea typeface="Times New Roman" panose="02020603050405020304" pitchFamily="18" charset="0"/>
                <a:cs typeface="Arial" panose="020B0604020202020204" pitchFamily="34" charset="0"/>
              </a:rPr>
              <a:t>Hand a copy the command window that shows your script and the results.</a:t>
            </a:r>
            <a:r>
              <a:rPr kumimoji="0" lang="en-US" altLang="en-US" sz="2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a:t>
            </a:r>
          </a:p>
        </p:txBody>
      </p:sp>
    </p:spTree>
    <p:extLst>
      <p:ext uri="{BB962C8B-B14F-4D97-AF65-F5344CB8AC3E}">
        <p14:creationId xmlns:p14="http://schemas.microsoft.com/office/powerpoint/2010/main" val="427559062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ext Box 5"/>
          <p:cNvSpPr txBox="1">
            <a:spLocks noChangeArrowheads="1"/>
          </p:cNvSpPr>
          <p:nvPr/>
        </p:nvSpPr>
        <p:spPr bwMode="auto">
          <a:xfrm>
            <a:off x="409074" y="954088"/>
            <a:ext cx="11658600" cy="39087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marL="342900" marR="0" lvl="0" indent="-342900" algn="l" defTabSz="914400" rtl="0" eaLnBrk="1" fontAlgn="auto" latinLnBrk="0" hangingPunct="1">
              <a:lnSpc>
                <a:spcPct val="100000"/>
              </a:lnSpc>
              <a:spcBef>
                <a:spcPct val="0"/>
              </a:spcBef>
              <a:spcAft>
                <a:spcPts val="0"/>
              </a:spcAft>
              <a:buClrTx/>
              <a:buSzTx/>
              <a:buFontTx/>
              <a:buNone/>
              <a:tabLst/>
              <a:defRPr/>
            </a:pPr>
            <a:r>
              <a:rPr kumimoji="0" lang="en-US" altLang="en-US" sz="2000" b="0" i="0" u="none" strike="noStrike" kern="1200" cap="none" spc="0" normalizeH="0" baseline="0" noProof="0" dirty="0">
                <a:ln>
                  <a:noFill/>
                </a:ln>
                <a:solidFill>
                  <a:prstClr val="black"/>
                </a:solidFill>
                <a:effectLst/>
                <a:uLnTx/>
                <a:uFillTx/>
                <a:latin typeface="Arial" panose="020B0604020202020204" pitchFamily="34" charset="0"/>
                <a:ea typeface="+mn-ea"/>
                <a:cs typeface="+mn-cs"/>
              </a:rPr>
              <a:t>Assignment 18</a:t>
            </a:r>
          </a:p>
          <a:p>
            <a:pPr marL="342900" marR="0" lvl="0" indent="-342900" algn="l" defTabSz="914400" rtl="0" eaLnBrk="1" fontAlgn="auto" latinLnBrk="0" hangingPunct="1">
              <a:lnSpc>
                <a:spcPct val="100000"/>
              </a:lnSpc>
              <a:spcBef>
                <a:spcPct val="0"/>
              </a:spcBef>
              <a:spcAft>
                <a:spcPts val="0"/>
              </a:spcAft>
              <a:buClrTx/>
              <a:buSzTx/>
              <a:buFontTx/>
              <a:buNone/>
              <a:tabLst/>
              <a:defRPr/>
            </a:pPr>
            <a:r>
              <a:rPr kumimoji="0" lang="en-US" altLang="en-US" sz="20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Use reduced QR factorization to fit a parabola to the data set below (no weights). </a:t>
            </a:r>
            <a:endParaRPr kumimoji="0" lang="en-US" altLang="en-US" sz="2000" b="0" i="0" u="none" strike="noStrike" kern="1200" cap="none" spc="0" normalizeH="0" baseline="30000" noProof="0" dirty="0">
              <a:ln>
                <a:noFill/>
              </a:ln>
              <a:solidFill>
                <a:prstClr val="black"/>
              </a:solidFill>
              <a:effectLst/>
              <a:uLnTx/>
              <a:uFillTx/>
              <a:latin typeface="Arial" panose="020B0604020202020204" pitchFamily="34" charset="0"/>
              <a:ea typeface="+mn-ea"/>
              <a:cs typeface="Arial" panose="020B0604020202020204" pitchFamily="34" charset="0"/>
            </a:endParaRPr>
          </a:p>
          <a:p>
            <a:pPr marL="342900" marR="0" lvl="0" indent="-342900" algn="l" defTabSz="914400" rtl="0" eaLnBrk="1" fontAlgn="auto" latinLnBrk="0" hangingPunct="1">
              <a:lnSpc>
                <a:spcPct val="100000"/>
              </a:lnSpc>
              <a:spcBef>
                <a:spcPct val="0"/>
              </a:spcBef>
              <a:spcAft>
                <a:spcPts val="0"/>
              </a:spcAft>
              <a:buClrTx/>
              <a:buSzTx/>
              <a:buFontTx/>
              <a:buNone/>
              <a:tabLst/>
              <a:defRPr/>
            </a:pPr>
            <a:r>
              <a:rPr kumimoji="0" lang="en-US" altLang="en-US" sz="20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a:t>
            </a:r>
          </a:p>
          <a:p>
            <a:pPr marL="342900" marR="0" lvl="0" indent="-342900" algn="l" defTabSz="914400" rtl="0" eaLnBrk="1" fontAlgn="auto" latinLnBrk="0" hangingPunct="1">
              <a:lnSpc>
                <a:spcPct val="100000"/>
              </a:lnSpc>
              <a:spcBef>
                <a:spcPct val="0"/>
              </a:spcBef>
              <a:spcAft>
                <a:spcPts val="0"/>
              </a:spcAft>
              <a:buClrTx/>
              <a:buSzTx/>
              <a:buFontTx/>
              <a:buNone/>
              <a:tabLst/>
              <a:defRPr/>
            </a:pPr>
            <a:r>
              <a:rPr kumimoji="0" lang="en-US" altLang="en-US" sz="20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t = </a:t>
            </a:r>
            <a:r>
              <a:rPr kumimoji="0" lang="en-US" altLang="en-US" sz="2000" b="0" i="0" u="none" strike="noStrike" kern="1200" cap="none" spc="0" normalizeH="0" baseline="0" noProof="0" dirty="0" err="1">
                <a:ln>
                  <a:noFill/>
                </a:ln>
                <a:solidFill>
                  <a:prstClr val="black"/>
                </a:solidFill>
                <a:effectLst/>
                <a:uLnTx/>
                <a:uFillTx/>
                <a:latin typeface="Arial" panose="020B0604020202020204" pitchFamily="34" charset="0"/>
                <a:ea typeface="+mn-ea"/>
                <a:cs typeface="Arial" panose="020B0604020202020204" pitchFamily="34" charset="0"/>
              </a:rPr>
              <a:t>linspace</a:t>
            </a:r>
            <a:r>
              <a:rPr kumimoji="0" lang="en-US" altLang="en-US" sz="20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(0,10,21)’</a:t>
            </a:r>
          </a:p>
          <a:p>
            <a:pPr marL="342900" marR="0" lvl="0" indent="-342900" algn="l" defTabSz="914400" rtl="0" eaLnBrk="1" fontAlgn="auto" latinLnBrk="0" hangingPunct="1">
              <a:lnSpc>
                <a:spcPct val="100000"/>
              </a:lnSpc>
              <a:spcBef>
                <a:spcPct val="0"/>
              </a:spcBef>
              <a:spcAft>
                <a:spcPts val="0"/>
              </a:spcAft>
              <a:buClrTx/>
              <a:buSzTx/>
              <a:buFontTx/>
              <a:buNone/>
              <a:tabLst/>
              <a:defRPr/>
            </a:pPr>
            <a:r>
              <a:rPr kumimoji="0" lang="en-US" altLang="en-US" sz="20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a:t>
            </a:r>
          </a:p>
          <a:p>
            <a:pPr marL="342900" marR="0" lvl="0" indent="-342900" algn="l" defTabSz="914400" rtl="0" eaLnBrk="1" fontAlgn="auto" latinLnBrk="0" hangingPunct="1">
              <a:lnSpc>
                <a:spcPct val="100000"/>
              </a:lnSpc>
              <a:spcBef>
                <a:spcPct val="0"/>
              </a:spcBef>
              <a:spcAft>
                <a:spcPts val="0"/>
              </a:spcAft>
              <a:buClrTx/>
              <a:buSzTx/>
              <a:buFontTx/>
              <a:buNone/>
              <a:tabLst/>
              <a:defRPr/>
            </a:pPr>
            <a:r>
              <a:rPr kumimoji="0" lang="en-US" altLang="en-US" sz="20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y = [2.9, 2.7, 4.8, 5.3, 7.1, 7.6, 7.7, 7.6, 9.4, 9, 9.6,10, 10.2, 9.7, 8.3, 8.4, 9, 8.3, 6.6, 6.7, 4.1]’</a:t>
            </a:r>
          </a:p>
          <a:p>
            <a:pPr marL="342900" marR="0" lvl="0" indent="-342900" algn="l" defTabSz="914400" rtl="0" eaLnBrk="1" fontAlgn="auto" latinLnBrk="0" hangingPunct="1">
              <a:lnSpc>
                <a:spcPct val="100000"/>
              </a:lnSpc>
              <a:spcBef>
                <a:spcPct val="0"/>
              </a:spcBef>
              <a:spcAft>
                <a:spcPts val="0"/>
              </a:spcAft>
              <a:buClrTx/>
              <a:buSzTx/>
              <a:buFontTx/>
              <a:buNone/>
              <a:tabLst/>
              <a:defRPr/>
            </a:pPr>
            <a:endParaRPr kumimoji="0" lang="en-US" altLang="en-US" sz="20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altLang="en-US" sz="2400" b="0" i="0" u="none" strike="noStrike" kern="1200" cap="none" spc="0" normalizeH="0" baseline="0" noProof="0" dirty="0">
                <a:ln>
                  <a:noFill/>
                </a:ln>
                <a:solidFill>
                  <a:prstClr val="black"/>
                </a:solidFill>
                <a:effectLst/>
                <a:uLnTx/>
                <a:uFillTx/>
                <a:latin typeface="Calibri"/>
                <a:ea typeface="+mn-ea"/>
                <a:cs typeface="+mn-cs"/>
              </a:rPr>
              <a:t>Plot the fit and data (no error bars) on the same set of axes</a:t>
            </a:r>
            <a:r>
              <a:rPr kumimoji="0" lang="en-US" altLang="en-US" sz="20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a:t>
            </a:r>
          </a:p>
          <a:p>
            <a:pPr marL="342900" marR="0" lvl="0" indent="-342900" algn="l" defTabSz="914400" rtl="0" eaLnBrk="1" fontAlgn="auto" latinLnBrk="0" hangingPunct="1">
              <a:lnSpc>
                <a:spcPct val="100000"/>
              </a:lnSpc>
              <a:spcBef>
                <a:spcPct val="0"/>
              </a:spcBef>
              <a:spcAft>
                <a:spcPts val="0"/>
              </a:spcAft>
              <a:buClrTx/>
              <a:buSzTx/>
              <a:buFontTx/>
              <a:buNone/>
              <a:tabLst/>
              <a:defRPr/>
            </a:pPr>
            <a:endParaRPr kumimoji="0" lang="en-US" altLang="en-US" sz="20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p>
            <a:pPr marL="342900" marR="0" lvl="0" indent="-342900" algn="l" defTabSz="914400" rtl="0" eaLnBrk="1" fontAlgn="auto" latinLnBrk="0" hangingPunct="1">
              <a:lnSpc>
                <a:spcPct val="100000"/>
              </a:lnSpc>
              <a:spcBef>
                <a:spcPct val="0"/>
              </a:spcBef>
              <a:spcAft>
                <a:spcPts val="0"/>
              </a:spcAft>
              <a:buClrTx/>
              <a:buSzTx/>
              <a:buFontTx/>
              <a:buNone/>
              <a:tabLst/>
              <a:defRPr/>
            </a:pPr>
            <a:r>
              <a:rPr kumimoji="0" lang="en-US" altLang="en-US" sz="20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Report the optimum value of the parameters and the sum of squared deviations between fit and data.</a:t>
            </a:r>
          </a:p>
          <a:p>
            <a:pPr marL="342900" marR="0" lvl="0" indent="-342900" algn="l" defTabSz="914400" rtl="0" eaLnBrk="1" fontAlgn="auto" latinLnBrk="0" hangingPunct="1">
              <a:lnSpc>
                <a:spcPct val="100000"/>
              </a:lnSpc>
              <a:spcBef>
                <a:spcPct val="0"/>
              </a:spcBef>
              <a:spcAft>
                <a:spcPts val="0"/>
              </a:spcAft>
              <a:buClrTx/>
              <a:buSzTx/>
              <a:buFontTx/>
              <a:buNone/>
              <a:tabLst/>
              <a:defRPr/>
            </a:pPr>
            <a:endParaRPr lang="en-US" altLang="en-US" sz="2000" dirty="0">
              <a:solidFill>
                <a:prstClr val="black"/>
              </a:solidFill>
              <a:cs typeface="Arial" panose="020B0604020202020204" pitchFamily="34" charset="0"/>
            </a:endParaRPr>
          </a:p>
          <a:p>
            <a:pPr marL="342900" marR="0" lvl="0" indent="-342900" algn="l" defTabSz="914400" rtl="0" eaLnBrk="1" fontAlgn="auto" latinLnBrk="0" hangingPunct="1">
              <a:lnSpc>
                <a:spcPct val="100000"/>
              </a:lnSpc>
              <a:spcBef>
                <a:spcPct val="0"/>
              </a:spcBef>
              <a:spcAft>
                <a:spcPts val="0"/>
              </a:spcAft>
              <a:buClrTx/>
              <a:buSzTx/>
              <a:buFontTx/>
              <a:buNone/>
              <a:tabLst/>
              <a:defRPr/>
            </a:pPr>
            <a:r>
              <a:rPr kumimoji="0" lang="en-US" altLang="en-US" sz="2400" b="0" i="0" u="none" strike="noStrike" kern="1200" cap="none" spc="0" normalizeH="0" baseline="0" noProof="0" dirty="0">
                <a:ln>
                  <a:noFill/>
                </a:ln>
                <a:solidFill>
                  <a:prstClr val="black"/>
                </a:solidFill>
                <a:effectLst/>
                <a:uLnTx/>
                <a:uFillTx/>
                <a:latin typeface="Calibri"/>
                <a:ea typeface="Times New Roman" panose="02020603050405020304" pitchFamily="18" charset="0"/>
                <a:cs typeface="Arial" panose="020B0604020202020204" pitchFamily="34" charset="0"/>
              </a:rPr>
              <a:t>Hand a copy the command window that shows your script and the results.</a:t>
            </a:r>
            <a:r>
              <a:rPr kumimoji="0" lang="en-US" altLang="en-US" sz="2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a:t>
            </a:r>
          </a:p>
        </p:txBody>
      </p:sp>
    </p:spTree>
    <p:extLst>
      <p:ext uri="{BB962C8B-B14F-4D97-AF65-F5344CB8AC3E}">
        <p14:creationId xmlns:p14="http://schemas.microsoft.com/office/powerpoint/2010/main" val="23898143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Text Box 4"/>
          <p:cNvSpPr txBox="1">
            <a:spLocks noChangeArrowheads="1"/>
          </p:cNvSpPr>
          <p:nvPr/>
        </p:nvSpPr>
        <p:spPr bwMode="auto">
          <a:xfrm>
            <a:off x="226444" y="797510"/>
            <a:ext cx="11824071" cy="55707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2400" dirty="0"/>
              <a:t>Assignment 19</a:t>
            </a:r>
          </a:p>
          <a:p>
            <a:pPr eaLnBrk="1" hangingPunct="1">
              <a:spcBef>
                <a:spcPct val="0"/>
              </a:spcBef>
              <a:buFontTx/>
              <a:buNone/>
            </a:pPr>
            <a:r>
              <a:rPr lang="en-US" altLang="en-US" sz="2400" dirty="0"/>
              <a:t>Use singular value decomposition to fit a line to the data set on page 495 </a:t>
            </a:r>
          </a:p>
          <a:p>
            <a:pPr eaLnBrk="1" hangingPunct="1">
              <a:spcBef>
                <a:spcPct val="0"/>
              </a:spcBef>
              <a:buFontTx/>
              <a:buNone/>
            </a:pPr>
            <a:r>
              <a:rPr lang="en-US" altLang="en-US" sz="2400" dirty="0"/>
              <a:t>of text (6th edition) surface tension vs temperature.</a:t>
            </a:r>
          </a:p>
          <a:p>
            <a:pPr eaLnBrk="1" hangingPunct="1">
              <a:spcBef>
                <a:spcPct val="0"/>
              </a:spcBef>
              <a:buFontTx/>
              <a:buNone/>
            </a:pPr>
            <a:endParaRPr lang="en-US" altLang="en-US" sz="2400" dirty="0"/>
          </a:p>
          <a:p>
            <a:pPr eaLnBrk="1" hangingPunct="1">
              <a:spcBef>
                <a:spcPct val="0"/>
              </a:spcBef>
              <a:buFontTx/>
              <a:buNone/>
            </a:pPr>
            <a:r>
              <a:rPr lang="en-US" altLang="en-US" sz="2400" dirty="0"/>
              <a:t>Temp = 0, 10, 20, 30, 40, 80, 90, 95</a:t>
            </a:r>
          </a:p>
          <a:p>
            <a:pPr eaLnBrk="1" hangingPunct="1">
              <a:spcBef>
                <a:spcPct val="0"/>
              </a:spcBef>
              <a:buFontTx/>
              <a:buNone/>
            </a:pPr>
            <a:r>
              <a:rPr lang="en-US" altLang="en-US" sz="2400" dirty="0"/>
              <a:t>Tension = 68.0, 67.1, 66.4, 65.6, 64.6, 61.8, 61.0, 60.0</a:t>
            </a:r>
          </a:p>
          <a:p>
            <a:pPr eaLnBrk="1" hangingPunct="1">
              <a:spcBef>
                <a:spcPct val="0"/>
              </a:spcBef>
              <a:buFontTx/>
              <a:buNone/>
            </a:pPr>
            <a:endParaRPr lang="en-US" altLang="en-US" sz="2400" dirty="0"/>
          </a:p>
          <a:p>
            <a:pPr eaLnBrk="1" hangingPunct="1">
              <a:spcBef>
                <a:spcPct val="0"/>
              </a:spcBef>
              <a:buFontTx/>
              <a:buNone/>
            </a:pPr>
            <a:r>
              <a:rPr lang="en-US" altLang="en-US" sz="2400" dirty="0"/>
              <a:t>Report the singular values of the Vantemonte matrix</a:t>
            </a:r>
          </a:p>
          <a:p>
            <a:pPr eaLnBrk="1" hangingPunct="1">
              <a:spcBef>
                <a:spcPct val="0"/>
              </a:spcBef>
              <a:buFontTx/>
              <a:buNone/>
            </a:pPr>
            <a:r>
              <a:rPr lang="en-US" altLang="en-US" sz="2400" dirty="0"/>
              <a:t>Use Moore-Penrose pseudo inverse to solve for parameters of the line</a:t>
            </a:r>
          </a:p>
          <a:p>
            <a:pPr eaLnBrk="1" hangingPunct="1">
              <a:spcBef>
                <a:spcPct val="0"/>
              </a:spcBef>
              <a:buFontTx/>
              <a:buNone/>
            </a:pPr>
            <a:endParaRPr lang="en-US" altLang="en-US" sz="2400" dirty="0"/>
          </a:p>
          <a:p>
            <a:pPr eaLnBrk="1" hangingPunct="1">
              <a:spcBef>
                <a:spcPct val="0"/>
              </a:spcBef>
              <a:buFontTx/>
              <a:buNone/>
            </a:pPr>
            <a:r>
              <a:rPr lang="en-US" altLang="en-US" sz="2400" dirty="0"/>
              <a:t>Report parameters and the minimum sum of squared deviations </a:t>
            </a:r>
            <a:r>
              <a:rPr kumimoji="0" lang="en-US" altLang="en-US" sz="2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between fit and data.</a:t>
            </a:r>
            <a:endParaRPr lang="en-US" altLang="en-US" sz="2400" dirty="0"/>
          </a:p>
          <a:p>
            <a:pPr eaLnBrk="1" hangingPunct="1">
              <a:spcBef>
                <a:spcPct val="0"/>
              </a:spcBef>
              <a:buFontTx/>
              <a:buNone/>
            </a:pPr>
            <a:endParaRPr lang="en-US" altLang="en-US" sz="2400" dirty="0"/>
          </a:p>
          <a:p>
            <a:pPr eaLnBrk="1" hangingPunct="1">
              <a:spcBef>
                <a:spcPct val="0"/>
              </a:spcBef>
              <a:buFontTx/>
              <a:buNone/>
            </a:pPr>
            <a:r>
              <a:rPr lang="en-US" altLang="en-US" sz="2400" dirty="0"/>
              <a:t>Plot the fit and data (no error bars) on the same set of axes</a:t>
            </a:r>
            <a:r>
              <a:rPr lang="en-US" altLang="en-US" sz="2000" dirty="0"/>
              <a:t>.</a:t>
            </a:r>
          </a:p>
          <a:p>
            <a:pPr eaLnBrk="1" hangingPunct="1">
              <a:spcBef>
                <a:spcPct val="0"/>
              </a:spcBef>
              <a:buFontTx/>
              <a:buNone/>
            </a:pPr>
            <a:endParaRPr lang="en-US" altLang="en-US" sz="2000" dirty="0"/>
          </a:p>
          <a:p>
            <a:pPr marL="342900" marR="0" lvl="0" indent="-342900" algn="l" defTabSz="914400" rtl="0" eaLnBrk="1" fontAlgn="auto" latinLnBrk="0" hangingPunct="1">
              <a:lnSpc>
                <a:spcPct val="100000"/>
              </a:lnSpc>
              <a:spcBef>
                <a:spcPct val="0"/>
              </a:spcBef>
              <a:spcAft>
                <a:spcPts val="0"/>
              </a:spcAft>
              <a:buClrTx/>
              <a:buSzTx/>
              <a:buFontTx/>
              <a:buNone/>
              <a:tabLst/>
              <a:defRPr/>
            </a:pPr>
            <a:r>
              <a:rPr kumimoji="0" lang="en-US" altLang="en-US" sz="2400" b="0" i="0" u="none" strike="noStrike" kern="1200" cap="none" spc="0" normalizeH="0" baseline="0" noProof="0" dirty="0">
                <a:ln>
                  <a:noFill/>
                </a:ln>
                <a:solidFill>
                  <a:prstClr val="black"/>
                </a:solidFill>
                <a:effectLst/>
                <a:uLnTx/>
                <a:uFillTx/>
                <a:latin typeface="Calibri"/>
                <a:ea typeface="Times New Roman" panose="02020603050405020304" pitchFamily="18" charset="0"/>
                <a:cs typeface="Arial" panose="020B0604020202020204" pitchFamily="34" charset="0"/>
              </a:rPr>
              <a:t>Hand a copy the command window that shows your script and the results.</a:t>
            </a:r>
            <a:r>
              <a:rPr kumimoji="0" lang="en-US" altLang="en-US" sz="2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a:t>
            </a:r>
          </a:p>
        </p:txBody>
      </p:sp>
    </p:spTree>
    <p:extLst>
      <p:ext uri="{BB962C8B-B14F-4D97-AF65-F5344CB8AC3E}">
        <p14:creationId xmlns:p14="http://schemas.microsoft.com/office/powerpoint/2010/main" val="6752293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ChangeArrowheads="1"/>
          </p:cNvSpPr>
          <p:nvPr/>
        </p:nvSpPr>
        <p:spPr bwMode="auto">
          <a:xfrm>
            <a:off x="788505" y="1278559"/>
            <a:ext cx="10757320" cy="421653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2800" dirty="0"/>
              <a:t>Assignment 2</a:t>
            </a:r>
            <a:endParaRPr lang="en-US" altLang="en-US" sz="2400" dirty="0"/>
          </a:p>
          <a:p>
            <a:pPr eaLnBrk="1" hangingPunct="1">
              <a:spcBef>
                <a:spcPct val="0"/>
              </a:spcBef>
              <a:buFontTx/>
              <a:buNone/>
            </a:pPr>
            <a:r>
              <a:rPr lang="en-US" altLang="en-US" sz="2400" dirty="0"/>
              <a:t>f(x) = e</a:t>
            </a:r>
            <a:r>
              <a:rPr lang="en-US" altLang="en-US" sz="2400" baseline="30000" dirty="0"/>
              <a:t>x</a:t>
            </a:r>
            <a:r>
              <a:rPr lang="en-US" altLang="en-US" sz="2400" dirty="0"/>
              <a:t> - 3x</a:t>
            </a:r>
            <a:r>
              <a:rPr lang="en-US" altLang="en-US" sz="2400" baseline="30000" dirty="0"/>
              <a:t>2</a:t>
            </a:r>
            <a:r>
              <a:rPr lang="en-US" altLang="en-US" sz="2400" dirty="0"/>
              <a:t> has a zero in the interval [-1, 0].</a:t>
            </a:r>
          </a:p>
          <a:p>
            <a:pPr eaLnBrk="1" hangingPunct="1">
              <a:spcBef>
                <a:spcPct val="0"/>
              </a:spcBef>
              <a:buFontTx/>
              <a:buNone/>
            </a:pPr>
            <a:r>
              <a:rPr lang="en-US" altLang="en-US" sz="2400" dirty="0"/>
              <a:t>  </a:t>
            </a:r>
          </a:p>
          <a:p>
            <a:pPr eaLnBrk="1" hangingPunct="1">
              <a:spcBef>
                <a:spcPct val="0"/>
              </a:spcBef>
              <a:buFontTx/>
              <a:buNone/>
            </a:pPr>
            <a:r>
              <a:rPr lang="en-US" altLang="en-US" sz="2400" dirty="0"/>
              <a:t>Download </a:t>
            </a:r>
            <a:r>
              <a:rPr lang="en-US" altLang="en-US" sz="2400" dirty="0" err="1"/>
              <a:t>newtonzeros.m</a:t>
            </a:r>
            <a:r>
              <a:rPr lang="en-US" altLang="en-US" sz="2400" dirty="0"/>
              <a:t> from class webpage. </a:t>
            </a:r>
          </a:p>
          <a:p>
            <a:pPr eaLnBrk="1" hangingPunct="1">
              <a:spcBef>
                <a:spcPct val="0"/>
              </a:spcBef>
              <a:buFontTx/>
              <a:buNone/>
            </a:pPr>
            <a:r>
              <a:rPr lang="en-US" altLang="en-US" sz="2400" dirty="0"/>
              <a:t>  </a:t>
            </a:r>
          </a:p>
          <a:p>
            <a:pPr eaLnBrk="1" hangingPunct="1">
              <a:spcBef>
                <a:spcPct val="0"/>
              </a:spcBef>
              <a:buFontTx/>
              <a:buNone/>
            </a:pPr>
            <a:r>
              <a:rPr lang="en-US" altLang="en-US" sz="2400" dirty="0"/>
              <a:t>Use plot to compare the rates of convergence to the root with initial guesses </a:t>
            </a:r>
          </a:p>
          <a:p>
            <a:pPr eaLnBrk="1" hangingPunct="1">
              <a:spcBef>
                <a:spcPct val="0"/>
              </a:spcBef>
              <a:buFontTx/>
              <a:buNone/>
            </a:pPr>
            <a:r>
              <a:rPr lang="en-US" altLang="en-US" sz="2400" dirty="0"/>
              <a:t>0 and -1. Verify that both initial guesses converge to the same zero.  </a:t>
            </a:r>
          </a:p>
          <a:p>
            <a:pPr eaLnBrk="1" hangingPunct="1">
              <a:spcBef>
                <a:spcPct val="0"/>
              </a:spcBef>
              <a:buFontTx/>
              <a:buNone/>
            </a:pPr>
            <a:endParaRPr lang="en-US" altLang="en-US" sz="2400" dirty="0"/>
          </a:p>
          <a:p>
            <a:pPr eaLnBrk="1" hangingPunct="1">
              <a:spcBef>
                <a:spcPct val="0"/>
              </a:spcBef>
              <a:buFontTx/>
              <a:buNone/>
            </a:pPr>
            <a:r>
              <a:rPr lang="en-US" altLang="en-US" sz="2400" dirty="0"/>
              <a:t>Hand in a copy of command window where Newton’s method was called.  Hand in your plot with labels (by hand is OK) on axes and curves to show which curve goes with which initial guess</a:t>
            </a:r>
            <a:r>
              <a:rPr lang="en-US" altLang="en-US" sz="2000" dirty="0"/>
              <a:t>.</a:t>
            </a:r>
          </a:p>
        </p:txBody>
      </p:sp>
    </p:spTree>
    <p:extLst>
      <p:ext uri="{BB962C8B-B14F-4D97-AF65-F5344CB8AC3E}">
        <p14:creationId xmlns:p14="http://schemas.microsoft.com/office/powerpoint/2010/main" val="343135701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ext Box 4">
            <a:extLst>
              <a:ext uri="{FF2B5EF4-FFF2-40B4-BE49-F238E27FC236}">
                <a16:creationId xmlns:a16="http://schemas.microsoft.com/office/drawing/2014/main" id="{32181D76-F1BC-4D7D-9002-482B0A590418}"/>
              </a:ext>
            </a:extLst>
          </p:cNvPr>
          <p:cNvSpPr txBox="1">
            <a:spLocks noChangeArrowheads="1"/>
          </p:cNvSpPr>
          <p:nvPr/>
        </p:nvSpPr>
        <p:spPr bwMode="auto">
          <a:xfrm>
            <a:off x="721895" y="533400"/>
            <a:ext cx="11141242" cy="51090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marL="342900" indent="-342900" eaLnBrk="0" hangingPunct="0">
              <a:spcBef>
                <a:spcPct val="20000"/>
              </a:spcBef>
              <a:buChar char="•"/>
              <a:defRPr sz="3200">
                <a:solidFill>
                  <a:schemeClr val="tx1"/>
                </a:solidFill>
                <a:latin typeface="Arial" panose="020B0604020202020204" pitchFamily="34" charset="0"/>
              </a:defRPr>
            </a:lvl1pPr>
            <a:lvl2pPr marL="800100" indent="-342900" eaLnBrk="0" hangingPunct="0">
              <a:spcBef>
                <a:spcPct val="20000"/>
              </a:spcBef>
              <a:buChar char="–"/>
              <a:defRPr sz="2800">
                <a:solidFill>
                  <a:schemeClr val="tx1"/>
                </a:solidFill>
                <a:latin typeface="Arial" panose="020B0604020202020204" pitchFamily="34" charset="0"/>
              </a:defRPr>
            </a:lvl2pPr>
            <a:lvl3pPr marL="1257300" indent="-342900" eaLnBrk="0" hangingPunct="0">
              <a:spcBef>
                <a:spcPct val="20000"/>
              </a:spcBef>
              <a:buChar char="•"/>
              <a:defRPr sz="2400">
                <a:solidFill>
                  <a:schemeClr val="tx1"/>
                </a:solidFill>
                <a:latin typeface="Arial" panose="020B0604020202020204" pitchFamily="34" charset="0"/>
              </a:defRPr>
            </a:lvl3pPr>
            <a:lvl4pPr marL="1714500" indent="-342900" eaLnBrk="0" hangingPunct="0">
              <a:spcBef>
                <a:spcPct val="20000"/>
              </a:spcBef>
              <a:buChar char="–"/>
              <a:defRPr sz="2000">
                <a:solidFill>
                  <a:schemeClr val="tx1"/>
                </a:solidFill>
                <a:latin typeface="Arial" panose="020B0604020202020204" pitchFamily="34" charset="0"/>
              </a:defRPr>
            </a:lvl4pPr>
            <a:lvl5pPr marL="2171700" indent="-342900" eaLnBrk="0" hangingPunct="0">
              <a:spcBef>
                <a:spcPct val="20000"/>
              </a:spcBef>
              <a:buChar char="»"/>
              <a:defRPr sz="2000">
                <a:solidFill>
                  <a:schemeClr val="tx1"/>
                </a:solidFill>
                <a:latin typeface="Arial" panose="020B0604020202020204" pitchFamily="34" charset="0"/>
              </a:defRPr>
            </a:lvl5pPr>
            <a:lvl6pPr marL="2628900" indent="-342900" eaLnBrk="0" fontAlgn="base" hangingPunct="0">
              <a:spcBef>
                <a:spcPct val="20000"/>
              </a:spcBef>
              <a:spcAft>
                <a:spcPct val="0"/>
              </a:spcAft>
              <a:buChar char="»"/>
              <a:defRPr sz="2000">
                <a:solidFill>
                  <a:schemeClr val="tx1"/>
                </a:solidFill>
                <a:latin typeface="Arial" panose="020B0604020202020204" pitchFamily="34" charset="0"/>
              </a:defRPr>
            </a:lvl6pPr>
            <a:lvl7pPr marL="3086100" indent="-342900" eaLnBrk="0" fontAlgn="base" hangingPunct="0">
              <a:spcBef>
                <a:spcPct val="20000"/>
              </a:spcBef>
              <a:spcAft>
                <a:spcPct val="0"/>
              </a:spcAft>
              <a:buChar char="»"/>
              <a:defRPr sz="2000">
                <a:solidFill>
                  <a:schemeClr val="tx1"/>
                </a:solidFill>
                <a:latin typeface="Arial" panose="020B0604020202020204" pitchFamily="34" charset="0"/>
              </a:defRPr>
            </a:lvl7pPr>
            <a:lvl8pPr marL="3543300" indent="-342900" eaLnBrk="0" fontAlgn="base" hangingPunct="0">
              <a:spcBef>
                <a:spcPct val="20000"/>
              </a:spcBef>
              <a:spcAft>
                <a:spcPct val="0"/>
              </a:spcAft>
              <a:buChar char="»"/>
              <a:defRPr sz="2000">
                <a:solidFill>
                  <a:schemeClr val="tx1"/>
                </a:solidFill>
                <a:latin typeface="Arial" panose="020B0604020202020204" pitchFamily="34" charset="0"/>
              </a:defRPr>
            </a:lvl8pPr>
            <a:lvl9pPr marL="4000500" indent="-342900" eaLnBrk="0" fontAlgn="base" hangingPunct="0">
              <a:spcBef>
                <a:spcPct val="20000"/>
              </a:spcBef>
              <a:spcAft>
                <a:spcPct val="0"/>
              </a:spcAft>
              <a:buChar char="»"/>
              <a:defRPr sz="2000">
                <a:solidFill>
                  <a:schemeClr val="tx1"/>
                </a:solidFill>
                <a:latin typeface="Arial" panose="020B0604020202020204" pitchFamily="34" charset="0"/>
              </a:defRPr>
            </a:lvl9pPr>
          </a:lstStyle>
          <a:p>
            <a:pPr marL="342900" marR="0" lvl="0" indent="-342900" algn="l" defTabSz="914400" rtl="0" eaLnBrk="1" fontAlgn="auto" latinLnBrk="0" hangingPunct="1">
              <a:lnSpc>
                <a:spcPct val="100000"/>
              </a:lnSpc>
              <a:spcBef>
                <a:spcPct val="0"/>
              </a:spcBef>
              <a:spcAft>
                <a:spcPts val="0"/>
              </a:spcAft>
              <a:buClrTx/>
              <a:buSzTx/>
              <a:buFontTx/>
              <a:buNone/>
              <a:tabLst/>
              <a:defRPr/>
            </a:pPr>
            <a:r>
              <a:rPr kumimoji="0" lang="en-US" altLang="en-US" sz="2000" b="0" i="0" u="none" strike="noStrike" kern="1200" cap="none" spc="0" normalizeH="0" baseline="0" noProof="0" dirty="0">
                <a:ln>
                  <a:noFill/>
                </a:ln>
                <a:solidFill>
                  <a:prstClr val="black"/>
                </a:solidFill>
                <a:effectLst/>
                <a:uLnTx/>
                <a:uFillTx/>
                <a:latin typeface="Arial" panose="020B0604020202020204" pitchFamily="34" charset="0"/>
                <a:ea typeface="+mn-ea"/>
                <a:cs typeface="+mn-cs"/>
              </a:rPr>
              <a:t>Assignment 20</a:t>
            </a:r>
          </a:p>
          <a:p>
            <a:pPr marL="342900" marR="0" lvl="0" indent="-342900" algn="l" defTabSz="914400" rtl="0" eaLnBrk="1" fontAlgn="auto" latinLnBrk="0" hangingPunct="1">
              <a:lnSpc>
                <a:spcPct val="100000"/>
              </a:lnSpc>
              <a:spcBef>
                <a:spcPct val="0"/>
              </a:spcBef>
              <a:spcAft>
                <a:spcPts val="0"/>
              </a:spcAft>
              <a:buClrTx/>
              <a:buSzTx/>
              <a:buFontTx/>
              <a:buNone/>
              <a:tabLst/>
              <a:defRPr/>
            </a:pPr>
            <a:endParaRPr kumimoji="0" lang="en-US" altLang="en-US" sz="1800" b="1" i="0" u="none" strike="noStrike" kern="1200" cap="none" spc="0" normalizeH="0" baseline="0" noProof="0" dirty="0">
              <a:ln>
                <a:noFill/>
              </a:ln>
              <a:solidFill>
                <a:prstClr val="black"/>
              </a:solidFill>
              <a:effectLst/>
              <a:uLnTx/>
              <a:uFillTx/>
              <a:latin typeface="Arial" panose="020B0604020202020204" pitchFamily="34" charset="0"/>
              <a:ea typeface="+mn-ea"/>
              <a:cs typeface="+mn-cs"/>
            </a:endParaRPr>
          </a:p>
          <a:p>
            <a:pPr marL="342900" marR="0" lvl="0" indent="-342900" algn="l" defTabSz="914400" rtl="0" eaLnBrk="1" fontAlgn="auto" latinLnBrk="0" hangingPunct="1">
              <a:lnSpc>
                <a:spcPct val="100000"/>
              </a:lnSpc>
              <a:spcBef>
                <a:spcPct val="0"/>
              </a:spcBef>
              <a:spcAft>
                <a:spcPts val="0"/>
              </a:spcAft>
              <a:buClrTx/>
              <a:buSzTx/>
              <a:buFontTx/>
              <a:buNone/>
              <a:tabLst/>
              <a:defRPr/>
            </a:pPr>
            <a:r>
              <a:rPr kumimoji="0" lang="en-US" altLang="en-US" sz="1800" b="1" i="0" u="none" strike="noStrike" kern="1200" cap="none" spc="0" normalizeH="0" baseline="0" noProof="0" dirty="0">
                <a:ln>
                  <a:noFill/>
                </a:ln>
                <a:solidFill>
                  <a:prstClr val="black"/>
                </a:solidFill>
                <a:effectLst/>
                <a:uLnTx/>
                <a:uFillTx/>
                <a:latin typeface="Arial" panose="020B0604020202020204" pitchFamily="34" charset="0"/>
                <a:ea typeface="+mn-ea"/>
                <a:cs typeface="+mn-cs"/>
              </a:rPr>
              <a:t>M </a:t>
            </a:r>
            <a:r>
              <a:rPr kumimoji="0" lang="en-US" alt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mn-cs"/>
              </a:rPr>
              <a:t>= </a:t>
            </a:r>
          </a:p>
          <a:p>
            <a:pPr marL="342900" marR="0" lvl="0" indent="-342900" algn="l" defTabSz="914400" rtl="0" eaLnBrk="1" fontAlgn="auto" latinLnBrk="0" hangingPunct="1">
              <a:lnSpc>
                <a:spcPct val="100000"/>
              </a:lnSpc>
              <a:spcBef>
                <a:spcPct val="0"/>
              </a:spcBef>
              <a:spcAft>
                <a:spcPts val="0"/>
              </a:spcAft>
              <a:buClrTx/>
              <a:buSzTx/>
              <a:buFontTx/>
              <a:buNone/>
              <a:tabLst/>
              <a:defRPr/>
            </a:pPr>
            <a:endParaRPr kumimoji="0" lang="en-US" alt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mn-cs"/>
            </a:endParaRPr>
          </a:p>
          <a:p>
            <a:pPr marL="342900" marR="0" lvl="0" indent="-342900" algn="l" defTabSz="914400" rtl="0" eaLnBrk="1" fontAlgn="auto" latinLnBrk="0" hangingPunct="1">
              <a:lnSpc>
                <a:spcPct val="100000"/>
              </a:lnSpc>
              <a:spcBef>
                <a:spcPct val="0"/>
              </a:spcBef>
              <a:spcAft>
                <a:spcPts val="0"/>
              </a:spcAft>
              <a:buClrTx/>
              <a:buSzTx/>
              <a:buFontTx/>
              <a:buNone/>
              <a:tabLst/>
              <a:defRPr/>
            </a:pPr>
            <a:endParaRPr kumimoji="0" lang="en-US" alt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mn-cs"/>
            </a:endParaRPr>
          </a:p>
          <a:p>
            <a:pPr marL="342900" marR="0" lvl="0" indent="-342900" algn="l" defTabSz="914400" rtl="0" eaLnBrk="1" fontAlgn="auto" latinLnBrk="0" hangingPunct="1">
              <a:lnSpc>
                <a:spcPct val="100000"/>
              </a:lnSpc>
              <a:spcBef>
                <a:spcPct val="0"/>
              </a:spcBef>
              <a:spcAft>
                <a:spcPts val="0"/>
              </a:spcAft>
              <a:buClrTx/>
              <a:buSzTx/>
              <a:buFontTx/>
              <a:buNone/>
              <a:tabLst/>
              <a:defRPr/>
            </a:pPr>
            <a:endParaRPr kumimoji="0" lang="en-US" alt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mn-cs"/>
            </a:endParaRPr>
          </a:p>
          <a:p>
            <a:pPr marL="342900" marR="0" lvl="0" indent="-342900" algn="l" defTabSz="914400" rtl="0" eaLnBrk="1" fontAlgn="auto" latinLnBrk="0" hangingPunct="1">
              <a:lnSpc>
                <a:spcPct val="100000"/>
              </a:lnSpc>
              <a:spcBef>
                <a:spcPct val="0"/>
              </a:spcBef>
              <a:spcAft>
                <a:spcPts val="0"/>
              </a:spcAft>
              <a:buClrTx/>
              <a:buSzTx/>
              <a:buFontTx/>
              <a:buNone/>
              <a:tabLst/>
              <a:defRPr/>
            </a:pPr>
            <a:endParaRPr kumimoji="0" lang="en-US" alt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mn-cs"/>
            </a:endParaRPr>
          </a:p>
          <a:p>
            <a:pPr marL="342900" marR="0" lvl="0" indent="-342900" algn="l" defTabSz="914400" rtl="0" eaLnBrk="1" fontAlgn="auto" latinLnBrk="0" hangingPunct="1">
              <a:lnSpc>
                <a:spcPct val="100000"/>
              </a:lnSpc>
              <a:spcBef>
                <a:spcPct val="0"/>
              </a:spcBef>
              <a:spcAft>
                <a:spcPts val="0"/>
              </a:spcAft>
              <a:buClrTx/>
              <a:buSzTx/>
              <a:buFontTx/>
              <a:buNone/>
              <a:tabLst/>
              <a:defRPr/>
            </a:pPr>
            <a:endParaRPr kumimoji="0" lang="en-US" alt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mn-cs"/>
            </a:endParaRPr>
          </a:p>
          <a:p>
            <a:pPr marL="342900" marR="0" lvl="0" indent="-342900" algn="l" defTabSz="914400" rtl="0" eaLnBrk="1" fontAlgn="auto" latinLnBrk="0" hangingPunct="1">
              <a:lnSpc>
                <a:spcPct val="100000"/>
              </a:lnSpc>
              <a:spcBef>
                <a:spcPct val="0"/>
              </a:spcBef>
              <a:spcAft>
                <a:spcPts val="0"/>
              </a:spcAft>
              <a:buClrTx/>
              <a:buSzTx/>
              <a:buFontTx/>
              <a:buAutoNum type="alphaLcParenBoth"/>
              <a:tabLst/>
              <a:defRPr/>
            </a:pPr>
            <a:r>
              <a:rPr kumimoji="0" lang="en-US" altLang="en-US" sz="2000" b="0" i="0" u="none" strike="noStrike" kern="1200" cap="none" spc="0" normalizeH="0" baseline="0" noProof="0" dirty="0">
                <a:ln>
                  <a:noFill/>
                </a:ln>
                <a:solidFill>
                  <a:prstClr val="black"/>
                </a:solidFill>
                <a:effectLst/>
                <a:uLnTx/>
                <a:uFillTx/>
                <a:latin typeface="Arial" panose="020B0604020202020204" pitchFamily="34" charset="0"/>
                <a:ea typeface="+mn-ea"/>
                <a:cs typeface="+mn-cs"/>
              </a:rPr>
              <a:t>Use Rayleigh-quotient accelerated power iteration to find the largest eigenvalue and associated eigenvector of the matrix </a:t>
            </a:r>
            <a:r>
              <a:rPr kumimoji="0" lang="en-US" altLang="en-US" sz="2000" b="1" i="0" u="none" strike="noStrike" kern="1200" cap="none" spc="0" normalizeH="0" baseline="0" noProof="0" dirty="0">
                <a:ln>
                  <a:noFill/>
                </a:ln>
                <a:solidFill>
                  <a:prstClr val="black"/>
                </a:solidFill>
                <a:effectLst/>
                <a:uLnTx/>
                <a:uFillTx/>
                <a:latin typeface="Arial" panose="020B0604020202020204" pitchFamily="34" charset="0"/>
                <a:ea typeface="+mn-ea"/>
                <a:cs typeface="+mn-cs"/>
              </a:rPr>
              <a:t>M</a:t>
            </a:r>
            <a:r>
              <a:rPr kumimoji="0" lang="en-US" altLang="en-US" sz="2000" b="0" i="0" u="none" strike="noStrike" kern="1200" cap="none" spc="0" normalizeH="0" baseline="0" noProof="0" dirty="0">
                <a:ln>
                  <a:noFill/>
                </a:ln>
                <a:solidFill>
                  <a:prstClr val="black"/>
                </a:solidFill>
                <a:effectLst/>
                <a:uLnTx/>
                <a:uFillTx/>
                <a:latin typeface="Arial" panose="020B0604020202020204" pitchFamily="34" charset="0"/>
                <a:ea typeface="+mn-ea"/>
                <a:cs typeface="+mn-cs"/>
              </a:rPr>
              <a:t>. Confirm by </a:t>
            </a:r>
            <a:r>
              <a:rPr kumimoji="0" lang="en-US" altLang="en-US" sz="2000" b="0" i="0" u="none" strike="noStrike" kern="1200" cap="none" spc="0" normalizeH="0" baseline="0" noProof="0" dirty="0" err="1">
                <a:ln>
                  <a:noFill/>
                </a:ln>
                <a:solidFill>
                  <a:prstClr val="black"/>
                </a:solidFill>
                <a:effectLst/>
                <a:uLnTx/>
                <a:uFillTx/>
                <a:latin typeface="Arial" panose="020B0604020202020204" pitchFamily="34" charset="0"/>
                <a:ea typeface="+mn-ea"/>
                <a:cs typeface="+mn-cs"/>
              </a:rPr>
              <a:t>MatLab</a:t>
            </a:r>
            <a:r>
              <a:rPr kumimoji="0" lang="en-US" altLang="en-US" sz="2000" b="0" i="0" u="none" strike="noStrike" kern="1200" cap="none" spc="0" normalizeH="0" baseline="0" noProof="0" dirty="0">
                <a:ln>
                  <a:noFill/>
                </a:ln>
                <a:solidFill>
                  <a:prstClr val="black"/>
                </a:solidFill>
                <a:effectLst/>
                <a:uLnTx/>
                <a:uFillTx/>
                <a:latin typeface="Arial" panose="020B0604020202020204" pitchFamily="34" charset="0"/>
                <a:ea typeface="+mn-ea"/>
                <a:cs typeface="+mn-cs"/>
              </a:rPr>
              <a:t> allowing for different normalization. Show your code.</a:t>
            </a:r>
          </a:p>
          <a:p>
            <a:pPr marL="342900" marR="0" lvl="0" indent="-342900" algn="l" defTabSz="914400" rtl="0" eaLnBrk="1" fontAlgn="auto" latinLnBrk="0" hangingPunct="1">
              <a:lnSpc>
                <a:spcPct val="100000"/>
              </a:lnSpc>
              <a:spcBef>
                <a:spcPct val="0"/>
              </a:spcBef>
              <a:spcAft>
                <a:spcPts val="0"/>
              </a:spcAft>
              <a:buClrTx/>
              <a:buSzTx/>
              <a:buFontTx/>
              <a:buNone/>
              <a:tabLst/>
              <a:defRPr/>
            </a:pPr>
            <a:endParaRPr kumimoji="0" lang="en-US" altLang="en-US" sz="2000" b="0" i="0" u="none" strike="noStrike" kern="1200" cap="none" spc="0" normalizeH="0" baseline="0" noProof="0" dirty="0">
              <a:ln>
                <a:noFill/>
              </a:ln>
              <a:solidFill>
                <a:prstClr val="black"/>
              </a:solidFill>
              <a:effectLst/>
              <a:uLnTx/>
              <a:uFillTx/>
              <a:latin typeface="Arial" panose="020B0604020202020204" pitchFamily="34" charset="0"/>
              <a:ea typeface="+mn-ea"/>
              <a:cs typeface="+mn-cs"/>
            </a:endParaRPr>
          </a:p>
          <a:p>
            <a:pPr marL="342900" marR="0" lvl="0" indent="-342900" algn="l" defTabSz="914400" rtl="0" eaLnBrk="1" fontAlgn="auto" latinLnBrk="0" hangingPunct="1">
              <a:lnSpc>
                <a:spcPct val="100000"/>
              </a:lnSpc>
              <a:spcBef>
                <a:spcPct val="0"/>
              </a:spcBef>
              <a:spcAft>
                <a:spcPts val="0"/>
              </a:spcAft>
              <a:buClrTx/>
              <a:buSzTx/>
              <a:buFontTx/>
              <a:buNone/>
              <a:tabLst/>
              <a:defRPr/>
            </a:pPr>
            <a:r>
              <a:rPr kumimoji="0" lang="en-US" altLang="en-US" sz="2000" b="0" i="0" u="none" strike="noStrike" kern="1200" cap="none" spc="0" normalizeH="0" baseline="0" noProof="0" dirty="0">
                <a:ln>
                  <a:noFill/>
                </a:ln>
                <a:solidFill>
                  <a:prstClr val="black"/>
                </a:solidFill>
                <a:effectLst/>
                <a:uLnTx/>
                <a:uFillTx/>
                <a:latin typeface="Arial" panose="020B0604020202020204" pitchFamily="34" charset="0"/>
                <a:ea typeface="+mn-ea"/>
                <a:cs typeface="+mn-cs"/>
              </a:rPr>
              <a:t>(b) Use inverse iteration to find the smallest eigenvalue and associated eigenvector of </a:t>
            </a:r>
            <a:r>
              <a:rPr kumimoji="0" lang="en-US" altLang="en-US" sz="2000" b="1" i="0" u="none" strike="noStrike" kern="1200" cap="none" spc="0" normalizeH="0" baseline="0" noProof="0" dirty="0">
                <a:ln>
                  <a:noFill/>
                </a:ln>
                <a:solidFill>
                  <a:prstClr val="black"/>
                </a:solidFill>
                <a:effectLst/>
                <a:uLnTx/>
                <a:uFillTx/>
                <a:latin typeface="Arial" panose="020B0604020202020204" pitchFamily="34" charset="0"/>
                <a:ea typeface="+mn-ea"/>
                <a:cs typeface="+mn-cs"/>
              </a:rPr>
              <a:t>M</a:t>
            </a:r>
            <a:r>
              <a:rPr kumimoji="0" lang="en-US" altLang="en-US" sz="2000" b="0" i="0" u="none" strike="noStrike" kern="1200" cap="none" spc="0" normalizeH="0" baseline="0" noProof="0" dirty="0">
                <a:ln>
                  <a:noFill/>
                </a:ln>
                <a:solidFill>
                  <a:prstClr val="black"/>
                </a:solidFill>
                <a:effectLst/>
                <a:uLnTx/>
                <a:uFillTx/>
                <a:latin typeface="Arial" panose="020B0604020202020204" pitchFamily="34" charset="0"/>
                <a:ea typeface="+mn-ea"/>
                <a:cs typeface="+mn-cs"/>
              </a:rPr>
              <a:t>. Confirm by </a:t>
            </a:r>
            <a:r>
              <a:rPr kumimoji="0" lang="en-US" altLang="en-US" sz="2000" b="0" i="0" u="none" strike="noStrike" kern="1200" cap="none" spc="0" normalizeH="0" baseline="0" noProof="0" dirty="0" err="1">
                <a:ln>
                  <a:noFill/>
                </a:ln>
                <a:solidFill>
                  <a:prstClr val="black"/>
                </a:solidFill>
                <a:effectLst/>
                <a:uLnTx/>
                <a:uFillTx/>
                <a:latin typeface="Arial" panose="020B0604020202020204" pitchFamily="34" charset="0"/>
                <a:ea typeface="+mn-ea"/>
                <a:cs typeface="+mn-cs"/>
              </a:rPr>
              <a:t>MatLab</a:t>
            </a:r>
            <a:r>
              <a:rPr kumimoji="0" lang="en-US" altLang="en-US" sz="2000" b="0" i="0" u="none" strike="noStrike" kern="1200" cap="none" spc="0" normalizeH="0" baseline="0" noProof="0" dirty="0">
                <a:ln>
                  <a:noFill/>
                </a:ln>
                <a:solidFill>
                  <a:prstClr val="black"/>
                </a:solidFill>
                <a:effectLst/>
                <a:uLnTx/>
                <a:uFillTx/>
                <a:latin typeface="Arial" panose="020B0604020202020204" pitchFamily="34" charset="0"/>
                <a:ea typeface="+mn-ea"/>
                <a:cs typeface="+mn-cs"/>
              </a:rPr>
              <a:t>. Show your code.</a:t>
            </a:r>
          </a:p>
          <a:p>
            <a:pPr marL="342900" marR="0" lvl="0" indent="-342900" algn="l" defTabSz="914400" rtl="0" eaLnBrk="1" fontAlgn="auto" latinLnBrk="0" hangingPunct="1">
              <a:lnSpc>
                <a:spcPct val="100000"/>
              </a:lnSpc>
              <a:spcBef>
                <a:spcPct val="0"/>
              </a:spcBef>
              <a:spcAft>
                <a:spcPts val="0"/>
              </a:spcAft>
              <a:buClrTx/>
              <a:buSzTx/>
              <a:buFontTx/>
              <a:buNone/>
              <a:tabLst/>
              <a:defRPr/>
            </a:pPr>
            <a:endParaRPr kumimoji="0" lang="en-US" altLang="en-US" sz="2000" b="0" i="0" u="none" strike="noStrike" kern="1200" cap="none" spc="0" normalizeH="0" baseline="0" noProof="0" dirty="0">
              <a:ln>
                <a:noFill/>
              </a:ln>
              <a:solidFill>
                <a:prstClr val="black"/>
              </a:solidFill>
              <a:effectLst/>
              <a:uLnTx/>
              <a:uFillTx/>
              <a:latin typeface="Arial" panose="020B0604020202020204" pitchFamily="34" charset="0"/>
              <a:ea typeface="+mn-ea"/>
              <a:cs typeface="+mn-cs"/>
            </a:endParaRPr>
          </a:p>
          <a:p>
            <a:pPr marL="342900" marR="0" lvl="0" indent="-342900" algn="l" defTabSz="914400" rtl="0" eaLnBrk="1" fontAlgn="auto" latinLnBrk="0" hangingPunct="1">
              <a:lnSpc>
                <a:spcPct val="100000"/>
              </a:lnSpc>
              <a:spcBef>
                <a:spcPct val="0"/>
              </a:spcBef>
              <a:spcAft>
                <a:spcPts val="0"/>
              </a:spcAft>
              <a:buClrTx/>
              <a:buSzTx/>
              <a:buFontTx/>
              <a:buNone/>
              <a:tabLst/>
              <a:defRPr/>
            </a:pPr>
            <a:r>
              <a:rPr kumimoji="0" lang="en-US" altLang="en-US" sz="2000" b="0" i="0" u="none" strike="noStrike" kern="1200" cap="none" spc="0" normalizeH="0" baseline="0" noProof="0" dirty="0">
                <a:ln>
                  <a:noFill/>
                </a:ln>
                <a:solidFill>
                  <a:prstClr val="black"/>
                </a:solidFill>
                <a:effectLst/>
                <a:uLnTx/>
                <a:uFillTx/>
                <a:latin typeface="Arial" panose="020B0604020202020204" pitchFamily="34" charset="0"/>
                <a:ea typeface="+mn-ea"/>
                <a:cs typeface="+mn-cs"/>
              </a:rPr>
              <a:t>(c) Use inverse iteration with a shift to find an eigenvalue of </a:t>
            </a:r>
            <a:r>
              <a:rPr kumimoji="0" lang="en-US" altLang="en-US" sz="2000" b="1" i="0" u="none" strike="noStrike" kern="1200" cap="none" spc="0" normalizeH="0" baseline="0" noProof="0" dirty="0">
                <a:ln>
                  <a:noFill/>
                </a:ln>
                <a:solidFill>
                  <a:prstClr val="black"/>
                </a:solidFill>
                <a:effectLst/>
                <a:uLnTx/>
                <a:uFillTx/>
                <a:latin typeface="Arial" panose="020B0604020202020204" pitchFamily="34" charset="0"/>
                <a:ea typeface="+mn-ea"/>
                <a:cs typeface="+mn-cs"/>
              </a:rPr>
              <a:t>M</a:t>
            </a:r>
            <a:r>
              <a:rPr kumimoji="0" lang="en-US" altLang="en-US" sz="2000" b="0" i="0" u="none" strike="noStrike" kern="1200" cap="none" spc="0" normalizeH="0" baseline="0" noProof="0" dirty="0">
                <a:ln>
                  <a:noFill/>
                </a:ln>
                <a:solidFill>
                  <a:prstClr val="black"/>
                </a:solidFill>
                <a:effectLst/>
                <a:uLnTx/>
                <a:uFillTx/>
                <a:latin typeface="Arial" panose="020B0604020202020204" pitchFamily="34" charset="0"/>
                <a:ea typeface="+mn-ea"/>
                <a:cs typeface="+mn-cs"/>
              </a:rPr>
              <a:t> with value near 2.  What is the associated eigenvector? Confirm by </a:t>
            </a:r>
            <a:r>
              <a:rPr kumimoji="0" lang="en-US" altLang="en-US" sz="2000" b="0" i="0" u="none" strike="noStrike" kern="1200" cap="none" spc="0" normalizeH="0" baseline="0" noProof="0" dirty="0" err="1">
                <a:ln>
                  <a:noFill/>
                </a:ln>
                <a:solidFill>
                  <a:prstClr val="black"/>
                </a:solidFill>
                <a:effectLst/>
                <a:uLnTx/>
                <a:uFillTx/>
                <a:latin typeface="Arial" panose="020B0604020202020204" pitchFamily="34" charset="0"/>
                <a:ea typeface="+mn-ea"/>
                <a:cs typeface="+mn-cs"/>
              </a:rPr>
              <a:t>MatLab</a:t>
            </a:r>
            <a:r>
              <a:rPr kumimoji="0" lang="en-US" altLang="en-US" sz="2000" b="0" i="0" u="none" strike="noStrike" kern="1200" cap="none" spc="0" normalizeH="0" baseline="0" noProof="0" dirty="0">
                <a:ln>
                  <a:noFill/>
                </a:ln>
                <a:solidFill>
                  <a:prstClr val="black"/>
                </a:solidFill>
                <a:effectLst/>
                <a:uLnTx/>
                <a:uFillTx/>
                <a:latin typeface="Arial" panose="020B0604020202020204" pitchFamily="34" charset="0"/>
                <a:ea typeface="+mn-ea"/>
                <a:cs typeface="+mn-cs"/>
              </a:rPr>
              <a:t>. Show your code.</a:t>
            </a:r>
          </a:p>
        </p:txBody>
      </p:sp>
      <p:sp>
        <p:nvSpPr>
          <p:cNvPr id="21507" name="Rectangle 6">
            <a:extLst>
              <a:ext uri="{FF2B5EF4-FFF2-40B4-BE49-F238E27FC236}">
                <a16:creationId xmlns:a16="http://schemas.microsoft.com/office/drawing/2014/main" id="{2A409221-0FFD-4A16-8464-3136A4741002}"/>
              </a:ext>
            </a:extLst>
          </p:cNvPr>
          <p:cNvSpPr>
            <a:spLocks noChangeArrowheads="1"/>
          </p:cNvSpPr>
          <p:nvPr/>
        </p:nvSpPr>
        <p:spPr bwMode="auto">
          <a:xfrm>
            <a:off x="1524001" y="-184666"/>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marL="0" marR="0" lvl="0" indent="0" algn="l" defTabSz="914400" rtl="0" eaLnBrk="1" fontAlgn="auto" latinLnBrk="0" hangingPunct="1">
              <a:lnSpc>
                <a:spcPct val="100000"/>
              </a:lnSpc>
              <a:spcBef>
                <a:spcPct val="0"/>
              </a:spcBef>
              <a:spcAft>
                <a:spcPts val="0"/>
              </a:spcAft>
              <a:buClrTx/>
              <a:buSzTx/>
              <a:buFontTx/>
              <a:buNone/>
              <a:tabLst/>
              <a:defRPr/>
            </a:pPr>
            <a:endParaRPr kumimoji="0" lang="en-US" altLang="en-US" sz="1800" b="0" i="0" u="none" strike="noStrike" kern="1200" cap="none" spc="0" normalizeH="0" baseline="0" noProof="0">
              <a:ln>
                <a:noFill/>
              </a:ln>
              <a:solidFill>
                <a:prstClr val="black"/>
              </a:solidFill>
              <a:effectLst/>
              <a:uLnTx/>
              <a:uFillTx/>
              <a:latin typeface="Arial" panose="020B0604020202020204" pitchFamily="34" charset="0"/>
              <a:ea typeface="+mn-ea"/>
              <a:cs typeface="+mn-cs"/>
            </a:endParaRPr>
          </a:p>
        </p:txBody>
      </p:sp>
      <p:graphicFrame>
        <p:nvGraphicFramePr>
          <p:cNvPr id="21508" name="Object 5">
            <a:extLst>
              <a:ext uri="{FF2B5EF4-FFF2-40B4-BE49-F238E27FC236}">
                <a16:creationId xmlns:a16="http://schemas.microsoft.com/office/drawing/2014/main" id="{1AF0C830-EE56-44AC-9288-E7E63648E6A3}"/>
              </a:ext>
            </a:extLst>
          </p:cNvPr>
          <p:cNvGraphicFramePr>
            <a:graphicFrameLocks noChangeAspect="1"/>
          </p:cNvGraphicFramePr>
          <p:nvPr/>
        </p:nvGraphicFramePr>
        <p:xfrm>
          <a:off x="1275348" y="1042737"/>
          <a:ext cx="1120775" cy="1219200"/>
        </p:xfrm>
        <a:graphic>
          <a:graphicData uri="http://schemas.openxmlformats.org/presentationml/2006/ole">
            <mc:AlternateContent xmlns:mc="http://schemas.openxmlformats.org/markup-compatibility/2006">
              <mc:Choice xmlns:v="urn:schemas-microsoft-com:vml" Requires="v">
                <p:oleObj name="Equation" r:id="rId2" imgW="660113" imgH="710891" progId="Equation.3">
                  <p:embed/>
                </p:oleObj>
              </mc:Choice>
              <mc:Fallback>
                <p:oleObj name="Equation" r:id="rId2" imgW="660113" imgH="710891" progId="Equation.3">
                  <p:embed/>
                  <p:pic>
                    <p:nvPicPr>
                      <p:cNvPr id="21508" name="Object 5">
                        <a:extLst>
                          <a:ext uri="{FF2B5EF4-FFF2-40B4-BE49-F238E27FC236}">
                            <a16:creationId xmlns:a16="http://schemas.microsoft.com/office/drawing/2014/main" id="{1AF0C830-EE56-44AC-9288-E7E63648E6A3}"/>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75348" y="1042737"/>
                        <a:ext cx="1120775" cy="121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Text Box 4"/>
          <p:cNvSpPr txBox="1">
            <a:spLocks noChangeArrowheads="1"/>
          </p:cNvSpPr>
          <p:nvPr/>
        </p:nvSpPr>
        <p:spPr bwMode="auto">
          <a:xfrm>
            <a:off x="360557" y="1626566"/>
            <a:ext cx="11831443" cy="356405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altLang="en-US" sz="2400" b="0" i="0" u="none" strike="noStrike" kern="1200" cap="none" spc="0" normalizeH="0" baseline="0" noProof="0" dirty="0">
                <a:ln>
                  <a:noFill/>
                </a:ln>
                <a:solidFill>
                  <a:prstClr val="black"/>
                </a:solidFill>
                <a:effectLst/>
                <a:uLnTx/>
                <a:uFillTx/>
                <a:latin typeface="Arial" panose="020B0604020202020204" pitchFamily="34" charset="0"/>
                <a:ea typeface="+mn-ea"/>
                <a:cs typeface="+mn-cs"/>
              </a:rPr>
              <a:t>Assignment 21</a:t>
            </a:r>
          </a:p>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altLang="en-US" sz="2400" b="0" i="0" u="none" strike="noStrike" kern="1200" cap="none" spc="0" normalizeH="0" baseline="0" noProof="0" dirty="0">
                <a:ln>
                  <a:noFill/>
                </a:ln>
                <a:solidFill>
                  <a:prstClr val="black"/>
                </a:solidFill>
                <a:effectLst/>
                <a:uLnTx/>
                <a:uFillTx/>
                <a:latin typeface="Arial" panose="020B0604020202020204" pitchFamily="34" charset="0"/>
                <a:ea typeface="+mn-ea"/>
                <a:cs typeface="+mn-cs"/>
              </a:rPr>
              <a:t>Develop a natural spline interpolation formula for the following cell-growth data.</a:t>
            </a:r>
          </a:p>
          <a:p>
            <a:pPr marL="0" marR="0" lvl="0" indent="0" algn="l" defTabSz="914400" rtl="0" eaLnBrk="1" fontAlgn="auto" latinLnBrk="0" hangingPunct="1">
              <a:lnSpc>
                <a:spcPct val="100000"/>
              </a:lnSpc>
              <a:spcBef>
                <a:spcPct val="0"/>
              </a:spcBef>
              <a:spcAft>
                <a:spcPts val="0"/>
              </a:spcAft>
              <a:buClrTx/>
              <a:buSzTx/>
              <a:buFontTx/>
              <a:buNone/>
              <a:tabLst/>
              <a:defRPr/>
            </a:pPr>
            <a:endParaRPr kumimoji="0" lang="en-US" altLang="en-US" sz="2400" b="0" i="0" u="none" strike="noStrike" kern="1200" cap="none" spc="0" normalizeH="0" baseline="0" noProof="0" dirty="0">
              <a:ln>
                <a:noFill/>
              </a:ln>
              <a:solidFill>
                <a:prstClr val="black"/>
              </a:solidFill>
              <a:effectLst/>
              <a:uLnTx/>
              <a:uFillTx/>
              <a:latin typeface="Arial" panose="020B0604020202020204" pitchFamily="34" charset="0"/>
              <a:ea typeface="+mn-ea"/>
              <a:cs typeface="+mn-cs"/>
            </a:endParaRPr>
          </a:p>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alt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mn-cs"/>
              </a:rPr>
              <a:t>time = 0, 1, 2, 3, 4, 5, 6, 7, 8, 9, 10, 11, 12</a:t>
            </a:r>
          </a:p>
          <a:p>
            <a:pPr>
              <a:buNone/>
            </a:pPr>
            <a:r>
              <a:rPr lang="en-US" altLang="en-US" sz="1800" dirty="0">
                <a:solidFill>
                  <a:prstClr val="black"/>
                </a:solidFill>
              </a:rPr>
              <a:t>d</a:t>
            </a:r>
            <a:r>
              <a:rPr kumimoji="0" lang="en-US" altLang="en-US" sz="1800" b="0" i="0" u="none" strike="noStrike" kern="1200" cap="none" spc="0" normalizeH="0" baseline="0" noProof="0" dirty="0" err="1">
                <a:ln>
                  <a:noFill/>
                </a:ln>
                <a:solidFill>
                  <a:prstClr val="black"/>
                </a:solidFill>
                <a:effectLst/>
                <a:uLnTx/>
                <a:uFillTx/>
                <a:latin typeface="Arial" panose="020B0604020202020204" pitchFamily="34" charset="0"/>
                <a:ea typeface="+mn-ea"/>
                <a:cs typeface="+mn-cs"/>
              </a:rPr>
              <a:t>ry</a:t>
            </a:r>
            <a:r>
              <a:rPr kumimoji="0" lang="en-US" alt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mn-cs"/>
              </a:rPr>
              <a:t> weight = </a:t>
            </a:r>
            <a:r>
              <a:rPr lang="en-US" sz="1800" b="0" i="0" u="none" strike="noStrike" baseline="0" dirty="0">
                <a:solidFill>
                  <a:srgbClr val="000000"/>
                </a:solidFill>
                <a:cs typeface="Arial" panose="020B0604020202020204" pitchFamily="34" charset="0"/>
              </a:rPr>
              <a:t>.13, .146</a:t>
            </a:r>
            <a:r>
              <a:rPr lang="en-US" sz="1800" dirty="0">
                <a:solidFill>
                  <a:srgbClr val="000000"/>
                </a:solidFill>
                <a:cs typeface="Arial" panose="020B0604020202020204" pitchFamily="34" charset="0"/>
              </a:rPr>
              <a:t>, </a:t>
            </a:r>
            <a:r>
              <a:rPr lang="en-US" sz="1800" b="0" i="0" u="none" strike="noStrike" baseline="0" dirty="0">
                <a:solidFill>
                  <a:srgbClr val="000000"/>
                </a:solidFill>
                <a:cs typeface="Arial" panose="020B0604020202020204" pitchFamily="34" charset="0"/>
              </a:rPr>
              <a:t>.164</a:t>
            </a:r>
            <a:r>
              <a:rPr lang="en-US" sz="1800" dirty="0">
                <a:solidFill>
                  <a:srgbClr val="000000"/>
                </a:solidFill>
                <a:cs typeface="Arial" panose="020B0604020202020204" pitchFamily="34" charset="0"/>
              </a:rPr>
              <a:t>, </a:t>
            </a:r>
            <a:r>
              <a:rPr lang="en-US" sz="1800" b="0" i="0" u="none" strike="noStrike" baseline="0" dirty="0">
                <a:solidFill>
                  <a:srgbClr val="000000"/>
                </a:solidFill>
                <a:cs typeface="Arial" panose="020B0604020202020204" pitchFamily="34" charset="0"/>
              </a:rPr>
              <a:t>.184</a:t>
            </a:r>
            <a:r>
              <a:rPr lang="en-US" sz="1800" dirty="0">
                <a:solidFill>
                  <a:srgbClr val="000000"/>
                </a:solidFill>
                <a:cs typeface="Arial" panose="020B0604020202020204" pitchFamily="34" charset="0"/>
              </a:rPr>
              <a:t>, </a:t>
            </a:r>
            <a:r>
              <a:rPr lang="en-US" sz="1800" b="0" i="0" u="none" strike="noStrike" baseline="0" dirty="0">
                <a:solidFill>
                  <a:srgbClr val="000000"/>
                </a:solidFill>
                <a:cs typeface="Arial" panose="020B0604020202020204" pitchFamily="34" charset="0"/>
              </a:rPr>
              <a:t>.207</a:t>
            </a:r>
            <a:r>
              <a:rPr lang="en-US" sz="1800" dirty="0">
                <a:solidFill>
                  <a:srgbClr val="000000"/>
                </a:solidFill>
                <a:cs typeface="Arial" panose="020B0604020202020204" pitchFamily="34" charset="0"/>
              </a:rPr>
              <a:t>, </a:t>
            </a:r>
            <a:r>
              <a:rPr lang="en-US" sz="1800" b="0" i="0" u="none" strike="noStrike" baseline="0" dirty="0">
                <a:solidFill>
                  <a:srgbClr val="000000"/>
                </a:solidFill>
                <a:cs typeface="Arial" panose="020B0604020202020204" pitchFamily="34" charset="0"/>
              </a:rPr>
              <a:t>.232</a:t>
            </a:r>
            <a:r>
              <a:rPr lang="en-US" sz="1800" dirty="0">
                <a:solidFill>
                  <a:srgbClr val="000000"/>
                </a:solidFill>
                <a:cs typeface="Arial" panose="020B0604020202020204" pitchFamily="34" charset="0"/>
              </a:rPr>
              <a:t>, </a:t>
            </a:r>
            <a:r>
              <a:rPr lang="en-US" sz="1800" b="0" i="0" u="none" strike="noStrike" baseline="0" dirty="0">
                <a:solidFill>
                  <a:srgbClr val="000000"/>
                </a:solidFill>
                <a:cs typeface="Arial" panose="020B0604020202020204" pitchFamily="34" charset="0"/>
              </a:rPr>
              <a:t>.261</a:t>
            </a:r>
            <a:r>
              <a:rPr lang="en-US" sz="1800" dirty="0">
                <a:solidFill>
                  <a:srgbClr val="000000"/>
                </a:solidFill>
                <a:cs typeface="Arial" panose="020B0604020202020204" pitchFamily="34" charset="0"/>
              </a:rPr>
              <a:t>, </a:t>
            </a:r>
            <a:r>
              <a:rPr lang="en-US" sz="1800" b="0" i="0" u="none" strike="noStrike" baseline="0" dirty="0">
                <a:solidFill>
                  <a:srgbClr val="000000"/>
                </a:solidFill>
                <a:cs typeface="Arial" panose="020B0604020202020204" pitchFamily="34" charset="0"/>
              </a:rPr>
              <a:t>.293</a:t>
            </a:r>
            <a:r>
              <a:rPr lang="en-US" sz="1800" dirty="0">
                <a:solidFill>
                  <a:srgbClr val="000000"/>
                </a:solidFill>
                <a:cs typeface="Arial" panose="020B0604020202020204" pitchFamily="34" charset="0"/>
              </a:rPr>
              <a:t>, </a:t>
            </a:r>
            <a:r>
              <a:rPr lang="en-US" sz="1800" b="0" i="0" u="none" strike="noStrike" baseline="0" dirty="0">
                <a:solidFill>
                  <a:srgbClr val="000000"/>
                </a:solidFill>
                <a:cs typeface="Arial" panose="020B0604020202020204" pitchFamily="34" charset="0"/>
              </a:rPr>
              <a:t>.329</a:t>
            </a:r>
            <a:r>
              <a:rPr lang="en-US" sz="1800" dirty="0">
                <a:solidFill>
                  <a:srgbClr val="000000"/>
                </a:solidFill>
                <a:cs typeface="Arial" panose="020B0604020202020204" pitchFamily="34" charset="0"/>
              </a:rPr>
              <a:t>, </a:t>
            </a:r>
            <a:r>
              <a:rPr lang="en-US" sz="1800" b="0" i="0" u="none" strike="noStrike" baseline="0" dirty="0">
                <a:solidFill>
                  <a:srgbClr val="000000"/>
                </a:solidFill>
                <a:cs typeface="Arial" panose="020B0604020202020204" pitchFamily="34" charset="0"/>
              </a:rPr>
              <a:t>.369</a:t>
            </a:r>
            <a:r>
              <a:rPr lang="en-US" sz="1800" dirty="0">
                <a:solidFill>
                  <a:srgbClr val="000000"/>
                </a:solidFill>
                <a:cs typeface="Arial" panose="020B0604020202020204" pitchFamily="34" charset="0"/>
              </a:rPr>
              <a:t>, </a:t>
            </a:r>
            <a:r>
              <a:rPr lang="en-US" sz="1800" b="0" i="0" u="none" strike="noStrike" baseline="0" dirty="0">
                <a:solidFill>
                  <a:srgbClr val="000000"/>
                </a:solidFill>
                <a:cs typeface="Arial" panose="020B0604020202020204" pitchFamily="34" charset="0"/>
              </a:rPr>
              <a:t>.415</a:t>
            </a:r>
            <a:r>
              <a:rPr lang="en-US" sz="1800" dirty="0">
                <a:solidFill>
                  <a:srgbClr val="000000"/>
                </a:solidFill>
                <a:cs typeface="Arial" panose="020B0604020202020204" pitchFamily="34" charset="0"/>
              </a:rPr>
              <a:t>, </a:t>
            </a:r>
            <a:r>
              <a:rPr lang="en-US" sz="1800" b="0" i="0" u="none" strike="noStrike" baseline="0" dirty="0">
                <a:solidFill>
                  <a:srgbClr val="000000"/>
                </a:solidFill>
                <a:cs typeface="Arial" panose="020B0604020202020204" pitchFamily="34" charset="0"/>
              </a:rPr>
              <a:t>.466</a:t>
            </a:r>
            <a:r>
              <a:rPr lang="en-US" sz="1800" dirty="0">
                <a:solidFill>
                  <a:srgbClr val="000000"/>
                </a:solidFill>
                <a:cs typeface="Arial" panose="020B0604020202020204" pitchFamily="34" charset="0"/>
              </a:rPr>
              <a:t>, </a:t>
            </a:r>
            <a:r>
              <a:rPr lang="en-US" sz="1800" b="0" i="0" u="none" strike="noStrike" baseline="0" dirty="0">
                <a:solidFill>
                  <a:srgbClr val="000000"/>
                </a:solidFill>
                <a:cs typeface="Arial" panose="020B0604020202020204" pitchFamily="34" charset="0"/>
              </a:rPr>
              <a:t>.523</a:t>
            </a:r>
          </a:p>
          <a:p>
            <a:pPr marL="0" marR="0" lvl="0" indent="0" algn="l" defTabSz="914400" rtl="0" eaLnBrk="1" fontAlgn="auto" latinLnBrk="0" hangingPunct="1">
              <a:lnSpc>
                <a:spcPct val="100000"/>
              </a:lnSpc>
              <a:spcBef>
                <a:spcPct val="0"/>
              </a:spcBef>
              <a:spcAft>
                <a:spcPts val="0"/>
              </a:spcAft>
              <a:buClrTx/>
              <a:buSzTx/>
              <a:buFontTx/>
              <a:buNone/>
              <a:tabLst/>
              <a:defRPr/>
            </a:pPr>
            <a:endParaRPr kumimoji="0" lang="en-US" alt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mn-cs"/>
            </a:endParaRPr>
          </a:p>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altLang="en-US" sz="2400" b="0" i="0" u="none" strike="noStrike" kern="1200" cap="none" spc="0" normalizeH="0" baseline="0" noProof="0" dirty="0">
                <a:ln>
                  <a:noFill/>
                </a:ln>
                <a:solidFill>
                  <a:prstClr val="black"/>
                </a:solidFill>
                <a:effectLst/>
                <a:uLnTx/>
                <a:uFillTx/>
                <a:latin typeface="Arial" panose="020B0604020202020204" pitchFamily="34" charset="0"/>
                <a:ea typeface="+mn-ea"/>
                <a:cs typeface="+mn-cs"/>
              </a:rPr>
              <a:t>Compare spline and data on a plot with the spline function evaluated at 50 equally spaced points between 0 and 12</a:t>
            </a:r>
          </a:p>
          <a:p>
            <a:pPr marL="0" marR="0" lvl="0" indent="0" algn="l" defTabSz="914400" rtl="0" eaLnBrk="1" fontAlgn="auto" latinLnBrk="0" hangingPunct="1">
              <a:lnSpc>
                <a:spcPct val="100000"/>
              </a:lnSpc>
              <a:spcBef>
                <a:spcPct val="0"/>
              </a:spcBef>
              <a:spcAft>
                <a:spcPts val="0"/>
              </a:spcAft>
              <a:buClrTx/>
              <a:buSzTx/>
              <a:buFontTx/>
              <a:buNone/>
              <a:tabLst/>
              <a:defRPr/>
            </a:pPr>
            <a:endParaRPr lang="en-US" altLang="en-US" sz="2400" dirty="0">
              <a:solidFill>
                <a:prstClr val="black"/>
              </a:solidFill>
            </a:endParaRPr>
          </a:p>
          <a:p>
            <a:pPr marL="342900" marR="0" lvl="0" indent="-342900" algn="l" defTabSz="914400" rtl="0" eaLnBrk="1" fontAlgn="auto" latinLnBrk="0" hangingPunct="1">
              <a:lnSpc>
                <a:spcPct val="100000"/>
              </a:lnSpc>
              <a:spcBef>
                <a:spcPct val="0"/>
              </a:spcBef>
              <a:spcAft>
                <a:spcPts val="0"/>
              </a:spcAft>
              <a:buClrTx/>
              <a:buSzTx/>
              <a:buFontTx/>
              <a:buNone/>
              <a:tabLst/>
              <a:defRPr/>
            </a:pPr>
            <a:r>
              <a:rPr kumimoji="0" lang="en-US" altLang="en-US" sz="2400" b="0" i="0" u="none" strike="noStrike" kern="1200" cap="none" spc="0" normalizeH="0" baseline="0" noProof="0">
                <a:ln>
                  <a:noFill/>
                </a:ln>
                <a:solidFill>
                  <a:prstClr val="black"/>
                </a:solidFill>
                <a:effectLst/>
                <a:uLnTx/>
                <a:uFillTx/>
                <a:latin typeface="Calibri"/>
                <a:ea typeface="Times New Roman" panose="02020603050405020304" pitchFamily="18" charset="0"/>
                <a:cs typeface="Arial" panose="020B0604020202020204" pitchFamily="34" charset="0"/>
              </a:rPr>
              <a:t>Hand a copy the command window that shows your script and the results.</a:t>
            </a:r>
            <a:r>
              <a:rPr kumimoji="0" lang="en-US" altLang="en-US" sz="24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rPr>
              <a:t> </a:t>
            </a:r>
          </a:p>
        </p:txBody>
      </p:sp>
    </p:spTree>
    <p:extLst>
      <p:ext uri="{BB962C8B-B14F-4D97-AF65-F5344CB8AC3E}">
        <p14:creationId xmlns:p14="http://schemas.microsoft.com/office/powerpoint/2010/main" val="14449790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Rectangle 1">
            <a:extLst>
              <a:ext uri="{FF2B5EF4-FFF2-40B4-BE49-F238E27FC236}">
                <a16:creationId xmlns:a16="http://schemas.microsoft.com/office/drawing/2014/main" id="{FB17C2CF-68A6-4BA9-AA97-7024773C5F89}"/>
              </a:ext>
            </a:extLst>
          </p:cNvPr>
          <p:cNvSpPr>
            <a:spLocks noChangeArrowheads="1"/>
          </p:cNvSpPr>
          <p:nvPr/>
        </p:nvSpPr>
        <p:spPr bwMode="auto">
          <a:xfrm>
            <a:off x="1804988" y="1793876"/>
            <a:ext cx="8591550" cy="14773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dirty="0"/>
              <a:t>Assignment 3 </a:t>
            </a:r>
          </a:p>
          <a:p>
            <a:pPr eaLnBrk="1" hangingPunct="1">
              <a:spcBef>
                <a:spcPct val="0"/>
              </a:spcBef>
              <a:buFontTx/>
              <a:buNone/>
            </a:pPr>
            <a:r>
              <a:rPr lang="en-US" altLang="en-US" sz="1800" dirty="0"/>
              <a:t>Estimate the real zero of x</a:t>
            </a:r>
            <a:r>
              <a:rPr lang="en-US" altLang="en-US" sz="1800" baseline="30000" dirty="0"/>
              <a:t>3</a:t>
            </a:r>
            <a:r>
              <a:rPr lang="en-US" altLang="en-US" sz="1800" dirty="0"/>
              <a:t>+3x-1 graphically. Hand in a copies of your graph with estimate marked. Refine the graphical solution by the bisection method. Hand in a copy of command window that shows your script for using bisection method and  results.</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Rectangle 1">
            <a:extLst>
              <a:ext uri="{FF2B5EF4-FFF2-40B4-BE49-F238E27FC236}">
                <a16:creationId xmlns:a16="http://schemas.microsoft.com/office/drawing/2014/main" id="{FB17C2CF-68A6-4BA9-AA97-7024773C5F89}"/>
              </a:ext>
            </a:extLst>
          </p:cNvPr>
          <p:cNvSpPr>
            <a:spLocks noChangeArrowheads="1"/>
          </p:cNvSpPr>
          <p:nvPr/>
        </p:nvSpPr>
        <p:spPr bwMode="auto">
          <a:xfrm>
            <a:off x="1804988" y="1793876"/>
            <a:ext cx="8591550" cy="14773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dirty="0"/>
              <a:t>Assignment 4</a:t>
            </a:r>
          </a:p>
          <a:p>
            <a:pPr eaLnBrk="1" hangingPunct="1">
              <a:spcBef>
                <a:spcPct val="0"/>
              </a:spcBef>
              <a:buFontTx/>
              <a:buNone/>
            </a:pPr>
            <a:r>
              <a:rPr lang="en-US" sz="1800" dirty="0">
                <a:effectLst/>
                <a:latin typeface="Arial" panose="020B0604020202020204" pitchFamily="34" charset="0"/>
                <a:ea typeface="Calibri" panose="020F0502020204030204" pitchFamily="34" charset="0"/>
              </a:rPr>
              <a:t>Find the values of x that is &gt; 0 and at the intersections of x</a:t>
            </a:r>
            <a:r>
              <a:rPr lang="en-US" sz="1800" baseline="30000" dirty="0">
                <a:effectLst/>
                <a:latin typeface="Arial" panose="020B0604020202020204" pitchFamily="34" charset="0"/>
                <a:ea typeface="Calibri" panose="020F0502020204030204" pitchFamily="34" charset="0"/>
              </a:rPr>
              <a:t>3</a:t>
            </a:r>
            <a:r>
              <a:rPr lang="en-US" sz="1800" dirty="0">
                <a:effectLst/>
                <a:latin typeface="Arial" panose="020B0604020202020204" pitchFamily="34" charset="0"/>
                <a:ea typeface="Calibri" panose="020F0502020204030204" pitchFamily="34" charset="0"/>
              </a:rPr>
              <a:t> and 2sin(x) graphically. Hand in a copy of your graph with the estimate of x marked. Refine the graphical estimate by the secant method.</a:t>
            </a:r>
            <a:r>
              <a:rPr lang="en-US" altLang="en-US" sz="1800" dirty="0"/>
              <a:t> Hand in a copy of command window that shows your script for using the secant method and the result.</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ChangeArrowheads="1"/>
          </p:cNvSpPr>
          <p:nvPr/>
        </p:nvSpPr>
        <p:spPr bwMode="auto">
          <a:xfrm>
            <a:off x="2362200" y="862014"/>
            <a:ext cx="6705600" cy="3762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68580" tIns="34290" rIns="68580" bIns="34290" anchor="ctr">
            <a:spAutoFit/>
          </a:bodyPr>
          <a:lstStyle>
            <a:lvl1pPr defTabSz="685800">
              <a:spcBef>
                <a:spcPct val="20000"/>
              </a:spcBef>
              <a:buChar char="•"/>
              <a:defRPr sz="3200">
                <a:solidFill>
                  <a:schemeClr val="tx1"/>
                </a:solidFill>
                <a:latin typeface="Arial" panose="020B0604020202020204" pitchFamily="34" charset="0"/>
              </a:defRPr>
            </a:lvl1pPr>
            <a:lvl2pPr marL="742950" indent="-285750" defTabSz="685800">
              <a:spcBef>
                <a:spcPct val="20000"/>
              </a:spcBef>
              <a:buChar char="–"/>
              <a:defRPr sz="2800">
                <a:solidFill>
                  <a:schemeClr val="tx1"/>
                </a:solidFill>
                <a:latin typeface="Arial" panose="020B0604020202020204" pitchFamily="34" charset="0"/>
              </a:defRPr>
            </a:lvl2pPr>
            <a:lvl3pPr marL="1143000" indent="-228600" defTabSz="685800">
              <a:spcBef>
                <a:spcPct val="20000"/>
              </a:spcBef>
              <a:buChar char="•"/>
              <a:defRPr sz="2400">
                <a:solidFill>
                  <a:schemeClr val="tx1"/>
                </a:solidFill>
                <a:latin typeface="Arial" panose="020B0604020202020204" pitchFamily="34" charset="0"/>
              </a:defRPr>
            </a:lvl3pPr>
            <a:lvl4pPr marL="1600200" indent="-228600" defTabSz="685800">
              <a:spcBef>
                <a:spcPct val="20000"/>
              </a:spcBef>
              <a:buChar char="–"/>
              <a:defRPr sz="2000">
                <a:solidFill>
                  <a:schemeClr val="tx1"/>
                </a:solidFill>
                <a:latin typeface="Arial" panose="020B0604020202020204" pitchFamily="34" charset="0"/>
              </a:defRPr>
            </a:lvl4pPr>
            <a:lvl5pPr marL="2057400" indent="-228600" defTabSz="685800">
              <a:spcBef>
                <a:spcPct val="20000"/>
              </a:spcBef>
              <a:buChar char="»"/>
              <a:defRPr sz="2000">
                <a:solidFill>
                  <a:schemeClr val="tx1"/>
                </a:solidFill>
                <a:latin typeface="Arial" panose="020B0604020202020204" pitchFamily="34" charset="0"/>
              </a:defRPr>
            </a:lvl5pPr>
            <a:lvl6pPr marL="2514600" indent="-228600" defTabSz="6858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defTabSz="6858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defTabSz="6858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defTabSz="6858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n-US" altLang="en-US" sz="2000" dirty="0">
                <a:ea typeface="Times New Roman" panose="02020603050405020304" pitchFamily="18" charset="0"/>
                <a:cs typeface="Arial" panose="020B0604020202020204" pitchFamily="34" charset="0"/>
              </a:rPr>
              <a:t>Assignment 5</a:t>
            </a:r>
          </a:p>
        </p:txBody>
      </p:sp>
      <p:graphicFrame>
        <p:nvGraphicFramePr>
          <p:cNvPr id="22531" name="Object 2"/>
          <p:cNvGraphicFramePr>
            <a:graphicFrameLocks noChangeAspect="1"/>
          </p:cNvGraphicFramePr>
          <p:nvPr/>
        </p:nvGraphicFramePr>
        <p:xfrm>
          <a:off x="2819401" y="1693863"/>
          <a:ext cx="2246313" cy="1066800"/>
        </p:xfrm>
        <a:graphic>
          <a:graphicData uri="http://schemas.openxmlformats.org/presentationml/2006/ole">
            <mc:AlternateContent xmlns:mc="http://schemas.openxmlformats.org/markup-compatibility/2006">
              <mc:Choice xmlns:v="urn:schemas-microsoft-com:vml" Requires="v">
                <p:oleObj name="Equation" r:id="rId2" imgW="990170" imgH="469696" progId="Equation.3">
                  <p:embed/>
                </p:oleObj>
              </mc:Choice>
              <mc:Fallback>
                <p:oleObj name="Equation" r:id="rId2" imgW="990170" imgH="469696" progId="Equation.3">
                  <p:embed/>
                  <p:pic>
                    <p:nvPicPr>
                      <p:cNvPr id="0" nam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819401" y="1693863"/>
                        <a:ext cx="2246313"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22532" name="Rectangle 3"/>
          <p:cNvSpPr>
            <a:spLocks noChangeArrowheads="1"/>
          </p:cNvSpPr>
          <p:nvPr/>
        </p:nvSpPr>
        <p:spPr bwMode="auto">
          <a:xfrm>
            <a:off x="2133600" y="2754555"/>
            <a:ext cx="8077200" cy="33316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68580" tIns="34290" rIns="68580" bIns="34290" anchor="ctr">
            <a:spAutoFit/>
          </a:bodyPr>
          <a:lstStyle>
            <a:lvl1pPr defTabSz="685800">
              <a:spcBef>
                <a:spcPct val="20000"/>
              </a:spcBef>
              <a:buChar char="•"/>
              <a:defRPr sz="3200">
                <a:solidFill>
                  <a:schemeClr val="tx1"/>
                </a:solidFill>
                <a:latin typeface="Arial" panose="020B0604020202020204" pitchFamily="34" charset="0"/>
              </a:defRPr>
            </a:lvl1pPr>
            <a:lvl2pPr marL="742950" indent="-285750" defTabSz="685800">
              <a:spcBef>
                <a:spcPct val="20000"/>
              </a:spcBef>
              <a:buChar char="–"/>
              <a:defRPr sz="2800">
                <a:solidFill>
                  <a:schemeClr val="tx1"/>
                </a:solidFill>
                <a:latin typeface="Arial" panose="020B0604020202020204" pitchFamily="34" charset="0"/>
              </a:defRPr>
            </a:lvl2pPr>
            <a:lvl3pPr marL="1143000" indent="-228600" defTabSz="685800">
              <a:spcBef>
                <a:spcPct val="20000"/>
              </a:spcBef>
              <a:buChar char="•"/>
              <a:defRPr sz="2400">
                <a:solidFill>
                  <a:schemeClr val="tx1"/>
                </a:solidFill>
                <a:latin typeface="Arial" panose="020B0604020202020204" pitchFamily="34" charset="0"/>
              </a:defRPr>
            </a:lvl3pPr>
            <a:lvl4pPr marL="1600200" indent="-228600" defTabSz="685800">
              <a:spcBef>
                <a:spcPct val="20000"/>
              </a:spcBef>
              <a:buChar char="–"/>
              <a:defRPr sz="2000">
                <a:solidFill>
                  <a:schemeClr val="tx1"/>
                </a:solidFill>
                <a:latin typeface="Arial" panose="020B0604020202020204" pitchFamily="34" charset="0"/>
              </a:defRPr>
            </a:lvl4pPr>
            <a:lvl5pPr marL="2057400" indent="-228600" defTabSz="685800">
              <a:spcBef>
                <a:spcPct val="20000"/>
              </a:spcBef>
              <a:buChar char="»"/>
              <a:defRPr sz="2000">
                <a:solidFill>
                  <a:schemeClr val="tx1"/>
                </a:solidFill>
                <a:latin typeface="Arial" panose="020B0604020202020204" pitchFamily="34" charset="0"/>
              </a:defRPr>
            </a:lvl5pPr>
            <a:lvl6pPr marL="2514600" indent="-228600" defTabSz="6858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defTabSz="6858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defTabSz="6858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defTabSz="6858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n-US" altLang="en-US" sz="2000" dirty="0">
                <a:ea typeface="Times New Roman" panose="02020603050405020304" pitchFamily="18" charset="0"/>
                <a:cs typeface="Arial" panose="020B0604020202020204" pitchFamily="34" charset="0"/>
              </a:rPr>
              <a:t>Assume -18.79829683678703 is the “exact” value of the integral.</a:t>
            </a:r>
          </a:p>
          <a:p>
            <a:pPr>
              <a:spcBef>
                <a:spcPct val="0"/>
              </a:spcBef>
              <a:buFontTx/>
              <a:buNone/>
            </a:pPr>
            <a:endParaRPr lang="en-US" altLang="en-US" sz="1600" dirty="0">
              <a:ea typeface="Times New Roman" panose="02020603050405020304" pitchFamily="18" charset="0"/>
              <a:cs typeface="Arial" panose="020B0604020202020204" pitchFamily="34" charset="0"/>
            </a:endParaRPr>
          </a:p>
          <a:p>
            <a:pPr>
              <a:spcBef>
                <a:spcPct val="0"/>
              </a:spcBef>
              <a:buFontTx/>
              <a:buNone/>
            </a:pPr>
            <a:r>
              <a:rPr lang="en-US" altLang="en-US" sz="2000" dirty="0">
                <a:ea typeface="Times New Roman" panose="02020603050405020304" pitchFamily="18" charset="0"/>
                <a:cs typeface="Arial" panose="020B0604020202020204" pitchFamily="34" charset="0"/>
              </a:rPr>
              <a:t>Estimate this integral by the trapezoid rule with 10 points when the points are chosen in the following ways:</a:t>
            </a:r>
          </a:p>
          <a:p>
            <a:pPr>
              <a:spcBef>
                <a:spcPct val="0"/>
              </a:spcBef>
              <a:buFontTx/>
              <a:buNone/>
            </a:pPr>
            <a:r>
              <a:rPr lang="en-US" altLang="en-US" sz="2000" dirty="0">
                <a:ea typeface="Times New Roman" panose="02020603050405020304" pitchFamily="18" charset="0"/>
                <a:cs typeface="Arial" panose="020B0604020202020204" pitchFamily="34" charset="0"/>
              </a:rPr>
              <a:t>1. Equally spaced on [1, 3]</a:t>
            </a:r>
          </a:p>
          <a:p>
            <a:pPr>
              <a:spcBef>
                <a:spcPct val="0"/>
              </a:spcBef>
              <a:buFontTx/>
              <a:buNone/>
            </a:pPr>
            <a:r>
              <a:rPr lang="en-US" altLang="en-US" sz="2000" dirty="0">
                <a:ea typeface="Times New Roman" panose="02020603050405020304" pitchFamily="18" charset="0"/>
                <a:cs typeface="Arial" panose="020B0604020202020204" pitchFamily="34" charset="0"/>
              </a:rPr>
              <a:t>2. Logarithmically spaced [1, 3]</a:t>
            </a:r>
          </a:p>
          <a:p>
            <a:pPr>
              <a:spcBef>
                <a:spcPct val="0"/>
              </a:spcBef>
              <a:buFontTx/>
              <a:buNone/>
            </a:pPr>
            <a:r>
              <a:rPr lang="en-US" altLang="en-US" sz="2000" dirty="0">
                <a:ea typeface="Times New Roman" panose="02020603050405020304" pitchFamily="18" charset="0"/>
                <a:cs typeface="Arial" panose="020B0604020202020204" pitchFamily="34" charset="0"/>
              </a:rPr>
              <a:t>3. Equally spaced on [0, ln(3)] in the new integration variable y = ln(x).</a:t>
            </a:r>
          </a:p>
          <a:p>
            <a:pPr>
              <a:spcBef>
                <a:spcPct val="0"/>
              </a:spcBef>
              <a:buFontTx/>
              <a:buNone/>
            </a:pPr>
            <a:endParaRPr lang="en-US" altLang="en-US" sz="1600" dirty="0">
              <a:ea typeface="Times New Roman" panose="02020603050405020304" pitchFamily="18" charset="0"/>
              <a:cs typeface="Arial" panose="020B0604020202020204" pitchFamily="34" charset="0"/>
            </a:endParaRPr>
          </a:p>
          <a:p>
            <a:pPr>
              <a:spcBef>
                <a:spcPct val="0"/>
              </a:spcBef>
              <a:buFontTx/>
              <a:buNone/>
            </a:pPr>
            <a:r>
              <a:rPr lang="en-US" altLang="en-US" sz="2000" dirty="0">
                <a:ea typeface="Times New Roman" panose="02020603050405020304" pitchFamily="18" charset="0"/>
                <a:cs typeface="Arial" panose="020B0604020202020204" pitchFamily="34" charset="0"/>
              </a:rPr>
              <a:t>Calculate the absolute percent difference,100*abs((A-exact)/exact), from the exact value in each case. </a:t>
            </a:r>
            <a:r>
              <a:rPr lang="en-US" altLang="en-US" sz="2000" dirty="0"/>
              <a:t>Hand in a copy of command window that shows your scripts and results.</a:t>
            </a:r>
            <a:endParaRPr lang="en-US" altLang="en-US" sz="2000" dirty="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33647781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3010" name="Object 2"/>
          <p:cNvGraphicFramePr>
            <a:graphicFrameLocks noChangeAspect="1"/>
          </p:cNvGraphicFramePr>
          <p:nvPr>
            <p:extLst>
              <p:ext uri="{D42A27DB-BD31-4B8C-83A1-F6EECF244321}">
                <p14:modId xmlns:p14="http://schemas.microsoft.com/office/powerpoint/2010/main" val="3405553114"/>
              </p:ext>
            </p:extLst>
          </p:nvPr>
        </p:nvGraphicFramePr>
        <p:xfrm>
          <a:off x="3953436" y="761975"/>
          <a:ext cx="2160588" cy="1222375"/>
        </p:xfrm>
        <a:graphic>
          <a:graphicData uri="http://schemas.openxmlformats.org/presentationml/2006/ole">
            <mc:AlternateContent xmlns:mc="http://schemas.openxmlformats.org/markup-compatibility/2006">
              <mc:Choice xmlns:v="urn:schemas-microsoft-com:vml" Requires="v">
                <p:oleObj name="Equation" r:id="rId2" imgW="850531" imgH="482391" progId="Equation.3">
                  <p:embed/>
                </p:oleObj>
              </mc:Choice>
              <mc:Fallback>
                <p:oleObj name="Equation" r:id="rId2" imgW="850531" imgH="482391" progId="Equation.3">
                  <p:embed/>
                  <p:pic>
                    <p:nvPicPr>
                      <p:cNvPr id="43010" name="Object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953436" y="761975"/>
                        <a:ext cx="2160588" cy="1222375"/>
                      </a:xfrm>
                      <a:prstGeom prst="rect">
                        <a:avLst/>
                      </a:prstGeom>
                      <a:noFill/>
                      <a:ln>
                        <a:noFill/>
                      </a:ln>
                    </p:spPr>
                  </p:pic>
                </p:oleObj>
              </mc:Fallback>
            </mc:AlternateContent>
          </a:graphicData>
        </a:graphic>
      </p:graphicFrame>
      <p:sp>
        <p:nvSpPr>
          <p:cNvPr id="34819" name="Rectangle 3"/>
          <p:cNvSpPr>
            <a:spLocks noChangeArrowheads="1"/>
          </p:cNvSpPr>
          <p:nvPr/>
        </p:nvSpPr>
        <p:spPr bwMode="auto">
          <a:xfrm>
            <a:off x="389966" y="1984350"/>
            <a:ext cx="11249526" cy="40318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None/>
              <a:defRPr/>
            </a:pPr>
            <a:r>
              <a:rPr lang="en-US" altLang="en-US" sz="2400" dirty="0">
                <a:ea typeface="Times New Roman" panose="02020603050405020304" pitchFamily="18" charset="0"/>
                <a:cs typeface="Arial" panose="020B0604020202020204" pitchFamily="34" charset="0"/>
              </a:rPr>
              <a:t>by the composite trapezoid rule with 10 points.  Report your value.</a:t>
            </a:r>
          </a:p>
          <a:p>
            <a:pPr>
              <a:spcBef>
                <a:spcPct val="0"/>
              </a:spcBef>
              <a:buNone/>
              <a:defRPr/>
            </a:pPr>
            <a:endParaRPr lang="en-US" altLang="en-US" sz="2400" dirty="0">
              <a:ea typeface="Times New Roman" panose="02020603050405020304" pitchFamily="18" charset="0"/>
              <a:cs typeface="Arial" panose="020B0604020202020204" pitchFamily="34" charset="0"/>
            </a:endParaRPr>
          </a:p>
          <a:p>
            <a:pPr>
              <a:spcBef>
                <a:spcPct val="0"/>
              </a:spcBef>
              <a:buNone/>
              <a:defRPr/>
            </a:pPr>
            <a:r>
              <a:rPr lang="en-US" altLang="en-US" sz="2400" dirty="0">
                <a:ea typeface="Times New Roman" panose="02020603050405020304" pitchFamily="18" charset="0"/>
                <a:cs typeface="Arial" panose="020B0604020202020204" pitchFamily="34" charset="0"/>
              </a:rPr>
              <a:t>Show a plot of the absolute value of the second derivative of the integrand in the range of integration.</a:t>
            </a:r>
          </a:p>
          <a:p>
            <a:pPr>
              <a:spcBef>
                <a:spcPct val="0"/>
              </a:spcBef>
              <a:buNone/>
              <a:defRPr/>
            </a:pPr>
            <a:r>
              <a:rPr lang="en-US" altLang="en-US" sz="2400" dirty="0">
                <a:ea typeface="Times New Roman" panose="02020603050405020304" pitchFamily="18" charset="0"/>
                <a:cs typeface="Arial" panose="020B0604020202020204" pitchFamily="34" charset="0"/>
              </a:rPr>
              <a:t> </a:t>
            </a:r>
          </a:p>
          <a:p>
            <a:pPr>
              <a:spcBef>
                <a:spcPct val="0"/>
              </a:spcBef>
              <a:buNone/>
              <a:defRPr/>
            </a:pPr>
            <a:r>
              <a:rPr lang="en-US" altLang="en-US" sz="2400" dirty="0">
                <a:ea typeface="Times New Roman" panose="02020603050405020304" pitchFamily="18" charset="0"/>
                <a:cs typeface="Arial" panose="020B0604020202020204" pitchFamily="34" charset="0"/>
              </a:rPr>
              <a:t>Used to the plot to get an upper bound on the absolute error in the composite trapezoid rule approximation.</a:t>
            </a:r>
          </a:p>
          <a:p>
            <a:pPr>
              <a:spcBef>
                <a:spcPct val="0"/>
              </a:spcBef>
              <a:buFontTx/>
              <a:buNone/>
              <a:defRPr/>
            </a:pPr>
            <a:endParaRPr lang="en-US" altLang="en-US" sz="2400" dirty="0">
              <a:ea typeface="Times New Roman" panose="02020603050405020304" pitchFamily="18" charset="0"/>
              <a:cs typeface="Arial" panose="020B0604020202020204" pitchFamily="34" charset="0"/>
            </a:endParaRPr>
          </a:p>
          <a:p>
            <a:pPr>
              <a:spcBef>
                <a:spcPct val="0"/>
              </a:spcBef>
              <a:buFontTx/>
              <a:buNone/>
              <a:defRPr/>
            </a:pPr>
            <a:r>
              <a:rPr lang="en-US" altLang="en-US" sz="2400" dirty="0">
                <a:ea typeface="Times New Roman" panose="02020603050405020304" pitchFamily="18" charset="0"/>
                <a:cs typeface="Arial" panose="020B0604020202020204" pitchFamily="34" charset="0"/>
              </a:rPr>
              <a:t>Assume the exact value is 0.882081.</a:t>
            </a:r>
            <a:endParaRPr lang="en-US" altLang="en-US" sz="2400" baseline="30000" dirty="0">
              <a:ea typeface="Times New Roman" panose="02020603050405020304" pitchFamily="18" charset="0"/>
              <a:cs typeface="Arial" panose="020B0604020202020204" pitchFamily="34" charset="0"/>
            </a:endParaRPr>
          </a:p>
          <a:p>
            <a:pPr>
              <a:spcBef>
                <a:spcPct val="0"/>
              </a:spcBef>
              <a:buFontTx/>
              <a:buNone/>
              <a:defRPr/>
            </a:pPr>
            <a:endParaRPr lang="en-US" altLang="en-US" sz="2400" baseline="30000" dirty="0">
              <a:ea typeface="Times New Roman" panose="02020603050405020304" pitchFamily="18" charset="0"/>
              <a:cs typeface="Arial" panose="020B0604020202020204" pitchFamily="34" charset="0"/>
            </a:endParaRPr>
          </a:p>
          <a:p>
            <a:pPr>
              <a:spcBef>
                <a:spcPct val="0"/>
              </a:spcBef>
              <a:buFontTx/>
              <a:buNone/>
              <a:defRPr/>
            </a:pPr>
            <a:r>
              <a:rPr lang="en-US" altLang="en-US" sz="2400" dirty="0">
                <a:ea typeface="Times New Roman" panose="02020603050405020304" pitchFamily="18" charset="0"/>
                <a:cs typeface="Arial" panose="020B0604020202020204" pitchFamily="34" charset="0"/>
              </a:rPr>
              <a:t>What is the actual absolute error in this trapezoid rule approximation?</a:t>
            </a:r>
          </a:p>
        </p:txBody>
      </p:sp>
      <p:sp>
        <p:nvSpPr>
          <p:cNvPr id="43012" name="TextBox 4"/>
          <p:cNvSpPr txBox="1">
            <a:spLocks noChangeArrowheads="1"/>
          </p:cNvSpPr>
          <p:nvPr/>
        </p:nvSpPr>
        <p:spPr bwMode="auto">
          <a:xfrm>
            <a:off x="389966" y="1222133"/>
            <a:ext cx="3563470"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n-US" altLang="en-US" sz="2400" dirty="0">
                <a:ea typeface="Times New Roman" panose="02020603050405020304" pitchFamily="18" charset="0"/>
                <a:cs typeface="Arial" panose="020B0604020202020204" pitchFamily="34" charset="0"/>
              </a:rPr>
              <a:t>Assignment 6</a:t>
            </a:r>
          </a:p>
          <a:p>
            <a:pPr>
              <a:spcBef>
                <a:spcPct val="0"/>
              </a:spcBef>
              <a:buFontTx/>
              <a:buNone/>
            </a:pPr>
            <a:r>
              <a:rPr lang="en-US" altLang="en-US" sz="2400" dirty="0">
                <a:ea typeface="Times New Roman" panose="02020603050405020304" pitchFamily="18" charset="0"/>
                <a:cs typeface="Arial" panose="020B0604020202020204" pitchFamily="34" charset="0"/>
              </a:rPr>
              <a:t>Approximate the integral</a:t>
            </a:r>
          </a:p>
        </p:txBody>
      </p:sp>
    </p:spTree>
    <p:extLst>
      <p:ext uri="{BB962C8B-B14F-4D97-AF65-F5344CB8AC3E}">
        <p14:creationId xmlns:p14="http://schemas.microsoft.com/office/powerpoint/2010/main" val="10351951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extBox 1"/>
          <p:cNvSpPr txBox="1">
            <a:spLocks noChangeArrowheads="1"/>
          </p:cNvSpPr>
          <p:nvPr/>
        </p:nvSpPr>
        <p:spPr bwMode="auto">
          <a:xfrm>
            <a:off x="2575560" y="594520"/>
            <a:ext cx="1582484"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n-US" altLang="en-US" sz="1800" dirty="0"/>
              <a:t>Assignment 7</a:t>
            </a:r>
          </a:p>
        </p:txBody>
      </p:sp>
      <p:sp>
        <p:nvSpPr>
          <p:cNvPr id="43012" name="TextBox 1"/>
          <p:cNvSpPr txBox="1">
            <a:spLocks noChangeArrowheads="1"/>
          </p:cNvSpPr>
          <p:nvPr/>
        </p:nvSpPr>
        <p:spPr bwMode="auto">
          <a:xfrm>
            <a:off x="2057400" y="3200401"/>
            <a:ext cx="8280400"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n-US" altLang="en-US" sz="2400"/>
              <a:t>Find values for weights </a:t>
            </a:r>
            <a:r>
              <a:rPr lang="en-US" altLang="en-US" sz="2400">
                <a:latin typeface="Symbol" panose="05050102010706020507" pitchFamily="18" charset="2"/>
              </a:rPr>
              <a:t>a</a:t>
            </a:r>
            <a:r>
              <a:rPr lang="en-US" altLang="en-US" sz="2400"/>
              <a:t>, </a:t>
            </a:r>
            <a:r>
              <a:rPr lang="en-US" altLang="en-US" sz="2400">
                <a:latin typeface="Symbol" panose="05050102010706020507" pitchFamily="18" charset="2"/>
              </a:rPr>
              <a:t>b</a:t>
            </a:r>
            <a:r>
              <a:rPr lang="en-US" altLang="en-US" sz="2400"/>
              <a:t>, and </a:t>
            </a:r>
            <a:r>
              <a:rPr lang="en-US" altLang="en-US" sz="2400">
                <a:latin typeface="Symbol" panose="05050102010706020507" pitchFamily="18" charset="2"/>
              </a:rPr>
              <a:t>g</a:t>
            </a:r>
            <a:r>
              <a:rPr lang="en-US" altLang="en-US" sz="2400"/>
              <a:t> by requiring the formula </a:t>
            </a:r>
          </a:p>
          <a:p>
            <a:pPr>
              <a:spcBef>
                <a:spcPct val="0"/>
              </a:spcBef>
              <a:buFontTx/>
              <a:buNone/>
            </a:pPr>
            <a:r>
              <a:rPr lang="en-US" altLang="en-US" sz="2400"/>
              <a:t>to be exact for f(x) = 1, f(x) = x, and f(x) = x</a:t>
            </a:r>
            <a:r>
              <a:rPr lang="en-US" altLang="en-US" sz="2400" baseline="30000"/>
              <a:t>2</a:t>
            </a:r>
            <a:r>
              <a:rPr lang="en-US" altLang="en-US" sz="2400"/>
              <a:t>.</a:t>
            </a:r>
          </a:p>
        </p:txBody>
      </p:sp>
      <p:grpSp>
        <p:nvGrpSpPr>
          <p:cNvPr id="3" name="Group 2"/>
          <p:cNvGrpSpPr/>
          <p:nvPr/>
        </p:nvGrpSpPr>
        <p:grpSpPr>
          <a:xfrm>
            <a:off x="2438400" y="1066801"/>
            <a:ext cx="7285038" cy="1928813"/>
            <a:chOff x="914400" y="1066800"/>
            <a:chExt cx="7285038" cy="1928813"/>
          </a:xfrm>
        </p:grpSpPr>
        <p:pic>
          <p:nvPicPr>
            <p:cNvPr id="43011" name="Picture 2"/>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914400" y="1066800"/>
              <a:ext cx="7285038" cy="1928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extBox 1"/>
            <p:cNvSpPr txBox="1"/>
            <p:nvPr/>
          </p:nvSpPr>
          <p:spPr>
            <a:xfrm>
              <a:off x="4411990" y="2031206"/>
              <a:ext cx="269626" cy="400110"/>
            </a:xfrm>
            <a:prstGeom prst="rect">
              <a:avLst/>
            </a:prstGeom>
            <a:noFill/>
          </p:spPr>
          <p:txBody>
            <a:bodyPr wrap="none" rtlCol="0">
              <a:spAutoFit/>
            </a:bodyPr>
            <a:lstStyle/>
            <a:p>
              <a:r>
                <a:rPr lang="en-US" sz="2000" dirty="0">
                  <a:latin typeface="Arial" panose="020B0604020202020204" pitchFamily="34" charset="0"/>
                  <a:cs typeface="Arial" panose="020B0604020202020204" pitchFamily="34" charset="0"/>
                </a:rPr>
                <a:t>-</a:t>
              </a:r>
            </a:p>
          </p:txBody>
        </p:sp>
      </p:grpSp>
    </p:spTree>
    <p:extLst>
      <p:ext uri="{BB962C8B-B14F-4D97-AF65-F5344CB8AC3E}">
        <p14:creationId xmlns:p14="http://schemas.microsoft.com/office/powerpoint/2010/main" val="193088118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a:extLst>
              <a:ext uri="{FF2B5EF4-FFF2-40B4-BE49-F238E27FC236}">
                <a16:creationId xmlns:a16="http://schemas.microsoft.com/office/drawing/2014/main" id="{A6414155-E994-4E9C-A365-161EDCA60209}"/>
              </a:ext>
            </a:extLst>
          </p:cNvPr>
          <p:cNvSpPr>
            <a:spLocks noChangeArrowheads="1"/>
          </p:cNvSpPr>
          <p:nvPr/>
        </p:nvSpPr>
        <p:spPr bwMode="auto">
          <a:xfrm>
            <a:off x="3082841" y="605049"/>
            <a:ext cx="5808496" cy="42127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51435" tIns="25718" rIns="51435" bIns="25718" anchor="ctr">
            <a:spAutoFit/>
          </a:bodyPr>
          <a:lstStyle>
            <a:lvl1pPr defTabSz="685800">
              <a:spcBef>
                <a:spcPct val="20000"/>
              </a:spcBef>
              <a:buChar char="•"/>
              <a:defRPr sz="3200">
                <a:solidFill>
                  <a:schemeClr val="tx1"/>
                </a:solidFill>
                <a:latin typeface="Arial" panose="020B0604020202020204" pitchFamily="34" charset="0"/>
              </a:defRPr>
            </a:lvl1pPr>
            <a:lvl2pPr marL="742950" indent="-285750" defTabSz="685800">
              <a:spcBef>
                <a:spcPct val="20000"/>
              </a:spcBef>
              <a:buChar char="–"/>
              <a:defRPr sz="2800">
                <a:solidFill>
                  <a:schemeClr val="tx1"/>
                </a:solidFill>
                <a:latin typeface="Arial" panose="020B0604020202020204" pitchFamily="34" charset="0"/>
              </a:defRPr>
            </a:lvl2pPr>
            <a:lvl3pPr marL="1143000" indent="-228600" defTabSz="685800">
              <a:spcBef>
                <a:spcPct val="20000"/>
              </a:spcBef>
              <a:buChar char="•"/>
              <a:defRPr sz="2400">
                <a:solidFill>
                  <a:schemeClr val="tx1"/>
                </a:solidFill>
                <a:latin typeface="Arial" panose="020B0604020202020204" pitchFamily="34" charset="0"/>
              </a:defRPr>
            </a:lvl3pPr>
            <a:lvl4pPr marL="1600200" indent="-228600" defTabSz="685800">
              <a:spcBef>
                <a:spcPct val="20000"/>
              </a:spcBef>
              <a:buChar char="–"/>
              <a:defRPr sz="2000">
                <a:solidFill>
                  <a:schemeClr val="tx1"/>
                </a:solidFill>
                <a:latin typeface="Arial" panose="020B0604020202020204" pitchFamily="34" charset="0"/>
              </a:defRPr>
            </a:lvl4pPr>
            <a:lvl5pPr marL="2057400" indent="-228600" defTabSz="685800">
              <a:spcBef>
                <a:spcPct val="20000"/>
              </a:spcBef>
              <a:buChar char="»"/>
              <a:defRPr sz="2000">
                <a:solidFill>
                  <a:schemeClr val="tx1"/>
                </a:solidFill>
                <a:latin typeface="Arial" panose="020B0604020202020204" pitchFamily="34" charset="0"/>
              </a:defRPr>
            </a:lvl5pPr>
            <a:lvl6pPr marL="2514600" indent="-228600" defTabSz="6858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defTabSz="6858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defTabSz="6858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defTabSz="685800" eaLnBrk="0" fontAlgn="base" hangingPunct="0">
              <a:spcBef>
                <a:spcPct val="20000"/>
              </a:spcBef>
              <a:spcAft>
                <a:spcPct val="0"/>
              </a:spcAft>
              <a:buChar char="»"/>
              <a:defRPr sz="2000">
                <a:solidFill>
                  <a:schemeClr val="tx1"/>
                </a:solidFill>
                <a:latin typeface="Arial" panose="020B0604020202020204" pitchFamily="34" charset="0"/>
              </a:defRPr>
            </a:lvl9pPr>
          </a:lstStyle>
          <a:p>
            <a:pPr marL="0" marR="0" lvl="0" indent="0" algn="l" defTabSz="685800" rtl="0" eaLnBrk="1" fontAlgn="auto" latinLnBrk="0" hangingPunct="1">
              <a:lnSpc>
                <a:spcPct val="100000"/>
              </a:lnSpc>
              <a:spcBef>
                <a:spcPct val="0"/>
              </a:spcBef>
              <a:spcAft>
                <a:spcPts val="0"/>
              </a:spcAft>
              <a:buClrTx/>
              <a:buSzTx/>
              <a:buFontTx/>
              <a:buNone/>
              <a:tabLst/>
              <a:defRPr/>
            </a:pPr>
            <a:r>
              <a:rPr kumimoji="0" lang="en-US" altLang="en-US" sz="2400" b="0" i="0" u="none" strike="noStrike" kern="1200" cap="none" spc="0" normalizeH="0" baseline="0" noProof="0" dirty="0">
                <a:ln>
                  <a:noFill/>
                </a:ln>
                <a:solidFill>
                  <a:prstClr val="black"/>
                </a:solidFill>
                <a:effectLst/>
                <a:uLnTx/>
                <a:uFillTx/>
                <a:latin typeface="Arial" panose="020B0604020202020204" pitchFamily="34" charset="0"/>
                <a:ea typeface="Times New Roman" panose="02020603050405020304" pitchFamily="18" charset="0"/>
                <a:cs typeface="Arial" panose="020B0604020202020204" pitchFamily="34" charset="0"/>
              </a:rPr>
              <a:t>Assignment 8: Approximate the integral</a:t>
            </a:r>
          </a:p>
        </p:txBody>
      </p:sp>
      <p:graphicFrame>
        <p:nvGraphicFramePr>
          <p:cNvPr id="48131" name="Object 2">
            <a:extLst>
              <a:ext uri="{FF2B5EF4-FFF2-40B4-BE49-F238E27FC236}">
                <a16:creationId xmlns:a16="http://schemas.microsoft.com/office/drawing/2014/main" id="{3C19855D-16A3-464F-ACF6-FC86F3BD5715}"/>
              </a:ext>
            </a:extLst>
          </p:cNvPr>
          <p:cNvGraphicFramePr>
            <a:graphicFrameLocks noChangeAspect="1"/>
          </p:cNvGraphicFramePr>
          <p:nvPr/>
        </p:nvGraphicFramePr>
        <p:xfrm>
          <a:off x="4302751" y="1284496"/>
          <a:ext cx="2082996" cy="989472"/>
        </p:xfrm>
        <a:graphic>
          <a:graphicData uri="http://schemas.openxmlformats.org/presentationml/2006/ole">
            <mc:AlternateContent xmlns:mc="http://schemas.openxmlformats.org/markup-compatibility/2006">
              <mc:Choice xmlns:v="urn:schemas-microsoft-com:vml" Requires="v">
                <p:oleObj name="Equation" r:id="rId2" imgW="990170" imgH="469696" progId="Equation.3">
                  <p:embed/>
                </p:oleObj>
              </mc:Choice>
              <mc:Fallback>
                <p:oleObj name="Equation" r:id="rId2" imgW="990170" imgH="469696" progId="Equation.3">
                  <p:embed/>
                  <p:pic>
                    <p:nvPicPr>
                      <p:cNvPr id="48131" name="Object 2">
                        <a:extLst>
                          <a:ext uri="{FF2B5EF4-FFF2-40B4-BE49-F238E27FC236}">
                            <a16:creationId xmlns:a16="http://schemas.microsoft.com/office/drawing/2014/main" id="{3C19855D-16A3-464F-ACF6-FC86F3BD571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302751" y="1284496"/>
                        <a:ext cx="2082996" cy="989472"/>
                      </a:xfrm>
                      <a:prstGeom prst="rect">
                        <a:avLst/>
                      </a:prstGeom>
                      <a:noFill/>
                      <a:ln>
                        <a:noFill/>
                      </a:ln>
                    </p:spPr>
                  </p:pic>
                </p:oleObj>
              </mc:Fallback>
            </mc:AlternateContent>
          </a:graphicData>
        </a:graphic>
      </p:graphicFrame>
      <p:sp>
        <p:nvSpPr>
          <p:cNvPr id="48132" name="TextBox 1">
            <a:extLst>
              <a:ext uri="{FF2B5EF4-FFF2-40B4-BE49-F238E27FC236}">
                <a16:creationId xmlns:a16="http://schemas.microsoft.com/office/drawing/2014/main" id="{6B09BBF9-43B3-40CB-8118-F4E7E3B9C222}"/>
              </a:ext>
            </a:extLst>
          </p:cNvPr>
          <p:cNvSpPr txBox="1">
            <a:spLocks noChangeArrowheads="1"/>
          </p:cNvSpPr>
          <p:nvPr/>
        </p:nvSpPr>
        <p:spPr bwMode="auto">
          <a:xfrm>
            <a:off x="519363" y="2490036"/>
            <a:ext cx="11153273" cy="15696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altLang="en-US" sz="2400" b="0" i="0" u="none" strike="noStrike" kern="1200" cap="none" spc="0" normalizeH="0" baseline="0" noProof="0" dirty="0">
                <a:ln>
                  <a:noFill/>
                </a:ln>
                <a:solidFill>
                  <a:prstClr val="black"/>
                </a:solidFill>
                <a:effectLst/>
                <a:uLnTx/>
                <a:uFillTx/>
                <a:latin typeface="Arial" panose="020B0604020202020204" pitchFamily="34" charset="0"/>
                <a:ea typeface="Times New Roman" panose="02020603050405020304" pitchFamily="18" charset="0"/>
                <a:cs typeface="Arial" panose="020B0604020202020204" pitchFamily="34" charset="0"/>
              </a:rPr>
              <a:t>by composite trapezoid and Simpson’s rules with 3, 5, 7,and 9 points. Report the absolute percent difference from the “exact” value of  -18.79829683678703 in each case.</a:t>
            </a:r>
            <a:r>
              <a:rPr lang="en-US" altLang="en-US" sz="1800" dirty="0"/>
              <a:t> </a:t>
            </a:r>
            <a:r>
              <a:rPr lang="en-US" altLang="en-US" sz="2400" dirty="0"/>
              <a:t>Hand in a copy of command window that shows your script for using the </a:t>
            </a:r>
            <a:r>
              <a:rPr kumimoji="0" lang="en-US" altLang="en-US" sz="2400" b="0" i="0" u="none" strike="noStrike" kern="1200" cap="none" spc="0" normalizeH="0" baseline="0" noProof="0" dirty="0">
                <a:ln>
                  <a:noFill/>
                </a:ln>
                <a:solidFill>
                  <a:prstClr val="black"/>
                </a:solidFill>
                <a:effectLst/>
                <a:uLnTx/>
                <a:uFillTx/>
                <a:latin typeface="Arial" panose="020B0604020202020204" pitchFamily="34" charset="0"/>
                <a:ea typeface="Times New Roman" panose="02020603050405020304" pitchFamily="18" charset="0"/>
                <a:cs typeface="Arial" panose="020B0604020202020204" pitchFamily="34" charset="0"/>
              </a:rPr>
              <a:t>composite trapezoid and Simpson’s rules </a:t>
            </a:r>
            <a:r>
              <a:rPr lang="en-US" altLang="en-US" sz="2400" dirty="0"/>
              <a:t>and the results.</a:t>
            </a:r>
            <a:endParaRPr kumimoji="0" lang="en-US" altLang="en-US" sz="1800" b="0" i="0" u="none" strike="noStrike" kern="1200" cap="none" spc="0" normalizeH="0" baseline="0" noProof="0" dirty="0">
              <a:ln>
                <a:noFill/>
              </a:ln>
              <a:solidFill>
                <a:prstClr val="black"/>
              </a:solidFill>
              <a:effectLst/>
              <a:uLnTx/>
              <a:uFillTx/>
              <a:latin typeface="Arial" panose="020B0604020202020204" pitchFamily="34" charset="0"/>
              <a:ea typeface="Times New Roman" panose="02020603050405020304" pitchFamily="18" charset="0"/>
              <a:cs typeface="Arial" panose="020B0604020202020204"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ChangeArrowheads="1"/>
          </p:cNvSpPr>
          <p:nvPr/>
        </p:nvSpPr>
        <p:spPr bwMode="auto">
          <a:xfrm>
            <a:off x="719328" y="565854"/>
            <a:ext cx="10948416" cy="1200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n-US" altLang="en-US" sz="2400" dirty="0">
                <a:ea typeface="Times New Roman" panose="02020603050405020304" pitchFamily="18" charset="0"/>
                <a:cs typeface="Arial" panose="020B0604020202020204" pitchFamily="34" charset="0"/>
              </a:rPr>
              <a:t>Assignment 9</a:t>
            </a:r>
          </a:p>
          <a:p>
            <a:pPr>
              <a:spcBef>
                <a:spcPct val="0"/>
              </a:spcBef>
              <a:buFontTx/>
              <a:buNone/>
            </a:pPr>
            <a:r>
              <a:rPr lang="en-US" altLang="en-US" sz="2400" dirty="0">
                <a:ea typeface="Times New Roman" panose="02020603050405020304" pitchFamily="18" charset="0"/>
                <a:cs typeface="Arial" panose="020B0604020202020204" pitchFamily="34" charset="0"/>
              </a:rPr>
              <a:t>Find functions for Gauss quadrature with 2, 3, 4 and 5 points on the class web page.  Apply these functions to the integral</a:t>
            </a:r>
          </a:p>
        </p:txBody>
      </p:sp>
      <p:sp>
        <p:nvSpPr>
          <p:cNvPr id="68611" name="Rectangle 3"/>
          <p:cNvSpPr>
            <a:spLocks noChangeArrowheads="1"/>
          </p:cNvSpPr>
          <p:nvPr/>
        </p:nvSpPr>
        <p:spPr bwMode="auto">
          <a:xfrm>
            <a:off x="487680" y="3817848"/>
            <a:ext cx="11265408" cy="1200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n-US" altLang="en-US" sz="2400" dirty="0">
                <a:ea typeface="Times New Roman" panose="02020603050405020304" pitchFamily="18" charset="0"/>
                <a:cs typeface="Arial" panose="020B0604020202020204" pitchFamily="34" charset="0"/>
              </a:rPr>
              <a:t>Take -18.79829683678703 as the exact value. Hand in a copy of the command window where you called the Gauss functions and calculated the absolute percent differences from the exact value 100abs((exact-Gauss)/exact).</a:t>
            </a:r>
          </a:p>
        </p:txBody>
      </p:sp>
      <p:graphicFrame>
        <p:nvGraphicFramePr>
          <p:cNvPr id="68612" name="Object 2"/>
          <p:cNvGraphicFramePr>
            <a:graphicFrameLocks noChangeAspect="1"/>
          </p:cNvGraphicFramePr>
          <p:nvPr/>
        </p:nvGraphicFramePr>
        <p:xfrm>
          <a:off x="4572000" y="1981201"/>
          <a:ext cx="2216150" cy="1052513"/>
        </p:xfrm>
        <a:graphic>
          <a:graphicData uri="http://schemas.openxmlformats.org/presentationml/2006/ole">
            <mc:AlternateContent xmlns:mc="http://schemas.openxmlformats.org/markup-compatibility/2006">
              <mc:Choice xmlns:v="urn:schemas-microsoft-com:vml" Requires="v">
                <p:oleObj name="Equation" r:id="rId2" imgW="990170" imgH="469696" progId="Equation.3">
                  <p:embed/>
                </p:oleObj>
              </mc:Choice>
              <mc:Fallback>
                <p:oleObj name="Equation" r:id="rId2" imgW="990170" imgH="469696" progId="Equation.3">
                  <p:embed/>
                  <p:pic>
                    <p:nvPicPr>
                      <p:cNvPr id="0" nam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72000" y="1981201"/>
                        <a:ext cx="2216150" cy="1052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101610651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1761</TotalTime>
  <Words>1832</Words>
  <Application>Microsoft Office PowerPoint</Application>
  <PresentationFormat>Widescreen</PresentationFormat>
  <Paragraphs>168</Paragraphs>
  <Slides>21</Slides>
  <Notes>0</Notes>
  <HiddenSlides>0</HiddenSlides>
  <MMClips>0</MMClips>
  <ScaleCrop>false</ScaleCrop>
  <HeadingPairs>
    <vt:vector size="8" baseType="variant">
      <vt:variant>
        <vt:lpstr>Fonts Used</vt:lpstr>
      </vt:variant>
      <vt:variant>
        <vt:i4>5</vt:i4>
      </vt:variant>
      <vt:variant>
        <vt:lpstr>Theme</vt:lpstr>
      </vt:variant>
      <vt:variant>
        <vt:i4>2</vt:i4>
      </vt:variant>
      <vt:variant>
        <vt:lpstr>Embedded OLE Servers</vt:lpstr>
      </vt:variant>
      <vt:variant>
        <vt:i4>1</vt:i4>
      </vt:variant>
      <vt:variant>
        <vt:lpstr>Slide Titles</vt:lpstr>
      </vt:variant>
      <vt:variant>
        <vt:i4>21</vt:i4>
      </vt:variant>
    </vt:vector>
  </HeadingPairs>
  <TitlesOfParts>
    <vt:vector size="29" baseType="lpstr">
      <vt:lpstr>Arial</vt:lpstr>
      <vt:lpstr>Calibri</vt:lpstr>
      <vt:lpstr>Calibri Light</vt:lpstr>
      <vt:lpstr>Symbol</vt:lpstr>
      <vt:lpstr>Times New Roman</vt:lpstr>
      <vt:lpstr>Office Theme</vt:lpstr>
      <vt:lpstr>1_Office Theme</vt:lpstr>
      <vt:lpstr>Equation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John H. Miller</dc:creator>
  <cp:lastModifiedBy>Miller, John H</cp:lastModifiedBy>
  <cp:revision>139</cp:revision>
  <cp:lastPrinted>2020-02-20T02:01:00Z</cp:lastPrinted>
  <dcterms:created xsi:type="dcterms:W3CDTF">2016-01-12T19:42:21Z</dcterms:created>
  <dcterms:modified xsi:type="dcterms:W3CDTF">2024-01-14T19:23:22Z</dcterms:modified>
</cp:coreProperties>
</file>