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32" r:id="rId6"/>
    <p:sldMasterId id="2147483744" r:id="rId7"/>
    <p:sldMasterId id="2147483768" r:id="rId8"/>
  </p:sldMasterIdLst>
  <p:sldIdLst>
    <p:sldId id="335" r:id="rId9"/>
    <p:sldId id="336" r:id="rId10"/>
    <p:sldId id="337" r:id="rId11"/>
    <p:sldId id="266" r:id="rId12"/>
    <p:sldId id="307" r:id="rId13"/>
    <p:sldId id="288" r:id="rId14"/>
    <p:sldId id="292" r:id="rId15"/>
    <p:sldId id="433" r:id="rId16"/>
    <p:sldId id="338" r:id="rId17"/>
    <p:sldId id="438" r:id="rId18"/>
    <p:sldId id="344" r:id="rId19"/>
    <p:sldId id="436" r:id="rId20"/>
    <p:sldId id="437" r:id="rId21"/>
    <p:sldId id="295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3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8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03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E70F7-1ABC-4110-BFD6-C6E3F8DAC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59547-B660-4ACF-9060-17270D12B51A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9FFAE-7AE8-44CD-BDCF-59DDC04FC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ED495-E725-4689-95EA-9F53FA9CC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66D94-166B-4ABC-B4E5-BC095887A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37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CE1B3-A01B-4980-B737-CBEF1607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5088C-70B3-4D73-A825-B7F63A26083E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44A01-45DC-4E98-8109-360C63F40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E164D-638E-44C0-A0DF-E31FA919F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27533-D7E0-46FB-B756-6085A3B17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77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10CC8-AD34-436B-A6AB-E740FDE95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696ED-3351-4C4A-BE26-932159525B63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64E24-AD0D-47F6-ADFF-776D5EA36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2D501-04DB-4459-A740-F3B9B8EE3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CFC4B-955C-4A6E-85F2-ECB300488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9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0278F4-C44D-487D-9493-A0C731DC0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22D26-E293-44C6-8185-4FC01C6CDC43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85DD06F-9673-44F6-9582-569AE63C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2B54962-8650-45C4-AB00-86C9E835B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9EA05-3487-4AC4-BAD3-015FAF543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81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56A2A72-D8E9-4DAA-8B2A-4F52ABF3B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A86F7-2239-4330-BADF-04B94712B634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AA43466-C513-40C5-B615-D479AE9C2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AD5BFC5-3C39-44B7-B177-D0AB6A0E8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B07D8-BD1D-408A-B016-DF08A616A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98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26BA735-1F4E-4DEC-B155-C86180E20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7512C-C8A2-4398-BFD3-4C960E295357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FBEDCEE-BAB6-4CCC-9EC6-8A743F263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AC1C3F-ACBC-4686-9B11-86F3F94A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33C72-F3B3-452A-B78A-FFF1C90FB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394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156F239-4656-44B2-9D0F-4C431DA1B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E499F-F5BF-4DF9-B3A6-114B9C698AE3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73AC249-C287-4300-8A86-8FD6725D4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48C8ED-AD01-4DE9-BB46-1A75D2863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D479A-C5B2-4648-8CDE-F52C68FE5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444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03725A-D4D1-4D58-9C71-3E3794A9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328AA-5AC3-4D31-94D5-5886F9730E31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B40593B-5EB5-44C9-A595-C5016E6C6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02BCBF7-CBBA-4219-90A3-C2A8C98A8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95868-CBDD-4521-8826-5E672C1B0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8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99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8F84440-AA26-417E-A265-26E32DE12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6C5C1-E49D-4272-8A0B-24D3056FF735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90129B7-02B0-4904-B96C-5358BEF62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9644A2-F95B-4E01-B0FC-295B68298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D8F49-12AA-45EF-A752-1447B6BD0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33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9DE06-4AD6-4DBC-BDEF-983DD1E7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1E9BB-7194-423F-8C96-11BB1CADA70D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0D093-690D-47FD-A446-3DEF9C0D8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2D897-E5F7-4164-9859-185D08E35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82A8C-51D0-47B6-A675-B225F64AB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07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22B7F-FDAE-4055-9E83-B58372FD3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8CAD8-569D-4A35-8204-481BCFDA7F11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F1D68-10DC-4A78-A042-A4A6CB5BD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2874F-7DB6-4D42-BE04-DF12EAF85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733F-82C0-4FB0-9184-64A453E41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159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A9219-6864-1D84-219B-4436E40EC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CA31C-7E89-4E26-A126-4503C3516B11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32FBC-B7F3-7EFB-BAA9-D31B54EEA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9D973-61E5-76D5-91A4-8D1AAB3F1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515B3-E822-4787-9922-1144A365A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702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ECAD5-CBA2-C986-24D2-2D296E45D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0E424-8A81-4932-BFDD-ECD0638C66D3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338EF-0EA2-99C6-9832-5EE7743D2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66E5C-90E1-C115-65D2-445380E65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051A3-7A25-4D38-9788-07C522B92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50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AB745-FBB8-C7D3-EB0D-AA47F352B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CACB0-EBC3-47FF-A422-ABDC66521036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A50E7-B655-5594-7A69-BC81CDC8B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037C4-4272-108F-4464-77941D536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6AEB5-2CBB-4144-90D7-0F528FD793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710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5E1ED8-9DA0-617C-DD68-85EFA90EF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44FB9-2B0C-4AB8-8790-068ABEFC0C8A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B4B5D72-B2D8-26C5-2FD4-A3BA8F04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E6F5EE-CE04-A4F5-0F7C-352399BFB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D4416-E2C5-4C61-8AD0-B18661E31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5139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8B9275B-097E-9DC8-8FAA-FF4637984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8BAF7-03ED-4EA2-9C66-676C91DBC3F4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A9C5A42-99A2-1CE2-8EF4-3EA5AAFA5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1D44AC8-4962-E49A-F7CA-C4FB3D365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C018-1301-4A67-8C81-6EAABFBEA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533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47F67AD-EB05-5ADA-69E0-80606F271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09CB3-991D-4CB4-ABCC-5115847B8E34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E69441F-4D33-1A6F-D809-FA898E1D8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161B356-0D93-3D2D-DA00-F070FBF78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F0E95-1F0B-4DCD-A647-24070D135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210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B942B9A-6C41-7126-FEBA-319BC785C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CC1E2-5CB0-451E-927A-6CE18368825F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52934AC-0303-7761-5060-A0C9F54D9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FA98F73-FBFD-9434-ED28-DAC1E02E3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B9B1-C580-4931-B035-7135ADC180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8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8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B7320D8-06AA-4159-BC07-84DFC3D9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E72D6-E77A-467D-BEF3-3C6F548AC030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232D707-426D-C599-26F8-0A00D052F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D6EF7F-FB6B-749B-BBA2-C81D3B52E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7AC1A-5764-4E06-BC59-F402BE9FF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522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8B16FF5-4090-BBE7-E24B-69F388AC6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083E-3F70-4526-9491-36F74A8F484A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44407F-ABC2-D338-509A-37683DAE3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750D14-92FA-9233-27FA-8ED785642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DD89B-244A-4FDC-B31B-3589C70E4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141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14EF8-695A-34E7-1CE2-74D1341A4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4A05C-DE7A-4322-BE7F-029B2DE7D8C2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1CD75-C986-8AD3-1CB9-D87A9DEBB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D9264-6A15-3A7C-6C7C-3E16B97B5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40E3E-D37C-4A07-A71B-3247FBB4D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61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64D29-842E-AFFD-0E8A-A2F46307F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752DA-0430-460D-B229-CB8D27FCE61D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1174A-27F8-9205-3F6E-D577E406D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701ED-F1A5-B70C-A024-F6C9A74F3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BEB0A-0375-48A0-9649-EC6BD7FF4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087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32D46-D1CF-B0CC-322D-D42E00783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64769-9D5C-4557-9BBF-F195FD793807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FE274-1FB0-88F0-548F-67A1B0A16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CDEF1-4019-B24A-BE53-61DD263E3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95DBB-E81C-46FF-841C-67D98E77BF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661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F90E-7915-1BC5-7016-4B77C9E25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8607-251C-4115-BA8F-644B729E8F35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4E6C-5289-C79C-0750-8999D09F1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FB0B0-3D47-0A01-77F4-3BE599CB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E15A6-2F5D-464D-B71E-B200B6832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158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1415D-EEE9-745B-E064-A3124BCCE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E34E0-AFFB-40EC-A8CD-E53982388612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D7EE7-B51F-6917-0110-D6E26575E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C634E-B222-EB2C-73FE-5C8181BF4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4CD94-1B2F-4357-B846-5F05778BD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503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EB80AF-C3B7-9BF6-55B3-B5CC3AD14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F2840-F645-4015-8FFF-76F831A1AFBC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A519A4D-10F2-8815-9B7A-39D830004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39D3D6-07DE-1F47-0873-5832A050D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CC1F2-3C93-4CD5-9B73-A8EB12278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834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A65E308-194D-6227-729E-3BB9241B5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F9420-8E37-449E-8155-CBC5C34902C9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AA4776-CDDB-F0ED-F46A-013448DBE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4810C0-5EF1-6F96-4970-B03D5C7B0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25622-6D05-4796-B8E7-2AFAD58F4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060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DC08326-EFF5-8346-07E7-170DEA82D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7D75D-4408-4002-86CF-B604BD28BE7B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91CF042-017B-810F-1BD8-BEB94E6F0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56E12AA-4317-474D-E0DD-11355C43D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4204E-8C8D-42CA-A383-9AAF9FBAB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1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88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47AC012-E249-E764-55A5-2BA12E0D9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8180D-67F6-4DAC-A5E6-10B4BDEF1BB4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EC5B570-AE05-5C05-F958-1689919DB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59A5766-7C9E-5740-1996-346635200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8BE45-8816-4738-A580-3EF8AEEAB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84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3F53153-D9FD-29D2-EDA6-0BAE7AA07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575EA-CDB9-4C02-8B56-6E6184BD5BA2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2DBD65B-86D6-D0FB-35F1-285792B24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D4774E-D1B0-814D-FAE4-D8EFA2D02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D30C6-BFF8-4259-A517-EDDD75F73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370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B87350-D977-521F-98C6-977B56636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EFEFA-4BB2-44F2-AADF-6ED879BDDB59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9D23EB-9756-9372-B498-88FE97A15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DC04B7-2A77-CB53-43A5-B137A21A7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0B88D-5A49-4F54-8B5C-A5419F61A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649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45FB6-BE02-53D0-00B7-E432D325F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3603E-385B-46CA-99B1-4D570FCF2E78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0FE2C-8588-2212-BCB0-55EAE6B7C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4D15F-7156-256A-0479-6647956C3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55453-4000-4F9E-8D7B-B3ACF612BE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666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ABC43-A910-01AB-CAB0-4CF1B452A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E578E-14B0-4F7F-888E-65AB038458D1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0CE9F-FB87-6081-F3E8-60C32C946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F56E-CD80-CFBE-A0E9-1B940CAFF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3675F-5B0F-4680-A4CF-9CB9AFAD6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007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1792C-A238-D168-594E-4FA00464F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21404-22A2-4A5C-A741-34897A7922D4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CA5F5-666D-A6EE-0540-14B936B3A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7ED1C-8248-FF55-DC17-F30EDDED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7774D-39D3-4938-A19B-B18FB714F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8693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56722-995B-6041-5344-82A6A6B7C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60EC3-BD5B-40CF-A200-B8B5DA5BC8D5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9E6A0-D22D-C622-3121-3D4DBF4C6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64B94-CECD-0674-7371-EFC1FD046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EDCE-32EC-4FAB-95DC-92BA6F457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3592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16AA1-D8A9-6BF8-1280-709D58DF1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6B53A-E398-4A79-BDB8-1938C93E2044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152DB-3F31-6A84-92CB-829A8B9D1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94006-AD8A-912A-3618-4DBE27720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07803-68C1-49F2-92E8-990F9C012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7211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D98F2E1-E0D7-C437-E327-66E0DB670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B04A0-447B-4294-BAA5-164B33DD1949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547B537-FC43-8BB4-6D8C-B8EDA1198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465DE8-ADFC-224B-27A7-9535615EE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316A5-F37A-4EE9-8AF6-BE2414F5A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0936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F92E88A-8945-CF7E-7A17-1662ADE4B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350F4-C5C4-4428-97E9-8419DCA1E7F5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D3891E2-7AEC-E4A8-FD1F-AA75317C6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9844A1F-DC72-0940-B137-ACDC468B3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C0B3E-F37A-4F19-9B3D-62D855EE2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3939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F7C1393-8BD4-565B-24DD-014C9065A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C3990-2ED3-45D7-B572-A5A8D21ABA4A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9BFD7E5-1F31-826F-7BB0-6F9EBE700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F82839C-6BEA-EA9D-8CE4-290B37131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33A9B-3E13-4E2D-B6E1-3019E284B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415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3FA14E1-2B81-DA4C-5EA8-F23E1D362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CD9D8-7D67-4180-86FD-D058AE32232B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4983C30-EE20-5E49-EF4E-0B6C84D7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BA8E36-34B4-89A8-2A56-910B38816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C21A7-B9AE-49F6-A969-BF2C9531A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656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05FE3A-5512-4AC3-007E-A133DD108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35CDD-8FBF-4870-8B48-FC4FEE65B0D8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648057-2D43-1E99-FE26-2A8A8121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BDFFBFF-0B9E-227A-6915-ABFF596A7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6E05-BCDD-4A34-B24A-25490C3D0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509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0D77BC-EEE6-924A-4227-E1D1796A0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12063-7B8A-4E40-A225-E9F6892EEAFB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8A4CD5-FBCA-3CEE-FD70-D4311941B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926AD9-1FFC-6A03-E41E-F63A04111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C2A29-63A8-4960-A004-840BAC3ED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0104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30C59-8447-49B8-7EC5-DA090A3B7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FF8A6-DC8C-4DDA-B2D4-8EDAD92DE0B9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9349E-0ACE-ABE2-1BDA-8BDEA88FA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70255-9A75-7C9E-A572-B8C7EEB19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6A0A5-8896-4A65-AA30-A9F8115F8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2545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C5C11-60B3-4F39-22E3-A66A9122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C2BFA-E040-44A8-92B9-B6F9D455E7D5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CC23E-7494-05DE-3235-6E1E6D147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69487-DB06-023E-C092-BD4AB822B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02B6A-B418-4535-973E-FD08E9FBB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7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623A4-7AFE-892E-0126-669CB6C6A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8BC2E-63D1-41C7-BD26-C1AD415ED090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256E2-90C5-9DF5-5253-2EC1FF272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8B2BD-A049-482D-DD58-E921170B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8CD1D-0EA9-4CED-A0B9-EE5622B9FC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161097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92FAF-9804-D1C2-8B0D-DAB91C6E1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CD78B-CE29-4646-B477-E5359E569E30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5DC34-256A-A820-67D8-954243333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35664-FFCC-8BEA-1584-CE2F22BCD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3F3E0-B5E2-43CF-91AE-5192BDBB4B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11996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F560E-E8BA-679E-558E-32096A866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4A194-83D1-4363-A134-9127A276034A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7875C-EB62-FAAE-78D2-D7FF6B3E1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A4C52-31A4-CEC8-972E-64002BC36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BB5BE-FDC6-4A18-871C-EA7CA6BA8F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233002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C5FBAA-3CC5-FF0F-49D4-1EEE24153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DA839-6B65-4E49-9767-B4D05C0F6E34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A19FE3C-4B32-F4E2-9A7D-3824DD3F3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35DCB3-71A6-C0F6-105F-348CDF0D8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1111A-2513-4B9D-BD12-EC10574D42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2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5806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5962334-08CA-FC09-EB87-5D5B5A3A5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48B51-8E25-4664-842E-4E9DB5BFFE8B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BD24564-67EF-15DE-EF16-90DA34E5B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3D21071-29E4-2A93-063C-C7F8A46D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492AA-168F-4A3C-8DB1-BD8BBA04D4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423025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1A2501A-EEC0-4E9E-C2EB-BFC938D19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A2C7B-5DD6-47A9-8B8F-FA670390227B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F3C6C64-FB6E-9CEB-6FD9-541AEB46F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310CBD8-7569-C3C2-D8DA-D704B1CE6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1F947-8782-45CB-AB0A-949E29F07C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72628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AAE29BD-B15E-9C02-CD06-C1B9A470D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83674-C372-4813-8E37-8FD26E590D43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75CD25F-01A3-FB34-6FB6-CEBA01FF7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2739B56-2754-46D9-1FF9-F4A344705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82D1-8921-40A4-B691-6BCDA05321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53769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1B2C141-A9B8-E78A-7E7E-2E9FC4510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77440-70EF-4105-B3D3-F37AAFD055F9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A0B8F9-B3FB-723B-9436-08675E3D4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4844190-D174-3997-5920-EE2D7C69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B7E6F-1DE1-4B60-91F0-AB362D71D2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84064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7E61D6-13FD-E3E7-4B38-AE60C3D2B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7AAFC-24CE-4D06-86B9-7E1867610782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3B1832-1CDB-2BE2-1081-7DEA97F65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079C967-0B7F-7E11-5A6B-E622D9516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14802-EFC9-47EE-A000-96F4A2DA63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17579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FAEA1-1578-FA90-39CC-F8C831703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6D1C0-6057-4847-BC51-45AB489FA381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6F36B-51BC-AA24-4948-2F4179582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EAA6B-66B6-476F-928C-3E6888E21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1A81D-B893-4CD1-A13D-F1DEB647E2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80642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36D4A-8205-9430-3F85-0FAF480EC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A3F6D-4B69-4482-BD24-57E41831C68B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D5A5C-C977-94F9-B7C7-59DD93ECC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A2F66-5552-1CAF-3B5D-CD947CC7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7FB7-3835-449D-A2F0-F9B10FEA0F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49194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7E6A6-5899-3CCD-DEE2-2F26C3D67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A59FF-9209-4F8A-89CE-FCE73994DCE7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1966D-5895-45AA-D3AC-A1EBE6D25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2AEFC-03A9-6C3C-B973-351431855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54616-5CC7-4F1F-A524-B866190818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05401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17F7A-E27E-6493-CF94-9B0395C4A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126A8-607E-4143-A247-FE8225A3976B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3FC19-5C39-23AA-EEFA-3B96FEAB8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6D2CF-020B-F0AA-EBA2-755E5EDCC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EEA1E-6EFD-4650-AE7F-2F738F57DA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21561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B870C-911E-56A5-E023-66C70B3DB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A83E-43F2-4A5B-90FC-66F4F3962D78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04F1-8147-BA1C-A9FC-3FD870E97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E90B7-F9DE-3658-78FF-2CA198F52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93B6A-4BC4-45B2-A8B9-5A1D9900E2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532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4939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01961C-D2FD-EF2B-7B5F-C943A10F6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01571-DB15-42F6-95FD-E5FA7FCFE7FA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FF934FD-8DDD-91B5-B92A-C069C7C4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51AFA0-B7DD-789F-34EB-8A79E9241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61684-209E-4FC5-B2DF-4ED5083F48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095226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79A94EF-0E04-4928-0F0C-D285CFD0E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276A4-2E54-45D5-9A8C-B76AEFFCB3B6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199E1E-DFE4-0B49-2FE8-2878D761C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F5A5A1E-6DE0-F099-23C4-FCEDFC20E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8A2CB-C502-4D7C-8BAA-E31AD21532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19399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54B1D03-A0CD-B57C-A73C-46BBD869E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12095-2D4C-4AB7-8C5F-04D4D4CA1F11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CF83F33-7123-3C24-F3C1-7E13638E9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D2B5BAE-4473-4493-15F2-06777B5F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1130C-88E5-429C-9885-591BB1FDE6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36246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4CB7695-244E-B13E-A4A0-2FDB7C34B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588F3-CF89-40FA-8DC3-AB88A0CFDFA6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99F9DBC-E1C5-5CF2-8938-504A8E8C2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142F068-277F-D28B-6717-3E27860E6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049A9-A993-448E-A72D-D9EB36C8E7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588273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9CA54A7-5233-7E78-C438-57FC65D5B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343D8-6CE9-4774-ADB6-A320280DE50F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929729-ED5D-F85A-870B-98AEE0369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F85B5CD-B147-4362-6513-C43BC2B5C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EC5FE-8444-4A92-970B-177BF669AC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768854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351BA69-4A7B-E851-9DD2-5074FB625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7E43F-5993-48B9-9AF8-FA9A68EE1FA6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4EDADF2-A8CC-1A3B-51DE-060B5BC78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063734-7C8C-C43D-1D79-C3B8D1DB2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D7097-78A9-4197-B882-8F5CB6E020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16599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8287D-BB1E-B934-5ACC-F8B25893F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EFA7A-3C02-48DA-B6DD-2C48FA291F0A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FCFCD-F5B2-A324-95C1-B82697EAC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0BA90-A0D1-9034-C748-4B33ADFF7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D3302-138F-4791-931B-D4E25E68C5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926670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803EF-3075-E727-81A1-92E220F92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EAEA7-8B81-40F3-81B3-550736418C47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26659-BFC6-519F-A408-431CD3A62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B58BA-BC65-F12A-83F4-9BDD9E783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12810-AADB-4C1B-AF11-110A9FD9F9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8536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E19CE-7A50-CB8E-C782-7724E47C4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00614-BD0B-4CAD-85B1-D17540279154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3FEA8-78DA-A0E2-086C-857F82560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F535A-058F-1B38-3D58-35EA415A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E632D-AF6A-4C01-873B-D799D3AE4B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3152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99CB0-B476-AFB7-0A50-1AB9F29FD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78E35-7314-4C41-8152-BA16FC533827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C3865-2FEE-DB9D-470E-018C92F1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305F5-07DE-8E6E-8BD2-F51E53386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F514D-7ACD-4B13-8400-51B5B65048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17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8178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26CB4-297C-6EC0-121E-8AF91A3A3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9BEDC-3DBB-4E78-88F0-A9F376829948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F9BAB-33F6-9B5A-555E-B9818BA17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82311-F770-66AD-EF55-8AAE3063A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37B31-5282-4686-90D1-9F2EE1FF62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40374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FE8300F-3194-FA46-2C71-0CF090E27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26B7C-4D58-4561-9128-C14B07BD51CA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8BD46BE-175E-44D4-16E2-CFB523673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6DC01E9-D20F-D88A-85E2-C745B02E3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4125D-2DEF-4E7E-9C7B-87982230BB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30752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AB56229-F168-8FF3-153C-4D7054A92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52C06-F4D5-491C-9974-B1E6B67BE0AD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752586E-8140-8267-C2DD-D2AD2E82E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7C7DD6-2BEE-BC19-5344-E900CE1E4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3F916-23DC-4D19-A13C-115FEDF867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157486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41A5438-9705-328C-0FBA-819E4FB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D9566-C252-4BDD-AD72-6642156C930D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96014F2-C983-9E74-5E69-AE0E6D1C1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E7728FB-51D4-3346-7401-A58EB9F9E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E01C8-87EB-4BA2-915C-877877DE8F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401649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C80F9BD-DA7C-B390-A1E9-5A4F5B02D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9FB1F-EAD8-493E-AECD-5496F6F12168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4490ED9-84F8-9496-8DDB-1B4A0AD6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B96D582-A73F-FA26-4497-F8860D1A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CD5D2-6881-4C18-90A0-CF7A7F3BE7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087242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B7F4AC-01BE-71D1-9C78-FFE3F975D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CD3F6-A4CA-4430-AA14-A8397EBEDE76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2835651-7A0D-90D6-90CF-658B95121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F90B57B-F164-01A0-DAD9-B30A8B080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88248-E249-4621-A6D3-2E85E81793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28746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DA26E0-4F2E-7A6B-3ED2-F89A95CA8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6A5A6-AB8E-4654-97B0-5ED5E11CEDD6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F194C20-2EA9-86A8-D232-E6564F4A6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85B45E-1E26-5374-848A-927AD57F8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A9A63-563C-4FB7-B94F-B60A705E1C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724422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80CC8-36F7-855C-438D-0412BE97B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6579C-A887-404D-A698-6E2241EBA335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CA6D2-5B9A-F4E3-894E-E9E317688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66AB0-E690-E554-7CFE-4EAED7DA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0A4B5-371D-484E-A45B-CD314B185C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12521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AA590-E756-D74C-F91C-E49567F5A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F6229-45EC-4FCB-B516-790A4C8D916B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41AB6-298E-6B50-A5E9-3FE8C4A65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BDC41-5CFF-C8BA-077B-52D1F21BA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2464A-44A7-4C66-96A6-7D63FF13EA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6228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6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58878-709B-4316-A710-5270515E805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9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6881306-EC21-4E37-942C-D5B61C09EC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05BBEBA-BB99-4FF4-994A-6C1BF21CD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03795-5B21-4004-A6F6-99C233C653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3196522-6C44-4A57-9B64-9C1EE8BDA4F9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338FC-A5E5-46BA-A17B-7BC0039BD6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388BC-3C18-40DC-95CE-172CC5F66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6B01710-916D-4080-80A5-8789A5540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66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E991E7A-C6D3-9B07-4276-5552AA4281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F18ABA2-7D08-A770-2827-A0C2E068DD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76C33-796C-4520-92AC-DDDE27115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121E9C6-B352-4B00-9D7B-CB963DA04639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36E9C-9842-464F-7FA4-1B394AAEA8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92E78-01C7-E467-134A-AE022CF92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142CB7-A494-4271-A8D3-424DE977E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2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50AF53A-1934-BA28-C71A-6CCDAEC00F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4B8D85A-9154-9DA9-6134-E8D661047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F5C8C-ADA2-0441-BF65-C44E3DE540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09E441-60DC-4994-9903-830583750E55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B7B72-8F9E-001D-E5EB-DEF5D4D059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15C5F-EA5F-A79E-BF45-1335629623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DF1A946-D8DF-44AC-B7A8-8E8FD3617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0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81D3B0F-FB11-E864-00B8-2A24EF0C41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B5F676B-4465-B5AD-9715-93880F54AB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CFDB3-00BD-22E6-9B92-7AB193A138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1764C3E-64B0-4E2F-A446-6C5E2EB2055D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A6876-47C4-DFFE-A176-F641472A1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5F598-26AD-45B1-893E-B7BA0A5F75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46E8F7F-256E-4CB1-AA8B-EBDDE287B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9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FD133354-DC39-A01A-963E-66B77BDF9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B3915850-E0BE-22E6-0CCC-BC1D8F8CD0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E7A15-5A92-3190-10BB-8E6FCFDBE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3CEC65-F73C-429E-B2D6-226BFDD31957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0635E-A15E-B5E8-98ED-39CEAE53D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34DC4-8DFC-1FAC-136A-A75FF176F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58BC3E9-8B5C-4B9C-B090-963C54C31E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568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5BC284A7-B134-ED89-2F4E-3E139463E2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08338C76-A098-F80D-1D7F-8C5D9E356E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D589C-3DA1-96DE-A76C-C88F4B550A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E50625D-AA7E-4A77-9FEB-C944DB65B0A0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D48DA-2BBF-EF95-3B90-50B881CBC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A007D-B539-7C0B-68F7-26841DCAA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0A81961-BE5C-4C38-AA55-4EC2B0505C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957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3ECF1C5-45E1-08CE-75AD-52A32FB2D7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438B04F-A508-8C8C-F32A-D778F84904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01459-68D7-8EF9-7090-381B75FAD5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E07D84-A418-4669-9FB9-B20F8716EABD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0D613-56D1-74A5-8385-EDBE6D210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DFD52-38CE-9A51-1E28-FF4B08EF8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86DD7E7-FAA6-4D93-A5BD-DF885AB517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66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4413AD0-0103-4F25-BB9E-7E7147C9814F}"/>
              </a:ext>
            </a:extLst>
          </p:cNvPr>
          <p:cNvSpPr txBox="1"/>
          <p:nvPr/>
        </p:nvSpPr>
        <p:spPr>
          <a:xfrm>
            <a:off x="683490" y="1098453"/>
            <a:ext cx="1082501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Review for Quiz 1 Jan 22, 2025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lectures L1 and L4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assignments 1 and 4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text chapters 1 and 3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topics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line-by-line analysis of runtime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induction on integers for sums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evaluating sums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informal proof of Theta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formal proof of Big O and Big omega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800" dirty="0"/>
              <a:t>		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proof of little o and little omega by taking limits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353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>
            <a:extLst>
              <a:ext uri="{FF2B5EF4-FFF2-40B4-BE49-F238E27FC236}">
                <a16:creationId xmlns:a16="http://schemas.microsoft.com/office/drawing/2014/main" id="{F0723591-AED1-93EA-33E4-08076C35B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74638"/>
            <a:ext cx="8656638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</a:rPr>
              <a:t>Little o notation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</a:rPr>
              <a:t>f(n) = o(g(n)) means f(n) is a member of a set of functions 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</a:rPr>
              <a:t>such that for </a:t>
            </a:r>
            <a:r>
              <a:rPr lang="en-US" altLang="en-US" sz="2400" b="1">
                <a:solidFill>
                  <a:prstClr val="black"/>
                </a:solidFill>
                <a:latin typeface="Arial" panose="020B0604020202020204" pitchFamily="34" charset="0"/>
              </a:rPr>
              <a:t>any</a:t>
            </a: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</a:rPr>
              <a:t> c &gt; 0 (no matter how small) 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</a:rPr>
              <a:t>0 </a:t>
            </a:r>
            <a:r>
              <a:rPr lang="en-US" altLang="en-US" sz="2400" u="sng">
                <a:solidFill>
                  <a:prstClr val="black"/>
                </a:solidFill>
                <a:latin typeface="Arial" panose="020B0604020202020204" pitchFamily="34" charset="0"/>
              </a:rPr>
              <a:t>&lt;</a:t>
            </a: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</a:rPr>
              <a:t> f(n) &lt; cg(n) all n </a:t>
            </a:r>
            <a:r>
              <a:rPr lang="en-US" altLang="en-US" sz="2400" u="sng">
                <a:solidFill>
                  <a:prstClr val="black"/>
                </a:solidFill>
                <a:latin typeface="Arial" panose="020B0604020202020204" pitchFamily="34" charset="0"/>
              </a:rPr>
              <a:t>&gt;</a:t>
            </a: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</a:rPr>
              <a:t> n</a:t>
            </a:r>
            <a:r>
              <a:rPr lang="en-US" altLang="en-US" sz="2400" baseline="-25000">
                <a:solidFill>
                  <a:prstClr val="black"/>
                </a:solidFill>
                <a:latin typeface="Arial" panose="020B0604020202020204" pitchFamily="34" charset="0"/>
              </a:rPr>
              <a:t>0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</a:rPr>
              <a:t>Can only be true if f(n) is insignificant relative to g(n) at large n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</a:rPr>
              <a:t>Equivalent to	limit f(n)/g(n) = 0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</a:rPr>
              <a:t>		n </a:t>
            </a: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→∞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g(n) is strictly an asymptotic upper bound on f(n) 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Asymptotic equality (within a constant) of f(n) and g(n) is 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excluded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2n = o(n</a:t>
            </a:r>
            <a:r>
              <a:rPr lang="en-US" altLang="en-US" sz="2400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		2n</a:t>
            </a:r>
            <a:r>
              <a:rPr lang="en-US" altLang="en-US" sz="2400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not o(n</a:t>
            </a:r>
            <a:r>
              <a:rPr lang="en-US" altLang="en-US" sz="2400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(see text p 50)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>
            <a:extLst>
              <a:ext uri="{FF2B5EF4-FFF2-40B4-BE49-F238E27FC236}">
                <a16:creationId xmlns:a16="http://schemas.microsoft.com/office/drawing/2014/main" id="{8047D85B-BAF0-8915-7A11-E3D3AB5FE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57201"/>
            <a:ext cx="8656638" cy="526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black"/>
                </a:solidFill>
              </a:rPr>
              <a:t>Little omega notation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black"/>
                </a:solidFill>
              </a:rPr>
              <a:t>f(n) = </a:t>
            </a:r>
            <a:r>
              <a:rPr lang="en-US" altLang="en-US" sz="2400">
                <a:solidFill>
                  <a:prstClr val="black"/>
                </a:solidFill>
                <a:latin typeface="Symbol" panose="05050102010706020507" pitchFamily="18" charset="2"/>
              </a:rPr>
              <a:t>w</a:t>
            </a:r>
            <a:r>
              <a:rPr lang="en-US" altLang="en-US" sz="2400">
                <a:solidFill>
                  <a:prstClr val="black"/>
                </a:solidFill>
              </a:rPr>
              <a:t>(g(n)) means f(n) is a member of a set of functions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black"/>
                </a:solidFill>
              </a:rPr>
              <a:t>such that for </a:t>
            </a:r>
            <a:r>
              <a:rPr lang="en-US" altLang="en-US" sz="2400" b="1">
                <a:solidFill>
                  <a:prstClr val="black"/>
                </a:solidFill>
              </a:rPr>
              <a:t>any</a:t>
            </a:r>
            <a:r>
              <a:rPr lang="en-US" altLang="en-US" sz="2400">
                <a:solidFill>
                  <a:prstClr val="black"/>
                </a:solidFill>
              </a:rPr>
              <a:t> c &gt; 0 (no matter how large)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black"/>
                </a:solidFill>
              </a:rPr>
              <a:t>0 </a:t>
            </a:r>
            <a:r>
              <a:rPr lang="en-US" altLang="en-US" sz="2400" u="sng">
                <a:solidFill>
                  <a:prstClr val="black"/>
                </a:solidFill>
              </a:rPr>
              <a:t>&lt;</a:t>
            </a:r>
            <a:r>
              <a:rPr lang="en-US" altLang="en-US" sz="2400">
                <a:solidFill>
                  <a:prstClr val="black"/>
                </a:solidFill>
              </a:rPr>
              <a:t> cg(n) &lt; f(n) all n </a:t>
            </a:r>
            <a:r>
              <a:rPr lang="en-US" altLang="en-US" sz="2400" u="sng">
                <a:solidFill>
                  <a:prstClr val="black"/>
                </a:solidFill>
              </a:rPr>
              <a:t>&gt;</a:t>
            </a:r>
            <a:r>
              <a:rPr lang="en-US" altLang="en-US" sz="2400">
                <a:solidFill>
                  <a:prstClr val="black"/>
                </a:solidFill>
              </a:rPr>
              <a:t> n</a:t>
            </a:r>
            <a:r>
              <a:rPr lang="en-US" altLang="en-US" sz="2400" baseline="-25000">
                <a:solidFill>
                  <a:prstClr val="black"/>
                </a:solidFill>
              </a:rPr>
              <a:t>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black"/>
                </a:solidFill>
              </a:rPr>
              <a:t>Can only be true if g(n) is insignificant relative to f(n) at large 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black"/>
                </a:solidFill>
              </a:rPr>
              <a:t>Equivalent to	limit g(n)/f(n) = 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black"/>
                </a:solidFill>
              </a:rPr>
              <a:t>		n </a:t>
            </a:r>
            <a:r>
              <a:rPr lang="en-US" altLang="en-US" sz="2400">
                <a:solidFill>
                  <a:prstClr val="black"/>
                </a:solidFill>
                <a:cs typeface="Arial" panose="020B0604020202020204" pitchFamily="34" charset="0"/>
              </a:rPr>
              <a:t>→∞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black"/>
                </a:solidFill>
                <a:cs typeface="Arial" panose="020B0604020202020204" pitchFamily="34" charset="0"/>
              </a:rPr>
              <a:t>g(n) is strictly an asymptotic lower bound on f(n)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black"/>
                </a:solidFill>
                <a:cs typeface="Arial" panose="020B0604020202020204" pitchFamily="34" charset="0"/>
              </a:rPr>
              <a:t>Asymptotic equality of f(n) and g(n) is excluded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black"/>
                </a:solidFill>
                <a:cs typeface="Arial" panose="020B0604020202020204" pitchFamily="34" charset="0"/>
              </a:rPr>
              <a:t>n</a:t>
            </a:r>
            <a:r>
              <a:rPr lang="en-US" altLang="en-US" sz="2400" baseline="3000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>
                <a:solidFill>
                  <a:prstClr val="black"/>
                </a:solidFill>
                <a:cs typeface="Arial" panose="020B0604020202020204" pitchFamily="34" charset="0"/>
              </a:rPr>
              <a:t>/2 = </a:t>
            </a:r>
            <a:r>
              <a:rPr lang="en-US" altLang="en-US" sz="2400">
                <a:solidFill>
                  <a:prstClr val="black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w</a:t>
            </a:r>
            <a:r>
              <a:rPr lang="en-US" altLang="en-US" sz="2400">
                <a:solidFill>
                  <a:prstClr val="black"/>
                </a:solidFill>
                <a:cs typeface="Arial" panose="020B0604020202020204" pitchFamily="34" charset="0"/>
              </a:rPr>
              <a:t>(n)		n</a:t>
            </a:r>
            <a:r>
              <a:rPr lang="en-US" altLang="en-US" sz="2400" baseline="3000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>
                <a:solidFill>
                  <a:prstClr val="black"/>
                </a:solidFill>
                <a:cs typeface="Arial" panose="020B0604020202020204" pitchFamily="34" charset="0"/>
              </a:rPr>
              <a:t>/2 is not </a:t>
            </a:r>
            <a:r>
              <a:rPr lang="en-US" altLang="en-US" sz="2400">
                <a:solidFill>
                  <a:prstClr val="black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w</a:t>
            </a:r>
            <a:r>
              <a:rPr lang="en-US" altLang="en-US" sz="2400">
                <a:solidFill>
                  <a:prstClr val="black"/>
                </a:solidFill>
                <a:cs typeface="Arial" panose="020B0604020202020204" pitchFamily="34" charset="0"/>
              </a:rPr>
              <a:t>(n</a:t>
            </a:r>
            <a:r>
              <a:rPr lang="en-US" altLang="en-US" sz="2400" baseline="3000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>
                <a:solidFill>
                  <a:prstClr val="black"/>
                </a:solidFill>
                <a:cs typeface="Arial" panose="020B0604020202020204" pitchFamily="34" charset="0"/>
              </a:rPr>
              <a:t>) text p51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>
            <a:extLst>
              <a:ext uri="{FF2B5EF4-FFF2-40B4-BE49-F238E27FC236}">
                <a16:creationId xmlns:a16="http://schemas.microsoft.com/office/drawing/2014/main" id="{4E732D98-5441-B71F-8B7F-EA6436662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133601"/>
            <a:ext cx="3701654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</a:rPr>
              <a:t>Prove that 2</a:t>
            </a:r>
            <a:r>
              <a:rPr lang="en-US" altLang="en-US" sz="2800" baseline="30000" dirty="0">
                <a:solidFill>
                  <a:srgbClr val="000000"/>
                </a:solidFill>
              </a:rPr>
              <a:t>n</a:t>
            </a:r>
            <a:r>
              <a:rPr lang="en-US" altLang="en-US" sz="2800" dirty="0">
                <a:solidFill>
                  <a:srgbClr val="000000"/>
                </a:solidFill>
              </a:rPr>
              <a:t> = </a:t>
            </a:r>
            <a:r>
              <a:rPr lang="en-US" altLang="en-US" sz="2800" dirty="0">
                <a:solidFill>
                  <a:srgbClr val="000000"/>
                </a:solidFill>
                <a:latin typeface="Symbol" panose="05050102010706020507" pitchFamily="18" charset="2"/>
              </a:rPr>
              <a:t>w</a:t>
            </a:r>
            <a:r>
              <a:rPr lang="en-US" altLang="en-US" sz="2800" dirty="0">
                <a:solidFill>
                  <a:srgbClr val="000000"/>
                </a:solidFill>
              </a:rPr>
              <a:t>(2</a:t>
            </a:r>
            <a:r>
              <a:rPr lang="en-US" altLang="en-US" sz="280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n/2</a:t>
            </a:r>
            <a:r>
              <a:rPr lang="en-US" altLang="en-US" sz="2800" dirty="0">
                <a:solidFill>
                  <a:srgbClr val="000000"/>
                </a:solidFill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</a:rPr>
              <a:t>What is f(n)?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</a:rPr>
              <a:t>What is g(n)?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</a:rPr>
              <a:t>What is limit g(n)/f(n)?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</a:rPr>
              <a:t>	    n </a:t>
            </a:r>
            <a:r>
              <a:rPr lang="en-US" alt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→∞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>
            <a:extLst>
              <a:ext uri="{FF2B5EF4-FFF2-40B4-BE49-F238E27FC236}">
                <a16:creationId xmlns:a16="http://schemas.microsoft.com/office/drawing/2014/main" id="{2C8A35CF-9FCD-E07C-E692-894861722F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725" y="1320801"/>
            <a:ext cx="4833938" cy="406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>
            <a:extLst>
              <a:ext uri="{FF2B5EF4-FFF2-40B4-BE49-F238E27FC236}">
                <a16:creationId xmlns:a16="http://schemas.microsoft.com/office/drawing/2014/main" id="{B0AB025F-0255-9DD1-952B-4C8C18F50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1870583"/>
            <a:ext cx="8275638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Assignment 4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Use Stirling’ approximation, 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to show that n! = o(</a:t>
            </a:r>
            <a:r>
              <a:rPr lang="en-US" alt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en-US" altLang="en-US" sz="1800" baseline="30000" dirty="0" err="1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) and n! = </a:t>
            </a:r>
            <a:r>
              <a:rPr lang="en-US" altLang="en-US" sz="1800" dirty="0">
                <a:solidFill>
                  <a:srgbClr val="000000"/>
                </a:solidFill>
                <a:latin typeface="Symbol" panose="05050102010706020507" pitchFamily="18" charset="2"/>
              </a:rPr>
              <a:t>w</a:t>
            </a: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(2</a:t>
            </a:r>
            <a:r>
              <a:rPr lang="en-US" altLang="en-US" sz="1800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en-US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2291" name="TextBox 5">
            <a:extLst>
              <a:ext uri="{FF2B5EF4-FFF2-40B4-BE49-F238E27FC236}">
                <a16:creationId xmlns:a16="http://schemas.microsoft.com/office/drawing/2014/main" id="{5AFD5213-7388-E735-17D3-2B23A1B32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3124201"/>
            <a:ext cx="7620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altLang="en-US" sz="200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n! = (2</a:t>
            </a:r>
            <a:r>
              <a:rPr lang="en-US" altLang="en-US" sz="200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altLang="en-US" sz="200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n)</a:t>
            </a:r>
            <a:r>
              <a:rPr lang="en-US" altLang="en-US" sz="2000" baseline="3000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1/2 </a:t>
            </a:r>
            <a:r>
              <a:rPr lang="en-US" altLang="en-US" sz="200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(n/e)</a:t>
            </a:r>
            <a:r>
              <a:rPr lang="en-US" altLang="en-US" sz="2000" baseline="3000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altLang="en-US" sz="200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(1+</a:t>
            </a:r>
            <a:r>
              <a:rPr lang="en-US" altLang="en-US" sz="200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Arial" panose="020B0604020202020204" pitchFamily="34" charset="0"/>
              </a:rPr>
              <a:t>Q</a:t>
            </a:r>
            <a:r>
              <a:rPr lang="en-US" altLang="en-US" sz="200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(1/n)) -&gt; (2</a:t>
            </a:r>
            <a:r>
              <a:rPr lang="en-US" altLang="en-US" sz="2000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altLang="en-US" sz="200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n)</a:t>
            </a:r>
            <a:r>
              <a:rPr lang="en-US" altLang="en-US" sz="2000" baseline="3000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1/2 </a:t>
            </a:r>
            <a:r>
              <a:rPr lang="en-US" altLang="en-US" sz="200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(n/e)</a:t>
            </a:r>
            <a:r>
              <a:rPr lang="en-US" altLang="en-US" sz="2000" baseline="3000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en-US" altLang="en-US" sz="200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for large values of n</a:t>
            </a:r>
            <a:endParaRPr lang="en-US" altLang="en-US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D0DC85-C752-22CA-459A-968CB9D1FD24}"/>
              </a:ext>
            </a:extLst>
          </p:cNvPr>
          <p:cNvSpPr txBox="1"/>
          <p:nvPr/>
        </p:nvSpPr>
        <p:spPr>
          <a:xfrm>
            <a:off x="3478007" y="2097282"/>
            <a:ext cx="5577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May be a mixture of algebra and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Lhopital’s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rule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995C4A-DA3A-4377-81DC-2405A05F1DD6}"/>
              </a:ext>
            </a:extLst>
          </p:cNvPr>
          <p:cNvSpPr txBox="1"/>
          <p:nvPr/>
        </p:nvSpPr>
        <p:spPr>
          <a:xfrm>
            <a:off x="1188720" y="1353312"/>
            <a:ext cx="90281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Line-by-line analysis: Given a pseudo code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Count number of operations in each line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In loop control, include operation resulting in failure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Specialize count to worst case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What type of input leads to worst case?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Add the cost of each line to get the worst-case total cost.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Find the dominant term at large 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Express the worst-case total cost in Big O notation</a:t>
            </a:r>
          </a:p>
        </p:txBody>
      </p:sp>
    </p:spTree>
    <p:extLst>
      <p:ext uri="{BB962C8B-B14F-4D97-AF65-F5344CB8AC3E}">
        <p14:creationId xmlns:p14="http://schemas.microsoft.com/office/powerpoint/2010/main" val="28274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insertion sort analysis">
            <a:extLst>
              <a:ext uri="{FF2B5EF4-FFF2-40B4-BE49-F238E27FC236}">
                <a16:creationId xmlns:a16="http://schemas.microsoft.com/office/drawing/2014/main" id="{1A8957F4-AE49-4EB5-8630-78735CDEB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100" y="411163"/>
            <a:ext cx="6140450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Box 1">
            <a:extLst>
              <a:ext uri="{FF2B5EF4-FFF2-40B4-BE49-F238E27FC236}">
                <a16:creationId xmlns:a16="http://schemas.microsoft.com/office/drawing/2014/main" id="{E1DCDC70-6A6F-4C97-A063-6408CADEB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700" y="149225"/>
            <a:ext cx="4413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Worst case analysis of insertion sort: t</a:t>
            </a:r>
            <a:r>
              <a:rPr lang="en-US" altLang="en-US" sz="1800" baseline="-25000">
                <a:solidFill>
                  <a:srgbClr val="000000"/>
                </a:solidFill>
                <a:latin typeface="Arial" panose="020B0604020202020204" pitchFamily="34" charset="0"/>
              </a:rPr>
              <a:t>j</a:t>
            </a: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= j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CC8A8E1-4BE7-4A9C-B4C8-EC4C465A12EF}"/>
              </a:ext>
            </a:extLst>
          </p:cNvPr>
          <p:cNvSpPr/>
          <p:nvPr/>
        </p:nvSpPr>
        <p:spPr>
          <a:xfrm>
            <a:off x="2971800" y="3810000"/>
            <a:ext cx="5791200" cy="554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2293" name="Object 3">
            <a:extLst>
              <a:ext uri="{FF2B5EF4-FFF2-40B4-BE49-F238E27FC236}">
                <a16:creationId xmlns:a16="http://schemas.microsoft.com/office/drawing/2014/main" id="{6AAF517F-9611-46CA-B630-3719E36CDC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220201" y="149226"/>
          <a:ext cx="11207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27100" imgH="431800" progId="Equation.3">
                  <p:embed/>
                </p:oleObj>
              </mc:Choice>
              <mc:Fallback>
                <p:oleObj name="Equation" r:id="rId3" imgW="927100" imgH="431800" progId="Equation.3">
                  <p:embed/>
                  <p:pic>
                    <p:nvPicPr>
                      <p:cNvPr id="12293" name="Object 3">
                        <a:extLst>
                          <a:ext uri="{FF2B5EF4-FFF2-40B4-BE49-F238E27FC236}">
                            <a16:creationId xmlns:a16="http://schemas.microsoft.com/office/drawing/2014/main" id="{6AAF517F-9611-46CA-B630-3719E36CDC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0201" y="149226"/>
                        <a:ext cx="1120775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TextBox 1">
            <a:extLst>
              <a:ext uri="{FF2B5EF4-FFF2-40B4-BE49-F238E27FC236}">
                <a16:creationId xmlns:a16="http://schemas.microsoft.com/office/drawing/2014/main" id="{67A9E242-A159-4414-885D-9BCC85BD1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1" y="3440114"/>
            <a:ext cx="85883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In worst-case, every element in A[1…j-1] sorted part of the array must be moved to the right. With t</a:t>
            </a:r>
            <a:r>
              <a:rPr lang="en-US" altLang="en-US" sz="1800" baseline="-25000">
                <a:solidFill>
                  <a:srgbClr val="000000"/>
                </a:solidFill>
                <a:latin typeface="Arial" panose="020B0604020202020204" pitchFamily="34" charset="0"/>
              </a:rPr>
              <a:t>j </a:t>
            </a: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= j sums can be evaluated because they are </a:t>
            </a:r>
            <a:r>
              <a:rPr lang="en-US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related</a:t>
            </a: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to the arithmetic sum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92A2F6-A69F-4E00-8243-55940C5D23D7}"/>
              </a:ext>
            </a:extLst>
          </p:cNvPr>
          <p:cNvSpPr/>
          <p:nvPr/>
        </p:nvSpPr>
        <p:spPr>
          <a:xfrm>
            <a:off x="6934200" y="4733926"/>
            <a:ext cx="152400" cy="265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1FE3A9-080F-437B-9E6A-83EA1193FFAE}"/>
              </a:ext>
            </a:extLst>
          </p:cNvPr>
          <p:cNvSpPr/>
          <p:nvPr/>
        </p:nvSpPr>
        <p:spPr>
          <a:xfrm>
            <a:off x="7877175" y="4759326"/>
            <a:ext cx="152400" cy="265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38006-3BA3-48A1-8CE3-92BB14E9B2E0}"/>
              </a:ext>
            </a:extLst>
          </p:cNvPr>
          <p:cNvSpPr/>
          <p:nvPr/>
        </p:nvSpPr>
        <p:spPr>
          <a:xfrm>
            <a:off x="4572000" y="5334000"/>
            <a:ext cx="1524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298" name="TextBox 4">
            <a:extLst>
              <a:ext uri="{FF2B5EF4-FFF2-40B4-BE49-F238E27FC236}">
                <a16:creationId xmlns:a16="http://schemas.microsoft.com/office/drawing/2014/main" id="{5369E2EC-F0B2-45AE-85FC-B420B003D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7176" y="4638675"/>
            <a:ext cx="1095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black"/>
                </a:solidFill>
              </a:rPr>
              <a:t>j</a:t>
            </a:r>
          </a:p>
        </p:txBody>
      </p:sp>
      <p:sp>
        <p:nvSpPr>
          <p:cNvPr id="12299" name="TextBox 11">
            <a:extLst>
              <a:ext uri="{FF2B5EF4-FFF2-40B4-BE49-F238E27FC236}">
                <a16:creationId xmlns:a16="http://schemas.microsoft.com/office/drawing/2014/main" id="{7ED487D4-1E64-476B-A9C9-8B26137D9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286375"/>
            <a:ext cx="20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black"/>
                </a:solidFill>
              </a:rPr>
              <a:t>j</a:t>
            </a:r>
          </a:p>
        </p:txBody>
      </p:sp>
      <p:sp>
        <p:nvSpPr>
          <p:cNvPr id="12300" name="TextBox 12">
            <a:extLst>
              <a:ext uri="{FF2B5EF4-FFF2-40B4-BE49-F238E27FC236}">
                <a16:creationId xmlns:a16="http://schemas.microsoft.com/office/drawing/2014/main" id="{534AA246-79A5-416D-B307-243713A27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4638675"/>
            <a:ext cx="209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black"/>
                </a:solidFill>
              </a:rPr>
              <a:t>j</a:t>
            </a:r>
          </a:p>
        </p:txBody>
      </p:sp>
      <p:sp>
        <p:nvSpPr>
          <p:cNvPr id="12301" name="TextBox 1">
            <a:extLst>
              <a:ext uri="{FF2B5EF4-FFF2-40B4-BE49-F238E27FC236}">
                <a16:creationId xmlns:a16="http://schemas.microsoft.com/office/drawing/2014/main" id="{CC1B2ECC-66D2-445E-87EE-81BC06E56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701" y="5961064"/>
            <a:ext cx="3775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Evaluate these sums (do on board)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1905000" y="384176"/>
            <a:ext cx="31242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 the arithmetic sum to evaluate the sums in the analysis of insertion sort runtime</a:t>
            </a:r>
            <a:r>
              <a:rPr kumimoji="0" lang="en-US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1" y="18782"/>
            <a:ext cx="5584825" cy="672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8542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insertion sort worst case">
            <a:extLst>
              <a:ext uri="{FF2B5EF4-FFF2-40B4-BE49-F238E27FC236}">
                <a16:creationId xmlns:a16="http://schemas.microsoft.com/office/drawing/2014/main" id="{2A5B775D-6B3F-4D93-940A-241E3C122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838200"/>
            <a:ext cx="7937500" cy="531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ED904D6-37EC-4869-8886-8A300DC861C0}"/>
              </a:ext>
            </a:extLst>
          </p:cNvPr>
          <p:cNvSpPr/>
          <p:nvPr/>
        </p:nvSpPr>
        <p:spPr>
          <a:xfrm>
            <a:off x="2092325" y="3290888"/>
            <a:ext cx="7924800" cy="615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388" name="TextBox 4">
            <a:extLst>
              <a:ext uri="{FF2B5EF4-FFF2-40B4-BE49-F238E27FC236}">
                <a16:creationId xmlns:a16="http://schemas.microsoft.com/office/drawing/2014/main" id="{11F32392-605B-4592-AF5E-401455325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511550"/>
            <a:ext cx="777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solidFill>
                  <a:prstClr val="black"/>
                </a:solidFill>
                <a:latin typeface="Arial" panose="020B0604020202020204" pitchFamily="34" charset="0"/>
              </a:rPr>
              <a:t>We find the quadratic dependence of runtime on input size in worst case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0CA86F3D-1FD5-6C6E-B976-4031685DD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3554" y="1464469"/>
            <a:ext cx="65166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Collecting terms with the same power of n: T(n) = a + bn + cn</a:t>
            </a:r>
            <a:r>
              <a:rPr lang="en-US" altLang="en-US" sz="18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This is an upper bound that has the possibility of being equal 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to the runtime 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In notation of Chapter 3, T(n) = O(n</a:t>
            </a:r>
            <a:r>
              <a:rPr lang="en-US" altLang="en-US" sz="18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>
            <a:extLst>
              <a:ext uri="{FF2B5EF4-FFF2-40B4-BE49-F238E27FC236}">
                <a16:creationId xmlns:a16="http://schemas.microsoft.com/office/drawing/2014/main" id="{1A1CA8A3-2344-741A-722C-A2BDF13F3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136" y="457140"/>
            <a:ext cx="41296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</a:rPr>
              <a:t>Prove by induction on integers that</a:t>
            </a:r>
          </a:p>
        </p:txBody>
      </p:sp>
      <p:sp>
        <p:nvSpPr>
          <p:cNvPr id="15364" name="Rectangle 5">
            <a:extLst>
              <a:ext uri="{FF2B5EF4-FFF2-40B4-BE49-F238E27FC236}">
                <a16:creationId xmlns:a16="http://schemas.microsoft.com/office/drawing/2014/main" id="{535705F9-302F-6472-83CE-B0E780926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706439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1350">
              <a:solidFill>
                <a:prstClr val="black"/>
              </a:solidFill>
            </a:endParaRPr>
          </a:p>
        </p:txBody>
      </p:sp>
      <p:sp>
        <p:nvSpPr>
          <p:cNvPr id="9221" name="TextBox 5">
            <a:extLst>
              <a:ext uri="{FF2B5EF4-FFF2-40B4-BE49-F238E27FC236}">
                <a16:creationId xmlns:a16="http://schemas.microsoft.com/office/drawing/2014/main" id="{DD3F0B64-5845-9D02-6F35-458A04F9A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" y="1516064"/>
            <a:ext cx="10814304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</a:rPr>
              <a:t>Structured proof: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</a:rPr>
              <a:t>Base case: test if true for n=1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</a:rPr>
              <a:t>	what is the RHS equal to when n=1?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</a:rPr>
              <a:t>	what is the LHS equal to when n=1?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</a:rPr>
              <a:t>	are they the same?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</a:rPr>
              <a:t>Setup equation: S(n) is on the LHS and S(n-1) is on the RHS	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</a:rPr>
              <a:t>Inductive hypothesis (IH): assume S(n-1) is true to enables algebra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</a:rPr>
              <a:t>Application of IH: equations with S(n) on the LHS and all algebraic manipulations on the RHS.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82AA4645-5DFC-8B87-0B9B-21701AB75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4780" y="334030"/>
            <a:ext cx="25819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dirty="0" err="1">
                <a:solidFill>
                  <a:srgbClr val="000000"/>
                </a:solidFill>
                <a:latin typeface="Symbol" panose="05050102010706020507" pitchFamily="18" charset="2"/>
              </a:rPr>
              <a:t>S</a:t>
            </a:r>
            <a:r>
              <a:rPr lang="en-US" altLang="en-US" baseline="-25000" dirty="0" err="1">
                <a:solidFill>
                  <a:srgbClr val="000000"/>
                </a:solidFill>
              </a:rPr>
              <a:t>k</a:t>
            </a:r>
            <a:r>
              <a:rPr lang="en-US" altLang="en-US" baseline="-25000" dirty="0">
                <a:solidFill>
                  <a:srgbClr val="000000"/>
                </a:solidFill>
              </a:rPr>
              <a:t>=1 to n </a:t>
            </a:r>
            <a:r>
              <a:rPr lang="en-US" altLang="en-US" dirty="0">
                <a:solidFill>
                  <a:srgbClr val="000000"/>
                </a:solidFill>
              </a:rPr>
              <a:t>k</a:t>
            </a:r>
            <a:r>
              <a:rPr lang="en-US" altLang="en-US" baseline="30000" dirty="0">
                <a:solidFill>
                  <a:srgbClr val="000000"/>
                </a:solidFill>
              </a:rPr>
              <a:t> </a:t>
            </a:r>
            <a:r>
              <a:rPr lang="en-US" altLang="en-US" dirty="0">
                <a:solidFill>
                  <a:srgbClr val="000000"/>
                </a:solidFill>
              </a:rPr>
              <a:t>= n(n+1)/2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7CC1BB97-AAE5-9651-EAE4-EF2B1C585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6" y="1714500"/>
            <a:ext cx="82391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Assignment 2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Prove by induction on integers that recurrence 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	T(2</a:t>
            </a:r>
            <a:r>
              <a:rPr lang="en-US" altLang="en-US" sz="18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k</a:t>
            </a: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) = 2 if k=1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	T(2</a:t>
            </a:r>
            <a:r>
              <a:rPr lang="en-US" altLang="en-US" sz="18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k</a:t>
            </a: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) = 2T(2</a:t>
            </a:r>
            <a:r>
              <a:rPr lang="en-US" altLang="en-US" sz="18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k-1</a:t>
            </a: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) + 2</a:t>
            </a:r>
            <a:r>
              <a:rPr lang="en-US" altLang="en-US" sz="18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k </a:t>
            </a: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if k&gt;1	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has solution T(2</a:t>
            </a:r>
            <a:r>
              <a:rPr lang="en-US" altLang="en-US" sz="18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k</a:t>
            </a: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) = k2</a:t>
            </a:r>
            <a:r>
              <a:rPr lang="en-US" altLang="en-US" sz="18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k</a:t>
            </a: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For k=1, base case is true by definition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Prove base cases for k=2.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Setup equation: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T(2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2T(2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k-1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+ 2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</a:t>
            </a: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Inductive hypothesis: assume solution valid for T(2</a:t>
            </a:r>
            <a:r>
              <a:rPr lang="en-US" altLang="en-US" sz="18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k-1</a:t>
            </a: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prstClr val="black"/>
                </a:solidFill>
                <a:latin typeface="Arial" panose="020B0604020202020204" pitchFamily="34" charset="0"/>
              </a:rPr>
              <a:t>Application: substitute inductive hypothesis into setup equation and simplify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6C474024-102E-79DC-89FD-9D564FD0B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1" y="609600"/>
            <a:ext cx="8550275" cy="458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</a:rPr>
              <a:t>Informal proofs of </a:t>
            </a:r>
            <a:r>
              <a:rPr lang="en-US" altLang="en-US" sz="2800">
                <a:solidFill>
                  <a:srgbClr val="000000"/>
                </a:solidFill>
                <a:latin typeface="Symbol" panose="05050102010706020507" pitchFamily="18" charset="2"/>
              </a:rPr>
              <a:t>Q</a:t>
            </a:r>
            <a:r>
              <a:rPr lang="en-US" altLang="en-US" sz="2800">
                <a:solidFill>
                  <a:srgbClr val="000000"/>
                </a:solidFill>
              </a:rPr>
              <a:t> notation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If we have an equation for f(n), and g(n) is the dominant term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in that equation at large values of n, then f(n) = </a:t>
            </a:r>
            <a:r>
              <a:rPr lang="en-US" altLang="en-US" sz="2400">
                <a:solidFill>
                  <a:srgbClr val="000000"/>
                </a:solidFill>
                <a:latin typeface="Symbol" panose="05050102010706020507" pitchFamily="18" charset="2"/>
              </a:rPr>
              <a:t>Q</a:t>
            </a:r>
            <a:r>
              <a:rPr lang="en-US" altLang="en-US" sz="2400">
                <a:solidFill>
                  <a:srgbClr val="000000"/>
                </a:solidFill>
              </a:rPr>
              <a:t>(g(n))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Example: Show by informal proof that (n+a)</a:t>
            </a:r>
            <a:r>
              <a:rPr lang="en-US" altLang="en-US" sz="2400" b="1" baseline="30000">
                <a:solidFill>
                  <a:srgbClr val="000000"/>
                </a:solidFill>
              </a:rPr>
              <a:t>b</a:t>
            </a:r>
            <a:r>
              <a:rPr lang="en-US" altLang="en-US" sz="2400">
                <a:solidFill>
                  <a:srgbClr val="000000"/>
                </a:solidFill>
              </a:rPr>
              <a:t> = </a:t>
            </a:r>
            <a:r>
              <a:rPr lang="en-US" altLang="en-US" sz="2400">
                <a:solidFill>
                  <a:srgbClr val="000000"/>
                </a:solidFill>
                <a:latin typeface="Symbol" panose="05050102010706020507" pitchFamily="18" charset="2"/>
              </a:rPr>
              <a:t>Q</a:t>
            </a:r>
            <a:r>
              <a:rPr lang="en-US" altLang="en-US" sz="2400">
                <a:solidFill>
                  <a:srgbClr val="000000"/>
                </a:solidFill>
              </a:rPr>
              <a:t>(n</a:t>
            </a:r>
            <a:r>
              <a:rPr lang="en-US" altLang="en-US" sz="2400" b="1" baseline="30000">
                <a:solidFill>
                  <a:srgbClr val="000000"/>
                </a:solidFill>
              </a:rPr>
              <a:t>b</a:t>
            </a:r>
            <a:r>
              <a:rPr lang="en-US" altLang="en-US" sz="2400">
                <a:solidFill>
                  <a:srgbClr val="000000"/>
                </a:solidFill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	real a &amp; b 	a not zero	b &gt; 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Binomial expansion: (n+a)</a:t>
            </a:r>
            <a:r>
              <a:rPr lang="en-US" altLang="en-US" sz="2400" b="1" baseline="30000">
                <a:solidFill>
                  <a:srgbClr val="000000"/>
                </a:solidFill>
              </a:rPr>
              <a:t>b</a:t>
            </a:r>
            <a:r>
              <a:rPr lang="en-US" altLang="en-US" sz="2400">
                <a:solidFill>
                  <a:srgbClr val="000000"/>
                </a:solidFill>
              </a:rPr>
              <a:t> = C</a:t>
            </a:r>
            <a:r>
              <a:rPr lang="en-US" altLang="en-US" sz="2400" baseline="-25000">
                <a:solidFill>
                  <a:srgbClr val="000000"/>
                </a:solidFill>
              </a:rPr>
              <a:t>b</a:t>
            </a:r>
            <a:r>
              <a:rPr lang="en-US" altLang="en-US" sz="2400">
                <a:solidFill>
                  <a:srgbClr val="000000"/>
                </a:solidFill>
              </a:rPr>
              <a:t>n</a:t>
            </a:r>
            <a:r>
              <a:rPr lang="en-US" altLang="en-US" sz="2400" b="1" baseline="30000">
                <a:solidFill>
                  <a:srgbClr val="000000"/>
                </a:solidFill>
              </a:rPr>
              <a:t>b</a:t>
            </a:r>
            <a:r>
              <a:rPr lang="en-US" altLang="en-US" sz="2400">
                <a:solidFill>
                  <a:srgbClr val="000000"/>
                </a:solidFill>
              </a:rPr>
              <a:t> + C</a:t>
            </a:r>
            <a:r>
              <a:rPr lang="en-US" altLang="en-US" sz="2400" b="1" baseline="-25000">
                <a:solidFill>
                  <a:srgbClr val="000000"/>
                </a:solidFill>
              </a:rPr>
              <a:t>b-1</a:t>
            </a:r>
            <a:r>
              <a:rPr lang="en-US" altLang="en-US" sz="2400">
                <a:solidFill>
                  <a:srgbClr val="000000"/>
                </a:solidFill>
              </a:rPr>
              <a:t>n</a:t>
            </a:r>
            <a:r>
              <a:rPr lang="en-US" altLang="en-US" sz="2400" b="1" baseline="30000">
                <a:solidFill>
                  <a:srgbClr val="000000"/>
                </a:solidFill>
              </a:rPr>
              <a:t>b-1</a:t>
            </a:r>
            <a:r>
              <a:rPr lang="en-US" altLang="en-US" sz="2400">
                <a:solidFill>
                  <a:srgbClr val="000000"/>
                </a:solidFill>
              </a:rPr>
              <a:t>+…+C</a:t>
            </a:r>
            <a:r>
              <a:rPr lang="en-US" altLang="en-US" sz="2400" b="1" baseline="-25000">
                <a:solidFill>
                  <a:srgbClr val="000000"/>
                </a:solidFill>
              </a:rPr>
              <a:t>0</a:t>
            </a:r>
            <a:endParaRPr lang="en-US" altLang="en-US" sz="2400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Since n</a:t>
            </a:r>
            <a:r>
              <a:rPr lang="en-US" altLang="en-US" sz="2400" b="1" baseline="30000">
                <a:solidFill>
                  <a:srgbClr val="000000"/>
                </a:solidFill>
              </a:rPr>
              <a:t>b</a:t>
            </a:r>
            <a:r>
              <a:rPr lang="en-US" altLang="en-US" sz="2400">
                <a:solidFill>
                  <a:srgbClr val="000000"/>
                </a:solidFill>
              </a:rPr>
              <a:t> is dominant term at large n, (n+a)</a:t>
            </a:r>
            <a:r>
              <a:rPr lang="en-US" altLang="en-US" sz="2400" b="1" baseline="30000">
                <a:solidFill>
                  <a:srgbClr val="000000"/>
                </a:solidFill>
              </a:rPr>
              <a:t>b</a:t>
            </a:r>
            <a:r>
              <a:rPr lang="en-US" altLang="en-US" sz="2400">
                <a:solidFill>
                  <a:srgbClr val="000000"/>
                </a:solidFill>
              </a:rPr>
              <a:t> = </a:t>
            </a:r>
            <a:r>
              <a:rPr lang="en-US" altLang="en-US" sz="2400">
                <a:solidFill>
                  <a:srgbClr val="000000"/>
                </a:solidFill>
                <a:latin typeface="Symbol" panose="05050102010706020507" pitchFamily="18" charset="2"/>
              </a:rPr>
              <a:t>Q</a:t>
            </a:r>
            <a:r>
              <a:rPr lang="en-US" altLang="en-US" sz="2400">
                <a:solidFill>
                  <a:srgbClr val="000000"/>
                </a:solidFill>
              </a:rPr>
              <a:t>(n</a:t>
            </a:r>
            <a:r>
              <a:rPr lang="en-US" altLang="en-US" sz="2400" b="1" baseline="30000">
                <a:solidFill>
                  <a:srgbClr val="000000"/>
                </a:solidFill>
              </a:rPr>
              <a:t>b</a:t>
            </a:r>
            <a:r>
              <a:rPr lang="en-US" altLang="en-US" sz="2400">
                <a:solidFill>
                  <a:srgbClr val="000000"/>
                </a:solidFill>
              </a:rPr>
              <a:t>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by informal proof</a:t>
            </a:r>
            <a:endParaRPr lang="en-US" altLang="en-US" sz="2400" baseline="-25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87BA04E5-0FE1-3877-E3C4-FE191DFBB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685800"/>
            <a:ext cx="86868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Structured proof that max(f(n),g(n)) = </a:t>
            </a:r>
            <a:r>
              <a:rPr lang="en-US" altLang="en-US" sz="2000">
                <a:solidFill>
                  <a:srgbClr val="000000"/>
                </a:solidFill>
                <a:latin typeface="Symbol" panose="05050102010706020507" pitchFamily="18" charset="2"/>
              </a:rPr>
              <a:t>O</a:t>
            </a: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(f(n)+g(n))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1. Find c and </a:t>
            </a: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en-US" sz="1800" baseline="-2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such that</a:t>
            </a: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 0 </a:t>
            </a:r>
            <a:r>
              <a:rPr lang="en-US" altLang="en-US" sz="2000" u="sng">
                <a:solidFill>
                  <a:srgbClr val="000000"/>
                </a:solidFill>
                <a:latin typeface="Arial" panose="020B0604020202020204" pitchFamily="34" charset="0"/>
              </a:rPr>
              <a:t>&lt; </a:t>
            </a: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max(f(n),g(n)) </a:t>
            </a:r>
            <a:r>
              <a:rPr lang="en-US" altLang="en-US" sz="2000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c(f(n)+g(n)) all n</a:t>
            </a:r>
            <a:r>
              <a:rPr lang="en-US" altLang="en-US" sz="2000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000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2. Arguments for values of c and n</a:t>
            </a:r>
            <a:r>
              <a:rPr lang="en-US" altLang="en-US" sz="2000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	choose n</a:t>
            </a:r>
            <a:r>
              <a:rPr lang="en-US" altLang="en-US" sz="2000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 so that f(n) and g(n) are non-negative for all n</a:t>
            </a:r>
            <a:r>
              <a:rPr lang="en-US" altLang="en-US" sz="2000" u="sng">
                <a:solidFill>
                  <a:srgbClr val="000000"/>
                </a:solidFill>
                <a:latin typeface="Arial" panose="020B0604020202020204" pitchFamily="34" charset="0"/>
              </a:rPr>
              <a:t>&gt;</a:t>
            </a: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000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	Since f(n) and g(n) are non-negative, 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0 </a:t>
            </a:r>
            <a:r>
              <a:rPr lang="en-US" altLang="en-US" sz="2000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max(f(n),g(n)) </a:t>
            </a:r>
            <a:r>
              <a:rPr lang="en-US" altLang="en-US" sz="2000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f(n)+g(n) for all n</a:t>
            </a:r>
            <a:r>
              <a:rPr lang="en-US" altLang="en-US" sz="2000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000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en-US" altLang="en-US" sz="2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	hence choose c=1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3. Conclusion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	exist c=1 so that 0</a:t>
            </a:r>
            <a:r>
              <a:rPr lang="en-US" altLang="en-US" sz="2000" u="sng">
                <a:solidFill>
                  <a:srgbClr val="000000"/>
                </a:solidFill>
                <a:latin typeface="Arial" panose="020B0604020202020204" pitchFamily="34" charset="0"/>
              </a:rPr>
              <a:t>&lt;</a:t>
            </a: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max(f(n),g(n)) </a:t>
            </a:r>
            <a:r>
              <a:rPr lang="en-US" altLang="en-US" sz="2000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c(f(n)+g(n)) all n</a:t>
            </a:r>
            <a:r>
              <a:rPr lang="en-US" altLang="en-US" sz="2000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000" baseline="-250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en-US" alt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	hence, max(f(n),g(n)) = </a:t>
            </a:r>
            <a:r>
              <a:rPr lang="en-US" altLang="en-US" sz="2000">
                <a:solidFill>
                  <a:srgbClr val="000000"/>
                </a:solidFill>
                <a:latin typeface="Symbol" panose="05050102010706020507" pitchFamily="18" charset="2"/>
              </a:rPr>
              <a:t>O</a:t>
            </a: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(f(n)+g(n)) by definition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 proof that </a:t>
            </a: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max(f(n),g(n)) = </a:t>
            </a:r>
            <a:r>
              <a:rPr lang="en-US" altLang="en-US" sz="2000">
                <a:solidFill>
                  <a:srgbClr val="000000"/>
                </a:solidFill>
                <a:latin typeface="Symbol" panose="05050102010706020507" pitchFamily="18" charset="2"/>
              </a:rPr>
              <a:t>W</a:t>
            </a:r>
            <a:r>
              <a:rPr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(f(n)+g(n)) is similar.</a:t>
            </a:r>
            <a:endParaRPr lang="en-US" altLang="en-US" sz="2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1240</Words>
  <Application>Microsoft Office PowerPoint</Application>
  <PresentationFormat>Widescreen</PresentationFormat>
  <Paragraphs>126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Office Theme</vt:lpstr>
      <vt:lpstr>1_Office Theme</vt:lpstr>
      <vt:lpstr>2_Office Theme</vt:lpstr>
      <vt:lpstr>3_Office Theme</vt:lpstr>
      <vt:lpstr>4_Office Theme</vt:lpstr>
      <vt:lpstr>6_Office Theme</vt:lpstr>
      <vt:lpstr>7_Office Theme</vt:lpstr>
      <vt:lpstr>9_Office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120</cp:revision>
  <cp:lastPrinted>2018-01-10T18:50:54Z</cp:lastPrinted>
  <dcterms:created xsi:type="dcterms:W3CDTF">2016-01-08T22:49:21Z</dcterms:created>
  <dcterms:modified xsi:type="dcterms:W3CDTF">2025-01-17T03:36:39Z</dcterms:modified>
</cp:coreProperties>
</file>