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304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  <p:sldId id="318" r:id="rId17"/>
    <p:sldId id="319" r:id="rId18"/>
    <p:sldId id="320" r:id="rId19"/>
    <p:sldId id="321" r:id="rId20"/>
    <p:sldId id="322" r:id="rId21"/>
    <p:sldId id="324" r:id="rId2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08" y="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88659-1F9E-4AC3-B2BB-92E83B0FCA20}" type="datetimeFigureOut">
              <a:rPr lang="en-US"/>
              <a:pPr>
                <a:defRPr/>
              </a:pPr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0F735-C7DA-4B3D-B9D4-663F8D6CEC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21EA9-83A2-4695-85A1-982136BCE86E}" type="datetimeFigureOut">
              <a:rPr lang="en-US"/>
              <a:pPr>
                <a:defRPr/>
              </a:pPr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550D5-C154-4C00-9A84-61F19B5EB0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C7DFD-1C72-42CB-9E74-14831A4ADD9A}" type="datetimeFigureOut">
              <a:rPr lang="en-US"/>
              <a:pPr>
                <a:defRPr/>
              </a:pPr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A24D0-D435-4872-869E-349FA01577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1754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6712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8464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2807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674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5247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8540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662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DA564-A38B-4B1E-8DC5-28D51000A2BB}" type="datetimeFigureOut">
              <a:rPr lang="en-US"/>
              <a:pPr>
                <a:defRPr/>
              </a:pPr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4483F-98F1-4994-AC79-2DCCED13E2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0178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0255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977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6282C-9605-405E-B147-6F3FEFECFEA5}" type="datetimeFigureOut">
              <a:rPr lang="en-US"/>
              <a:pPr>
                <a:defRPr/>
              </a:pPr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04AF7-8AFB-4755-9D00-1538D07468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04C78-841B-45C0-BFC8-353B84412FE2}" type="datetimeFigureOut">
              <a:rPr lang="en-US"/>
              <a:pPr>
                <a:defRPr/>
              </a:pPr>
              <a:t>1/5/2025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CAB68-6B08-4700-B348-A523609C58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74B0A-5C7D-4BAE-A434-AB0A136FC0F6}" type="datetimeFigureOut">
              <a:rPr lang="en-US"/>
              <a:pPr>
                <a:defRPr/>
              </a:pPr>
              <a:t>1/5/2025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93397-7309-4EB4-B01B-9C1B40796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F8163-D98F-4360-9041-7F2AA3180ABD}" type="datetimeFigureOut">
              <a:rPr lang="en-US"/>
              <a:pPr>
                <a:defRPr/>
              </a:pPr>
              <a:t>1/5/2025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67DA5-292E-49D1-AE45-C0101FF47C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8D876-66D0-4064-B9D7-90477B2DE70B}" type="datetimeFigureOut">
              <a:rPr lang="en-US"/>
              <a:pPr>
                <a:defRPr/>
              </a:pPr>
              <a:t>1/5/2025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73729-665A-4138-AE82-DC351B40E9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89E00-6DC0-4424-9954-F5DBA40B9465}" type="datetimeFigureOut">
              <a:rPr lang="en-US"/>
              <a:pPr>
                <a:defRPr/>
              </a:pPr>
              <a:t>1/5/2025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0EED6-3BA2-44D5-82AA-5D39085ADB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62869-C7C2-4C71-BB76-69DD2D85EC37}" type="datetimeFigureOut">
              <a:rPr lang="en-US"/>
              <a:pPr>
                <a:defRPr/>
              </a:pPr>
              <a:t>1/5/2025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E9A28-AC50-45F7-ACFD-67D2E12010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B7AC93-E40E-4015-BFC7-A2CD266284EC}" type="datetimeFigureOut">
              <a:rPr lang="en-US"/>
              <a:pPr>
                <a:defRPr/>
              </a:pPr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E8DE385-DA2A-4990-BB9F-C726C1F74F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569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3"/>
          <p:cNvSpPr>
            <a:spLocks noChangeArrowheads="1"/>
          </p:cNvSpPr>
          <p:nvPr/>
        </p:nvSpPr>
        <p:spPr bwMode="auto">
          <a:xfrm>
            <a:off x="304800" y="681038"/>
            <a:ext cx="8658225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cs typeface="Arial" charset="0"/>
              </a:rPr>
              <a:t>Chapter 23: </a:t>
            </a:r>
          </a:p>
          <a:p>
            <a:r>
              <a:rPr lang="en-US" sz="2800">
                <a:cs typeface="Arial" charset="0"/>
              </a:rPr>
              <a:t>Minimum Spanning Trees: </a:t>
            </a:r>
          </a:p>
          <a:p>
            <a:r>
              <a:rPr lang="en-US" sz="2800">
                <a:cs typeface="Arial" charset="0"/>
              </a:rPr>
              <a:t>A graph optimization problem</a:t>
            </a:r>
          </a:p>
          <a:p>
            <a:endParaRPr lang="en-US" sz="2800">
              <a:cs typeface="Arial" charset="0"/>
            </a:endParaRPr>
          </a:p>
          <a:p>
            <a:r>
              <a:rPr lang="en-US" sz="2800">
                <a:latin typeface="Calibri" pitchFamily="34" charset="0"/>
              </a:rPr>
              <a:t>Given undirected graph G(V,E) and a weight function </a:t>
            </a:r>
          </a:p>
          <a:p>
            <a:r>
              <a:rPr lang="en-US" sz="2800">
                <a:latin typeface="Calibri" pitchFamily="34" charset="0"/>
              </a:rPr>
              <a:t>w(u,v) defined on all edges (u,v) </a:t>
            </a:r>
            <a:r>
              <a:rPr lang="en-US" sz="2800">
                <a:latin typeface="Calibri" pitchFamily="34" charset="0"/>
                <a:sym typeface="Symbol" pitchFamily="18" charset="2"/>
              </a:rPr>
              <a:t></a:t>
            </a:r>
            <a:r>
              <a:rPr lang="en-US" sz="2800">
                <a:latin typeface="Calibri" pitchFamily="34" charset="0"/>
              </a:rPr>
              <a:t> E, find an acyclic </a:t>
            </a:r>
          </a:p>
          <a:p>
            <a:r>
              <a:rPr lang="en-US" sz="2800">
                <a:latin typeface="Calibri" pitchFamily="34" charset="0"/>
              </a:rPr>
              <a:t>subset T </a:t>
            </a:r>
            <a:r>
              <a:rPr lang="en-US" sz="2800">
                <a:latin typeface="Calibri" pitchFamily="34" charset="0"/>
                <a:sym typeface="Symbol" pitchFamily="18" charset="2"/>
              </a:rPr>
              <a:t></a:t>
            </a:r>
            <a:r>
              <a:rPr lang="en-US" sz="2800">
                <a:latin typeface="Calibri" pitchFamily="34" charset="0"/>
              </a:rPr>
              <a:t> E  that connects all the vertices and for which </a:t>
            </a:r>
          </a:p>
          <a:p>
            <a:r>
              <a:rPr lang="en-US" sz="2800">
                <a:latin typeface="Calibri" pitchFamily="34" charset="0"/>
              </a:rPr>
              <a:t>the total weight is a minimum</a:t>
            </a:r>
          </a:p>
          <a:p>
            <a:endParaRPr lang="en-US" sz="2800">
              <a:cs typeface="Arial" charset="0"/>
            </a:endParaRPr>
          </a:p>
          <a:p>
            <a:r>
              <a:rPr lang="en-US" sz="2800">
                <a:cs typeface="Arial" charset="0"/>
              </a:rPr>
              <a:t>w(T) = </a:t>
            </a:r>
          </a:p>
        </p:txBody>
      </p:sp>
      <p:sp>
        <p:nvSpPr>
          <p:cNvPr id="103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1371600" y="4446588"/>
          <a:ext cx="172243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23586" imgH="355446" progId="Equation.3">
                  <p:embed/>
                </p:oleObj>
              </mc:Choice>
              <mc:Fallback>
                <p:oleObj name="Equation" r:id="rId2" imgW="723586" imgH="3554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446588"/>
                        <a:ext cx="1722438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67585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838200"/>
            <a:ext cx="7048124" cy="587715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9600" y="457200"/>
            <a:ext cx="2989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Steps in </a:t>
            </a:r>
            <a:r>
              <a:rPr lang="en-US" dirty="0" err="1"/>
              <a:t>Krustal’s</a:t>
            </a:r>
            <a:r>
              <a:rPr lang="en-US" dirty="0"/>
              <a:t> Algorithm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10400" y="3962400"/>
            <a:ext cx="205697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Sometimes you </a:t>
            </a:r>
          </a:p>
          <a:p>
            <a:r>
              <a:rPr lang="en-US" dirty="0"/>
              <a:t>can’t add the light </a:t>
            </a:r>
          </a:p>
          <a:p>
            <a:r>
              <a:rPr lang="en-US" dirty="0"/>
              <a:t>edge</a:t>
            </a:r>
          </a:p>
          <a:p>
            <a:r>
              <a:rPr lang="en-US" dirty="0"/>
              <a:t>(no cut or will </a:t>
            </a:r>
          </a:p>
          <a:p>
            <a:r>
              <a:rPr lang="en-US" dirty="0"/>
              <a:t>create a cycle)</a:t>
            </a:r>
          </a:p>
        </p:txBody>
      </p:sp>
    </p:spTree>
    <p:extLst>
      <p:ext uri="{BB962C8B-B14F-4D97-AF65-F5344CB8AC3E}">
        <p14:creationId xmlns:p14="http://schemas.microsoft.com/office/powerpoint/2010/main" val="2918718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381000"/>
            <a:ext cx="4612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Final steps in </a:t>
            </a:r>
            <a:r>
              <a:rPr lang="en-US" sz="2400" dirty="0" err="1"/>
              <a:t>Krustal’s</a:t>
            </a:r>
            <a:r>
              <a:rPr lang="en-US" sz="2400" dirty="0"/>
              <a:t> algorithm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091" y="805697"/>
            <a:ext cx="7348048" cy="460703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14400" y="5461709"/>
            <a:ext cx="31806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All vertices connected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0" y="4038600"/>
            <a:ext cx="3657600" cy="13741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796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381000"/>
            <a:ext cx="5999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Pseudo-code for </a:t>
            </a:r>
            <a:r>
              <a:rPr lang="en-US" sz="2400" dirty="0" err="1"/>
              <a:t>Krustal’s</a:t>
            </a:r>
            <a:r>
              <a:rPr lang="en-US" sz="2400" dirty="0"/>
              <a:t> algorithm: p 569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1028343"/>
            <a:ext cx="838200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	</a:t>
            </a:r>
            <a:r>
              <a:rPr lang="en-US" sz="2000" dirty="0"/>
              <a:t>Uses operations on </a:t>
            </a:r>
            <a:r>
              <a:rPr lang="en-US" sz="2000" b="1" dirty="0"/>
              <a:t>disjoint-set </a:t>
            </a:r>
            <a:r>
              <a:rPr lang="en-US" sz="2000" dirty="0"/>
              <a:t>data structures that are described in Chapter 21, p499.</a:t>
            </a:r>
          </a:p>
          <a:p>
            <a:r>
              <a:rPr lang="en-US" sz="2000" dirty="0"/>
              <a:t> </a:t>
            </a:r>
          </a:p>
          <a:p>
            <a:r>
              <a:rPr lang="en-US" sz="2000" dirty="0"/>
              <a:t>	Make-Set(x) creates a new distinct set whose only member, x, is the representative of that set.</a:t>
            </a:r>
          </a:p>
          <a:p>
            <a:r>
              <a:rPr lang="en-US" sz="2000" dirty="0"/>
              <a:t> </a:t>
            </a:r>
          </a:p>
          <a:p>
            <a:r>
              <a:rPr lang="en-US" sz="2000" dirty="0"/>
              <a:t>	Find-Set(x) returns a pointer to the representative of the unique set that contains element x.</a:t>
            </a:r>
          </a:p>
          <a:p>
            <a:r>
              <a:rPr lang="en-US" sz="2000" dirty="0"/>
              <a:t> </a:t>
            </a:r>
          </a:p>
          <a:p>
            <a:r>
              <a:rPr lang="en-US" sz="2000" dirty="0"/>
              <a:t>	Union-Set(</a:t>
            </a:r>
            <a:r>
              <a:rPr lang="en-US" sz="2000" dirty="0" err="1"/>
              <a:t>x,y</a:t>
            </a:r>
            <a:r>
              <a:rPr lang="en-US" sz="2000" dirty="0"/>
              <a:t>) unites the sets </a:t>
            </a:r>
            <a:r>
              <a:rPr lang="en-US" sz="2000" dirty="0" err="1"/>
              <a:t>S</a:t>
            </a:r>
            <a:r>
              <a:rPr lang="en-US" sz="2000" baseline="-25000" dirty="0" err="1"/>
              <a:t>x</a:t>
            </a:r>
            <a:r>
              <a:rPr lang="en-US" sz="2000" dirty="0"/>
              <a:t> and </a:t>
            </a:r>
            <a:r>
              <a:rPr lang="en-US" sz="2000" dirty="0" err="1"/>
              <a:t>S</a:t>
            </a:r>
            <a:r>
              <a:rPr lang="en-US" sz="2000" baseline="-25000" dirty="0" err="1"/>
              <a:t>y</a:t>
            </a:r>
            <a:r>
              <a:rPr lang="en-US" sz="2000" dirty="0"/>
              <a:t> that contain elements x and y, respectively.  Chooses a representative for </a:t>
            </a:r>
            <a:r>
              <a:rPr lang="en-US" sz="2000" dirty="0" err="1"/>
              <a:t>S</a:t>
            </a:r>
            <a:r>
              <a:rPr lang="en-US" sz="2000" baseline="-25000" dirty="0" err="1"/>
              <a:t>x</a:t>
            </a:r>
            <a:r>
              <a:rPr lang="en-US" sz="2000" dirty="0"/>
              <a:t> </a:t>
            </a:r>
            <a:r>
              <a:rPr lang="en-US" sz="2000" dirty="0">
                <a:sym typeface="Symbol"/>
              </a:rPr>
              <a:t></a:t>
            </a:r>
            <a:r>
              <a:rPr lang="en-US" sz="2000" dirty="0"/>
              <a:t> </a:t>
            </a:r>
            <a:r>
              <a:rPr lang="en-US" sz="2000" dirty="0" err="1"/>
              <a:t>S</a:t>
            </a:r>
            <a:r>
              <a:rPr lang="en-US" sz="2000" baseline="-25000" dirty="0" err="1"/>
              <a:t>y</a:t>
            </a:r>
            <a:r>
              <a:rPr lang="en-US" sz="2000" dirty="0"/>
              <a:t> and destroys </a:t>
            </a:r>
            <a:r>
              <a:rPr lang="en-US" sz="2000" dirty="0" err="1"/>
              <a:t>S</a:t>
            </a:r>
            <a:r>
              <a:rPr lang="en-US" sz="2000" baseline="-25000" dirty="0" err="1"/>
              <a:t>x</a:t>
            </a:r>
            <a:r>
              <a:rPr lang="en-US" sz="2000" dirty="0"/>
              <a:t> and </a:t>
            </a:r>
            <a:r>
              <a:rPr lang="en-US" sz="2000" dirty="0" err="1"/>
              <a:t>S</a:t>
            </a:r>
            <a:r>
              <a:rPr lang="en-US" sz="2000" baseline="-25000" dirty="0" err="1"/>
              <a:t>y</a:t>
            </a:r>
            <a:endParaRPr lang="en-US" sz="2000" dirty="0"/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70049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9450" y="415290"/>
            <a:ext cx="833975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MST-</a:t>
            </a:r>
            <a:r>
              <a:rPr lang="en-US" b="1" dirty="0" err="1"/>
              <a:t>Kruskal</a:t>
            </a:r>
            <a:r>
              <a:rPr lang="en-US" b="1" dirty="0"/>
              <a:t>(</a:t>
            </a:r>
            <a:r>
              <a:rPr lang="en-US" b="1" dirty="0" err="1"/>
              <a:t>G,w</a:t>
            </a:r>
            <a:r>
              <a:rPr lang="en-US" b="1" dirty="0"/>
              <a:t>)</a:t>
            </a:r>
            <a:endParaRPr lang="en-US" dirty="0"/>
          </a:p>
          <a:p>
            <a:r>
              <a:rPr lang="en-US" b="1" dirty="0"/>
              <a:t>	</a:t>
            </a:r>
            <a:r>
              <a:rPr lang="en-US" dirty="0"/>
              <a:t>(initialization)</a:t>
            </a:r>
          </a:p>
          <a:p>
            <a:r>
              <a:rPr lang="en-US" dirty="0"/>
              <a:t>		A </a:t>
            </a:r>
            <a:r>
              <a:rPr lang="en-US" dirty="0">
                <a:sym typeface="Symbol"/>
              </a:rPr>
              <a:t></a:t>
            </a:r>
            <a:r>
              <a:rPr lang="en-US" dirty="0"/>
              <a:t> 0</a:t>
            </a:r>
          </a:p>
          <a:p>
            <a:r>
              <a:rPr lang="en-US" dirty="0"/>
              <a:t>		</a:t>
            </a:r>
            <a:r>
              <a:rPr lang="en-US" b="1" dirty="0"/>
              <a:t>for</a:t>
            </a:r>
            <a:r>
              <a:rPr lang="en-US" dirty="0"/>
              <a:t> each v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 V[G] </a:t>
            </a:r>
            <a:r>
              <a:rPr lang="en-US" b="1" dirty="0"/>
              <a:t>do</a:t>
            </a:r>
            <a:r>
              <a:rPr lang="en-US" dirty="0"/>
              <a:t> Make-Set(v)</a:t>
            </a:r>
          </a:p>
          <a:p>
            <a:r>
              <a:rPr lang="en-US" dirty="0"/>
              <a:t>		sort edges E[G] in non-decreasing order by weight</a:t>
            </a:r>
          </a:p>
          <a:p>
            <a:r>
              <a:rPr lang="en-US" dirty="0"/>
              <a:t>	(process edges in sorted order)</a:t>
            </a:r>
          </a:p>
          <a:p>
            <a:r>
              <a:rPr lang="en-US" dirty="0"/>
              <a:t>		</a:t>
            </a:r>
            <a:r>
              <a:rPr lang="en-US" b="1" dirty="0"/>
              <a:t>for</a:t>
            </a:r>
            <a:r>
              <a:rPr lang="en-US" dirty="0"/>
              <a:t> all edges (</a:t>
            </a:r>
            <a:r>
              <a:rPr lang="en-US" dirty="0" err="1"/>
              <a:t>u,v</a:t>
            </a:r>
            <a:r>
              <a:rPr lang="en-US" dirty="0"/>
              <a:t>)</a:t>
            </a:r>
          </a:p>
          <a:p>
            <a:r>
              <a:rPr lang="en-US" dirty="0"/>
              <a:t>			</a:t>
            </a:r>
            <a:r>
              <a:rPr lang="en-US" b="1" dirty="0"/>
              <a:t>do if</a:t>
            </a:r>
            <a:r>
              <a:rPr lang="en-US" dirty="0"/>
              <a:t> Find-Set(u) </a:t>
            </a:r>
            <a:r>
              <a:rPr lang="en-US" dirty="0">
                <a:sym typeface="Symbol"/>
              </a:rPr>
              <a:t></a:t>
            </a:r>
            <a:r>
              <a:rPr lang="en-US" dirty="0"/>
              <a:t> Find-Set(v)</a:t>
            </a:r>
          </a:p>
          <a:p>
            <a:r>
              <a:rPr lang="en-US" dirty="0"/>
              <a:t>			(vertices u and v are in different trees)</a:t>
            </a:r>
          </a:p>
          <a:p>
            <a:r>
              <a:rPr lang="en-US" dirty="0"/>
              <a:t>				</a:t>
            </a:r>
            <a:r>
              <a:rPr lang="en-US" b="1" dirty="0"/>
              <a:t>then</a:t>
            </a:r>
            <a:r>
              <a:rPr lang="en-US" dirty="0"/>
              <a:t> A </a:t>
            </a:r>
            <a:r>
              <a:rPr lang="en-US" dirty="0">
                <a:sym typeface="Symbol"/>
              </a:rPr>
              <a:t></a:t>
            </a:r>
            <a:r>
              <a:rPr lang="en-US" dirty="0"/>
              <a:t>  A </a:t>
            </a:r>
            <a:r>
              <a:rPr lang="en-US" dirty="0">
                <a:sym typeface="Symbol"/>
              </a:rPr>
              <a:t></a:t>
            </a:r>
            <a:r>
              <a:rPr lang="en-US" dirty="0"/>
              <a:t> {(</a:t>
            </a:r>
            <a:r>
              <a:rPr lang="en-US" dirty="0" err="1"/>
              <a:t>u,v</a:t>
            </a:r>
            <a:r>
              <a:rPr lang="en-US" dirty="0"/>
              <a:t>)}</a:t>
            </a:r>
          </a:p>
          <a:p>
            <a:r>
              <a:rPr lang="en-US" dirty="0"/>
              <a:t>					Union-Set(</a:t>
            </a:r>
            <a:r>
              <a:rPr lang="en-US" dirty="0" err="1"/>
              <a:t>u,v</a:t>
            </a:r>
            <a:r>
              <a:rPr lang="en-US" dirty="0"/>
              <a:t>)</a:t>
            </a:r>
          </a:p>
          <a:p>
            <a:r>
              <a:rPr lang="en-US" dirty="0"/>
              <a:t>		</a:t>
            </a:r>
            <a:r>
              <a:rPr lang="en-US" b="1" dirty="0"/>
              <a:t>return</a:t>
            </a:r>
            <a:r>
              <a:rPr lang="en-US" dirty="0"/>
              <a:t> A</a:t>
            </a:r>
          </a:p>
          <a:p>
            <a:r>
              <a:rPr lang="en-US" b="1" dirty="0"/>
              <a:t>Running time:</a:t>
            </a:r>
            <a:endParaRPr lang="en-US" dirty="0"/>
          </a:p>
          <a:p>
            <a:r>
              <a:rPr lang="en-US" dirty="0"/>
              <a:t>	Sorting edges by weight takes O(E </a:t>
            </a:r>
            <a:r>
              <a:rPr lang="en-US" dirty="0" err="1"/>
              <a:t>lgE</a:t>
            </a:r>
            <a:r>
              <a:rPr lang="en-US" dirty="0"/>
              <a:t>) (most time-consuming step)</a:t>
            </a:r>
          </a:p>
          <a:p>
            <a:endParaRPr lang="en-US" dirty="0"/>
          </a:p>
          <a:p>
            <a:r>
              <a:rPr lang="en-US" dirty="0"/>
              <a:t>	Disjoint-set operations (21.3 p505-509) O((E+V)</a:t>
            </a:r>
            <a:r>
              <a:rPr lang="en-US" dirty="0" err="1"/>
              <a:t>lgV</a:t>
            </a:r>
            <a:r>
              <a:rPr lang="en-US" dirty="0"/>
              <a:t>)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Total O(</a:t>
            </a:r>
            <a:r>
              <a:rPr lang="en-US" dirty="0" err="1"/>
              <a:t>ElgE</a:t>
            </a:r>
            <a:r>
              <a:rPr lang="en-US" dirty="0"/>
              <a:t> + (E+V)</a:t>
            </a:r>
            <a:r>
              <a:rPr lang="en-US" dirty="0" err="1"/>
              <a:t>lgV</a:t>
            </a:r>
            <a:r>
              <a:rPr lang="en-US" dirty="0"/>
              <a:t>) -&gt; O(</a:t>
            </a:r>
            <a:r>
              <a:rPr lang="en-US" dirty="0" err="1"/>
              <a:t>ElgE</a:t>
            </a:r>
            <a:r>
              <a:rPr lang="en-US" dirty="0"/>
              <a:t>) if E &gt;&gt; V</a:t>
            </a:r>
          </a:p>
        </p:txBody>
      </p:sp>
    </p:spTree>
    <p:extLst>
      <p:ext uri="{BB962C8B-B14F-4D97-AF65-F5344CB8AC3E}">
        <p14:creationId xmlns:p14="http://schemas.microsoft.com/office/powerpoint/2010/main" val="2617870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295400"/>
            <a:ext cx="86106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Rationale of Prim’s algorithm:</a:t>
            </a:r>
            <a:r>
              <a:rPr lang="en-US" sz="2000" dirty="0"/>
              <a:t> </a:t>
            </a:r>
          </a:p>
          <a:p>
            <a:r>
              <a:rPr lang="en-US" sz="2000" dirty="0"/>
              <a:t>Starts from an arbitrary root.</a:t>
            </a:r>
          </a:p>
          <a:p>
            <a:r>
              <a:rPr lang="en-US" sz="2000" dirty="0"/>
              <a:t> </a:t>
            </a:r>
          </a:p>
          <a:p>
            <a:r>
              <a:rPr lang="en-US" sz="2000" dirty="0"/>
              <a:t>At each step, consider all edges that connect the growing MST, A, to a vertex not already in the tree.  Add the lightest of these if it is a safe edge (i.e., does not create a cycle).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 hand calculation, resolve any ambiguity by alphabetical order of vertices in A.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As MST is built, record p[v] if ask to draw the final MST.</a:t>
            </a:r>
          </a:p>
        </p:txBody>
      </p:sp>
    </p:spTree>
    <p:extLst>
      <p:ext uri="{BB962C8B-B14F-4D97-AF65-F5344CB8AC3E}">
        <p14:creationId xmlns:p14="http://schemas.microsoft.com/office/powerpoint/2010/main" val="14774225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0" y="2667000"/>
            <a:ext cx="26645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Example from text</a:t>
            </a:r>
          </a:p>
        </p:txBody>
      </p:sp>
    </p:spTree>
    <p:extLst>
      <p:ext uri="{BB962C8B-B14F-4D97-AF65-F5344CB8AC3E}">
        <p14:creationId xmlns:p14="http://schemas.microsoft.com/office/powerpoint/2010/main" val="31079888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600" y="228601"/>
            <a:ext cx="6997534" cy="295244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241" y="3733800"/>
            <a:ext cx="6933893" cy="281940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086600" y="1485819"/>
            <a:ext cx="1143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Krustal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181134" y="5029200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Prim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83600" y="228600"/>
            <a:ext cx="8198400" cy="35051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79672" y="3434966"/>
            <a:ext cx="2334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is root. Record p(v)</a:t>
            </a:r>
          </a:p>
        </p:txBody>
      </p:sp>
    </p:spTree>
    <p:extLst>
      <p:ext uri="{BB962C8B-B14F-4D97-AF65-F5344CB8AC3E}">
        <p14:creationId xmlns:p14="http://schemas.microsoft.com/office/powerpoint/2010/main" val="39896377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333" y="81380"/>
            <a:ext cx="7733334" cy="669523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257800" y="5406428"/>
            <a:ext cx="32159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Completes solution by</a:t>
            </a:r>
          </a:p>
          <a:p>
            <a:r>
              <a:rPr lang="en-US" sz="2400" dirty="0"/>
              <a:t>Prim’s algorithm</a:t>
            </a:r>
          </a:p>
        </p:txBody>
      </p:sp>
    </p:spTree>
    <p:extLst>
      <p:ext uri="{BB962C8B-B14F-4D97-AF65-F5344CB8AC3E}">
        <p14:creationId xmlns:p14="http://schemas.microsoft.com/office/powerpoint/2010/main" val="13178590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0491" y="76200"/>
            <a:ext cx="800250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MST-Prim(</a:t>
            </a:r>
            <a:r>
              <a:rPr lang="en-US" b="1" dirty="0" err="1"/>
              <a:t>G,w,r</a:t>
            </a:r>
            <a:r>
              <a:rPr lang="en-US" b="1" dirty="0"/>
              <a:t>)</a:t>
            </a:r>
            <a:endParaRPr lang="en-US" dirty="0"/>
          </a:p>
          <a:p>
            <a:r>
              <a:rPr lang="en-US" dirty="0"/>
              <a:t>	</a:t>
            </a:r>
            <a:r>
              <a:rPr lang="en-US" b="1" dirty="0"/>
              <a:t>for</a:t>
            </a:r>
            <a:r>
              <a:rPr lang="en-US" dirty="0"/>
              <a:t> each u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 V[G]</a:t>
            </a:r>
          </a:p>
          <a:p>
            <a:r>
              <a:rPr lang="en-US" dirty="0"/>
              <a:t>		</a:t>
            </a:r>
            <a:r>
              <a:rPr lang="en-US" b="1" dirty="0"/>
              <a:t>do</a:t>
            </a:r>
            <a:r>
              <a:rPr lang="en-US" dirty="0"/>
              <a:t> </a:t>
            </a:r>
            <a:r>
              <a:rPr lang="en-US" i="1" dirty="0"/>
              <a:t>key</a:t>
            </a:r>
            <a:r>
              <a:rPr lang="en-US" dirty="0"/>
              <a:t>[u] </a:t>
            </a:r>
            <a:r>
              <a:rPr lang="en-US" dirty="0">
                <a:sym typeface="Symbol"/>
              </a:rPr>
              <a:t>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</a:t>
            </a:r>
            <a:r>
              <a:rPr lang="en-US" dirty="0"/>
              <a:t>, p[v] </a:t>
            </a:r>
            <a:r>
              <a:rPr lang="en-US" dirty="0">
                <a:sym typeface="Symbol"/>
              </a:rPr>
              <a:t></a:t>
            </a:r>
            <a:r>
              <a:rPr lang="en-US" dirty="0"/>
              <a:t> NIL</a:t>
            </a:r>
          </a:p>
          <a:p>
            <a:r>
              <a:rPr lang="en-US" dirty="0"/>
              <a:t>	</a:t>
            </a:r>
            <a:r>
              <a:rPr lang="en-US" i="1" dirty="0"/>
              <a:t>key</a:t>
            </a:r>
            <a:r>
              <a:rPr lang="en-US" dirty="0"/>
              <a:t>[r] </a:t>
            </a:r>
            <a:r>
              <a:rPr lang="en-US" dirty="0">
                <a:sym typeface="Symbol"/>
              </a:rPr>
              <a:t></a:t>
            </a:r>
            <a:r>
              <a:rPr lang="en-US" dirty="0"/>
              <a:t> 0</a:t>
            </a:r>
          </a:p>
          <a:p>
            <a:r>
              <a:rPr lang="en-US" dirty="0"/>
              <a:t>	Q </a:t>
            </a:r>
            <a:r>
              <a:rPr lang="en-US" dirty="0">
                <a:sym typeface="Symbol"/>
              </a:rPr>
              <a:t></a:t>
            </a:r>
            <a:r>
              <a:rPr lang="en-US" dirty="0"/>
              <a:t> V[G]</a:t>
            </a:r>
          </a:p>
          <a:p>
            <a:r>
              <a:rPr lang="en-US" dirty="0"/>
              <a:t>(initialization completed)</a:t>
            </a:r>
          </a:p>
          <a:p>
            <a:r>
              <a:rPr lang="en-US" dirty="0"/>
              <a:t>	</a:t>
            </a:r>
            <a:r>
              <a:rPr lang="en-US" b="1" dirty="0"/>
              <a:t>while</a:t>
            </a:r>
            <a:r>
              <a:rPr lang="en-US" dirty="0"/>
              <a:t> Q </a:t>
            </a:r>
            <a:r>
              <a:rPr lang="en-US" dirty="0">
                <a:sym typeface="Symbol"/>
              </a:rPr>
              <a:t></a:t>
            </a:r>
            <a:r>
              <a:rPr lang="en-US" dirty="0"/>
              <a:t> 0</a:t>
            </a:r>
          </a:p>
          <a:p>
            <a:r>
              <a:rPr lang="en-US" dirty="0"/>
              <a:t>		do u </a:t>
            </a:r>
            <a:r>
              <a:rPr lang="en-US" dirty="0">
                <a:sym typeface="Symbol"/>
              </a:rPr>
              <a:t></a:t>
            </a:r>
            <a:r>
              <a:rPr lang="en-US" dirty="0"/>
              <a:t> Extract-Min(Q)</a:t>
            </a:r>
          </a:p>
          <a:p>
            <a:r>
              <a:rPr lang="en-US" dirty="0"/>
              <a:t>(get the external vertex with the lightest connecting edge)</a:t>
            </a:r>
          </a:p>
          <a:p>
            <a:r>
              <a:rPr lang="en-US" dirty="0"/>
              <a:t>			</a:t>
            </a:r>
            <a:r>
              <a:rPr lang="en-US" b="1" dirty="0"/>
              <a:t>for</a:t>
            </a:r>
            <a:r>
              <a:rPr lang="en-US" dirty="0"/>
              <a:t> each v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 </a:t>
            </a:r>
            <a:r>
              <a:rPr lang="en-US" dirty="0" err="1"/>
              <a:t>Adj</a:t>
            </a:r>
            <a:r>
              <a:rPr lang="en-US" dirty="0"/>
              <a:t>[u]</a:t>
            </a:r>
          </a:p>
          <a:p>
            <a:r>
              <a:rPr lang="en-US" dirty="0"/>
              <a:t>				</a:t>
            </a:r>
            <a:r>
              <a:rPr lang="en-US" b="1" dirty="0"/>
              <a:t>do if</a:t>
            </a:r>
            <a:r>
              <a:rPr lang="en-US" dirty="0"/>
              <a:t> v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 Q </a:t>
            </a:r>
            <a:r>
              <a:rPr lang="en-US" b="1" dirty="0"/>
              <a:t>and</a:t>
            </a:r>
            <a:r>
              <a:rPr lang="en-US" dirty="0"/>
              <a:t> w(</a:t>
            </a:r>
            <a:r>
              <a:rPr lang="en-US" dirty="0" err="1"/>
              <a:t>u,v</a:t>
            </a:r>
            <a:r>
              <a:rPr lang="en-US" dirty="0"/>
              <a:t>) &lt; key[v]</a:t>
            </a:r>
          </a:p>
          <a:p>
            <a:r>
              <a:rPr lang="en-US" dirty="0"/>
              <a:t>(update the fields of all vertices that are adjacent to u but not in the tree)</a:t>
            </a:r>
          </a:p>
          <a:p>
            <a:r>
              <a:rPr lang="en-US" dirty="0"/>
              <a:t>					</a:t>
            </a:r>
            <a:r>
              <a:rPr lang="en-US" b="1" dirty="0"/>
              <a:t>then</a:t>
            </a:r>
            <a:r>
              <a:rPr lang="en-US" dirty="0"/>
              <a:t> p[v] </a:t>
            </a:r>
            <a:r>
              <a:rPr lang="en-US" dirty="0">
                <a:sym typeface="Symbol"/>
              </a:rPr>
              <a:t></a:t>
            </a:r>
            <a:r>
              <a:rPr lang="en-US" dirty="0"/>
              <a:t> u, key[v] </a:t>
            </a:r>
            <a:r>
              <a:rPr lang="en-US" dirty="0">
                <a:sym typeface="Symbol"/>
              </a:rPr>
              <a:t></a:t>
            </a:r>
            <a:r>
              <a:rPr lang="en-US" dirty="0"/>
              <a:t> w(</a:t>
            </a:r>
            <a:r>
              <a:rPr lang="en-US" dirty="0" err="1"/>
              <a:t>u,v</a:t>
            </a:r>
            <a:r>
              <a:rPr lang="en-US" dirty="0"/>
              <a:t>)</a:t>
            </a:r>
          </a:p>
          <a:p>
            <a:r>
              <a:rPr lang="en-US" b="1" dirty="0"/>
              <a:t>Performance of Prim:</a:t>
            </a:r>
            <a:r>
              <a:rPr lang="en-US" dirty="0"/>
              <a:t> (assuming Q is a binary min-heap)</a:t>
            </a:r>
          </a:p>
          <a:p>
            <a:r>
              <a:rPr lang="en-US" b="1" dirty="0"/>
              <a:t>	</a:t>
            </a:r>
            <a:r>
              <a:rPr lang="en-US" dirty="0"/>
              <a:t>Build-Min-Heap requires O(V) time</a:t>
            </a:r>
          </a:p>
          <a:p>
            <a:r>
              <a:rPr lang="en-US" dirty="0"/>
              <a:t>	while Q </a:t>
            </a:r>
            <a:r>
              <a:rPr lang="en-US" dirty="0">
                <a:sym typeface="Symbol"/>
              </a:rPr>
              <a:t></a:t>
            </a:r>
            <a:r>
              <a:rPr lang="en-US" dirty="0"/>
              <a:t> 0 loop executes |V| times</a:t>
            </a:r>
          </a:p>
          <a:p>
            <a:r>
              <a:rPr lang="en-US" dirty="0"/>
              <a:t>		</a:t>
            </a:r>
            <a:r>
              <a:rPr lang="en-US" dirty="0">
                <a:sym typeface="Symbol"/>
              </a:rPr>
              <a:t></a:t>
            </a:r>
            <a:r>
              <a:rPr lang="en-US" dirty="0"/>
              <a:t> Extract-Min operations take total O(V </a:t>
            </a:r>
            <a:r>
              <a:rPr lang="en-US" dirty="0" err="1"/>
              <a:t>lgV</a:t>
            </a:r>
            <a:r>
              <a:rPr lang="en-US" dirty="0"/>
              <a:t>) time</a:t>
            </a:r>
          </a:p>
          <a:p>
            <a:r>
              <a:rPr lang="en-US" dirty="0"/>
              <a:t>	body of the for loop over adjacency lists executes |E| times</a:t>
            </a:r>
          </a:p>
          <a:p>
            <a:r>
              <a:rPr lang="en-US" dirty="0"/>
              <a:t>		Q membership test can be implemented in constant time		Decrease-Key to update </a:t>
            </a:r>
            <a:r>
              <a:rPr lang="en-US" i="1" dirty="0"/>
              <a:t>key</a:t>
            </a:r>
            <a:r>
              <a:rPr lang="en-US" dirty="0"/>
              <a:t>[v] requires O(</a:t>
            </a:r>
            <a:r>
              <a:rPr lang="en-US" dirty="0" err="1"/>
              <a:t>lgV</a:t>
            </a:r>
            <a:r>
              <a:rPr lang="en-US" dirty="0"/>
              <a:t>) time</a:t>
            </a:r>
          </a:p>
          <a:p>
            <a:r>
              <a:rPr lang="en-US" dirty="0"/>
              <a:t> </a:t>
            </a:r>
          </a:p>
          <a:p>
            <a:r>
              <a:rPr lang="en-US" b="1" dirty="0"/>
              <a:t>Total time</a:t>
            </a:r>
            <a:r>
              <a:rPr lang="en-US" dirty="0"/>
              <a:t> O((V + E)</a:t>
            </a:r>
            <a:r>
              <a:rPr lang="en-US" dirty="0" err="1"/>
              <a:t>lgV</a:t>
            </a:r>
            <a:r>
              <a:rPr lang="en-US" dirty="0"/>
              <a:t> ) same as disjoint-set operations in </a:t>
            </a:r>
            <a:r>
              <a:rPr lang="en-US" dirty="0" err="1"/>
              <a:t>Krustal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3024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457200"/>
            <a:ext cx="6457950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Implementation of Prim’s algorithm: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Start from an arbitrary root.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At each step, add a light edge that connects growing MST to a vertex not already in the tree. (a safe edges by Corollary 23.2)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 facilitate selection of new edges, maintain a minimum priority queue of vertices not in the growing MST.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[v], which defines the priority of v, is the minimum weight among all the edges that connect v to any vertex in the current MST. 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[v] =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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if no such edge exist.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Algorithm terminates when queue is empty.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{(v, p[v]): v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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V – {r} –Q} implicitly defines the growing MST = A</a:t>
            </a:r>
          </a:p>
        </p:txBody>
      </p:sp>
    </p:spTree>
    <p:extLst>
      <p:ext uri="{BB962C8B-B14F-4D97-AF65-F5344CB8AC3E}">
        <p14:creationId xmlns:p14="http://schemas.microsoft.com/office/powerpoint/2010/main" val="792981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04800" y="681038"/>
            <a:ext cx="8658225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latin typeface="Calibri" pitchFamily="34" charset="0"/>
              </a:rPr>
              <a:t>Any acyclic subset T </a:t>
            </a:r>
            <a:r>
              <a:rPr lang="en-US" sz="2800" dirty="0">
                <a:latin typeface="Calibri" pitchFamily="34" charset="0"/>
                <a:sym typeface="Symbol" pitchFamily="18" charset="2"/>
              </a:rPr>
              <a:t></a:t>
            </a:r>
            <a:r>
              <a:rPr lang="en-US" sz="2800" dirty="0">
                <a:latin typeface="Calibri" pitchFamily="34" charset="0"/>
              </a:rPr>
              <a:t> E  that connects all the vertices is a spanning tree.</a:t>
            </a:r>
          </a:p>
          <a:p>
            <a:endParaRPr lang="en-US" sz="2800" dirty="0">
              <a:latin typeface="Calibri" pitchFamily="34" charset="0"/>
            </a:endParaRPr>
          </a:p>
          <a:p>
            <a:r>
              <a:rPr lang="en-US" sz="2800" dirty="0">
                <a:latin typeface="Calibri" pitchFamily="34" charset="0"/>
              </a:rPr>
              <a:t>Any T with minimum total weight is a minimum-weight spanning tree.</a:t>
            </a:r>
          </a:p>
          <a:p>
            <a:endParaRPr lang="en-US" sz="2800" dirty="0">
              <a:cs typeface="Arial" charset="0"/>
            </a:endParaRPr>
          </a:p>
          <a:p>
            <a:r>
              <a:rPr lang="en-US" sz="2800" dirty="0">
                <a:cs typeface="Arial" charset="0"/>
              </a:rPr>
              <a:t>Most often called “minimum spanning tree</a:t>
            </a:r>
          </a:p>
        </p:txBody>
      </p:sp>
    </p:spTree>
    <p:extLst>
      <p:ext uri="{BB962C8B-B14F-4D97-AF65-F5344CB8AC3E}">
        <p14:creationId xmlns:p14="http://schemas.microsoft.com/office/powerpoint/2010/main" val="21878654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1895" y="1609701"/>
            <a:ext cx="80091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r>
              <a:rPr lang="en-US" sz="135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Assignment 20</a:t>
            </a:r>
          </a:p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r>
              <a:rPr lang="en-US" sz="135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Use the rationale of Prim’s algorithm to find an MST in the graph below. Resolve ambiguity about the order of vertex addition by alphabetical order. Use vertex h as the root. As vertices are added, record their predecessor. Use this information to draw the MST.</a:t>
            </a:r>
            <a:endParaRPr lang="en-US" sz="1350" dirty="0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4" name="Group 2060"/>
          <p:cNvGrpSpPr>
            <a:grpSpLocks/>
          </p:cNvGrpSpPr>
          <p:nvPr/>
        </p:nvGrpSpPr>
        <p:grpSpPr bwMode="auto">
          <a:xfrm>
            <a:off x="2857500" y="2942084"/>
            <a:ext cx="3257550" cy="2676853"/>
            <a:chOff x="0" y="0"/>
            <a:chExt cx="46482" cy="39912"/>
          </a:xfrm>
        </p:grpSpPr>
        <p:grpSp>
          <p:nvGrpSpPr>
            <p:cNvPr id="5" name="Group 2"/>
            <p:cNvGrpSpPr>
              <a:grpSpLocks/>
            </p:cNvGrpSpPr>
            <p:nvPr/>
          </p:nvGrpSpPr>
          <p:grpSpPr bwMode="auto">
            <a:xfrm>
              <a:off x="0" y="1580"/>
              <a:ext cx="45196" cy="37592"/>
              <a:chOff x="0" y="159029"/>
              <a:chExt cx="2847" cy="2368"/>
            </a:xfrm>
          </p:grpSpPr>
          <p:sp>
            <p:nvSpPr>
              <p:cNvPr id="32" name="Oval 29"/>
              <p:cNvSpPr>
                <a:spLocks noChangeArrowheads="1"/>
              </p:cNvSpPr>
              <p:nvPr/>
            </p:nvSpPr>
            <p:spPr bwMode="auto">
              <a:xfrm>
                <a:off x="528" y="159080"/>
                <a:ext cx="240" cy="24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7E6E6"/>
                      </a:outerShdw>
                    </a:effectLst>
                  </a14:hiddenEffects>
                </a:ext>
              </a:extLst>
            </p:spPr>
            <p:txBody>
              <a:bodyPr vert="horz" wrap="non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pPr defTabSz="6858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35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3" name="Oval 30"/>
              <p:cNvSpPr>
                <a:spLocks noChangeArrowheads="1"/>
              </p:cNvSpPr>
              <p:nvPr/>
            </p:nvSpPr>
            <p:spPr bwMode="auto">
              <a:xfrm>
                <a:off x="0" y="159992"/>
                <a:ext cx="240" cy="24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7E6E6"/>
                      </a:outerShdw>
                    </a:effectLst>
                  </a14:hiddenEffects>
                </a:ext>
              </a:extLst>
            </p:spPr>
            <p:txBody>
              <a:bodyPr vert="horz" wrap="non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pPr defTabSz="6858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35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4" name="Oval 31"/>
              <p:cNvSpPr>
                <a:spLocks noChangeArrowheads="1"/>
              </p:cNvSpPr>
              <p:nvPr/>
            </p:nvSpPr>
            <p:spPr bwMode="auto">
              <a:xfrm>
                <a:off x="528" y="161048"/>
                <a:ext cx="240" cy="24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7E6E6"/>
                      </a:outerShdw>
                    </a:effectLst>
                  </a14:hiddenEffects>
                </a:ext>
              </a:extLst>
            </p:spPr>
            <p:txBody>
              <a:bodyPr vert="horz" wrap="non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pPr defTabSz="6858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35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5" name="Oval 32"/>
              <p:cNvSpPr>
                <a:spLocks noChangeArrowheads="1"/>
              </p:cNvSpPr>
              <p:nvPr/>
            </p:nvSpPr>
            <p:spPr bwMode="auto">
              <a:xfrm>
                <a:off x="1536" y="161048"/>
                <a:ext cx="240" cy="24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7E6E6"/>
                      </a:outerShdw>
                    </a:effectLst>
                  </a14:hiddenEffects>
                </a:ext>
              </a:extLst>
            </p:spPr>
            <p:txBody>
              <a:bodyPr vert="horz" wrap="non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pPr defTabSz="6858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35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6" name="Oval 33"/>
              <p:cNvSpPr>
                <a:spLocks noChangeArrowheads="1"/>
              </p:cNvSpPr>
              <p:nvPr/>
            </p:nvSpPr>
            <p:spPr bwMode="auto">
              <a:xfrm>
                <a:off x="1488" y="159080"/>
                <a:ext cx="240" cy="24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7E6E6"/>
                      </a:outerShdw>
                    </a:effectLst>
                  </a14:hiddenEffects>
                </a:ext>
              </a:extLst>
            </p:spPr>
            <p:txBody>
              <a:bodyPr vert="horz" wrap="non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pPr defTabSz="6858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35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7" name="Oval 34"/>
              <p:cNvSpPr>
                <a:spLocks noChangeArrowheads="1"/>
              </p:cNvSpPr>
              <p:nvPr/>
            </p:nvSpPr>
            <p:spPr bwMode="auto">
              <a:xfrm>
                <a:off x="2496" y="161096"/>
                <a:ext cx="240" cy="24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7E6E6"/>
                      </a:outerShdw>
                    </a:effectLst>
                  </a14:hiddenEffects>
                </a:ext>
              </a:extLst>
            </p:spPr>
            <p:txBody>
              <a:bodyPr vert="horz" wrap="non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pPr defTabSz="6858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35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8" name="Oval 35"/>
              <p:cNvSpPr>
                <a:spLocks noChangeArrowheads="1"/>
              </p:cNvSpPr>
              <p:nvPr/>
            </p:nvSpPr>
            <p:spPr bwMode="auto">
              <a:xfrm>
                <a:off x="1968" y="160040"/>
                <a:ext cx="240" cy="24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7E6E6"/>
                      </a:outerShdw>
                    </a:effectLst>
                  </a14:hiddenEffects>
                </a:ext>
              </a:extLst>
            </p:spPr>
            <p:txBody>
              <a:bodyPr vert="horz" wrap="non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pPr defTabSz="6858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35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9" name="Oval 36"/>
              <p:cNvSpPr>
                <a:spLocks noChangeArrowheads="1"/>
              </p:cNvSpPr>
              <p:nvPr/>
            </p:nvSpPr>
            <p:spPr bwMode="auto">
              <a:xfrm>
                <a:off x="2496" y="159088"/>
                <a:ext cx="240" cy="24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7E6E6"/>
                      </a:outerShdw>
                    </a:effectLst>
                  </a14:hiddenEffects>
                </a:ext>
              </a:extLst>
            </p:spPr>
            <p:txBody>
              <a:bodyPr vert="horz" wrap="non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pPr defTabSz="6858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35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40" name="Text Box 39"/>
              <p:cNvSpPr txBox="1">
                <a:spLocks noChangeArrowheads="1"/>
              </p:cNvSpPr>
              <p:nvPr/>
            </p:nvSpPr>
            <p:spPr bwMode="auto">
              <a:xfrm>
                <a:off x="2508" y="159032"/>
                <a:ext cx="288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7E6E6"/>
                      </a:outerShdw>
                    </a:effectLst>
                  </a14:hiddenEffects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defTabSz="685800" eaLnBrk="0" hangingPunct="0"/>
                <a:r>
                  <a:rPr lang="en-US" altLang="en-US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</a:rPr>
                  <a:t>c</a:t>
                </a:r>
                <a:endParaRPr lang="en-US" altLang="en-US" sz="1350">
                  <a:solidFill>
                    <a:prstClr val="black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41" name="Text Box 40"/>
              <p:cNvSpPr txBox="1">
                <a:spLocks noChangeArrowheads="1"/>
              </p:cNvSpPr>
              <p:nvPr/>
            </p:nvSpPr>
            <p:spPr bwMode="auto">
              <a:xfrm>
                <a:off x="2511" y="161072"/>
                <a:ext cx="33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7E6E6"/>
                      </a:outerShdw>
                    </a:effectLst>
                  </a14:hiddenEffects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defTabSz="685800" eaLnBrk="0" hangingPunct="0"/>
                <a:r>
                  <a:rPr lang="en-US" altLang="en-US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</a:rPr>
                  <a:t>d</a:t>
                </a:r>
                <a:endParaRPr lang="en-US" altLang="en-US" sz="1350">
                  <a:solidFill>
                    <a:prstClr val="black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42" name="Text Box 41"/>
              <p:cNvSpPr txBox="1">
                <a:spLocks noChangeArrowheads="1"/>
              </p:cNvSpPr>
              <p:nvPr/>
            </p:nvSpPr>
            <p:spPr bwMode="auto">
              <a:xfrm>
                <a:off x="1553" y="160998"/>
                <a:ext cx="240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7E6E6"/>
                      </a:outerShdw>
                    </a:effectLst>
                  </a14:hiddenEffects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defTabSz="685800" eaLnBrk="0" hangingPunct="0"/>
                <a:r>
                  <a:rPr lang="en-US" altLang="en-US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</a:rPr>
                  <a:t>e</a:t>
                </a:r>
                <a:endParaRPr lang="en-US" altLang="en-US" sz="1350">
                  <a:solidFill>
                    <a:prstClr val="black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43" name="Text Box 42"/>
              <p:cNvSpPr txBox="1">
                <a:spLocks noChangeArrowheads="1"/>
              </p:cNvSpPr>
              <p:nvPr/>
            </p:nvSpPr>
            <p:spPr bwMode="auto">
              <a:xfrm>
                <a:off x="1512" y="159042"/>
                <a:ext cx="240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7E6E6"/>
                      </a:outerShdw>
                    </a:effectLst>
                  </a14:hiddenEffects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defTabSz="685800" eaLnBrk="0" hangingPunct="0"/>
                <a:r>
                  <a:rPr lang="en-US" altLang="en-US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</a:rPr>
                  <a:t>b</a:t>
                </a:r>
                <a:endParaRPr lang="en-US" altLang="en-US" sz="1350">
                  <a:solidFill>
                    <a:prstClr val="black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44" name="Text Box 43"/>
              <p:cNvSpPr txBox="1">
                <a:spLocks noChangeArrowheads="1"/>
              </p:cNvSpPr>
              <p:nvPr/>
            </p:nvSpPr>
            <p:spPr bwMode="auto">
              <a:xfrm>
                <a:off x="556" y="161039"/>
                <a:ext cx="312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7E6E6"/>
                      </a:outerShdw>
                    </a:effectLst>
                  </a14:hiddenEffects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defTabSz="685800" eaLnBrk="0" hangingPunct="0"/>
                <a:r>
                  <a:rPr lang="en-US" altLang="en-US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</a:rPr>
                  <a:t>f</a:t>
                </a:r>
                <a:endParaRPr lang="en-US" altLang="en-US" sz="1350">
                  <a:solidFill>
                    <a:prstClr val="black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45" name="Text Box 44"/>
              <p:cNvSpPr txBox="1">
                <a:spLocks noChangeArrowheads="1"/>
              </p:cNvSpPr>
              <p:nvPr/>
            </p:nvSpPr>
            <p:spPr bwMode="auto">
              <a:xfrm>
                <a:off x="13" y="159929"/>
                <a:ext cx="288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7E6E6"/>
                      </a:outerShdw>
                    </a:effectLst>
                  </a14:hiddenEffects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defTabSz="685800" eaLnBrk="0" hangingPunct="0"/>
                <a:r>
                  <a:rPr lang="en-US" altLang="en-US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</a:rPr>
                  <a:t>g</a:t>
                </a:r>
                <a:endParaRPr lang="en-US" altLang="en-US" sz="1350">
                  <a:solidFill>
                    <a:prstClr val="black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46" name="Text Box 46"/>
              <p:cNvSpPr txBox="1">
                <a:spLocks noChangeArrowheads="1"/>
              </p:cNvSpPr>
              <p:nvPr/>
            </p:nvSpPr>
            <p:spPr bwMode="auto">
              <a:xfrm>
                <a:off x="554" y="159029"/>
                <a:ext cx="312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7E6E6"/>
                      </a:outerShdw>
                    </a:effectLst>
                  </a14:hiddenEffects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defTabSz="685800" eaLnBrk="0" hangingPunct="0"/>
                <a:r>
                  <a:rPr lang="en-US" altLang="en-US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</a:rPr>
                  <a:t>a</a:t>
                </a:r>
                <a:endParaRPr lang="en-US" altLang="en-US" sz="1350">
                  <a:solidFill>
                    <a:prstClr val="black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47" name="Text Box 47"/>
              <p:cNvSpPr txBox="1">
                <a:spLocks noChangeArrowheads="1"/>
              </p:cNvSpPr>
              <p:nvPr/>
            </p:nvSpPr>
            <p:spPr bwMode="auto">
              <a:xfrm>
                <a:off x="1976" y="159990"/>
                <a:ext cx="288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E7E6E6"/>
                      </a:outerShdw>
                    </a:effectLst>
                  </a14:hiddenEffects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defTabSz="685800" eaLnBrk="0" hangingPunct="0"/>
                <a:r>
                  <a:rPr lang="en-US" altLang="en-US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</a:rPr>
                  <a:t>h</a:t>
                </a:r>
                <a:endParaRPr lang="en-US" altLang="en-US" sz="1350" dirty="0">
                  <a:solidFill>
                    <a:prstClr val="black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6" name="Straight Connector 3"/>
            <p:cNvSpPr>
              <a:spLocks noChangeShapeType="1"/>
            </p:cNvSpPr>
            <p:nvPr/>
          </p:nvSpPr>
          <p:spPr bwMode="auto">
            <a:xfrm>
              <a:off x="27432" y="4302"/>
              <a:ext cx="12192" cy="1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" name="Straight Connector 4"/>
            <p:cNvSpPr>
              <a:spLocks noChangeShapeType="1"/>
            </p:cNvSpPr>
            <p:nvPr/>
          </p:nvSpPr>
          <p:spPr bwMode="auto">
            <a:xfrm>
              <a:off x="41529" y="6334"/>
              <a:ext cx="0" cy="2807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" name="Straight Connector 5"/>
            <p:cNvSpPr>
              <a:spLocks noChangeShapeType="1"/>
            </p:cNvSpPr>
            <p:nvPr/>
          </p:nvSpPr>
          <p:spPr bwMode="auto">
            <a:xfrm flipH="1">
              <a:off x="1905" y="5651"/>
              <a:ext cx="7032" cy="1122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" name="Straight Connector 6"/>
            <p:cNvSpPr>
              <a:spLocks noChangeShapeType="1"/>
            </p:cNvSpPr>
            <p:nvPr/>
          </p:nvSpPr>
          <p:spPr bwMode="auto">
            <a:xfrm>
              <a:off x="1905" y="20686"/>
              <a:ext cx="7032" cy="1351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" name="Straight Connector 7"/>
            <p:cNvSpPr>
              <a:spLocks noChangeShapeType="1"/>
            </p:cNvSpPr>
            <p:nvPr/>
          </p:nvSpPr>
          <p:spPr bwMode="auto">
            <a:xfrm>
              <a:off x="3254" y="20131"/>
              <a:ext cx="21685" cy="1406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" name="Straight Connector 8"/>
            <p:cNvSpPr>
              <a:spLocks noChangeShapeType="1"/>
            </p:cNvSpPr>
            <p:nvPr/>
          </p:nvSpPr>
          <p:spPr bwMode="auto">
            <a:xfrm flipV="1">
              <a:off x="10287" y="6207"/>
              <a:ext cx="0" cy="2743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" name="Straight Connector 9"/>
            <p:cNvSpPr>
              <a:spLocks noChangeShapeType="1"/>
            </p:cNvSpPr>
            <p:nvPr/>
          </p:nvSpPr>
          <p:spPr bwMode="auto">
            <a:xfrm>
              <a:off x="12192" y="4302"/>
              <a:ext cx="1143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" name="Straight Connector 10"/>
            <p:cNvSpPr>
              <a:spLocks noChangeShapeType="1"/>
            </p:cNvSpPr>
            <p:nvPr/>
          </p:nvSpPr>
          <p:spPr bwMode="auto">
            <a:xfrm flipH="1">
              <a:off x="27638" y="21448"/>
              <a:ext cx="5509" cy="1274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4" name="Straight Connector 11"/>
            <p:cNvSpPr>
              <a:spLocks noChangeShapeType="1"/>
            </p:cNvSpPr>
            <p:nvPr/>
          </p:nvSpPr>
          <p:spPr bwMode="auto">
            <a:xfrm flipH="1">
              <a:off x="34496" y="5778"/>
              <a:ext cx="5683" cy="1241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5" name="Straight Connector 12"/>
            <p:cNvSpPr>
              <a:spLocks noChangeShapeType="1"/>
            </p:cNvSpPr>
            <p:nvPr/>
          </p:nvSpPr>
          <p:spPr bwMode="auto">
            <a:xfrm>
              <a:off x="25527" y="6207"/>
              <a:ext cx="762" cy="2743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6" name="Straight Connector 13"/>
            <p:cNvSpPr>
              <a:spLocks noChangeShapeType="1"/>
            </p:cNvSpPr>
            <p:nvPr/>
          </p:nvSpPr>
          <p:spPr bwMode="auto">
            <a:xfrm>
              <a:off x="26876" y="5651"/>
              <a:ext cx="4921" cy="1254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7" name="Straight Connector 14"/>
            <p:cNvSpPr>
              <a:spLocks noChangeShapeType="1"/>
            </p:cNvSpPr>
            <p:nvPr/>
          </p:nvSpPr>
          <p:spPr bwMode="auto">
            <a:xfrm>
              <a:off x="28321" y="36118"/>
              <a:ext cx="11303" cy="19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" name="Straight Connector 15"/>
            <p:cNvSpPr>
              <a:spLocks noChangeShapeType="1"/>
            </p:cNvSpPr>
            <p:nvPr/>
          </p:nvSpPr>
          <p:spPr bwMode="auto">
            <a:xfrm>
              <a:off x="12192" y="35547"/>
              <a:ext cx="1219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9" name="Text Box 46"/>
            <p:cNvSpPr txBox="1">
              <a:spLocks noChangeArrowheads="1"/>
            </p:cNvSpPr>
            <p:nvPr/>
          </p:nvSpPr>
          <p:spPr bwMode="auto">
            <a:xfrm>
              <a:off x="1758" y="8096"/>
              <a:ext cx="4953" cy="41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7E6E6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685800" eaLnBrk="0" hangingPunct="0"/>
              <a:r>
                <a:rPr lang="en-US" altLang="en-US" sz="135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  <a:t>5</a:t>
              </a:r>
              <a:endParaRPr lang="en-US" altLang="en-US" sz="135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" name="Text Box 46"/>
            <p:cNvSpPr txBox="1">
              <a:spLocks noChangeArrowheads="1"/>
            </p:cNvSpPr>
            <p:nvPr/>
          </p:nvSpPr>
          <p:spPr bwMode="auto">
            <a:xfrm>
              <a:off x="1371" y="23368"/>
              <a:ext cx="4953" cy="41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7E6E6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685800" eaLnBrk="0" hangingPunct="0"/>
              <a:r>
                <a:rPr lang="en-US" altLang="en-US" sz="135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  <a:t>8</a:t>
              </a:r>
              <a:endParaRPr lang="en-US" altLang="en-US" sz="135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1" name="Text Box 46"/>
            <p:cNvSpPr txBox="1">
              <a:spLocks noChangeArrowheads="1"/>
            </p:cNvSpPr>
            <p:nvPr/>
          </p:nvSpPr>
          <p:spPr bwMode="auto">
            <a:xfrm>
              <a:off x="16764" y="0"/>
              <a:ext cx="4953" cy="41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7E6E6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685800" eaLnBrk="0" hangingPunct="0"/>
              <a:r>
                <a:rPr lang="en-US" altLang="en-US" sz="135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  <a:t>18</a:t>
              </a:r>
              <a:endParaRPr lang="en-US" altLang="en-US" sz="135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2" name="Text Box 46"/>
            <p:cNvSpPr txBox="1">
              <a:spLocks noChangeArrowheads="1"/>
            </p:cNvSpPr>
            <p:nvPr/>
          </p:nvSpPr>
          <p:spPr bwMode="auto">
            <a:xfrm>
              <a:off x="32016" y="685"/>
              <a:ext cx="4953" cy="41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7E6E6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685800" eaLnBrk="0" hangingPunct="0"/>
              <a:r>
                <a:rPr lang="en-US" altLang="en-US" sz="135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  <a:t>7</a:t>
              </a:r>
              <a:endParaRPr lang="en-US" altLang="en-US" sz="135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3" name="Text Box 46"/>
            <p:cNvSpPr txBox="1">
              <a:spLocks noChangeArrowheads="1"/>
            </p:cNvSpPr>
            <p:nvPr/>
          </p:nvSpPr>
          <p:spPr bwMode="auto">
            <a:xfrm>
              <a:off x="41529" y="17259"/>
              <a:ext cx="4953" cy="41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7E6E6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685800" eaLnBrk="0" hangingPunct="0"/>
              <a:r>
                <a:rPr lang="en-US" altLang="en-US" sz="135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  <a:t>14</a:t>
              </a:r>
              <a:endParaRPr lang="en-US" altLang="en-US" sz="135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4" name="Text Box 46"/>
            <p:cNvSpPr txBox="1">
              <a:spLocks noChangeArrowheads="1"/>
            </p:cNvSpPr>
            <p:nvPr/>
          </p:nvSpPr>
          <p:spPr bwMode="auto">
            <a:xfrm>
              <a:off x="31242" y="35782"/>
              <a:ext cx="4953" cy="41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7E6E6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685800" eaLnBrk="0" hangingPunct="0"/>
              <a:r>
                <a:rPr lang="en-US" altLang="en-US" sz="135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  <a:t>3</a:t>
              </a:r>
              <a:endParaRPr lang="en-US" altLang="en-US" sz="135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" name="Text Box 46"/>
            <p:cNvSpPr txBox="1">
              <a:spLocks noChangeArrowheads="1"/>
            </p:cNvSpPr>
            <p:nvPr/>
          </p:nvSpPr>
          <p:spPr bwMode="auto">
            <a:xfrm>
              <a:off x="16446" y="35605"/>
              <a:ext cx="4953" cy="41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7E6E6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685800" eaLnBrk="0" hangingPunct="0"/>
              <a:r>
                <a:rPr lang="en-US" altLang="en-US" sz="135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  <a:t>1</a:t>
              </a:r>
              <a:endParaRPr lang="en-US" altLang="en-US" sz="135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6" name="Text Box 46"/>
            <p:cNvSpPr txBox="1">
              <a:spLocks noChangeArrowheads="1"/>
            </p:cNvSpPr>
            <p:nvPr/>
          </p:nvSpPr>
          <p:spPr bwMode="auto">
            <a:xfrm>
              <a:off x="9715" y="16497"/>
              <a:ext cx="4953" cy="41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7E6E6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685800" eaLnBrk="0" hangingPunct="0"/>
              <a:r>
                <a:rPr lang="en-US" altLang="en-US" sz="135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  <a:t>11</a:t>
              </a:r>
              <a:endParaRPr lang="en-US" altLang="en-US" sz="135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7" name="Text Box 46"/>
            <p:cNvSpPr txBox="1">
              <a:spLocks noChangeArrowheads="1"/>
            </p:cNvSpPr>
            <p:nvPr/>
          </p:nvSpPr>
          <p:spPr bwMode="auto">
            <a:xfrm>
              <a:off x="13227" y="23368"/>
              <a:ext cx="4953" cy="41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7E6E6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685800" eaLnBrk="0" hangingPunct="0"/>
              <a:r>
                <a:rPr lang="en-US" altLang="en-US" sz="135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  <a:t>6</a:t>
              </a:r>
              <a:endParaRPr lang="en-US" altLang="en-US" sz="135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" name="Text Box 46"/>
            <p:cNvSpPr txBox="1">
              <a:spLocks noChangeArrowheads="1"/>
            </p:cNvSpPr>
            <p:nvPr/>
          </p:nvSpPr>
          <p:spPr bwMode="auto">
            <a:xfrm>
              <a:off x="23107" y="16878"/>
              <a:ext cx="4953" cy="41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7E6E6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685800" eaLnBrk="0" hangingPunct="0"/>
              <a:r>
                <a:rPr lang="en-US" altLang="en-US" sz="135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  <a:t>2</a:t>
              </a:r>
              <a:endParaRPr lang="en-US" altLang="en-US" sz="135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" name="Text Box 46"/>
            <p:cNvSpPr txBox="1">
              <a:spLocks noChangeArrowheads="1"/>
            </p:cNvSpPr>
            <p:nvPr/>
          </p:nvSpPr>
          <p:spPr bwMode="auto">
            <a:xfrm>
              <a:off x="26822" y="10249"/>
              <a:ext cx="4953" cy="41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7E6E6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685800" eaLnBrk="0" hangingPunct="0"/>
              <a:r>
                <a:rPr lang="en-US" altLang="en-US" sz="135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  <a:t>4</a:t>
              </a:r>
              <a:endParaRPr lang="en-US" altLang="en-US" sz="135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" name="Text Box 46"/>
            <p:cNvSpPr txBox="1">
              <a:spLocks noChangeArrowheads="1"/>
            </p:cNvSpPr>
            <p:nvPr/>
          </p:nvSpPr>
          <p:spPr bwMode="auto">
            <a:xfrm>
              <a:off x="30670" y="24517"/>
              <a:ext cx="4953" cy="41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7E6E6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685800" eaLnBrk="0" hangingPunct="0"/>
              <a:r>
                <a:rPr lang="en-US" altLang="en-US" sz="135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  <a:t>10</a:t>
              </a:r>
              <a:endParaRPr lang="en-US" altLang="en-US" sz="135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1" name="Text Box 46"/>
            <p:cNvSpPr txBox="1">
              <a:spLocks noChangeArrowheads="1"/>
            </p:cNvSpPr>
            <p:nvPr/>
          </p:nvSpPr>
          <p:spPr bwMode="auto">
            <a:xfrm>
              <a:off x="36969" y="10934"/>
              <a:ext cx="4953" cy="41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7E6E6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685800" eaLnBrk="0" hangingPunct="0"/>
              <a:r>
                <a:rPr lang="en-US" altLang="en-US" sz="135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  <a:t>9</a:t>
              </a:r>
              <a:endParaRPr lang="en-US" altLang="en-US" sz="135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48" name="Rectangle 67"/>
          <p:cNvSpPr>
            <a:spLocks noChangeArrowheads="1"/>
          </p:cNvSpPr>
          <p:nvPr/>
        </p:nvSpPr>
        <p:spPr bwMode="auto">
          <a:xfrm>
            <a:off x="2000250" y="2627226"/>
            <a:ext cx="170560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 eaLnBrk="0" hangingPunct="0"/>
            <a:endParaRPr lang="en-US" altLang="en-US" sz="90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defTabSz="685800" eaLnBrk="0" hangingPunct="0"/>
            <a:r>
              <a:rPr lang="en-US" altLang="en-US" sz="90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altLang="en-US" sz="135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713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81000" y="1066800"/>
            <a:ext cx="85344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cs typeface="Arial" charset="0"/>
              </a:rPr>
              <a:t>Chapter 23 covers 2 approaches for solving the minimum spanning tree problem; </a:t>
            </a:r>
            <a:r>
              <a:rPr lang="en-US" sz="2400" dirty="0" err="1">
                <a:cs typeface="Arial" charset="0"/>
              </a:rPr>
              <a:t>Kruskal’s</a:t>
            </a:r>
            <a:r>
              <a:rPr lang="en-US" sz="2400" dirty="0">
                <a:cs typeface="Arial" charset="0"/>
              </a:rPr>
              <a:t> algorithm and Prim’s algorithm.</a:t>
            </a:r>
          </a:p>
          <a:p>
            <a:endParaRPr lang="en-US" sz="2400" dirty="0">
              <a:cs typeface="Arial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Both are examples of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greedy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algorithms (no global search strategy)</a:t>
            </a:r>
          </a:p>
          <a:p>
            <a:endParaRPr lang="en-US" sz="2400" dirty="0">
              <a:latin typeface="Calibri" pitchFamily="34" charset="0"/>
            </a:endParaRPr>
          </a:p>
          <a:p>
            <a:r>
              <a:rPr lang="en-US" sz="2400" dirty="0">
                <a:cs typeface="Arial" charset="0"/>
              </a:rPr>
              <a:t>Generic greedy MST(</a:t>
            </a:r>
            <a:r>
              <a:rPr lang="en-US" sz="2400" dirty="0" err="1">
                <a:cs typeface="Arial" charset="0"/>
              </a:rPr>
              <a:t>G,w</a:t>
            </a:r>
            <a:r>
              <a:rPr lang="en-US" sz="2400" dirty="0">
                <a:cs typeface="Arial" charset="0"/>
              </a:rPr>
              <a:t>)</a:t>
            </a:r>
          </a:p>
          <a:p>
            <a:r>
              <a:rPr lang="en-US" sz="2400" dirty="0">
                <a:cs typeface="Arial" charset="0"/>
              </a:rPr>
              <a:t>  A = null set</a:t>
            </a:r>
          </a:p>
          <a:p>
            <a:r>
              <a:rPr lang="en-US" sz="2400" dirty="0">
                <a:cs typeface="Arial" charset="0"/>
              </a:rPr>
              <a:t>    while A is not a minimum spanning tree</a:t>
            </a:r>
          </a:p>
          <a:p>
            <a:r>
              <a:rPr lang="en-US" sz="2400" dirty="0">
                <a:cs typeface="Arial" charset="0"/>
              </a:rPr>
              <a:t>      add the lightest edge unless it generates a cycle</a:t>
            </a:r>
          </a:p>
          <a:p>
            <a:r>
              <a:rPr lang="en-US" sz="2400" dirty="0">
                <a:cs typeface="Arial" charset="0"/>
              </a:rPr>
              <a:t>	(trees are acyclic graphs)</a:t>
            </a:r>
          </a:p>
          <a:p>
            <a:endParaRPr lang="en-US" sz="24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312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762000" y="914400"/>
            <a:ext cx="75438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cs typeface="Arial" charset="0"/>
              </a:rPr>
              <a:t>Growing a minimum spanning tree (MST):</a:t>
            </a:r>
            <a:endParaRPr lang="en-US" sz="2400" dirty="0">
              <a:cs typeface="Arial" charset="0"/>
            </a:endParaRPr>
          </a:p>
          <a:p>
            <a:r>
              <a:rPr lang="en-US" sz="2400" b="1" dirty="0">
                <a:cs typeface="Arial" charset="0"/>
              </a:rPr>
              <a:t>	</a:t>
            </a:r>
            <a:r>
              <a:rPr lang="en-US" sz="2400" dirty="0">
                <a:cs typeface="Arial" charset="0"/>
              </a:rPr>
              <a:t>G(V,E) is an undirected graph.</a:t>
            </a:r>
          </a:p>
          <a:p>
            <a:r>
              <a:rPr lang="en-US" sz="2400" b="1" dirty="0">
                <a:cs typeface="Arial" charset="0"/>
              </a:rPr>
              <a:t>	</a:t>
            </a:r>
            <a:r>
              <a:rPr lang="en-US" sz="2400" dirty="0">
                <a:cs typeface="Arial" charset="0"/>
              </a:rPr>
              <a:t>A is subset of V that defines part of a MST.</a:t>
            </a:r>
          </a:p>
          <a:p>
            <a:r>
              <a:rPr lang="en-US" sz="2400" dirty="0">
                <a:cs typeface="Arial" charset="0"/>
              </a:rPr>
              <a:t>	edge (</a:t>
            </a:r>
            <a:r>
              <a:rPr lang="en-US" sz="2400" dirty="0" err="1">
                <a:cs typeface="Arial" charset="0"/>
              </a:rPr>
              <a:t>u,v</a:t>
            </a:r>
            <a:r>
              <a:rPr lang="en-US" sz="2400" dirty="0">
                <a:cs typeface="Arial" charset="0"/>
              </a:rPr>
              <a:t>) is a </a:t>
            </a:r>
            <a:r>
              <a:rPr lang="en-US" sz="2400" b="1" dirty="0">
                <a:cs typeface="Arial" charset="0"/>
              </a:rPr>
              <a:t>safe edge </a:t>
            </a:r>
            <a:r>
              <a:rPr lang="en-US" sz="2400" dirty="0">
                <a:cs typeface="Arial" charset="0"/>
              </a:rPr>
              <a:t>if A </a:t>
            </a:r>
            <a:r>
              <a:rPr lang="en-US" sz="2400" dirty="0">
                <a:cs typeface="Arial" charset="0"/>
                <a:sym typeface="Symbol" pitchFamily="18" charset="2"/>
              </a:rPr>
              <a:t></a:t>
            </a:r>
            <a:r>
              <a:rPr lang="en-US" sz="2400" dirty="0">
                <a:cs typeface="Arial" charset="0"/>
              </a:rPr>
              <a:t> (</a:t>
            </a:r>
            <a:r>
              <a:rPr lang="en-US" sz="2400" dirty="0" err="1">
                <a:cs typeface="Arial" charset="0"/>
              </a:rPr>
              <a:t>u,v</a:t>
            </a:r>
            <a:r>
              <a:rPr lang="en-US" sz="2400" dirty="0">
                <a:cs typeface="Arial" charset="0"/>
              </a:rPr>
              <a:t>) is also </a:t>
            </a:r>
          </a:p>
          <a:p>
            <a:r>
              <a:rPr lang="en-US" sz="2400" dirty="0">
                <a:cs typeface="Arial" charset="0"/>
              </a:rPr>
              <a:t>	part of a MST.</a:t>
            </a:r>
          </a:p>
          <a:p>
            <a:endParaRPr lang="en-US" sz="2400" dirty="0">
              <a:cs typeface="Arial" charset="0"/>
            </a:endParaRPr>
          </a:p>
          <a:p>
            <a:r>
              <a:rPr lang="en-US" sz="2400" dirty="0">
                <a:cs typeface="Arial" charset="0"/>
              </a:rPr>
              <a:t>Kruskal and Prim algorithms differ in how they search for safe edges.</a:t>
            </a:r>
          </a:p>
          <a:p>
            <a:endParaRPr lang="en-US" sz="2400" dirty="0">
              <a:cs typeface="Arial" charset="0"/>
            </a:endParaRPr>
          </a:p>
          <a:p>
            <a:r>
              <a:rPr lang="en-US" sz="2400" dirty="0">
                <a:cs typeface="Arial" charset="0"/>
              </a:rPr>
              <a:t>Safe edges are defined by “cuts”.</a:t>
            </a:r>
          </a:p>
        </p:txBody>
      </p:sp>
    </p:spTree>
    <p:extLst>
      <p:ext uri="{BB962C8B-B14F-4D97-AF65-F5344CB8AC3E}">
        <p14:creationId xmlns:p14="http://schemas.microsoft.com/office/powerpoint/2010/main" val="1068446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04800" y="369887"/>
            <a:ext cx="8839200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cs typeface="Arial" charset="0"/>
              </a:rPr>
              <a:t>Theorem 23.1(next slide) provides a rule for finding safe edges</a:t>
            </a:r>
          </a:p>
          <a:p>
            <a:endParaRPr lang="en-US" sz="1600" dirty="0">
              <a:cs typeface="Arial" charset="0"/>
            </a:endParaRPr>
          </a:p>
          <a:p>
            <a:r>
              <a:rPr lang="en-US" sz="2400" dirty="0">
                <a:latin typeface="Calibri" pitchFamily="34" charset="0"/>
              </a:rPr>
              <a:t>	A </a:t>
            </a:r>
            <a:r>
              <a:rPr lang="en-US" sz="2400" b="1" dirty="0">
                <a:latin typeface="Calibri" pitchFamily="34" charset="0"/>
              </a:rPr>
              <a:t>cut</a:t>
            </a:r>
            <a:r>
              <a:rPr lang="en-US" sz="2400" dirty="0">
                <a:latin typeface="Calibri" pitchFamily="34" charset="0"/>
              </a:rPr>
              <a:t> (S,V-S) is a partition of vertices in G(V,E)</a:t>
            </a:r>
          </a:p>
          <a:p>
            <a:r>
              <a:rPr lang="en-US" sz="2400" dirty="0">
                <a:latin typeface="Calibri" pitchFamily="34" charset="0"/>
              </a:rPr>
              <a:t>	Edge (</a:t>
            </a:r>
            <a:r>
              <a:rPr lang="en-US" sz="2400" dirty="0" err="1">
                <a:latin typeface="Calibri" pitchFamily="34" charset="0"/>
              </a:rPr>
              <a:t>u,v</a:t>
            </a:r>
            <a:r>
              <a:rPr lang="en-US" sz="2400" dirty="0">
                <a:latin typeface="Calibri" pitchFamily="34" charset="0"/>
              </a:rPr>
              <a:t>) </a:t>
            </a:r>
            <a:r>
              <a:rPr lang="en-US" sz="2400" b="1" dirty="0">
                <a:latin typeface="Calibri" pitchFamily="34" charset="0"/>
              </a:rPr>
              <a:t>crosses</a:t>
            </a:r>
            <a:r>
              <a:rPr lang="en-US" sz="2400" dirty="0">
                <a:latin typeface="Calibri" pitchFamily="34" charset="0"/>
              </a:rPr>
              <a:t> cut (S,V-S) if one end is in S and </a:t>
            </a:r>
          </a:p>
          <a:p>
            <a:r>
              <a:rPr lang="en-US" sz="2400" dirty="0">
                <a:latin typeface="Calibri" pitchFamily="34" charset="0"/>
              </a:rPr>
              <a:t>	the other is V-S</a:t>
            </a:r>
          </a:p>
          <a:p>
            <a:r>
              <a:rPr lang="en-US" sz="2400" dirty="0">
                <a:latin typeface="Calibri" pitchFamily="34" charset="0"/>
              </a:rPr>
              <a:t>	A cut </a:t>
            </a:r>
            <a:r>
              <a:rPr lang="en-US" sz="2400" b="1" dirty="0">
                <a:latin typeface="Calibri" pitchFamily="34" charset="0"/>
              </a:rPr>
              <a:t>respects</a:t>
            </a:r>
            <a:r>
              <a:rPr lang="en-US" sz="2400" dirty="0">
                <a:latin typeface="Calibri" pitchFamily="34" charset="0"/>
              </a:rPr>
              <a:t> set A if no edge in A crosses the cut</a:t>
            </a:r>
          </a:p>
          <a:p>
            <a:r>
              <a:rPr lang="en-US" sz="2400" dirty="0">
                <a:latin typeface="Calibri" pitchFamily="34" charset="0"/>
              </a:rPr>
              <a:t>	An edge that crosses a cut is a </a:t>
            </a:r>
            <a:r>
              <a:rPr lang="en-US" sz="2400" b="1" dirty="0">
                <a:latin typeface="Calibri" pitchFamily="34" charset="0"/>
              </a:rPr>
              <a:t>light edge</a:t>
            </a:r>
            <a:r>
              <a:rPr lang="en-US" sz="2400" dirty="0">
                <a:latin typeface="Calibri" pitchFamily="34" charset="0"/>
              </a:rPr>
              <a:t> if it has the </a:t>
            </a:r>
          </a:p>
          <a:p>
            <a:r>
              <a:rPr lang="en-US" sz="2400" dirty="0">
                <a:latin typeface="Calibri" pitchFamily="34" charset="0"/>
              </a:rPr>
              <a:t>	minimum weight of edges crossing the cut</a:t>
            </a:r>
          </a:p>
        </p:txBody>
      </p:sp>
      <p:pic>
        <p:nvPicPr>
          <p:cNvPr id="18434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3368576"/>
            <a:ext cx="6380163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Box 4"/>
          <p:cNvSpPr txBox="1">
            <a:spLocks noChangeArrowheads="1"/>
          </p:cNvSpPr>
          <p:nvPr/>
        </p:nvSpPr>
        <p:spPr bwMode="auto">
          <a:xfrm>
            <a:off x="990600" y="5587901"/>
            <a:ext cx="7696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cs typeface="Arial" charset="0"/>
              </a:rPr>
              <a:t>Edges in A are shaded.  White and black V’s are in different parts of partition. (</a:t>
            </a:r>
            <a:r>
              <a:rPr lang="en-US" sz="2000" dirty="0" err="1">
                <a:cs typeface="Arial" charset="0"/>
              </a:rPr>
              <a:t>c,d</a:t>
            </a:r>
            <a:r>
              <a:rPr lang="en-US" sz="2000" dirty="0">
                <a:cs typeface="Arial" charset="0"/>
              </a:rPr>
              <a:t>) is a light edge and a safe edge for growing MST.</a:t>
            </a:r>
          </a:p>
        </p:txBody>
      </p:sp>
    </p:spTree>
    <p:extLst>
      <p:ext uri="{BB962C8B-B14F-4D97-AF65-F5344CB8AC3E}">
        <p14:creationId xmlns:p14="http://schemas.microsoft.com/office/powerpoint/2010/main" val="2574151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81000"/>
            <a:ext cx="8382000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			Theorem 23.1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</a:rPr>
              <a:t>	Let (S,V-S) be a cut in G that respects A, a growing MST.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</a:rPr>
              <a:t>	Let (</a:t>
            </a:r>
            <a:r>
              <a:rPr lang="en-US" sz="2400" dirty="0" err="1">
                <a:latin typeface="+mn-lt"/>
              </a:rPr>
              <a:t>u,v</a:t>
            </a:r>
            <a:r>
              <a:rPr lang="en-US" sz="2400" dirty="0">
                <a:latin typeface="+mn-lt"/>
              </a:rPr>
              <a:t>) be a light edge crossing (S,V-S).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</a:rPr>
              <a:t>	Then (</a:t>
            </a:r>
            <a:r>
              <a:rPr lang="en-US" sz="2400" dirty="0" err="1">
                <a:latin typeface="+mn-lt"/>
              </a:rPr>
              <a:t>u,v</a:t>
            </a:r>
            <a:r>
              <a:rPr lang="en-US" sz="2400" dirty="0">
                <a:latin typeface="+mn-lt"/>
              </a:rPr>
              <a:t>) is a safe edge for A.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+mn-lt"/>
              </a:rPr>
              <a:t>Proof: </a:t>
            </a:r>
            <a:r>
              <a:rPr lang="en-US" sz="2400" dirty="0">
                <a:latin typeface="+mn-lt"/>
              </a:rPr>
              <a:t>Let T be a MST that contains A (shaded) and (</a:t>
            </a:r>
            <a:r>
              <a:rPr lang="en-US" sz="2400" dirty="0" err="1">
                <a:latin typeface="+mn-lt"/>
              </a:rPr>
              <a:t>x,y</a:t>
            </a:r>
            <a:r>
              <a:rPr lang="en-US" sz="2400" dirty="0">
                <a:latin typeface="+mn-lt"/>
              </a:rPr>
              <a:t>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</a:rPr>
              <a:t>but not (</a:t>
            </a:r>
            <a:r>
              <a:rPr lang="en-US" sz="2400" dirty="0" err="1">
                <a:latin typeface="+mn-lt"/>
              </a:rPr>
              <a:t>u,v</a:t>
            </a:r>
            <a:r>
              <a:rPr lang="en-US" sz="2400" dirty="0">
                <a:latin typeface="+mn-lt"/>
              </a:rPr>
              <a:t>).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</a:rPr>
              <a:t>Both</a:t>
            </a:r>
            <a:r>
              <a:rPr lang="en-US" sz="2400" b="1" dirty="0">
                <a:latin typeface="+mn-lt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u,v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) and (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x,y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) cross (S, V-S) (connect B&amp;W vertices).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Define T</a:t>
            </a:r>
            <a:r>
              <a:rPr lang="en-US" sz="2000" dirty="0">
                <a:latin typeface="Arial" pitchFamily="34" charset="0"/>
                <a:cs typeface="Arial" pitchFamily="34" charset="0"/>
                <a:sym typeface="Symbol"/>
              </a:rPr>
              <a:t>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= {T – (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x,y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)}</a:t>
            </a:r>
            <a:r>
              <a:rPr lang="en-US" sz="2000" dirty="0">
                <a:latin typeface="Arial" pitchFamily="34" charset="0"/>
                <a:cs typeface="Arial" pitchFamily="34" charset="0"/>
                <a:sym typeface="Symbol"/>
              </a:rPr>
              <a:t>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{(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u,v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)}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w(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u,v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) </a:t>
            </a:r>
            <a:r>
              <a:rPr lang="en-US" sz="2000" u="sng" dirty="0">
                <a:latin typeface="Arial" pitchFamily="34" charset="0"/>
                <a:cs typeface="Arial" pitchFamily="34" charset="0"/>
              </a:rPr>
              <a:t>&lt;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w(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x,y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) because (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u,v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) is a light edge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Symbol" pitchFamily="18" charset="2"/>
              <a:buChar char="\"/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w(T</a:t>
            </a:r>
            <a:r>
              <a:rPr lang="en-US" sz="2000" dirty="0">
                <a:latin typeface="Arial" pitchFamily="34" charset="0"/>
                <a:cs typeface="Arial" pitchFamily="34" charset="0"/>
                <a:sym typeface="Symbol"/>
              </a:rPr>
              <a:t>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) = w(T) – w(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x,y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) + w(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u,v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) </a:t>
            </a:r>
            <a:r>
              <a:rPr lang="en-US" sz="2000" u="sng" dirty="0">
                <a:latin typeface="Arial" pitchFamily="34" charset="0"/>
                <a:cs typeface="Arial" pitchFamily="34" charset="0"/>
              </a:rPr>
              <a:t>&lt;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w(T)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but T is a MST </a:t>
            </a:r>
            <a:r>
              <a:rPr lang="en-US" sz="2000" dirty="0">
                <a:latin typeface="Arial" pitchFamily="34" charset="0"/>
                <a:cs typeface="Arial" pitchFamily="34" charset="0"/>
                <a:sym typeface="Symbol"/>
              </a:rPr>
              <a:t>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w(T) </a:t>
            </a:r>
            <a:r>
              <a:rPr lang="en-US" sz="2000" u="sng" dirty="0">
                <a:latin typeface="Arial" pitchFamily="34" charset="0"/>
                <a:cs typeface="Arial" pitchFamily="34" charset="0"/>
              </a:rPr>
              <a:t>&lt;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w(T</a:t>
            </a:r>
            <a:r>
              <a:rPr lang="en-US" sz="2000" dirty="0">
                <a:latin typeface="Arial" pitchFamily="34" charset="0"/>
                <a:cs typeface="Arial" pitchFamily="34" charset="0"/>
                <a:sym typeface="Symbol"/>
              </a:rPr>
              <a:t>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 </a:t>
            </a:r>
            <a:r>
              <a:rPr lang="en-US" sz="2000" dirty="0">
                <a:latin typeface="Arial" pitchFamily="34" charset="0"/>
                <a:cs typeface="Arial" pitchFamily="34" charset="0"/>
                <a:sym typeface="Symbol"/>
              </a:rPr>
              <a:t>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w(T</a:t>
            </a:r>
            <a:r>
              <a:rPr lang="en-US" sz="2000" dirty="0">
                <a:latin typeface="Arial" pitchFamily="34" charset="0"/>
                <a:cs typeface="Arial" pitchFamily="34" charset="0"/>
                <a:sym typeface="Symbol"/>
              </a:rPr>
              <a:t>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) must also be a MST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Arial" pitchFamily="34" charset="0"/>
                <a:cs typeface="Arial" pitchFamily="34" charset="0"/>
                <a:sym typeface="Symbol"/>
              </a:rPr>
              <a:t>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u,v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) is a safe edge for A</a:t>
            </a:r>
          </a:p>
        </p:txBody>
      </p:sp>
      <p:pic>
        <p:nvPicPr>
          <p:cNvPr id="19458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3428732"/>
            <a:ext cx="3124200" cy="2781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86033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4"/>
          <p:cNvSpPr>
            <a:spLocks noChangeArrowheads="1"/>
          </p:cNvSpPr>
          <p:nvPr/>
        </p:nvSpPr>
        <p:spPr bwMode="auto">
          <a:xfrm>
            <a:off x="609600" y="935068"/>
            <a:ext cx="82296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400" b="1" dirty="0"/>
              <a:t>Corollary 23.2:</a:t>
            </a:r>
            <a:r>
              <a:rPr lang="en-US" sz="2400" dirty="0"/>
              <a:t> </a:t>
            </a:r>
          </a:p>
          <a:p>
            <a:r>
              <a:rPr lang="en-US" sz="2400" dirty="0"/>
              <a:t>G(V,E) a is connected, undirected, weighted graph.</a:t>
            </a:r>
          </a:p>
          <a:p>
            <a:r>
              <a:rPr lang="en-US" sz="2400" dirty="0"/>
              <a:t>  </a:t>
            </a:r>
          </a:p>
          <a:p>
            <a:r>
              <a:rPr lang="en-US" sz="2400" dirty="0"/>
              <a:t>A is a subset of E that is included in some MST of G.  </a:t>
            </a:r>
          </a:p>
          <a:p>
            <a:r>
              <a:rPr lang="en-US" sz="2400" dirty="0"/>
              <a:t>G</a:t>
            </a:r>
            <a:r>
              <a:rPr lang="en-US" sz="2400" baseline="-25000" dirty="0"/>
              <a:t>A</a:t>
            </a:r>
            <a:r>
              <a:rPr lang="en-US" sz="2400" dirty="0"/>
              <a:t> (V,A) is a forest of connected components (V</a:t>
            </a:r>
            <a:r>
              <a:rPr lang="en-US" sz="2400" baseline="-25000" dirty="0"/>
              <a:t>C</a:t>
            </a:r>
            <a:r>
              <a:rPr lang="en-US" sz="2400" dirty="0"/>
              <a:t>,E</a:t>
            </a:r>
            <a:r>
              <a:rPr lang="en-US" sz="2400" baseline="-25000" dirty="0"/>
              <a:t>C</a:t>
            </a:r>
            <a:r>
              <a:rPr lang="en-US" sz="2400" dirty="0"/>
              <a:t>), </a:t>
            </a:r>
          </a:p>
          <a:p>
            <a:r>
              <a:rPr lang="en-US" sz="2400" dirty="0"/>
              <a:t>each of which is a tree.  </a:t>
            </a:r>
          </a:p>
          <a:p>
            <a:endParaRPr lang="en-US" sz="2400" dirty="0"/>
          </a:p>
          <a:p>
            <a:r>
              <a:rPr lang="en-US" sz="2400" dirty="0"/>
              <a:t>If (</a:t>
            </a:r>
            <a:r>
              <a:rPr lang="en-US" sz="2400" dirty="0" err="1"/>
              <a:t>u,v</a:t>
            </a:r>
            <a:r>
              <a:rPr lang="en-US" sz="2400" dirty="0"/>
              <a:t>) is a light edge connecting C to some other </a:t>
            </a:r>
          </a:p>
          <a:p>
            <a:r>
              <a:rPr lang="en-US" sz="2400" dirty="0"/>
              <a:t>component of A, then (</a:t>
            </a:r>
            <a:r>
              <a:rPr lang="en-US" sz="2400" dirty="0" err="1"/>
              <a:t>u,v</a:t>
            </a:r>
            <a:r>
              <a:rPr lang="en-US" sz="2400" dirty="0"/>
              <a:t>) is a safe edge of A</a:t>
            </a:r>
          </a:p>
          <a:p>
            <a:endParaRPr lang="en-US" sz="2400" dirty="0"/>
          </a:p>
          <a:p>
            <a:r>
              <a:rPr lang="en-US" sz="2400" dirty="0"/>
              <a:t>Proof: cut (V</a:t>
            </a:r>
            <a:r>
              <a:rPr lang="en-US" sz="2400" baseline="-25000" dirty="0"/>
              <a:t>C</a:t>
            </a:r>
            <a:r>
              <a:rPr lang="en-US" sz="2400" dirty="0"/>
              <a:t>, V-V</a:t>
            </a:r>
            <a:r>
              <a:rPr lang="en-US" sz="2400" baseline="-25000" dirty="0"/>
              <a:t>C</a:t>
            </a:r>
            <a:r>
              <a:rPr lang="en-US" sz="2400" dirty="0"/>
              <a:t>) respects A and crosses (</a:t>
            </a:r>
            <a:r>
              <a:rPr lang="en-US" sz="2400" dirty="0" err="1"/>
              <a:t>u,v</a:t>
            </a:r>
            <a:r>
              <a:rPr lang="en-US" sz="2400" dirty="0"/>
              <a:t>) </a:t>
            </a:r>
          </a:p>
          <a:p>
            <a:r>
              <a:rPr lang="en-US" sz="2400" dirty="0">
                <a:sym typeface="Symbol" pitchFamily="18" charset="2"/>
              </a:rPr>
              <a:t></a:t>
            </a:r>
            <a:r>
              <a:rPr lang="en-US" sz="2400" dirty="0"/>
              <a:t> (</a:t>
            </a:r>
            <a:r>
              <a:rPr lang="en-US" sz="2400" dirty="0" err="1"/>
              <a:t>u,v</a:t>
            </a:r>
            <a:r>
              <a:rPr lang="en-US" sz="2400" dirty="0"/>
              <a:t>) is a safe edge by Theorem 23.1</a:t>
            </a:r>
            <a:r>
              <a:rPr lang="en-US" sz="2400" dirty="0">
                <a:sym typeface="Symbol" pitchFamily="18" charset="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29154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1448812"/>
            <a:ext cx="7772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/>
              <a:t>Corrllary</a:t>
            </a:r>
            <a:r>
              <a:rPr lang="en-US" sz="2400" b="1" dirty="0"/>
              <a:t> 23.2</a:t>
            </a:r>
            <a:r>
              <a:rPr lang="en-US" sz="2400" dirty="0"/>
              <a:t> is basis for </a:t>
            </a:r>
            <a:r>
              <a:rPr lang="en-US" sz="2400" dirty="0" err="1"/>
              <a:t>Krustal</a:t>
            </a:r>
            <a:r>
              <a:rPr lang="en-US" sz="2400" dirty="0"/>
              <a:t> algorithm</a:t>
            </a:r>
          </a:p>
          <a:p>
            <a:endParaRPr lang="en-US" sz="2400" dirty="0"/>
          </a:p>
          <a:p>
            <a:r>
              <a:rPr lang="en-US" sz="2400" dirty="0"/>
              <a:t>Look for a cut that respects the growing MST, A, and crosses the lightest edge not already in A.</a:t>
            </a:r>
          </a:p>
          <a:p>
            <a:endParaRPr lang="en-US" sz="2400" b="1" dirty="0"/>
          </a:p>
          <a:p>
            <a:r>
              <a:rPr lang="en-US" sz="2400" dirty="0"/>
              <a:t>If such a cut exists, include lightest edge in A; otherwise repeat with next lightest edge.</a:t>
            </a:r>
          </a:p>
          <a:p>
            <a:endParaRPr lang="en-US" sz="2400" b="1" dirty="0"/>
          </a:p>
          <a:p>
            <a:r>
              <a:rPr lang="en-US" sz="2400" dirty="0"/>
              <a:t>Repeat until all vertices are in the MST</a:t>
            </a:r>
          </a:p>
        </p:txBody>
      </p:sp>
    </p:spTree>
    <p:extLst>
      <p:ext uri="{BB962C8B-B14F-4D97-AF65-F5344CB8AC3E}">
        <p14:creationId xmlns:p14="http://schemas.microsoft.com/office/powerpoint/2010/main" val="3451308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6600" y="2819400"/>
            <a:ext cx="26645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Example from text</a:t>
            </a:r>
          </a:p>
        </p:txBody>
      </p:sp>
    </p:spTree>
    <p:extLst>
      <p:ext uri="{BB962C8B-B14F-4D97-AF65-F5344CB8AC3E}">
        <p14:creationId xmlns:p14="http://schemas.microsoft.com/office/powerpoint/2010/main" val="318346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1543</TotalTime>
  <Words>1655</Words>
  <Application>Microsoft Office PowerPoint</Application>
  <PresentationFormat>On-screen Show (4:3)</PresentationFormat>
  <Paragraphs>188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Symbol</vt:lpstr>
      <vt:lpstr>Office Theme</vt:lpstr>
      <vt:lpstr>1_Office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97</cp:revision>
  <cp:lastPrinted>2018-04-19T23:24:15Z</cp:lastPrinted>
  <dcterms:created xsi:type="dcterms:W3CDTF">2013-04-15T23:37:16Z</dcterms:created>
  <dcterms:modified xsi:type="dcterms:W3CDTF">2025-01-06T05:57:17Z</dcterms:modified>
</cp:coreProperties>
</file>