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4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659-1F9E-4AC3-B2BB-92E83B0FCA20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F735-C7DA-4B3D-B9D4-663F8D6CE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1EA9-83A2-4695-85A1-982136BCE86E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50D5-C154-4C00-9A84-61F19B5EB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7DFD-1C72-42CB-9E74-14831A4ADD9A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4D0-D435-4872-869E-349FA0157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7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4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8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74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4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4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A564-A38B-4B1E-8DC5-28D51000A2BB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483F-98F1-4994-AC79-2DCCED13E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7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2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282C-9605-405E-B147-6F3FEFECFEA5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4AF7-8AFB-4755-9D00-1538D0746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04C78-841B-45C0-BFC8-353B84412FE2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AB68-6B08-4700-B348-A523609C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4B0A-5C7D-4BAE-A434-AB0A136FC0F6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3397-7309-4EB4-B01B-9C1B40796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8163-D98F-4360-9041-7F2AA3180ABD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7DA5-292E-49D1-AE45-C0101FF47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D876-66D0-4064-B9D7-90477B2DE70B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3729-665A-4138-AE82-DC351B40E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9E00-6DC0-4424-9954-F5DBA40B9465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0EED6-3BA2-44D5-82AA-5D39085AD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2869-C7C2-4C71-BB76-69DD2D85EC37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9A28-AC50-45F7-ACFD-67D2E1201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B7AC93-E40E-4015-BFC7-A2CD266284EC}" type="datetimeFigureOut">
              <a:rPr lang="en-US"/>
              <a:pPr>
                <a:defRPr/>
              </a:pPr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8DE385-DA2A-4990-BB9F-C726C1F74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304800" y="681038"/>
            <a:ext cx="86582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Arial" charset="0"/>
              </a:rPr>
              <a:t>Chapter 23: </a:t>
            </a:r>
          </a:p>
          <a:p>
            <a:r>
              <a:rPr lang="en-US" sz="2800">
                <a:cs typeface="Arial" charset="0"/>
              </a:rPr>
              <a:t>Minimum Spanning Trees: </a:t>
            </a:r>
          </a:p>
          <a:p>
            <a:r>
              <a:rPr lang="en-US" sz="2800">
                <a:cs typeface="Arial" charset="0"/>
              </a:rPr>
              <a:t>A graph optimization problem</a:t>
            </a:r>
          </a:p>
          <a:p>
            <a:endParaRPr lang="en-US" sz="2800">
              <a:cs typeface="Arial" charset="0"/>
            </a:endParaRPr>
          </a:p>
          <a:p>
            <a:r>
              <a:rPr lang="en-US" sz="2800">
                <a:latin typeface="Calibri" pitchFamily="34" charset="0"/>
              </a:rPr>
              <a:t>Given undirected graph G(V,E) and a weight function </a:t>
            </a:r>
          </a:p>
          <a:p>
            <a:r>
              <a:rPr lang="en-US" sz="2800">
                <a:latin typeface="Calibri" pitchFamily="34" charset="0"/>
              </a:rPr>
              <a:t>w(u,v) defined on all edges (u,v) </a:t>
            </a:r>
            <a:r>
              <a:rPr lang="en-US" sz="2800">
                <a:latin typeface="Calibri" pitchFamily="34" charset="0"/>
                <a:sym typeface="Symbol" pitchFamily="18" charset="2"/>
              </a:rPr>
              <a:t></a:t>
            </a:r>
            <a:r>
              <a:rPr lang="en-US" sz="2800">
                <a:latin typeface="Calibri" pitchFamily="34" charset="0"/>
              </a:rPr>
              <a:t> E, find an acyclic </a:t>
            </a:r>
          </a:p>
          <a:p>
            <a:r>
              <a:rPr lang="en-US" sz="2800">
                <a:latin typeface="Calibri" pitchFamily="34" charset="0"/>
              </a:rPr>
              <a:t>subset T </a:t>
            </a:r>
            <a:r>
              <a:rPr lang="en-US" sz="2800">
                <a:latin typeface="Calibri" pitchFamily="34" charset="0"/>
                <a:sym typeface="Symbol" pitchFamily="18" charset="2"/>
              </a:rPr>
              <a:t></a:t>
            </a:r>
            <a:r>
              <a:rPr lang="en-US" sz="2800">
                <a:latin typeface="Calibri" pitchFamily="34" charset="0"/>
              </a:rPr>
              <a:t> E  that connects all the vertices and for which </a:t>
            </a:r>
          </a:p>
          <a:p>
            <a:r>
              <a:rPr lang="en-US" sz="2800">
                <a:latin typeface="Calibri" pitchFamily="34" charset="0"/>
              </a:rPr>
              <a:t>the total weight is a minimum</a:t>
            </a:r>
          </a:p>
          <a:p>
            <a:endParaRPr lang="en-US" sz="2800">
              <a:cs typeface="Arial" charset="0"/>
            </a:endParaRPr>
          </a:p>
          <a:p>
            <a:r>
              <a:rPr lang="en-US" sz="2800">
                <a:cs typeface="Arial" charset="0"/>
              </a:rPr>
              <a:t>w(T) = 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371600" y="4446588"/>
          <a:ext cx="1722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355446" progId="Equation.3">
                  <p:embed/>
                </p:oleObj>
              </mc:Choice>
              <mc:Fallback>
                <p:oleObj name="Equation" r:id="rId2" imgW="723586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46588"/>
                        <a:ext cx="1722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58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8200"/>
            <a:ext cx="7048124" cy="5877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2989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Steps in </a:t>
            </a:r>
            <a:r>
              <a:rPr lang="en-US" dirty="0" err="1"/>
              <a:t>Krustal’s</a:t>
            </a:r>
            <a:r>
              <a:rPr lang="en-US" dirty="0"/>
              <a:t> 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3962400"/>
            <a:ext cx="2056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Sometimes you </a:t>
            </a:r>
          </a:p>
          <a:p>
            <a:r>
              <a:rPr lang="en-US" dirty="0"/>
              <a:t>can’t add the light </a:t>
            </a:r>
          </a:p>
          <a:p>
            <a:r>
              <a:rPr lang="en-US" dirty="0"/>
              <a:t>edge</a:t>
            </a:r>
          </a:p>
          <a:p>
            <a:r>
              <a:rPr lang="en-US" dirty="0"/>
              <a:t>(no cut or will </a:t>
            </a:r>
          </a:p>
          <a:p>
            <a:r>
              <a:rPr lang="en-US" dirty="0"/>
              <a:t>create a cycle)</a:t>
            </a:r>
          </a:p>
        </p:txBody>
      </p:sp>
    </p:spTree>
    <p:extLst>
      <p:ext uri="{BB962C8B-B14F-4D97-AF65-F5344CB8AC3E}">
        <p14:creationId xmlns:p14="http://schemas.microsoft.com/office/powerpoint/2010/main" val="291871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461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Final steps in </a:t>
            </a:r>
            <a:r>
              <a:rPr lang="en-US" sz="2400" dirty="0" err="1"/>
              <a:t>Krustal’s</a:t>
            </a:r>
            <a:r>
              <a:rPr lang="en-US" sz="2400" dirty="0"/>
              <a:t> algorithm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1" y="805697"/>
            <a:ext cx="7348048" cy="46070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461709"/>
            <a:ext cx="318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vertices connected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4038600"/>
            <a:ext cx="3657600" cy="1374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96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5999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Pseudo-code for </a:t>
            </a:r>
            <a:r>
              <a:rPr lang="en-US" sz="2400" dirty="0" err="1"/>
              <a:t>Krustal’s</a:t>
            </a:r>
            <a:r>
              <a:rPr lang="en-US" sz="2400" dirty="0"/>
              <a:t> algorithm: p 569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28343"/>
            <a:ext cx="8382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sz="2000" dirty="0"/>
              <a:t>Uses operations on </a:t>
            </a:r>
            <a:r>
              <a:rPr lang="en-US" sz="2000" b="1" dirty="0"/>
              <a:t>disjoint-set </a:t>
            </a:r>
            <a:r>
              <a:rPr lang="en-US" sz="2000" dirty="0"/>
              <a:t>data structures that are described in Chapter 21, p499.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	Make-Set(x) creates a new distinct set whose only member, x, is the representative of that set.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	Find-Set(x) returns a pointer to the representative of the unique set that contains element x.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	Union-Set(</a:t>
            </a:r>
            <a:r>
              <a:rPr lang="en-US" sz="2000" dirty="0" err="1"/>
              <a:t>x,y</a:t>
            </a:r>
            <a:r>
              <a:rPr lang="en-US" sz="2000" dirty="0"/>
              <a:t>) unites the sets </a:t>
            </a:r>
            <a:r>
              <a:rPr lang="en-US" sz="2000" dirty="0" err="1"/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and </a:t>
            </a:r>
            <a:r>
              <a:rPr lang="en-US" sz="2000" dirty="0" err="1"/>
              <a:t>S</a:t>
            </a:r>
            <a:r>
              <a:rPr lang="en-US" sz="2000" baseline="-25000" dirty="0" err="1"/>
              <a:t>y</a:t>
            </a:r>
            <a:r>
              <a:rPr lang="en-US" sz="2000" dirty="0"/>
              <a:t> that contain elements x and y, respectively.  Chooses a representative for </a:t>
            </a:r>
            <a:r>
              <a:rPr lang="en-US" sz="2000" dirty="0" err="1"/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</a:t>
            </a:r>
            <a:r>
              <a:rPr lang="en-US" sz="2000" dirty="0"/>
              <a:t> </a:t>
            </a:r>
            <a:r>
              <a:rPr lang="en-US" sz="2000" dirty="0" err="1"/>
              <a:t>S</a:t>
            </a:r>
            <a:r>
              <a:rPr lang="en-US" sz="2000" baseline="-25000" dirty="0" err="1"/>
              <a:t>y</a:t>
            </a:r>
            <a:r>
              <a:rPr lang="en-US" sz="2000" dirty="0"/>
              <a:t> and destroys </a:t>
            </a:r>
            <a:r>
              <a:rPr lang="en-US" sz="2000" dirty="0" err="1"/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and </a:t>
            </a:r>
            <a:r>
              <a:rPr lang="en-US" sz="2000" dirty="0" err="1"/>
              <a:t>S</a:t>
            </a:r>
            <a:r>
              <a:rPr lang="en-US" sz="2000" baseline="-25000" dirty="0" err="1"/>
              <a:t>y</a:t>
            </a:r>
            <a:endParaRPr lang="en-US" sz="20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004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450" y="415290"/>
            <a:ext cx="83397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MST-</a:t>
            </a:r>
            <a:r>
              <a:rPr lang="en-US" b="1" dirty="0" err="1"/>
              <a:t>Kruskal</a:t>
            </a:r>
            <a:r>
              <a:rPr lang="en-US" b="1" dirty="0"/>
              <a:t>(</a:t>
            </a:r>
            <a:r>
              <a:rPr lang="en-US" b="1" dirty="0" err="1"/>
              <a:t>G,w</a:t>
            </a:r>
            <a:r>
              <a:rPr lang="en-US" b="1" dirty="0"/>
              <a:t>)</a:t>
            </a:r>
            <a:endParaRPr lang="en-US" dirty="0"/>
          </a:p>
          <a:p>
            <a:r>
              <a:rPr lang="en-US" b="1" dirty="0"/>
              <a:t>	</a:t>
            </a:r>
            <a:r>
              <a:rPr lang="en-US" dirty="0"/>
              <a:t>(initialization)</a:t>
            </a:r>
          </a:p>
          <a:p>
            <a:r>
              <a:rPr lang="en-US" dirty="0"/>
              <a:t>		A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0</a:t>
            </a:r>
          </a:p>
          <a:p>
            <a:r>
              <a:rPr lang="en-US" dirty="0"/>
              <a:t>		</a:t>
            </a:r>
            <a:r>
              <a:rPr lang="en-US" b="1" dirty="0"/>
              <a:t>for</a:t>
            </a:r>
            <a:r>
              <a:rPr lang="en-US" dirty="0"/>
              <a:t> each v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V[G] </a:t>
            </a:r>
            <a:r>
              <a:rPr lang="en-US" b="1" dirty="0"/>
              <a:t>do</a:t>
            </a:r>
            <a:r>
              <a:rPr lang="en-US" dirty="0"/>
              <a:t> Make-Set(v)</a:t>
            </a:r>
          </a:p>
          <a:p>
            <a:r>
              <a:rPr lang="en-US" dirty="0"/>
              <a:t>		sort edges E[G] in non-decreasing order by weight</a:t>
            </a:r>
          </a:p>
          <a:p>
            <a:r>
              <a:rPr lang="en-US" dirty="0"/>
              <a:t>	(process edges in sorted order)</a:t>
            </a:r>
          </a:p>
          <a:p>
            <a:r>
              <a:rPr lang="en-US" dirty="0"/>
              <a:t>		</a:t>
            </a:r>
            <a:r>
              <a:rPr lang="en-US" b="1" dirty="0"/>
              <a:t>for</a:t>
            </a:r>
            <a:r>
              <a:rPr lang="en-US" dirty="0"/>
              <a:t> all edges (</a:t>
            </a:r>
            <a:r>
              <a:rPr lang="en-US" dirty="0" err="1"/>
              <a:t>u,v</a:t>
            </a:r>
            <a:r>
              <a:rPr lang="en-US" dirty="0"/>
              <a:t>)</a:t>
            </a:r>
          </a:p>
          <a:p>
            <a:r>
              <a:rPr lang="en-US" dirty="0"/>
              <a:t>			</a:t>
            </a:r>
            <a:r>
              <a:rPr lang="en-US" b="1" dirty="0"/>
              <a:t>do if</a:t>
            </a:r>
            <a:r>
              <a:rPr lang="en-US" dirty="0"/>
              <a:t> Find-Set(u)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Find-Set(v)</a:t>
            </a:r>
          </a:p>
          <a:p>
            <a:r>
              <a:rPr lang="en-US" dirty="0"/>
              <a:t>			(vertices u and v are in different trees)</a:t>
            </a:r>
          </a:p>
          <a:p>
            <a:r>
              <a:rPr lang="en-US" dirty="0"/>
              <a:t>				</a:t>
            </a:r>
            <a:r>
              <a:rPr lang="en-US" b="1" dirty="0"/>
              <a:t>then</a:t>
            </a:r>
            <a:r>
              <a:rPr lang="en-US" dirty="0"/>
              <a:t> A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 A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{(</a:t>
            </a:r>
            <a:r>
              <a:rPr lang="en-US" dirty="0" err="1"/>
              <a:t>u,v</a:t>
            </a:r>
            <a:r>
              <a:rPr lang="en-US" dirty="0"/>
              <a:t>)}</a:t>
            </a:r>
          </a:p>
          <a:p>
            <a:r>
              <a:rPr lang="en-US" dirty="0"/>
              <a:t>					Union-Set(</a:t>
            </a:r>
            <a:r>
              <a:rPr lang="en-US" dirty="0" err="1"/>
              <a:t>u,v</a:t>
            </a:r>
            <a:r>
              <a:rPr lang="en-US" dirty="0"/>
              <a:t>)</a:t>
            </a:r>
          </a:p>
          <a:p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A</a:t>
            </a:r>
          </a:p>
          <a:p>
            <a:r>
              <a:rPr lang="en-US" b="1" dirty="0"/>
              <a:t>Running time:</a:t>
            </a:r>
            <a:endParaRPr lang="en-US" dirty="0"/>
          </a:p>
          <a:p>
            <a:r>
              <a:rPr lang="en-US" dirty="0"/>
              <a:t>	Sorting edges by weight takes O(E </a:t>
            </a:r>
            <a:r>
              <a:rPr lang="en-US" dirty="0" err="1"/>
              <a:t>lgE</a:t>
            </a:r>
            <a:r>
              <a:rPr lang="en-US" dirty="0"/>
              <a:t>) (most time-consuming step)</a:t>
            </a:r>
          </a:p>
          <a:p>
            <a:endParaRPr lang="en-US" dirty="0"/>
          </a:p>
          <a:p>
            <a:r>
              <a:rPr lang="en-US" dirty="0"/>
              <a:t>	Disjoint-set operations (21.3 p505-509) O((E+V)</a:t>
            </a:r>
            <a:r>
              <a:rPr lang="en-US" dirty="0" err="1"/>
              <a:t>lgV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Total O(</a:t>
            </a:r>
            <a:r>
              <a:rPr lang="en-US" dirty="0" err="1"/>
              <a:t>ElgE</a:t>
            </a:r>
            <a:r>
              <a:rPr lang="en-US" dirty="0"/>
              <a:t> + (E+V)</a:t>
            </a:r>
            <a:r>
              <a:rPr lang="en-US" dirty="0" err="1"/>
              <a:t>lgV</a:t>
            </a:r>
            <a:r>
              <a:rPr lang="en-US" dirty="0"/>
              <a:t>) -&gt; O(</a:t>
            </a:r>
            <a:r>
              <a:rPr lang="en-US" dirty="0" err="1"/>
              <a:t>ElgE</a:t>
            </a:r>
            <a:r>
              <a:rPr lang="en-US" dirty="0"/>
              <a:t>) if E &gt;&gt; V</a:t>
            </a:r>
          </a:p>
        </p:txBody>
      </p:sp>
    </p:spTree>
    <p:extLst>
      <p:ext uri="{BB962C8B-B14F-4D97-AF65-F5344CB8AC3E}">
        <p14:creationId xmlns:p14="http://schemas.microsoft.com/office/powerpoint/2010/main" val="2617870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Rationale of Prim’s algorithm:</a:t>
            </a:r>
            <a:r>
              <a:rPr lang="en-US" sz="2000" dirty="0"/>
              <a:t> </a:t>
            </a:r>
          </a:p>
          <a:p>
            <a:r>
              <a:rPr lang="en-US" sz="2000" dirty="0"/>
              <a:t>Starts from an arbitrary root.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At each step, consider all edges that connect the growing MST, A, to a vertex not already in the tree.  Add the lightest of these if it is a safe edge (i.e., does not create a cycle).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hand calculation, resolve any ambiguity by alphabetical order of vertices in A.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MST is built, record p[v] if ask to draw the final MST.</a:t>
            </a:r>
          </a:p>
        </p:txBody>
      </p:sp>
    </p:spTree>
    <p:extLst>
      <p:ext uri="{BB962C8B-B14F-4D97-AF65-F5344CB8AC3E}">
        <p14:creationId xmlns:p14="http://schemas.microsoft.com/office/powerpoint/2010/main" val="1477422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66700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 from text</a:t>
            </a:r>
          </a:p>
        </p:txBody>
      </p:sp>
    </p:spTree>
    <p:extLst>
      <p:ext uri="{BB962C8B-B14F-4D97-AF65-F5344CB8AC3E}">
        <p14:creationId xmlns:p14="http://schemas.microsoft.com/office/powerpoint/2010/main" val="310798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0" y="228601"/>
            <a:ext cx="6997534" cy="29524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1" y="3733800"/>
            <a:ext cx="6933893" cy="2819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6600" y="1485819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Krustal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81134" y="50292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3600" y="228600"/>
            <a:ext cx="8198400" cy="3505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672" y="3434966"/>
            <a:ext cx="233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is root. Record p(v)</a:t>
            </a:r>
          </a:p>
        </p:txBody>
      </p:sp>
    </p:spTree>
    <p:extLst>
      <p:ext uri="{BB962C8B-B14F-4D97-AF65-F5344CB8AC3E}">
        <p14:creationId xmlns:p14="http://schemas.microsoft.com/office/powerpoint/2010/main" val="398963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3" y="81380"/>
            <a:ext cx="7733334" cy="66952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5406428"/>
            <a:ext cx="3215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Completes solution by</a:t>
            </a:r>
          </a:p>
          <a:p>
            <a:r>
              <a:rPr lang="en-US" sz="2400" dirty="0"/>
              <a:t>Prim’s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317859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0491" y="76200"/>
            <a:ext cx="800250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MST-Prim(</a:t>
            </a:r>
            <a:r>
              <a:rPr lang="en-US" b="1" dirty="0" err="1"/>
              <a:t>G,w,r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for</a:t>
            </a:r>
            <a:r>
              <a:rPr lang="en-US" dirty="0"/>
              <a:t> each u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V[G]</a:t>
            </a:r>
          </a:p>
          <a:p>
            <a:r>
              <a:rPr lang="en-US" dirty="0"/>
              <a:t>		</a:t>
            </a:r>
            <a:r>
              <a:rPr lang="en-US" b="1" dirty="0"/>
              <a:t>do</a:t>
            </a:r>
            <a:r>
              <a:rPr lang="en-US" dirty="0"/>
              <a:t> </a:t>
            </a:r>
            <a:r>
              <a:rPr lang="en-US" i="1" dirty="0"/>
              <a:t>key</a:t>
            </a:r>
            <a:r>
              <a:rPr lang="en-US" dirty="0"/>
              <a:t>[u]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p[v]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NIL</a:t>
            </a:r>
          </a:p>
          <a:p>
            <a:r>
              <a:rPr lang="en-US" dirty="0"/>
              <a:t>	</a:t>
            </a:r>
            <a:r>
              <a:rPr lang="en-US" i="1" dirty="0"/>
              <a:t>key</a:t>
            </a:r>
            <a:r>
              <a:rPr lang="en-US" dirty="0"/>
              <a:t>[r]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0</a:t>
            </a:r>
          </a:p>
          <a:p>
            <a:r>
              <a:rPr lang="en-US" dirty="0"/>
              <a:t>	Q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V[G]</a:t>
            </a:r>
          </a:p>
          <a:p>
            <a:r>
              <a:rPr lang="en-US" dirty="0"/>
              <a:t>(initialization completed)</a:t>
            </a:r>
          </a:p>
          <a:p>
            <a:r>
              <a:rPr lang="en-US" dirty="0"/>
              <a:t>	</a:t>
            </a:r>
            <a:r>
              <a:rPr lang="en-US" b="1" dirty="0"/>
              <a:t>while</a:t>
            </a:r>
            <a:r>
              <a:rPr lang="en-US" dirty="0"/>
              <a:t> Q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</a:t>
            </a:r>
          </a:p>
          <a:p>
            <a:r>
              <a:rPr lang="en-US" dirty="0"/>
              <a:t>		do u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Extract-Min(Q)</a:t>
            </a:r>
          </a:p>
          <a:p>
            <a:r>
              <a:rPr lang="en-US" dirty="0"/>
              <a:t>(get the external vertex with the lightest connecting edge)</a:t>
            </a:r>
          </a:p>
          <a:p>
            <a:r>
              <a:rPr lang="en-US" dirty="0"/>
              <a:t>			</a:t>
            </a:r>
            <a:r>
              <a:rPr lang="en-US" b="1" dirty="0"/>
              <a:t>for</a:t>
            </a:r>
            <a:r>
              <a:rPr lang="en-US" dirty="0"/>
              <a:t> each v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err="1"/>
              <a:t>Adj</a:t>
            </a:r>
            <a:r>
              <a:rPr lang="en-US" dirty="0"/>
              <a:t>[u]</a:t>
            </a:r>
          </a:p>
          <a:p>
            <a:r>
              <a:rPr lang="en-US" dirty="0"/>
              <a:t>				</a:t>
            </a:r>
            <a:r>
              <a:rPr lang="en-US" b="1" dirty="0"/>
              <a:t>do if</a:t>
            </a:r>
            <a:r>
              <a:rPr lang="en-US" dirty="0"/>
              <a:t> v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Q </a:t>
            </a:r>
            <a:r>
              <a:rPr lang="en-US" b="1" dirty="0"/>
              <a:t>and</a:t>
            </a:r>
            <a:r>
              <a:rPr lang="en-US" dirty="0"/>
              <a:t> w(</a:t>
            </a:r>
            <a:r>
              <a:rPr lang="en-US" dirty="0" err="1"/>
              <a:t>u,v</a:t>
            </a:r>
            <a:r>
              <a:rPr lang="en-US" dirty="0"/>
              <a:t>) &lt; key[v]</a:t>
            </a:r>
          </a:p>
          <a:p>
            <a:r>
              <a:rPr lang="en-US" dirty="0"/>
              <a:t>(update the fields of all vertices that are adjacent to u but not in the tree)</a:t>
            </a:r>
          </a:p>
          <a:p>
            <a:r>
              <a:rPr lang="en-US" dirty="0"/>
              <a:t>					</a:t>
            </a:r>
            <a:r>
              <a:rPr lang="en-US" b="1" dirty="0"/>
              <a:t>then</a:t>
            </a:r>
            <a:r>
              <a:rPr lang="en-US" dirty="0"/>
              <a:t> p[v]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u, key[v] </a:t>
            </a:r>
            <a:r>
              <a:rPr lang="en-US" dirty="0">
                <a:sym typeface="Symbol"/>
              </a:rPr>
              <a:t></a:t>
            </a:r>
            <a:r>
              <a:rPr lang="en-US" dirty="0"/>
              <a:t> w(</a:t>
            </a:r>
            <a:r>
              <a:rPr lang="en-US" dirty="0" err="1"/>
              <a:t>u,v</a:t>
            </a:r>
            <a:r>
              <a:rPr lang="en-US" dirty="0"/>
              <a:t>)</a:t>
            </a:r>
          </a:p>
          <a:p>
            <a:r>
              <a:rPr lang="en-US" b="1" dirty="0"/>
              <a:t>Performance of Prim:</a:t>
            </a:r>
            <a:r>
              <a:rPr lang="en-US" dirty="0"/>
              <a:t> (assuming Q is a binary min-heap)</a:t>
            </a:r>
          </a:p>
          <a:p>
            <a:r>
              <a:rPr lang="en-US" b="1" dirty="0"/>
              <a:t>	</a:t>
            </a:r>
            <a:r>
              <a:rPr lang="en-US" dirty="0"/>
              <a:t>Build-Min-Heap requires O(V) time</a:t>
            </a:r>
          </a:p>
          <a:p>
            <a:r>
              <a:rPr lang="en-US" dirty="0"/>
              <a:t>	while Q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 loop executes |V| times</a:t>
            </a:r>
          </a:p>
          <a:p>
            <a:r>
              <a:rPr lang="en-US" dirty="0"/>
              <a:t>		</a:t>
            </a:r>
            <a:r>
              <a:rPr lang="en-US" dirty="0">
                <a:sym typeface="Symbol"/>
              </a:rPr>
              <a:t></a:t>
            </a:r>
            <a:r>
              <a:rPr lang="en-US" dirty="0"/>
              <a:t> Extract-Min operations take total O(V </a:t>
            </a:r>
            <a:r>
              <a:rPr lang="en-US" dirty="0" err="1"/>
              <a:t>lgV</a:t>
            </a:r>
            <a:r>
              <a:rPr lang="en-US" dirty="0"/>
              <a:t>) time</a:t>
            </a:r>
          </a:p>
          <a:p>
            <a:r>
              <a:rPr lang="en-US" dirty="0"/>
              <a:t>	body of the for loop over adjacency lists executes |E| times</a:t>
            </a:r>
          </a:p>
          <a:p>
            <a:r>
              <a:rPr lang="en-US" dirty="0"/>
              <a:t>		Q membership test can be implemented in constant time		Decrease-Key to update </a:t>
            </a:r>
            <a:r>
              <a:rPr lang="en-US" i="1" dirty="0"/>
              <a:t>key</a:t>
            </a:r>
            <a:r>
              <a:rPr lang="en-US" dirty="0"/>
              <a:t>[v] requires O(</a:t>
            </a:r>
            <a:r>
              <a:rPr lang="en-US" dirty="0" err="1"/>
              <a:t>lgV</a:t>
            </a:r>
            <a:r>
              <a:rPr lang="en-US" dirty="0"/>
              <a:t>) time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Total time</a:t>
            </a:r>
            <a:r>
              <a:rPr lang="en-US" dirty="0"/>
              <a:t> O((V + E)</a:t>
            </a:r>
            <a:r>
              <a:rPr lang="en-US" dirty="0" err="1"/>
              <a:t>lgV</a:t>
            </a:r>
            <a:r>
              <a:rPr lang="en-US" dirty="0"/>
              <a:t> ) same as disjoint-set operations in </a:t>
            </a:r>
            <a:r>
              <a:rPr lang="en-US" dirty="0" err="1"/>
              <a:t>Krustal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0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645795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of Prim’s algorithm: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from an arbitrary root.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each step, add a light edge that connects growing MST to a vertex not already in the tree. (a safe edges by Corollary 23.2)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facilitate selection of new edges, maintain a minimum priority queue of vertices not in the growing MST.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[v], which defines the priority of v, is the minimum weight among all the edges that connect v to any vertex in the current MST.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[v]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if no such edge exist.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Algorithm terminates when queue is empty.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{(v, p[v]): v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 – {r} –Q} implicitly defines the growing MST = A</a:t>
            </a:r>
          </a:p>
        </p:txBody>
      </p:sp>
    </p:spTree>
    <p:extLst>
      <p:ext uri="{BB962C8B-B14F-4D97-AF65-F5344CB8AC3E}">
        <p14:creationId xmlns:p14="http://schemas.microsoft.com/office/powerpoint/2010/main" val="79298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681038"/>
            <a:ext cx="86582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Any acyclic subset T </a:t>
            </a:r>
            <a:r>
              <a:rPr lang="en-US" sz="2800" dirty="0">
                <a:latin typeface="Calibri" pitchFamily="34" charset="0"/>
                <a:sym typeface="Symbol" pitchFamily="18" charset="2"/>
              </a:rPr>
              <a:t></a:t>
            </a:r>
            <a:r>
              <a:rPr lang="en-US" sz="2800" dirty="0">
                <a:latin typeface="Calibri" pitchFamily="34" charset="0"/>
              </a:rPr>
              <a:t> E  that connects all the vertices is a spanning tree.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Any T with minimum total weight is a minimum-weight spanning tree.</a:t>
            </a:r>
          </a:p>
          <a:p>
            <a:endParaRPr lang="en-US" sz="2800" dirty="0">
              <a:cs typeface="Arial" charset="0"/>
            </a:endParaRPr>
          </a:p>
          <a:p>
            <a:r>
              <a:rPr lang="en-US" sz="2800" dirty="0">
                <a:cs typeface="Arial" charset="0"/>
              </a:rPr>
              <a:t>Most often called “minimum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2187865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895" y="1609701"/>
            <a:ext cx="8009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Assignment 20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 the rationale of Prim’s algorithm to find an MST in the graph below. Resolve ambiguity about the order of vertex addition by alphabetical order. Use vertex h as the root. As vertices are added, record their predecessor. Use this information to draw the MST.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Group 2060"/>
          <p:cNvGrpSpPr>
            <a:grpSpLocks/>
          </p:cNvGrpSpPr>
          <p:nvPr/>
        </p:nvGrpSpPr>
        <p:grpSpPr bwMode="auto">
          <a:xfrm>
            <a:off x="2857500" y="2942084"/>
            <a:ext cx="3257550" cy="2676853"/>
            <a:chOff x="0" y="0"/>
            <a:chExt cx="46482" cy="3991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1580"/>
              <a:ext cx="45196" cy="37592"/>
              <a:chOff x="0" y="159029"/>
              <a:chExt cx="2847" cy="2368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528" y="159080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Oval 30"/>
              <p:cNvSpPr>
                <a:spLocks noChangeArrowheads="1"/>
              </p:cNvSpPr>
              <p:nvPr/>
            </p:nvSpPr>
            <p:spPr bwMode="auto">
              <a:xfrm>
                <a:off x="0" y="159992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Oval 31"/>
              <p:cNvSpPr>
                <a:spLocks noChangeArrowheads="1"/>
              </p:cNvSpPr>
              <p:nvPr/>
            </p:nvSpPr>
            <p:spPr bwMode="auto">
              <a:xfrm>
                <a:off x="528" y="161048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" name="Oval 32"/>
              <p:cNvSpPr>
                <a:spLocks noChangeArrowheads="1"/>
              </p:cNvSpPr>
              <p:nvPr/>
            </p:nvSpPr>
            <p:spPr bwMode="auto">
              <a:xfrm>
                <a:off x="1536" y="161048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Oval 33"/>
              <p:cNvSpPr>
                <a:spLocks noChangeArrowheads="1"/>
              </p:cNvSpPr>
              <p:nvPr/>
            </p:nvSpPr>
            <p:spPr bwMode="auto">
              <a:xfrm>
                <a:off x="1488" y="159080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Oval 34"/>
              <p:cNvSpPr>
                <a:spLocks noChangeArrowheads="1"/>
              </p:cNvSpPr>
              <p:nvPr/>
            </p:nvSpPr>
            <p:spPr bwMode="auto">
              <a:xfrm>
                <a:off x="2496" y="161096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1968" y="160040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2496" y="159088"/>
                <a:ext cx="240" cy="2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non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0" name="Text Box 39"/>
              <p:cNvSpPr txBox="1">
                <a:spLocks noChangeArrowheads="1"/>
              </p:cNvSpPr>
              <p:nvPr/>
            </p:nvSpPr>
            <p:spPr bwMode="auto">
              <a:xfrm>
                <a:off x="2508" y="159032"/>
                <a:ext cx="28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c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" name="Text Box 40"/>
              <p:cNvSpPr txBox="1">
                <a:spLocks noChangeArrowheads="1"/>
              </p:cNvSpPr>
              <p:nvPr/>
            </p:nvSpPr>
            <p:spPr bwMode="auto">
              <a:xfrm>
                <a:off x="2511" y="161072"/>
                <a:ext cx="33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d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2" name="Text Box 41"/>
              <p:cNvSpPr txBox="1">
                <a:spLocks noChangeArrowheads="1"/>
              </p:cNvSpPr>
              <p:nvPr/>
            </p:nvSpPr>
            <p:spPr bwMode="auto">
              <a:xfrm>
                <a:off x="1553" y="160998"/>
                <a:ext cx="240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e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1512" y="159042"/>
                <a:ext cx="240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b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" name="Text Box 43"/>
              <p:cNvSpPr txBox="1">
                <a:spLocks noChangeArrowheads="1"/>
              </p:cNvSpPr>
              <p:nvPr/>
            </p:nvSpPr>
            <p:spPr bwMode="auto">
              <a:xfrm>
                <a:off x="556" y="161039"/>
                <a:ext cx="312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f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13" y="159929"/>
                <a:ext cx="28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g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6" name="Text Box 46"/>
              <p:cNvSpPr txBox="1">
                <a:spLocks noChangeArrowheads="1"/>
              </p:cNvSpPr>
              <p:nvPr/>
            </p:nvSpPr>
            <p:spPr bwMode="auto">
              <a:xfrm>
                <a:off x="554" y="159029"/>
                <a:ext cx="312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a</a:t>
                </a:r>
                <a:endParaRPr lang="en-US" altLang="en-US" sz="135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7" name="Text Box 47"/>
              <p:cNvSpPr txBox="1">
                <a:spLocks noChangeArrowheads="1"/>
              </p:cNvSpPr>
              <p:nvPr/>
            </p:nvSpPr>
            <p:spPr bwMode="auto">
              <a:xfrm>
                <a:off x="1976" y="159990"/>
                <a:ext cx="28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7E6E6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hangingPunct="0"/>
                <a:r>
                  <a:rPr lang="en-US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h</a:t>
                </a:r>
                <a:endParaRPr lang="en-US" altLang="en-US" sz="1350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Straight Connector 3"/>
            <p:cNvSpPr>
              <a:spLocks noChangeShapeType="1"/>
            </p:cNvSpPr>
            <p:nvPr/>
          </p:nvSpPr>
          <p:spPr bwMode="auto">
            <a:xfrm>
              <a:off x="27432" y="4302"/>
              <a:ext cx="12192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Straight Connector 4"/>
            <p:cNvSpPr>
              <a:spLocks noChangeShapeType="1"/>
            </p:cNvSpPr>
            <p:nvPr/>
          </p:nvSpPr>
          <p:spPr bwMode="auto">
            <a:xfrm>
              <a:off x="41529" y="6334"/>
              <a:ext cx="0" cy="280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Straight Connector 5"/>
            <p:cNvSpPr>
              <a:spLocks noChangeShapeType="1"/>
            </p:cNvSpPr>
            <p:nvPr/>
          </p:nvSpPr>
          <p:spPr bwMode="auto">
            <a:xfrm flipH="1">
              <a:off x="1905" y="5651"/>
              <a:ext cx="7032" cy="112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Straight Connector 6"/>
            <p:cNvSpPr>
              <a:spLocks noChangeShapeType="1"/>
            </p:cNvSpPr>
            <p:nvPr/>
          </p:nvSpPr>
          <p:spPr bwMode="auto">
            <a:xfrm>
              <a:off x="1905" y="20686"/>
              <a:ext cx="7032" cy="135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Straight Connector 7"/>
            <p:cNvSpPr>
              <a:spLocks noChangeShapeType="1"/>
            </p:cNvSpPr>
            <p:nvPr/>
          </p:nvSpPr>
          <p:spPr bwMode="auto">
            <a:xfrm>
              <a:off x="3254" y="20131"/>
              <a:ext cx="21685" cy="140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Straight Connector 8"/>
            <p:cNvSpPr>
              <a:spLocks noChangeShapeType="1"/>
            </p:cNvSpPr>
            <p:nvPr/>
          </p:nvSpPr>
          <p:spPr bwMode="auto">
            <a:xfrm flipV="1">
              <a:off x="10287" y="6207"/>
              <a:ext cx="0" cy="274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Straight Connector 9"/>
            <p:cNvSpPr>
              <a:spLocks noChangeShapeType="1"/>
            </p:cNvSpPr>
            <p:nvPr/>
          </p:nvSpPr>
          <p:spPr bwMode="auto">
            <a:xfrm>
              <a:off x="12192" y="4302"/>
              <a:ext cx="1143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Straight Connector 10"/>
            <p:cNvSpPr>
              <a:spLocks noChangeShapeType="1"/>
            </p:cNvSpPr>
            <p:nvPr/>
          </p:nvSpPr>
          <p:spPr bwMode="auto">
            <a:xfrm flipH="1">
              <a:off x="27638" y="21448"/>
              <a:ext cx="5509" cy="127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Straight Connector 11"/>
            <p:cNvSpPr>
              <a:spLocks noChangeShapeType="1"/>
            </p:cNvSpPr>
            <p:nvPr/>
          </p:nvSpPr>
          <p:spPr bwMode="auto">
            <a:xfrm flipH="1">
              <a:off x="34496" y="5778"/>
              <a:ext cx="5683" cy="124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Straight Connector 12"/>
            <p:cNvSpPr>
              <a:spLocks noChangeShapeType="1"/>
            </p:cNvSpPr>
            <p:nvPr/>
          </p:nvSpPr>
          <p:spPr bwMode="auto">
            <a:xfrm>
              <a:off x="25527" y="6207"/>
              <a:ext cx="762" cy="274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Straight Connector 13"/>
            <p:cNvSpPr>
              <a:spLocks noChangeShapeType="1"/>
            </p:cNvSpPr>
            <p:nvPr/>
          </p:nvSpPr>
          <p:spPr bwMode="auto">
            <a:xfrm>
              <a:off x="26876" y="5651"/>
              <a:ext cx="4921" cy="125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Straight Connector 14"/>
            <p:cNvSpPr>
              <a:spLocks noChangeShapeType="1"/>
            </p:cNvSpPr>
            <p:nvPr/>
          </p:nvSpPr>
          <p:spPr bwMode="auto">
            <a:xfrm>
              <a:off x="28321" y="36118"/>
              <a:ext cx="11303" cy="19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Straight Connector 15"/>
            <p:cNvSpPr>
              <a:spLocks noChangeShapeType="1"/>
            </p:cNvSpPr>
            <p:nvPr/>
          </p:nvSpPr>
          <p:spPr bwMode="auto">
            <a:xfrm>
              <a:off x="12192" y="35547"/>
              <a:ext cx="1219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Text Box 46"/>
            <p:cNvSpPr txBox="1">
              <a:spLocks noChangeArrowheads="1"/>
            </p:cNvSpPr>
            <p:nvPr/>
          </p:nvSpPr>
          <p:spPr bwMode="auto">
            <a:xfrm>
              <a:off x="1758" y="8096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5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Text Box 46"/>
            <p:cNvSpPr txBox="1">
              <a:spLocks noChangeArrowheads="1"/>
            </p:cNvSpPr>
            <p:nvPr/>
          </p:nvSpPr>
          <p:spPr bwMode="auto">
            <a:xfrm>
              <a:off x="1371" y="23368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8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Text Box 46"/>
            <p:cNvSpPr txBox="1">
              <a:spLocks noChangeArrowheads="1"/>
            </p:cNvSpPr>
            <p:nvPr/>
          </p:nvSpPr>
          <p:spPr bwMode="auto">
            <a:xfrm>
              <a:off x="16764" y="0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18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32016" y="685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7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Text Box 46"/>
            <p:cNvSpPr txBox="1">
              <a:spLocks noChangeArrowheads="1"/>
            </p:cNvSpPr>
            <p:nvPr/>
          </p:nvSpPr>
          <p:spPr bwMode="auto">
            <a:xfrm>
              <a:off x="41529" y="17259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14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Text Box 46"/>
            <p:cNvSpPr txBox="1">
              <a:spLocks noChangeArrowheads="1"/>
            </p:cNvSpPr>
            <p:nvPr/>
          </p:nvSpPr>
          <p:spPr bwMode="auto">
            <a:xfrm>
              <a:off x="31242" y="35782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46"/>
            <p:cNvSpPr txBox="1">
              <a:spLocks noChangeArrowheads="1"/>
            </p:cNvSpPr>
            <p:nvPr/>
          </p:nvSpPr>
          <p:spPr bwMode="auto">
            <a:xfrm>
              <a:off x="16446" y="35605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9715" y="16497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11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13227" y="23368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6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Text Box 46"/>
            <p:cNvSpPr txBox="1">
              <a:spLocks noChangeArrowheads="1"/>
            </p:cNvSpPr>
            <p:nvPr/>
          </p:nvSpPr>
          <p:spPr bwMode="auto">
            <a:xfrm>
              <a:off x="23107" y="16878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Text Box 46"/>
            <p:cNvSpPr txBox="1">
              <a:spLocks noChangeArrowheads="1"/>
            </p:cNvSpPr>
            <p:nvPr/>
          </p:nvSpPr>
          <p:spPr bwMode="auto">
            <a:xfrm>
              <a:off x="26822" y="10249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4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Text Box 46"/>
            <p:cNvSpPr txBox="1">
              <a:spLocks noChangeArrowheads="1"/>
            </p:cNvSpPr>
            <p:nvPr/>
          </p:nvSpPr>
          <p:spPr bwMode="auto">
            <a:xfrm>
              <a:off x="30670" y="24517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10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Text Box 46"/>
            <p:cNvSpPr txBox="1">
              <a:spLocks noChangeArrowheads="1"/>
            </p:cNvSpPr>
            <p:nvPr/>
          </p:nvSpPr>
          <p:spPr bwMode="auto">
            <a:xfrm>
              <a:off x="36969" y="10934"/>
              <a:ext cx="4953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7E6E6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hangingPunct="0"/>
              <a:r>
                <a:rPr lang="en-US" altLang="en-US" sz="135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9</a:t>
              </a:r>
              <a:endParaRPr lang="en-US" altLang="en-US" sz="135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2000250" y="2627226"/>
            <a:ext cx="17056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9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685800" eaLnBrk="0" hangingPunct="0"/>
            <a:r>
              <a:rPr lang="en-US" altLang="en-US" sz="90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1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10668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Chapter 23 covers 2 approaches for solving the minimum spanning tree problem; </a:t>
            </a:r>
            <a:r>
              <a:rPr lang="en-US" sz="2400" dirty="0" err="1">
                <a:cs typeface="Arial" charset="0"/>
              </a:rPr>
              <a:t>Kruskal’s</a:t>
            </a:r>
            <a:r>
              <a:rPr lang="en-US" sz="2400" dirty="0">
                <a:cs typeface="Arial" charset="0"/>
              </a:rPr>
              <a:t> algorithm and Prim’s algorithm.</a:t>
            </a:r>
          </a:p>
          <a:p>
            <a:endParaRPr lang="en-US" sz="2400" dirty="0">
              <a:cs typeface="Arial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Both are examples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greedy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algorithms (no global search strategy)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cs typeface="Arial" charset="0"/>
              </a:rPr>
              <a:t>Generic greedy MST(</a:t>
            </a:r>
            <a:r>
              <a:rPr lang="en-US" sz="2400" dirty="0" err="1">
                <a:cs typeface="Arial" charset="0"/>
              </a:rPr>
              <a:t>G,w</a:t>
            </a:r>
            <a:r>
              <a:rPr lang="en-US" sz="2400" dirty="0">
                <a:cs typeface="Arial" charset="0"/>
              </a:rPr>
              <a:t>)</a:t>
            </a:r>
          </a:p>
          <a:p>
            <a:r>
              <a:rPr lang="en-US" sz="2400" dirty="0">
                <a:cs typeface="Arial" charset="0"/>
              </a:rPr>
              <a:t>  A = null set</a:t>
            </a:r>
          </a:p>
          <a:p>
            <a:r>
              <a:rPr lang="en-US" sz="2400" dirty="0">
                <a:cs typeface="Arial" charset="0"/>
              </a:rPr>
              <a:t>    while A is not a minimum spanning tree</a:t>
            </a:r>
          </a:p>
          <a:p>
            <a:r>
              <a:rPr lang="en-US" sz="2400" dirty="0">
                <a:cs typeface="Arial" charset="0"/>
              </a:rPr>
              <a:t>      add the lightest edge unless it generates a cycle</a:t>
            </a:r>
          </a:p>
          <a:p>
            <a:r>
              <a:rPr lang="en-US" sz="2400" dirty="0">
                <a:cs typeface="Arial" charset="0"/>
              </a:rPr>
              <a:t>	(trees are acyclic graphs)</a:t>
            </a:r>
          </a:p>
          <a:p>
            <a:endParaRPr 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1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0" y="9144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Arial" charset="0"/>
              </a:rPr>
              <a:t>Growing a minimum spanning tree (MST):</a:t>
            </a:r>
            <a:endParaRPr lang="en-US" sz="2400" dirty="0">
              <a:cs typeface="Arial" charset="0"/>
            </a:endParaRPr>
          </a:p>
          <a:p>
            <a:r>
              <a:rPr lang="en-US" sz="2400" b="1" dirty="0">
                <a:cs typeface="Arial" charset="0"/>
              </a:rPr>
              <a:t>	</a:t>
            </a:r>
            <a:r>
              <a:rPr lang="en-US" sz="2400" dirty="0">
                <a:cs typeface="Arial" charset="0"/>
              </a:rPr>
              <a:t>G(V,E) is an undirected graph.</a:t>
            </a:r>
          </a:p>
          <a:p>
            <a:r>
              <a:rPr lang="en-US" sz="2400" b="1" dirty="0">
                <a:cs typeface="Arial" charset="0"/>
              </a:rPr>
              <a:t>	</a:t>
            </a:r>
            <a:r>
              <a:rPr lang="en-US" sz="2400" dirty="0">
                <a:cs typeface="Arial" charset="0"/>
              </a:rPr>
              <a:t>A is subset of V that defines part of a MST.</a:t>
            </a:r>
          </a:p>
          <a:p>
            <a:r>
              <a:rPr lang="en-US" sz="2400" dirty="0">
                <a:cs typeface="Arial" charset="0"/>
              </a:rPr>
              <a:t>	edge (</a:t>
            </a:r>
            <a:r>
              <a:rPr lang="en-US" sz="2400" dirty="0" err="1">
                <a:cs typeface="Arial" charset="0"/>
              </a:rPr>
              <a:t>u,v</a:t>
            </a:r>
            <a:r>
              <a:rPr lang="en-US" sz="2400" dirty="0">
                <a:cs typeface="Arial" charset="0"/>
              </a:rPr>
              <a:t>) is a </a:t>
            </a:r>
            <a:r>
              <a:rPr lang="en-US" sz="2400" b="1" dirty="0">
                <a:cs typeface="Arial" charset="0"/>
              </a:rPr>
              <a:t>safe edge </a:t>
            </a:r>
            <a:r>
              <a:rPr lang="en-US" sz="2400" dirty="0">
                <a:cs typeface="Arial" charset="0"/>
              </a:rPr>
              <a:t>if A </a:t>
            </a:r>
            <a:r>
              <a:rPr lang="en-US" sz="2400" dirty="0">
                <a:cs typeface="Arial" charset="0"/>
                <a:sym typeface="Symbol" pitchFamily="18" charset="2"/>
              </a:rPr>
              <a:t></a:t>
            </a:r>
            <a:r>
              <a:rPr lang="en-US" sz="2400" dirty="0">
                <a:cs typeface="Arial" charset="0"/>
              </a:rPr>
              <a:t> (</a:t>
            </a:r>
            <a:r>
              <a:rPr lang="en-US" sz="2400" dirty="0" err="1">
                <a:cs typeface="Arial" charset="0"/>
              </a:rPr>
              <a:t>u,v</a:t>
            </a:r>
            <a:r>
              <a:rPr lang="en-US" sz="2400" dirty="0">
                <a:cs typeface="Arial" charset="0"/>
              </a:rPr>
              <a:t>) is also </a:t>
            </a:r>
          </a:p>
          <a:p>
            <a:r>
              <a:rPr lang="en-US" sz="2400" dirty="0">
                <a:cs typeface="Arial" charset="0"/>
              </a:rPr>
              <a:t>	part of a MST.</a:t>
            </a:r>
          </a:p>
          <a:p>
            <a:endParaRPr lang="en-US" sz="2400" dirty="0">
              <a:cs typeface="Arial" charset="0"/>
            </a:endParaRPr>
          </a:p>
          <a:p>
            <a:r>
              <a:rPr lang="en-US" sz="2400" dirty="0">
                <a:cs typeface="Arial" charset="0"/>
              </a:rPr>
              <a:t>Kruskal and Prim algorithms differ in how they search for safe edges.</a:t>
            </a:r>
          </a:p>
          <a:p>
            <a:endParaRPr lang="en-US" sz="2400" dirty="0">
              <a:cs typeface="Arial" charset="0"/>
            </a:endParaRPr>
          </a:p>
          <a:p>
            <a:r>
              <a:rPr lang="en-US" sz="2400" dirty="0">
                <a:cs typeface="Arial" charset="0"/>
              </a:rPr>
              <a:t>Safe edges are defined by “cuts”.</a:t>
            </a:r>
          </a:p>
        </p:txBody>
      </p:sp>
    </p:spTree>
    <p:extLst>
      <p:ext uri="{BB962C8B-B14F-4D97-AF65-F5344CB8AC3E}">
        <p14:creationId xmlns:p14="http://schemas.microsoft.com/office/powerpoint/2010/main" val="106844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369887"/>
            <a:ext cx="88392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Theorem 23.1(next slide) provides a rule for finding safe edges</a:t>
            </a:r>
          </a:p>
          <a:p>
            <a:endParaRPr lang="en-US" sz="1600" dirty="0">
              <a:cs typeface="Arial" charset="0"/>
            </a:endParaRPr>
          </a:p>
          <a:p>
            <a:r>
              <a:rPr lang="en-US" sz="2400" dirty="0">
                <a:latin typeface="Calibri" pitchFamily="34" charset="0"/>
              </a:rPr>
              <a:t>	A </a:t>
            </a:r>
            <a:r>
              <a:rPr lang="en-US" sz="2400" b="1" dirty="0">
                <a:latin typeface="Calibri" pitchFamily="34" charset="0"/>
              </a:rPr>
              <a:t>cut</a:t>
            </a:r>
            <a:r>
              <a:rPr lang="en-US" sz="2400" dirty="0">
                <a:latin typeface="Calibri" pitchFamily="34" charset="0"/>
              </a:rPr>
              <a:t> (S,V-S) is a partition of vertices in G(V,E)</a:t>
            </a:r>
          </a:p>
          <a:p>
            <a:r>
              <a:rPr lang="en-US" sz="2400" dirty="0">
                <a:latin typeface="Calibri" pitchFamily="34" charset="0"/>
              </a:rPr>
              <a:t>	Edge (</a:t>
            </a:r>
            <a:r>
              <a:rPr lang="en-US" sz="2400" dirty="0" err="1">
                <a:latin typeface="Calibri" pitchFamily="34" charset="0"/>
              </a:rPr>
              <a:t>u,v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b="1" dirty="0">
                <a:latin typeface="Calibri" pitchFamily="34" charset="0"/>
              </a:rPr>
              <a:t>crosses</a:t>
            </a:r>
            <a:r>
              <a:rPr lang="en-US" sz="2400" dirty="0">
                <a:latin typeface="Calibri" pitchFamily="34" charset="0"/>
              </a:rPr>
              <a:t> cut (S,V-S) if one end is in S and </a:t>
            </a:r>
          </a:p>
          <a:p>
            <a:r>
              <a:rPr lang="en-US" sz="2400" dirty="0">
                <a:latin typeface="Calibri" pitchFamily="34" charset="0"/>
              </a:rPr>
              <a:t>	the other is V-S</a:t>
            </a:r>
          </a:p>
          <a:p>
            <a:r>
              <a:rPr lang="en-US" sz="2400" dirty="0">
                <a:latin typeface="Calibri" pitchFamily="34" charset="0"/>
              </a:rPr>
              <a:t>	A cut </a:t>
            </a:r>
            <a:r>
              <a:rPr lang="en-US" sz="2400" b="1" dirty="0">
                <a:latin typeface="Calibri" pitchFamily="34" charset="0"/>
              </a:rPr>
              <a:t>respects</a:t>
            </a:r>
            <a:r>
              <a:rPr lang="en-US" sz="2400" dirty="0">
                <a:latin typeface="Calibri" pitchFamily="34" charset="0"/>
              </a:rPr>
              <a:t> set A if no edge in A crosses the cut</a:t>
            </a:r>
          </a:p>
          <a:p>
            <a:r>
              <a:rPr lang="en-US" sz="2400" dirty="0">
                <a:latin typeface="Calibri" pitchFamily="34" charset="0"/>
              </a:rPr>
              <a:t>	An edge that crosses a cut is a </a:t>
            </a:r>
            <a:r>
              <a:rPr lang="en-US" sz="2400" b="1" dirty="0">
                <a:latin typeface="Calibri" pitchFamily="34" charset="0"/>
              </a:rPr>
              <a:t>light edge</a:t>
            </a:r>
            <a:r>
              <a:rPr lang="en-US" sz="2400" dirty="0">
                <a:latin typeface="Calibri" pitchFamily="34" charset="0"/>
              </a:rPr>
              <a:t> if it has the </a:t>
            </a:r>
          </a:p>
          <a:p>
            <a:r>
              <a:rPr lang="en-US" sz="2400" dirty="0">
                <a:latin typeface="Calibri" pitchFamily="34" charset="0"/>
              </a:rPr>
              <a:t>	minimum weight of edges crossing the cut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368576"/>
            <a:ext cx="638016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990600" y="5587901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cs typeface="Arial" charset="0"/>
              </a:rPr>
              <a:t>Edges in A are shaded.  White and black V’s are in different parts of partition. (</a:t>
            </a:r>
            <a:r>
              <a:rPr lang="en-US" sz="2000" dirty="0" err="1">
                <a:cs typeface="Arial" charset="0"/>
              </a:rPr>
              <a:t>c,d</a:t>
            </a:r>
            <a:r>
              <a:rPr lang="en-US" sz="2000" dirty="0">
                <a:cs typeface="Arial" charset="0"/>
              </a:rPr>
              <a:t>) is a light edge and a safe edge for growing MST.</a:t>
            </a:r>
          </a:p>
        </p:txBody>
      </p:sp>
    </p:spTree>
    <p:extLst>
      <p:ext uri="{BB962C8B-B14F-4D97-AF65-F5344CB8AC3E}">
        <p14:creationId xmlns:p14="http://schemas.microsoft.com/office/powerpoint/2010/main" val="257415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		Theorem 23.1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	Let (S,V-S) be a cut in G that respects A, a growing MST.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	Let (</a:t>
            </a:r>
            <a:r>
              <a:rPr lang="en-US" sz="2400" dirty="0" err="1">
                <a:latin typeface="+mn-lt"/>
              </a:rPr>
              <a:t>u,v</a:t>
            </a:r>
            <a:r>
              <a:rPr lang="en-US" sz="2400" dirty="0">
                <a:latin typeface="+mn-lt"/>
              </a:rPr>
              <a:t>) be a light edge crossing (S,V-S).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	Then (</a:t>
            </a:r>
            <a:r>
              <a:rPr lang="en-US" sz="2400" dirty="0" err="1">
                <a:latin typeface="+mn-lt"/>
              </a:rPr>
              <a:t>u,v</a:t>
            </a:r>
            <a:r>
              <a:rPr lang="en-US" sz="2400" dirty="0">
                <a:latin typeface="+mn-lt"/>
              </a:rPr>
              <a:t>) is a safe edge for 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Proof: </a:t>
            </a:r>
            <a:r>
              <a:rPr lang="en-US" sz="2400" dirty="0">
                <a:latin typeface="+mn-lt"/>
              </a:rPr>
              <a:t>Let T be a MST that contains A (shaded) and (</a:t>
            </a:r>
            <a:r>
              <a:rPr lang="en-US" sz="2400" dirty="0" err="1">
                <a:latin typeface="+mn-lt"/>
              </a:rPr>
              <a:t>x,y</a:t>
            </a:r>
            <a:r>
              <a:rPr lang="en-US" sz="2400" dirty="0">
                <a:latin typeface="+mn-lt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but not (</a:t>
            </a:r>
            <a:r>
              <a:rPr lang="en-US" sz="2400" dirty="0" err="1">
                <a:latin typeface="+mn-lt"/>
              </a:rPr>
              <a:t>u,v</a:t>
            </a:r>
            <a:r>
              <a:rPr lang="en-US" sz="2400" dirty="0">
                <a:latin typeface="+mn-lt"/>
              </a:rPr>
              <a:t>).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Both</a:t>
            </a:r>
            <a:r>
              <a:rPr lang="en-US" sz="2400" b="1" dirty="0">
                <a:latin typeface="+mn-lt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and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cross (S, V-S) (connect B&amp;W vertices).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Define 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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{T –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)}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{(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because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is a light edge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\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w(T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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= w(T) – w(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+ w(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w(T)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but T is a MST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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w(T)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w(T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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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w(T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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must also be a MST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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is a safe edge for A</a:t>
            </a:r>
          </a:p>
        </p:txBody>
      </p:sp>
      <p:pic>
        <p:nvPicPr>
          <p:cNvPr id="19458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428732"/>
            <a:ext cx="3124200" cy="278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603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609600" y="935068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/>
              <a:t>Corollary 23.2:</a:t>
            </a:r>
            <a:r>
              <a:rPr lang="en-US" sz="2400" dirty="0"/>
              <a:t> </a:t>
            </a:r>
          </a:p>
          <a:p>
            <a:r>
              <a:rPr lang="en-US" sz="2400" dirty="0"/>
              <a:t>G(V,E) a is connected, undirected, weighted graph.</a:t>
            </a:r>
          </a:p>
          <a:p>
            <a:r>
              <a:rPr lang="en-US" sz="2400" dirty="0"/>
              <a:t>  </a:t>
            </a:r>
          </a:p>
          <a:p>
            <a:r>
              <a:rPr lang="en-US" sz="2400" dirty="0"/>
              <a:t>A is a subset of E that is included in some MST of G.  </a:t>
            </a:r>
          </a:p>
          <a:p>
            <a:r>
              <a:rPr lang="en-US" sz="2400" dirty="0"/>
              <a:t>G</a:t>
            </a:r>
            <a:r>
              <a:rPr lang="en-US" sz="2400" baseline="-25000" dirty="0"/>
              <a:t>A</a:t>
            </a:r>
            <a:r>
              <a:rPr lang="en-US" sz="2400" dirty="0"/>
              <a:t> (V,A) is a forest of connected components (V</a:t>
            </a:r>
            <a:r>
              <a:rPr lang="en-US" sz="2400" baseline="-25000" dirty="0"/>
              <a:t>C</a:t>
            </a:r>
            <a:r>
              <a:rPr lang="en-US" sz="2400" dirty="0"/>
              <a:t>,E</a:t>
            </a:r>
            <a:r>
              <a:rPr lang="en-US" sz="2400" baseline="-25000" dirty="0"/>
              <a:t>C</a:t>
            </a:r>
            <a:r>
              <a:rPr lang="en-US" sz="2400" dirty="0"/>
              <a:t>), </a:t>
            </a:r>
          </a:p>
          <a:p>
            <a:r>
              <a:rPr lang="en-US" sz="2400" dirty="0"/>
              <a:t>each of which is a tree.  </a:t>
            </a:r>
          </a:p>
          <a:p>
            <a:endParaRPr lang="en-US" sz="2400" dirty="0"/>
          </a:p>
          <a:p>
            <a:r>
              <a:rPr lang="en-US" sz="2400" dirty="0"/>
              <a:t>If (</a:t>
            </a:r>
            <a:r>
              <a:rPr lang="en-US" sz="2400" dirty="0" err="1"/>
              <a:t>u,v</a:t>
            </a:r>
            <a:r>
              <a:rPr lang="en-US" sz="2400" dirty="0"/>
              <a:t>) is a light edge connecting C to some other </a:t>
            </a:r>
          </a:p>
          <a:p>
            <a:r>
              <a:rPr lang="en-US" sz="2400" dirty="0"/>
              <a:t>component of A, then (</a:t>
            </a:r>
            <a:r>
              <a:rPr lang="en-US" sz="2400" dirty="0" err="1"/>
              <a:t>u,v</a:t>
            </a:r>
            <a:r>
              <a:rPr lang="en-US" sz="2400" dirty="0"/>
              <a:t>) is a safe edge of A</a:t>
            </a:r>
          </a:p>
          <a:p>
            <a:endParaRPr lang="en-US" sz="2400" dirty="0"/>
          </a:p>
          <a:p>
            <a:r>
              <a:rPr lang="en-US" sz="2400" dirty="0"/>
              <a:t>Proof: cut (V</a:t>
            </a:r>
            <a:r>
              <a:rPr lang="en-US" sz="2400" baseline="-25000" dirty="0"/>
              <a:t>C</a:t>
            </a:r>
            <a:r>
              <a:rPr lang="en-US" sz="2400" dirty="0"/>
              <a:t>, V-V</a:t>
            </a:r>
            <a:r>
              <a:rPr lang="en-US" sz="2400" baseline="-25000" dirty="0"/>
              <a:t>C</a:t>
            </a:r>
            <a:r>
              <a:rPr lang="en-US" sz="2400" dirty="0"/>
              <a:t>) respects A and crosses (</a:t>
            </a:r>
            <a:r>
              <a:rPr lang="en-US" sz="2400" dirty="0" err="1"/>
              <a:t>u,v</a:t>
            </a:r>
            <a:r>
              <a:rPr lang="en-US" sz="2400" dirty="0"/>
              <a:t>) </a:t>
            </a:r>
          </a:p>
          <a:p>
            <a:r>
              <a:rPr lang="en-US" sz="2400" dirty="0">
                <a:sym typeface="Symbol" pitchFamily="18" charset="2"/>
              </a:rPr>
              <a:t></a:t>
            </a:r>
            <a:r>
              <a:rPr lang="en-US" sz="2400" dirty="0"/>
              <a:t> (</a:t>
            </a:r>
            <a:r>
              <a:rPr lang="en-US" sz="2400" dirty="0" err="1"/>
              <a:t>u,v</a:t>
            </a:r>
            <a:r>
              <a:rPr lang="en-US" sz="2400" dirty="0"/>
              <a:t>) is a safe edge by Theorem 23.1</a:t>
            </a:r>
            <a:r>
              <a:rPr lang="en-US" sz="2400" dirty="0"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915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448812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Corrllary</a:t>
            </a:r>
            <a:r>
              <a:rPr lang="en-US" sz="2400" b="1" dirty="0"/>
              <a:t> 23.2</a:t>
            </a:r>
            <a:r>
              <a:rPr lang="en-US" sz="2400" dirty="0"/>
              <a:t> is basis for </a:t>
            </a:r>
            <a:r>
              <a:rPr lang="en-US" sz="2400" dirty="0" err="1"/>
              <a:t>Krustal</a:t>
            </a:r>
            <a:r>
              <a:rPr lang="en-US" sz="2400" dirty="0"/>
              <a:t> algorithm</a:t>
            </a:r>
          </a:p>
          <a:p>
            <a:endParaRPr lang="en-US" sz="2400" dirty="0"/>
          </a:p>
          <a:p>
            <a:r>
              <a:rPr lang="en-US" sz="2400" dirty="0"/>
              <a:t>Look for a cut that respects the growing MST, A, and crosses the lightest edge not already in A.</a:t>
            </a:r>
          </a:p>
          <a:p>
            <a:endParaRPr lang="en-US" sz="2400" b="1" dirty="0"/>
          </a:p>
          <a:p>
            <a:r>
              <a:rPr lang="en-US" sz="2400" dirty="0"/>
              <a:t>If such a cut exists, include lightest edge in A; otherwise repeat with next lightest edge.</a:t>
            </a:r>
          </a:p>
          <a:p>
            <a:endParaRPr lang="en-US" sz="2400" b="1" dirty="0"/>
          </a:p>
          <a:p>
            <a:r>
              <a:rPr lang="en-US" sz="2400" dirty="0"/>
              <a:t>Repeat until all vertices are in the MST</a:t>
            </a:r>
          </a:p>
        </p:txBody>
      </p:sp>
    </p:spTree>
    <p:extLst>
      <p:ext uri="{BB962C8B-B14F-4D97-AF65-F5344CB8AC3E}">
        <p14:creationId xmlns:p14="http://schemas.microsoft.com/office/powerpoint/2010/main" val="345130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81940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 from text</a:t>
            </a:r>
          </a:p>
        </p:txBody>
      </p:sp>
    </p:spTree>
    <p:extLst>
      <p:ext uri="{BB962C8B-B14F-4D97-AF65-F5344CB8AC3E}">
        <p14:creationId xmlns:p14="http://schemas.microsoft.com/office/powerpoint/2010/main" val="31834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1655</Words>
  <Application>Microsoft Office PowerPoint</Application>
  <PresentationFormat>On-screen Show (4:3)</PresentationFormat>
  <Paragraphs>188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97</cp:revision>
  <cp:lastPrinted>2018-04-19T23:24:15Z</cp:lastPrinted>
  <dcterms:created xsi:type="dcterms:W3CDTF">2013-04-15T23:37:16Z</dcterms:created>
  <dcterms:modified xsi:type="dcterms:W3CDTF">2025-01-06T05:57:17Z</dcterms:modified>
</cp:coreProperties>
</file>