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338" r:id="rId3"/>
    <p:sldId id="268" r:id="rId4"/>
    <p:sldId id="270" r:id="rId5"/>
    <p:sldId id="319" r:id="rId6"/>
    <p:sldId id="271" r:id="rId7"/>
    <p:sldId id="272" r:id="rId8"/>
    <p:sldId id="340" r:id="rId9"/>
    <p:sldId id="339" r:id="rId10"/>
    <p:sldId id="320" r:id="rId11"/>
    <p:sldId id="305" r:id="rId12"/>
    <p:sldId id="273" r:id="rId13"/>
    <p:sldId id="342" r:id="rId14"/>
    <p:sldId id="277" r:id="rId15"/>
    <p:sldId id="314" r:id="rId16"/>
    <p:sldId id="301" r:id="rId17"/>
    <p:sldId id="280" r:id="rId18"/>
    <p:sldId id="346" r:id="rId19"/>
    <p:sldId id="343" r:id="rId20"/>
    <p:sldId id="344" r:id="rId21"/>
    <p:sldId id="312" r:id="rId22"/>
    <p:sldId id="321" r:id="rId23"/>
    <p:sldId id="345" r:id="rId24"/>
  </p:sldIdLst>
  <p:sldSz cx="12192000" cy="68580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2" d="100"/>
          <a:sy n="62" d="100"/>
        </p:scale>
        <p:origin x="78" y="8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30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87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803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326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7035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9142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9874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1205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791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761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21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997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284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3737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60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1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48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439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958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49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81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68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97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483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1">
            <a:extLst>
              <a:ext uri="{FF2B5EF4-FFF2-40B4-BE49-F238E27FC236}">
                <a16:creationId xmlns:a16="http://schemas.microsoft.com/office/drawing/2014/main" id="{4931A572-C6DF-4C05-B188-409465877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937" y="2967335"/>
            <a:ext cx="53351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Chapter 22 part 2: Depth-First Search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90144" y="1687286"/>
            <a:ext cx="1146048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Assignment 17	</a:t>
            </a:r>
            <a:endParaRPr kumimoji="0" lang="pt-BR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 22.3-2 text p 610 Perform DFS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Use alphabetical order to resolve ambiguities in order of discovery of new vertecies and choosing new sources.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Label all edges as tree (T), back (B), forward (F) or cross (C).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Mark each vertex with d[v] and f[v].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Draw G</a:t>
            </a:r>
            <a:r>
              <a:rPr kumimoji="0" lang="pt-BR" altLang="en-US" sz="32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pt-B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30028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4">
            <a:extLst>
              <a:ext uri="{FF2B5EF4-FFF2-40B4-BE49-F238E27FC236}">
                <a16:creationId xmlns:a16="http://schemas.microsoft.com/office/drawing/2014/main" id="{16B8B33E-FAFC-436F-98CA-0F5FCE015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1" y="152401"/>
            <a:ext cx="7758113" cy="630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Properties of DFS: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G</a:t>
            </a:r>
            <a:r>
              <a:rPr lang="en-US" altLang="en-US" sz="2000">
                <a:latin typeface="Symbol" panose="05050102010706020507" pitchFamily="18" charset="2"/>
              </a:rPr>
              <a:t>p</a:t>
            </a:r>
            <a:r>
              <a:rPr lang="en-US" altLang="en-US" sz="2000"/>
              <a:t> of DFS is a forest of trees, each of which reflects the pattern of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recursive calls to DFS-Visit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Pattern of discovery and finishing times has “parenthesis structure”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For any 2 vertices u and v, exactly one of the following is true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(1) intervals [d[u], f[u]] and [d[v], f[v]] are disjoint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neither u nor v is a descendent of the other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edges connecting u and v must be cross edges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(2) [d[u], f[u]] is contained entirely in [d[v], f[v]] and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u is a descendent of 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v -&gt; u forward edge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u -&gt; v back edge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(3) [d[v], f[v]] is contained entirely in [d[u], f[u]] and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v is a descendent of 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u -&gt; v forward edge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v -&gt; u back edge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Box 2">
            <a:extLst>
              <a:ext uri="{FF2B5EF4-FFF2-40B4-BE49-F238E27FC236}">
                <a16:creationId xmlns:a16="http://schemas.microsoft.com/office/drawing/2014/main" id="{FE207241-54C2-4045-9C5B-66F9CBD4E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58776"/>
            <a:ext cx="8305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Simple example of : “parenthesis structure”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(1     (2     3)     (4     5)    6)     (7    (8     9)    (10    11)    12)</a:t>
            </a:r>
          </a:p>
        </p:txBody>
      </p:sp>
      <p:grpSp>
        <p:nvGrpSpPr>
          <p:cNvPr id="33795" name="Group 43">
            <a:extLst>
              <a:ext uri="{FF2B5EF4-FFF2-40B4-BE49-F238E27FC236}">
                <a16:creationId xmlns:a16="http://schemas.microsoft.com/office/drawing/2014/main" id="{D0816A7C-AD55-46BA-8CEB-1CB3223D5A2B}"/>
              </a:ext>
            </a:extLst>
          </p:cNvPr>
          <p:cNvGrpSpPr>
            <a:grpSpLocks/>
          </p:cNvGrpSpPr>
          <p:nvPr/>
        </p:nvGrpSpPr>
        <p:grpSpPr bwMode="auto">
          <a:xfrm>
            <a:off x="2895601" y="1676401"/>
            <a:ext cx="5427663" cy="3694113"/>
            <a:chOff x="1371600" y="1676400"/>
            <a:chExt cx="5427419" cy="3694112"/>
          </a:xfrm>
        </p:grpSpPr>
        <p:grpSp>
          <p:nvGrpSpPr>
            <p:cNvPr id="33796" name="Group 32">
              <a:extLst>
                <a:ext uri="{FF2B5EF4-FFF2-40B4-BE49-F238E27FC236}">
                  <a16:creationId xmlns:a16="http://schemas.microsoft.com/office/drawing/2014/main" id="{65E0878A-2DE2-41B3-80B4-C70383EC47F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71600" y="1676400"/>
              <a:ext cx="5427419" cy="3694112"/>
              <a:chOff x="2659791" y="2732088"/>
              <a:chExt cx="5427419" cy="3694112"/>
            </a:xfrm>
          </p:grpSpPr>
          <p:sp>
            <p:nvSpPr>
              <p:cNvPr id="2" name="Oval 1">
                <a:extLst>
                  <a:ext uri="{FF2B5EF4-FFF2-40B4-BE49-F238E27FC236}">
                    <a16:creationId xmlns:a16="http://schemas.microsoft.com/office/drawing/2014/main" id="{6B0569E6-7072-45D8-9EDE-7AA6FBB7EDAA}"/>
                  </a:ext>
                </a:extLst>
              </p:cNvPr>
              <p:cNvSpPr/>
              <p:nvPr/>
            </p:nvSpPr>
            <p:spPr>
              <a:xfrm>
                <a:off x="2670904" y="3136901"/>
                <a:ext cx="914359" cy="914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02862C50-D4FC-4EB0-8D28-44DF065D8816}"/>
                  </a:ext>
                </a:extLst>
              </p:cNvPr>
              <p:cNvSpPr/>
              <p:nvPr/>
            </p:nvSpPr>
            <p:spPr>
              <a:xfrm>
                <a:off x="4953626" y="3138488"/>
                <a:ext cx="914359" cy="914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7B7ED359-3555-4906-B2C4-E84069CFBCED}"/>
                  </a:ext>
                </a:extLst>
              </p:cNvPr>
              <p:cNvSpPr/>
              <p:nvPr/>
            </p:nvSpPr>
            <p:spPr>
              <a:xfrm>
                <a:off x="2761386" y="5049837"/>
                <a:ext cx="914359" cy="914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E6262896-9AAF-44FF-9B00-E94B37CE934E}"/>
                  </a:ext>
                </a:extLst>
              </p:cNvPr>
              <p:cNvSpPr/>
              <p:nvPr/>
            </p:nvSpPr>
            <p:spPr>
              <a:xfrm>
                <a:off x="5034584" y="5049837"/>
                <a:ext cx="914359" cy="914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804" name="TextBox 14">
                <a:extLst>
                  <a:ext uri="{FF2B5EF4-FFF2-40B4-BE49-F238E27FC236}">
                    <a16:creationId xmlns:a16="http://schemas.microsoft.com/office/drawing/2014/main" id="{83D0A39F-55D0-4FB7-AFDA-D921FE0553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21300" y="2732088"/>
                <a:ext cx="33855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s</a:t>
                </a:r>
              </a:p>
            </p:txBody>
          </p:sp>
          <p:sp>
            <p:nvSpPr>
              <p:cNvPr id="33805" name="TextBox 16">
                <a:extLst>
                  <a:ext uri="{FF2B5EF4-FFF2-40B4-BE49-F238E27FC236}">
                    <a16:creationId xmlns:a16="http://schemas.microsoft.com/office/drawing/2014/main" id="{386122A8-D5C0-467F-A104-B297DC04A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16250" y="2736850"/>
                <a:ext cx="287258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r</a:t>
                </a:r>
              </a:p>
            </p:txBody>
          </p:sp>
          <p:sp>
            <p:nvSpPr>
              <p:cNvPr id="33806" name="TextBox 17">
                <a:extLst>
                  <a:ext uri="{FF2B5EF4-FFF2-40B4-BE49-F238E27FC236}">
                    <a16:creationId xmlns:a16="http://schemas.microsoft.com/office/drawing/2014/main" id="{7F857D23-6AB8-4663-9BDD-948FD71BDC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21300" y="5964238"/>
                <a:ext cx="40748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w</a:t>
                </a:r>
              </a:p>
            </p:txBody>
          </p:sp>
          <p:sp>
            <p:nvSpPr>
              <p:cNvPr id="33807" name="TextBox 18">
                <a:extLst>
                  <a:ext uri="{FF2B5EF4-FFF2-40B4-BE49-F238E27FC236}">
                    <a16:creationId xmlns:a16="http://schemas.microsoft.com/office/drawing/2014/main" id="{16BFDAA0-1718-4801-98CE-371181264B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8000" y="5964238"/>
                <a:ext cx="338138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v</a:t>
                </a:r>
              </a:p>
            </p:txBody>
          </p:sp>
          <p:sp>
            <p:nvSpPr>
              <p:cNvPr id="33808" name="TextBox 19">
                <a:extLst>
                  <a:ext uri="{FF2B5EF4-FFF2-40B4-BE49-F238E27FC236}">
                    <a16:creationId xmlns:a16="http://schemas.microsoft.com/office/drawing/2014/main" id="{4FBC10C6-3B32-4C21-8D34-81D805879C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78191" y="3362856"/>
                <a:ext cx="612668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1/6</a:t>
                </a:r>
              </a:p>
            </p:txBody>
          </p:sp>
          <p:sp>
            <p:nvSpPr>
              <p:cNvPr id="33809" name="TextBox 19">
                <a:extLst>
                  <a:ext uri="{FF2B5EF4-FFF2-40B4-BE49-F238E27FC236}">
                    <a16:creationId xmlns:a16="http://schemas.microsoft.com/office/drawing/2014/main" id="{DBCEDA96-B1FB-4F45-845D-B396D3E25D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03866" y="3360093"/>
                <a:ext cx="612668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2/3</a:t>
                </a:r>
              </a:p>
            </p:txBody>
          </p:sp>
          <p:sp>
            <p:nvSpPr>
              <p:cNvPr id="33810" name="TextBox 19">
                <a:extLst>
                  <a:ext uri="{FF2B5EF4-FFF2-40B4-BE49-F238E27FC236}">
                    <a16:creationId xmlns:a16="http://schemas.microsoft.com/office/drawing/2014/main" id="{C96DA777-EF38-4D29-B3B8-133147E102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94860" y="5276205"/>
                <a:ext cx="612668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4/5</a:t>
                </a:r>
              </a:p>
            </p:txBody>
          </p:sp>
          <p:sp>
            <p:nvSpPr>
              <p:cNvPr id="33811" name="TextBox 19">
                <a:extLst>
                  <a:ext uri="{FF2B5EF4-FFF2-40B4-BE49-F238E27FC236}">
                    <a16:creationId xmlns:a16="http://schemas.microsoft.com/office/drawing/2014/main" id="{B680B99D-DE3A-4FA7-BE8A-89AF8DF9CA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40906" y="5276204"/>
                <a:ext cx="612668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8/9</a:t>
                </a:r>
              </a:p>
            </p:txBody>
          </p:sp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E169FCDB-079A-42A8-B5D6-5D1CF61F2467}"/>
                  </a:ext>
                </a:extLst>
              </p:cNvPr>
              <p:cNvCxnSpPr/>
              <p:nvPr/>
            </p:nvCxnSpPr>
            <p:spPr>
              <a:xfrm flipH="1" flipV="1">
                <a:off x="3642410" y="5500687"/>
                <a:ext cx="1368363" cy="1588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817F27F0-961D-40BD-B733-0E5BD970A165}"/>
                  </a:ext>
                </a:extLst>
              </p:cNvPr>
              <p:cNvCxnSpPr>
                <a:stCxn id="2" idx="4"/>
              </p:cNvCxnSpPr>
              <p:nvPr/>
            </p:nvCxnSpPr>
            <p:spPr>
              <a:xfrm>
                <a:off x="3128083" y="4051301"/>
                <a:ext cx="57147" cy="1050925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A3C96F54-DB37-4A0D-869F-9DF54DAB85BB}"/>
                  </a:ext>
                </a:extLst>
              </p:cNvPr>
              <p:cNvCxnSpPr/>
              <p:nvPr/>
            </p:nvCxnSpPr>
            <p:spPr>
              <a:xfrm flipV="1">
                <a:off x="3517002" y="3924301"/>
                <a:ext cx="1503295" cy="1182687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9281184E-B46C-4753-8B72-3A45FAE67DAE}"/>
                  </a:ext>
                </a:extLst>
              </p:cNvPr>
              <p:cNvSpPr/>
              <p:nvPr/>
            </p:nvSpPr>
            <p:spPr>
              <a:xfrm>
                <a:off x="7095067" y="3194051"/>
                <a:ext cx="914359" cy="99377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16AA5112-B5E0-48CF-B529-83EFFF751548}"/>
                  </a:ext>
                </a:extLst>
              </p:cNvPr>
              <p:cNvSpPr/>
              <p:nvPr/>
            </p:nvSpPr>
            <p:spPr>
              <a:xfrm>
                <a:off x="7152214" y="5043487"/>
                <a:ext cx="914359" cy="914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260CD79F-084E-4056-8A82-8B5C231556A8}"/>
                  </a:ext>
                </a:extLst>
              </p:cNvPr>
              <p:cNvCxnSpPr>
                <a:stCxn id="27" idx="4"/>
              </p:cNvCxnSpPr>
              <p:nvPr/>
            </p:nvCxnSpPr>
            <p:spPr>
              <a:xfrm>
                <a:off x="7552246" y="4187826"/>
                <a:ext cx="68260" cy="862012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>
                <a:extLst>
                  <a:ext uri="{FF2B5EF4-FFF2-40B4-BE49-F238E27FC236}">
                    <a16:creationId xmlns:a16="http://schemas.microsoft.com/office/drawing/2014/main" id="{04386577-7250-4B17-9D77-C1DEA67590B0}"/>
                  </a:ext>
                </a:extLst>
              </p:cNvPr>
              <p:cNvCxnSpPr/>
              <p:nvPr/>
            </p:nvCxnSpPr>
            <p:spPr>
              <a:xfrm flipH="1">
                <a:off x="5777501" y="4057651"/>
                <a:ext cx="1430274" cy="106045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819" name="TextBox 19">
                <a:extLst>
                  <a:ext uri="{FF2B5EF4-FFF2-40B4-BE49-F238E27FC236}">
                    <a16:creationId xmlns:a16="http://schemas.microsoft.com/office/drawing/2014/main" id="{EFC03EE9-19E9-481D-8298-D0748284DBD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25252" y="3459598"/>
                <a:ext cx="784189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7/12</a:t>
                </a:r>
              </a:p>
            </p:txBody>
          </p:sp>
          <p:sp>
            <p:nvSpPr>
              <p:cNvPr id="33820" name="TextBox 19">
                <a:extLst>
                  <a:ext uri="{FF2B5EF4-FFF2-40B4-BE49-F238E27FC236}">
                    <a16:creationId xmlns:a16="http://schemas.microsoft.com/office/drawing/2014/main" id="{2D9F7B1F-3FE7-4499-8915-7F282025A6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54326" y="5266442"/>
                <a:ext cx="93288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10/11</a:t>
                </a:r>
              </a:p>
            </p:txBody>
          </p:sp>
          <p:sp>
            <p:nvSpPr>
              <p:cNvPr id="33821" name="TextBox 31">
                <a:extLst>
                  <a:ext uri="{FF2B5EF4-FFF2-40B4-BE49-F238E27FC236}">
                    <a16:creationId xmlns:a16="http://schemas.microsoft.com/office/drawing/2014/main" id="{111090C2-D2C7-4B6E-8FC2-11D81C7055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32020" y="2977148"/>
                <a:ext cx="34176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/>
                  <a:t>T</a:t>
                </a:r>
              </a:p>
            </p:txBody>
          </p:sp>
          <p:sp>
            <p:nvSpPr>
              <p:cNvPr id="33822" name="TextBox 44">
                <a:extLst>
                  <a:ext uri="{FF2B5EF4-FFF2-40B4-BE49-F238E27FC236}">
                    <a16:creationId xmlns:a16="http://schemas.microsoft.com/office/drawing/2014/main" id="{651E86FA-CE91-4C23-9BDB-216E408588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59791" y="4302220"/>
                <a:ext cx="308091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/>
                  <a:t>T</a:t>
                </a:r>
              </a:p>
            </p:txBody>
          </p:sp>
          <p:sp>
            <p:nvSpPr>
              <p:cNvPr id="33823" name="TextBox 45">
                <a:extLst>
                  <a:ext uri="{FF2B5EF4-FFF2-40B4-BE49-F238E27FC236}">
                    <a16:creationId xmlns:a16="http://schemas.microsoft.com/office/drawing/2014/main" id="{D01DBBA9-F787-43F3-B45A-30663DBAD7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69106" y="4166553"/>
                <a:ext cx="327334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/>
                  <a:t>?</a:t>
                </a:r>
              </a:p>
            </p:txBody>
          </p:sp>
          <p:sp>
            <p:nvSpPr>
              <p:cNvPr id="33824" name="TextBox 46">
                <a:extLst>
                  <a:ext uri="{FF2B5EF4-FFF2-40B4-BE49-F238E27FC236}">
                    <a16:creationId xmlns:a16="http://schemas.microsoft.com/office/drawing/2014/main" id="{EC8AEB94-0A08-42DF-AF6A-DB96B98110B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28291" y="4156488"/>
                <a:ext cx="34176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/>
                  <a:t>T</a:t>
                </a:r>
              </a:p>
            </p:txBody>
          </p:sp>
          <p:sp>
            <p:nvSpPr>
              <p:cNvPr id="33825" name="TextBox 47">
                <a:extLst>
                  <a:ext uri="{FF2B5EF4-FFF2-40B4-BE49-F238E27FC236}">
                    <a16:creationId xmlns:a16="http://schemas.microsoft.com/office/drawing/2014/main" id="{C7366062-41E0-4178-9B49-B1EC3C7A702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59652" y="4351219"/>
                <a:ext cx="34176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/>
                  <a:t>T</a:t>
                </a:r>
              </a:p>
            </p:txBody>
          </p:sp>
          <p:sp>
            <p:nvSpPr>
              <p:cNvPr id="33826" name="TextBox 48">
                <a:extLst>
                  <a:ext uri="{FF2B5EF4-FFF2-40B4-BE49-F238E27FC236}">
                    <a16:creationId xmlns:a16="http://schemas.microsoft.com/office/drawing/2014/main" id="{6DB6FAFB-20BF-42C2-AB63-47AA5FCDCB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54346" y="5066387"/>
                <a:ext cx="327334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/>
                  <a:t>?</a:t>
                </a:r>
              </a:p>
            </p:txBody>
          </p:sp>
        </p:grpSp>
        <p:sp>
          <p:nvSpPr>
            <p:cNvPr id="33797" name="TextBox 37">
              <a:extLst>
                <a:ext uri="{FF2B5EF4-FFF2-40B4-BE49-F238E27FC236}">
                  <a16:creationId xmlns:a16="http://schemas.microsoft.com/office/drawing/2014/main" id="{8783B2A7-9E74-4A8C-A8D9-73C2151251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80610" y="1696488"/>
              <a:ext cx="34095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t</a:t>
              </a:r>
            </a:p>
          </p:txBody>
        </p:sp>
        <p:sp>
          <p:nvSpPr>
            <p:cNvPr id="33798" name="TextBox 52">
              <a:extLst>
                <a:ext uri="{FF2B5EF4-FFF2-40B4-BE49-F238E27FC236}">
                  <a16:creationId xmlns:a16="http://schemas.microsoft.com/office/drawing/2014/main" id="{38F7963B-BBFD-4003-9B1E-0BA870E7CB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50348" y="4908550"/>
              <a:ext cx="34095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x</a:t>
              </a:r>
            </a:p>
          </p:txBody>
        </p: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CC6CA243-774D-45F8-A4FD-A7E95B9CD407}"/>
                </a:ext>
              </a:extLst>
            </p:cNvPr>
            <p:cNvCxnSpPr>
              <a:stCxn id="2" idx="6"/>
              <a:endCxn id="3" idx="2"/>
            </p:cNvCxnSpPr>
            <p:nvPr/>
          </p:nvCxnSpPr>
          <p:spPr>
            <a:xfrm>
              <a:off x="2297071" y="2538413"/>
              <a:ext cx="1368363" cy="1587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>
            <a:extLst>
              <a:ext uri="{FF2B5EF4-FFF2-40B4-BE49-F238E27FC236}">
                <a16:creationId xmlns:a16="http://schemas.microsoft.com/office/drawing/2014/main" id="{3D74C7D9-9013-4603-82FC-D1ADDB7F6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04800"/>
            <a:ext cx="8686800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u="sng" dirty="0"/>
              <a:t>Theorem 22.10</a:t>
            </a:r>
            <a:r>
              <a:rPr lang="en-US" altLang="en-US" sz="2800" dirty="0"/>
              <a:t>: </a:t>
            </a:r>
            <a:r>
              <a:rPr lang="en-US" altLang="en-US" sz="2400" dirty="0"/>
              <a:t>DFS of an undirected graph	has no cross edges.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The predecessor graph of a DFS of undirected graph is a single tree. One call to DGS-visit will discover all vertices. Hence, no between-tree cross edges.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All non-tree edges connect vertices in the same branch. They could have been tree edges if a different path to discover vertices had been taken.  Hence, no between-branch cross edges.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Non-tree edges in DFS of undirected graph are between related vertices.  Text chooses to call then “back” edges.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Do example on board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Box 1">
            <a:extLst>
              <a:ext uri="{FF2B5EF4-FFF2-40B4-BE49-F238E27FC236}">
                <a16:creationId xmlns:a16="http://schemas.microsoft.com/office/drawing/2014/main" id="{17551DB7-C6B9-4A1F-BD81-265C5E18F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9064" y="388939"/>
            <a:ext cx="41036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DFS of undirected graph</a:t>
            </a:r>
          </a:p>
        </p:txBody>
      </p:sp>
      <p:grpSp>
        <p:nvGrpSpPr>
          <p:cNvPr id="37891" name="Group 2">
            <a:extLst>
              <a:ext uri="{FF2B5EF4-FFF2-40B4-BE49-F238E27FC236}">
                <a16:creationId xmlns:a16="http://schemas.microsoft.com/office/drawing/2014/main" id="{80C2464C-2C07-4D95-830E-D25C2161E826}"/>
              </a:ext>
            </a:extLst>
          </p:cNvPr>
          <p:cNvGrpSpPr>
            <a:grpSpLocks/>
          </p:cNvGrpSpPr>
          <p:nvPr/>
        </p:nvGrpSpPr>
        <p:grpSpPr bwMode="auto">
          <a:xfrm>
            <a:off x="3135313" y="1069976"/>
            <a:ext cx="5395912" cy="3694113"/>
            <a:chOff x="1381984" y="1676400"/>
            <a:chExt cx="5396044" cy="3694112"/>
          </a:xfrm>
        </p:grpSpPr>
        <p:grpSp>
          <p:nvGrpSpPr>
            <p:cNvPr id="37927" name="Group 3">
              <a:extLst>
                <a:ext uri="{FF2B5EF4-FFF2-40B4-BE49-F238E27FC236}">
                  <a16:creationId xmlns:a16="http://schemas.microsoft.com/office/drawing/2014/main" id="{62534395-872E-43CF-9F94-F3E78721B3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81984" y="1676400"/>
              <a:ext cx="5396044" cy="3694112"/>
              <a:chOff x="2670175" y="2732088"/>
              <a:chExt cx="5396044" cy="3694112"/>
            </a:xfrm>
          </p:grpSpPr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0D72499B-F155-4C23-93ED-E56C8C6DAB3A}"/>
                  </a:ext>
                </a:extLst>
              </p:cNvPr>
              <p:cNvSpPr/>
              <p:nvPr/>
            </p:nvSpPr>
            <p:spPr>
              <a:xfrm>
                <a:off x="2670175" y="3136901"/>
                <a:ext cx="914422" cy="914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3F6532BF-E890-4B40-92F8-6022740901C1}"/>
                  </a:ext>
                </a:extLst>
              </p:cNvPr>
              <p:cNvSpPr/>
              <p:nvPr/>
            </p:nvSpPr>
            <p:spPr>
              <a:xfrm>
                <a:off x="4953056" y="3138488"/>
                <a:ext cx="914422" cy="914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4F9C943E-C6AC-4CE5-8B0E-2010ED59EB4B}"/>
                  </a:ext>
                </a:extLst>
              </p:cNvPr>
              <p:cNvSpPr/>
              <p:nvPr/>
            </p:nvSpPr>
            <p:spPr>
              <a:xfrm>
                <a:off x="2760664" y="5049837"/>
                <a:ext cx="914422" cy="914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10C25F35-E259-4529-8BE8-D3263F13BCF7}"/>
                  </a:ext>
                </a:extLst>
              </p:cNvPr>
              <p:cNvSpPr/>
              <p:nvPr/>
            </p:nvSpPr>
            <p:spPr>
              <a:xfrm>
                <a:off x="5034020" y="5049837"/>
                <a:ext cx="914422" cy="914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934" name="TextBox 14">
                <a:extLst>
                  <a:ext uri="{FF2B5EF4-FFF2-40B4-BE49-F238E27FC236}">
                    <a16:creationId xmlns:a16="http://schemas.microsoft.com/office/drawing/2014/main" id="{7507B568-E556-4A68-8EB9-0E1DC6A533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21300" y="2732088"/>
                <a:ext cx="33855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s</a:t>
                </a:r>
              </a:p>
            </p:txBody>
          </p:sp>
          <p:sp>
            <p:nvSpPr>
              <p:cNvPr id="37935" name="TextBox 16">
                <a:extLst>
                  <a:ext uri="{FF2B5EF4-FFF2-40B4-BE49-F238E27FC236}">
                    <a16:creationId xmlns:a16="http://schemas.microsoft.com/office/drawing/2014/main" id="{C31B280B-AF8B-44EE-A51F-C07A7F00133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16250" y="2736850"/>
                <a:ext cx="287258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r</a:t>
                </a:r>
              </a:p>
            </p:txBody>
          </p:sp>
          <p:sp>
            <p:nvSpPr>
              <p:cNvPr id="37936" name="TextBox 17">
                <a:extLst>
                  <a:ext uri="{FF2B5EF4-FFF2-40B4-BE49-F238E27FC236}">
                    <a16:creationId xmlns:a16="http://schemas.microsoft.com/office/drawing/2014/main" id="{158A2FB0-A4FF-4FB9-80C2-AD0FE3F2AF1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21300" y="5964238"/>
                <a:ext cx="40748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w</a:t>
                </a:r>
              </a:p>
            </p:txBody>
          </p:sp>
          <p:sp>
            <p:nvSpPr>
              <p:cNvPr id="37937" name="TextBox 18">
                <a:extLst>
                  <a:ext uri="{FF2B5EF4-FFF2-40B4-BE49-F238E27FC236}">
                    <a16:creationId xmlns:a16="http://schemas.microsoft.com/office/drawing/2014/main" id="{FED8DD00-5886-42FD-981F-B24E8569E4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8000" y="5964238"/>
                <a:ext cx="338138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v</a:t>
                </a:r>
              </a:p>
            </p:txBody>
          </p:sp>
          <p:sp>
            <p:nvSpPr>
              <p:cNvPr id="37938" name="TextBox 19">
                <a:extLst>
                  <a:ext uri="{FF2B5EF4-FFF2-40B4-BE49-F238E27FC236}">
                    <a16:creationId xmlns:a16="http://schemas.microsoft.com/office/drawing/2014/main" id="{1BBEF1CD-EB05-46F7-8D0E-FE1C56C7A5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78191" y="3362856"/>
                <a:ext cx="76136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2/11</a:t>
                </a:r>
              </a:p>
            </p:txBody>
          </p:sp>
          <p:sp>
            <p:nvSpPr>
              <p:cNvPr id="37939" name="TextBox 19">
                <a:extLst>
                  <a:ext uri="{FF2B5EF4-FFF2-40B4-BE49-F238E27FC236}">
                    <a16:creationId xmlns:a16="http://schemas.microsoft.com/office/drawing/2014/main" id="{B2C4D1B0-3200-4A9A-BDD3-75FD204D28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03866" y="3360093"/>
                <a:ext cx="784189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1/12</a:t>
                </a:r>
              </a:p>
            </p:txBody>
          </p:sp>
          <p:sp>
            <p:nvSpPr>
              <p:cNvPr id="37940" name="TextBox 19">
                <a:extLst>
                  <a:ext uri="{FF2B5EF4-FFF2-40B4-BE49-F238E27FC236}">
                    <a16:creationId xmlns:a16="http://schemas.microsoft.com/office/drawing/2014/main" id="{5A82BE22-9779-4072-8CBB-402B45D999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94860" y="5276205"/>
                <a:ext cx="784189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3/10</a:t>
                </a:r>
              </a:p>
            </p:txBody>
          </p:sp>
          <p:sp>
            <p:nvSpPr>
              <p:cNvPr id="37941" name="TextBox 19">
                <a:extLst>
                  <a:ext uri="{FF2B5EF4-FFF2-40B4-BE49-F238E27FC236}">
                    <a16:creationId xmlns:a16="http://schemas.microsoft.com/office/drawing/2014/main" id="{EDD999BB-62FA-4E8A-8703-BE392E1F962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40906" y="5276204"/>
                <a:ext cx="612668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4/9</a:t>
                </a:r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896A2F0F-2AAC-4A29-997C-541B79EDCB37}"/>
                  </a:ext>
                </a:extLst>
              </p:cNvPr>
              <p:cNvSpPr/>
              <p:nvPr/>
            </p:nvSpPr>
            <p:spPr>
              <a:xfrm>
                <a:off x="7094645" y="3194051"/>
                <a:ext cx="914422" cy="99377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35DFF905-4D5D-4708-92C7-79DA90295E5F}"/>
                  </a:ext>
                </a:extLst>
              </p:cNvPr>
              <p:cNvSpPr/>
              <p:nvPr/>
            </p:nvSpPr>
            <p:spPr>
              <a:xfrm>
                <a:off x="7151797" y="5043487"/>
                <a:ext cx="914422" cy="914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944" name="TextBox 19">
                <a:extLst>
                  <a:ext uri="{FF2B5EF4-FFF2-40B4-BE49-F238E27FC236}">
                    <a16:creationId xmlns:a16="http://schemas.microsoft.com/office/drawing/2014/main" id="{33C26C9C-02CE-4FBD-BA2C-300AF3214D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25252" y="3459598"/>
                <a:ext cx="612668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5/8</a:t>
                </a:r>
              </a:p>
            </p:txBody>
          </p:sp>
          <p:sp>
            <p:nvSpPr>
              <p:cNvPr id="37945" name="TextBox 19">
                <a:extLst>
                  <a:ext uri="{FF2B5EF4-FFF2-40B4-BE49-F238E27FC236}">
                    <a16:creationId xmlns:a16="http://schemas.microsoft.com/office/drawing/2014/main" id="{81E3C3DE-FFC6-4C1D-9597-B2CD81E911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09406" y="5324872"/>
                <a:ext cx="612668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6/7</a:t>
                </a:r>
              </a:p>
            </p:txBody>
          </p:sp>
        </p:grpSp>
        <p:sp>
          <p:nvSpPr>
            <p:cNvPr id="37928" name="TextBox 4">
              <a:extLst>
                <a:ext uri="{FF2B5EF4-FFF2-40B4-BE49-F238E27FC236}">
                  <a16:creationId xmlns:a16="http://schemas.microsoft.com/office/drawing/2014/main" id="{240127D4-0705-40BA-B705-8E6B2793DE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80610" y="1696488"/>
              <a:ext cx="34095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t</a:t>
              </a:r>
            </a:p>
          </p:txBody>
        </p:sp>
        <p:sp>
          <p:nvSpPr>
            <p:cNvPr id="37929" name="TextBox 5">
              <a:extLst>
                <a:ext uri="{FF2B5EF4-FFF2-40B4-BE49-F238E27FC236}">
                  <a16:creationId xmlns:a16="http://schemas.microsoft.com/office/drawing/2014/main" id="{ECB81C40-338A-491D-896A-69969A1C54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50348" y="4908550"/>
              <a:ext cx="34095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x</a:t>
              </a:r>
            </a:p>
          </p:txBody>
        </p:sp>
      </p:grp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A1DB6873-C440-43E2-ADFA-D23DA9AD1EEA}"/>
              </a:ext>
            </a:extLst>
          </p:cNvPr>
          <p:cNvCxnSpPr/>
          <p:nvPr/>
        </p:nvCxnSpPr>
        <p:spPr>
          <a:xfrm>
            <a:off x="4157664" y="3894139"/>
            <a:ext cx="1368425" cy="15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93" name="TextBox 14">
            <a:extLst>
              <a:ext uri="{FF2B5EF4-FFF2-40B4-BE49-F238E27FC236}">
                <a16:creationId xmlns:a16="http://schemas.microsoft.com/office/drawing/2014/main" id="{FDA3958C-80A9-4282-AAEE-F8410FEA0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7863" y="2698751"/>
            <a:ext cx="373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T</a:t>
            </a:r>
          </a:p>
        </p:txBody>
      </p:sp>
      <p:sp>
        <p:nvSpPr>
          <p:cNvPr id="37894" name="TextBox 14">
            <a:extLst>
              <a:ext uri="{FF2B5EF4-FFF2-40B4-BE49-F238E27FC236}">
                <a16:creationId xmlns:a16="http://schemas.microsoft.com/office/drawing/2014/main" id="{61F5E206-CBAB-4EE1-8238-22D133A80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1051" y="3894138"/>
            <a:ext cx="371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T</a:t>
            </a:r>
          </a:p>
        </p:txBody>
      </p:sp>
      <p:sp>
        <p:nvSpPr>
          <p:cNvPr id="37895" name="TextBox 14">
            <a:extLst>
              <a:ext uri="{FF2B5EF4-FFF2-40B4-BE49-F238E27FC236}">
                <a16:creationId xmlns:a16="http://schemas.microsoft.com/office/drawing/2014/main" id="{408FC2FC-5B35-4DAB-B3BA-2026D1F97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2101" y="2560638"/>
            <a:ext cx="3730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T</a:t>
            </a:r>
          </a:p>
        </p:txBody>
      </p:sp>
      <p:sp>
        <p:nvSpPr>
          <p:cNvPr id="37896" name="TextBox 14">
            <a:extLst>
              <a:ext uri="{FF2B5EF4-FFF2-40B4-BE49-F238E27FC236}">
                <a16:creationId xmlns:a16="http://schemas.microsoft.com/office/drawing/2014/main" id="{E91BBD70-CC93-4ED3-BB24-CC3CB0DFD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2601" y="2828926"/>
            <a:ext cx="371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T</a:t>
            </a:r>
          </a:p>
        </p:txBody>
      </p:sp>
      <p:sp>
        <p:nvSpPr>
          <p:cNvPr id="37897" name="TextBox 14">
            <a:extLst>
              <a:ext uri="{FF2B5EF4-FFF2-40B4-BE49-F238E27FC236}">
                <a16:creationId xmlns:a16="http://schemas.microsoft.com/office/drawing/2014/main" id="{453AD860-3BA6-4CC8-A1AB-B15D465A7E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2139" y="4057651"/>
            <a:ext cx="388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B</a:t>
            </a:r>
          </a:p>
        </p:txBody>
      </p:sp>
      <p:sp>
        <p:nvSpPr>
          <p:cNvPr id="37898" name="TextBox 14">
            <a:extLst>
              <a:ext uri="{FF2B5EF4-FFF2-40B4-BE49-F238E27FC236}">
                <a16:creationId xmlns:a16="http://schemas.microsoft.com/office/drawing/2014/main" id="{28058F6C-2AA4-4AE3-A9D5-D2ABF7C72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0825" y="2632076"/>
            <a:ext cx="388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B</a:t>
            </a:r>
          </a:p>
        </p:txBody>
      </p:sp>
      <p:grpSp>
        <p:nvGrpSpPr>
          <p:cNvPr id="37899" name="Group 35852">
            <a:extLst>
              <a:ext uri="{FF2B5EF4-FFF2-40B4-BE49-F238E27FC236}">
                <a16:creationId xmlns:a16="http://schemas.microsoft.com/office/drawing/2014/main" id="{08BF26F2-ADA9-451C-8A8C-3DCD8D3A79B6}"/>
              </a:ext>
            </a:extLst>
          </p:cNvPr>
          <p:cNvGrpSpPr>
            <a:grpSpLocks/>
          </p:cNvGrpSpPr>
          <p:nvPr/>
        </p:nvGrpSpPr>
        <p:grpSpPr bwMode="auto">
          <a:xfrm>
            <a:off x="3144838" y="1068388"/>
            <a:ext cx="5395912" cy="3694112"/>
            <a:chOff x="1621186" y="1068372"/>
            <a:chExt cx="5396044" cy="3694112"/>
          </a:xfrm>
        </p:grpSpPr>
        <p:cxnSp>
          <p:nvCxnSpPr>
            <p:cNvPr id="35840" name="Straight Connector 35839">
              <a:extLst>
                <a:ext uri="{FF2B5EF4-FFF2-40B4-BE49-F238E27FC236}">
                  <a16:creationId xmlns:a16="http://schemas.microsoft.com/office/drawing/2014/main" id="{B66FF334-AACA-42F4-BBA1-9C5715CB3A3A}"/>
                </a:ext>
              </a:extLst>
            </p:cNvPr>
            <p:cNvCxnSpPr>
              <a:stCxn id="8" idx="6"/>
              <a:endCxn id="9" idx="2"/>
            </p:cNvCxnSpPr>
            <p:nvPr/>
          </p:nvCxnSpPr>
          <p:spPr>
            <a:xfrm>
              <a:off x="2524495" y="1931972"/>
              <a:ext cx="1368458" cy="1587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D8DC78E-DAEC-47F7-B7BD-9C2FE12EEB13}"/>
                </a:ext>
              </a:extLst>
            </p:cNvPr>
            <p:cNvCxnSpPr/>
            <p:nvPr/>
          </p:nvCxnSpPr>
          <p:spPr>
            <a:xfrm flipH="1">
              <a:off x="2100623" y="2405047"/>
              <a:ext cx="42863" cy="966787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29886C3F-E073-49CF-8DA4-6C5A6F467AE7}"/>
                </a:ext>
              </a:extLst>
            </p:cNvPr>
            <p:cNvCxnSpPr>
              <a:stCxn id="11" idx="7"/>
              <a:endCxn id="23" idx="3"/>
            </p:cNvCxnSpPr>
            <p:nvPr/>
          </p:nvCxnSpPr>
          <p:spPr>
            <a:xfrm flipV="1">
              <a:off x="4754988" y="2379647"/>
              <a:ext cx="1414497" cy="1143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4FAC00F8-08B2-4BC9-8B46-DF02CA5B87C1}"/>
                </a:ext>
              </a:extLst>
            </p:cNvPr>
            <p:cNvCxnSpPr>
              <a:endCxn id="24" idx="0"/>
            </p:cNvCxnSpPr>
            <p:nvPr/>
          </p:nvCxnSpPr>
          <p:spPr>
            <a:xfrm>
              <a:off x="6509218" y="2560622"/>
              <a:ext cx="39689" cy="820737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5207C84-37BD-4671-8683-08EB994FDBA3}"/>
                </a:ext>
              </a:extLst>
            </p:cNvPr>
            <p:cNvCxnSpPr/>
            <p:nvPr/>
          </p:nvCxnSpPr>
          <p:spPr>
            <a:xfrm flipH="1">
              <a:off x="4297776" y="2432034"/>
              <a:ext cx="42863" cy="9667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C51DEF6-9A28-43EB-9B9A-34EA1DA3F9F7}"/>
                </a:ext>
              </a:extLst>
            </p:cNvPr>
            <p:cNvCxnSpPr>
              <a:stCxn id="11" idx="6"/>
              <a:endCxn id="24" idx="2"/>
            </p:cNvCxnSpPr>
            <p:nvPr/>
          </p:nvCxnSpPr>
          <p:spPr>
            <a:xfrm flipV="1">
              <a:off x="4888341" y="3838559"/>
              <a:ext cx="1203354" cy="635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906" name="TextBox 14">
              <a:extLst>
                <a:ext uri="{FF2B5EF4-FFF2-40B4-BE49-F238E27FC236}">
                  <a16:creationId xmlns:a16="http://schemas.microsoft.com/office/drawing/2014/main" id="{377B8377-A8DF-4E53-8BA0-AE73E03B0C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8369" y="1361682"/>
              <a:ext cx="37221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T</a:t>
              </a:r>
            </a:p>
          </p:txBody>
        </p:sp>
        <p:grpSp>
          <p:nvGrpSpPr>
            <p:cNvPr id="37907" name="Group 62">
              <a:extLst>
                <a:ext uri="{FF2B5EF4-FFF2-40B4-BE49-F238E27FC236}">
                  <a16:creationId xmlns:a16="http://schemas.microsoft.com/office/drawing/2014/main" id="{F39CE057-24A7-47CF-B55D-793138601E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21186" y="1068372"/>
              <a:ext cx="5396044" cy="3694112"/>
              <a:chOff x="1381984" y="1676400"/>
              <a:chExt cx="5396044" cy="3694112"/>
            </a:xfrm>
          </p:grpSpPr>
          <p:grpSp>
            <p:nvGrpSpPr>
              <p:cNvPr id="37908" name="Group 63">
                <a:extLst>
                  <a:ext uri="{FF2B5EF4-FFF2-40B4-BE49-F238E27FC236}">
                    <a16:creationId xmlns:a16="http://schemas.microsoft.com/office/drawing/2014/main" id="{434099E7-2178-45CD-A2C4-46085B273C6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81984" y="1676400"/>
                <a:ext cx="5396044" cy="3694112"/>
                <a:chOff x="2670175" y="2732088"/>
                <a:chExt cx="5396044" cy="3694112"/>
              </a:xfrm>
            </p:grpSpPr>
            <p:sp>
              <p:nvSpPr>
                <p:cNvPr id="67" name="Oval 66">
                  <a:extLst>
                    <a:ext uri="{FF2B5EF4-FFF2-40B4-BE49-F238E27FC236}">
                      <a16:creationId xmlns:a16="http://schemas.microsoft.com/office/drawing/2014/main" id="{FCB6CCD1-00FD-4182-8E08-EC82C6AFFC51}"/>
                    </a:ext>
                  </a:extLst>
                </p:cNvPr>
                <p:cNvSpPr/>
                <p:nvPr/>
              </p:nvSpPr>
              <p:spPr>
                <a:xfrm>
                  <a:off x="2670175" y="3136900"/>
                  <a:ext cx="914422" cy="9144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8" name="Oval 67">
                  <a:extLst>
                    <a:ext uri="{FF2B5EF4-FFF2-40B4-BE49-F238E27FC236}">
                      <a16:creationId xmlns:a16="http://schemas.microsoft.com/office/drawing/2014/main" id="{4C81DAC8-2927-4772-B408-90140B507438}"/>
                    </a:ext>
                  </a:extLst>
                </p:cNvPr>
                <p:cNvSpPr/>
                <p:nvPr/>
              </p:nvSpPr>
              <p:spPr>
                <a:xfrm>
                  <a:off x="4953056" y="3138488"/>
                  <a:ext cx="914422" cy="9144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9" name="Oval 68">
                  <a:extLst>
                    <a:ext uri="{FF2B5EF4-FFF2-40B4-BE49-F238E27FC236}">
                      <a16:creationId xmlns:a16="http://schemas.microsoft.com/office/drawing/2014/main" id="{ECF8CDE0-F9F7-4612-9598-2E84EAB6FEC2}"/>
                    </a:ext>
                  </a:extLst>
                </p:cNvPr>
                <p:cNvSpPr/>
                <p:nvPr/>
              </p:nvSpPr>
              <p:spPr>
                <a:xfrm>
                  <a:off x="2760664" y="5049838"/>
                  <a:ext cx="914422" cy="9144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70" name="Oval 69">
                  <a:extLst>
                    <a:ext uri="{FF2B5EF4-FFF2-40B4-BE49-F238E27FC236}">
                      <a16:creationId xmlns:a16="http://schemas.microsoft.com/office/drawing/2014/main" id="{B8D8D2B1-B0FB-477D-A45D-90493BE0C236}"/>
                    </a:ext>
                  </a:extLst>
                </p:cNvPr>
                <p:cNvSpPr/>
                <p:nvPr/>
              </p:nvSpPr>
              <p:spPr>
                <a:xfrm>
                  <a:off x="5034020" y="5049838"/>
                  <a:ext cx="914422" cy="9144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7915" name="TextBox 14">
                  <a:extLst>
                    <a:ext uri="{FF2B5EF4-FFF2-40B4-BE49-F238E27FC236}">
                      <a16:creationId xmlns:a16="http://schemas.microsoft.com/office/drawing/2014/main" id="{639EA898-4028-4356-8DC8-23E3ACC2561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21300" y="2732088"/>
                  <a:ext cx="338554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/>
                    <a:t>s</a:t>
                  </a:r>
                </a:p>
              </p:txBody>
            </p:sp>
            <p:sp>
              <p:nvSpPr>
                <p:cNvPr id="37916" name="TextBox 16">
                  <a:extLst>
                    <a:ext uri="{FF2B5EF4-FFF2-40B4-BE49-F238E27FC236}">
                      <a16:creationId xmlns:a16="http://schemas.microsoft.com/office/drawing/2014/main" id="{F0110F93-5E4D-4204-92D9-8FBA67B8FB5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016250" y="2736850"/>
                  <a:ext cx="287258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/>
                    <a:t>r</a:t>
                  </a:r>
                </a:p>
              </p:txBody>
            </p:sp>
            <p:sp>
              <p:nvSpPr>
                <p:cNvPr id="37917" name="TextBox 17">
                  <a:extLst>
                    <a:ext uri="{FF2B5EF4-FFF2-40B4-BE49-F238E27FC236}">
                      <a16:creationId xmlns:a16="http://schemas.microsoft.com/office/drawing/2014/main" id="{E3432EF4-36BB-49B8-8504-4B997F37365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21300" y="5964238"/>
                  <a:ext cx="407484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/>
                    <a:t>w</a:t>
                  </a:r>
                </a:p>
              </p:txBody>
            </p:sp>
            <p:sp>
              <p:nvSpPr>
                <p:cNvPr id="37918" name="TextBox 18">
                  <a:extLst>
                    <a:ext uri="{FF2B5EF4-FFF2-40B4-BE49-F238E27FC236}">
                      <a16:creationId xmlns:a16="http://schemas.microsoft.com/office/drawing/2014/main" id="{941E6328-2DCE-426C-9567-983464C416B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048000" y="5964238"/>
                  <a:ext cx="338138" cy="4619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/>
                    <a:t>v</a:t>
                  </a:r>
                </a:p>
              </p:txBody>
            </p:sp>
            <p:sp>
              <p:nvSpPr>
                <p:cNvPr id="37919" name="TextBox 19">
                  <a:extLst>
                    <a:ext uri="{FF2B5EF4-FFF2-40B4-BE49-F238E27FC236}">
                      <a16:creationId xmlns:a16="http://schemas.microsoft.com/office/drawing/2014/main" id="{2BC8D2CC-312C-4C79-8BC2-E91A7F96A74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78191" y="3362856"/>
                  <a:ext cx="761362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/>
                    <a:t>2/11</a:t>
                  </a:r>
                </a:p>
              </p:txBody>
            </p:sp>
            <p:sp>
              <p:nvSpPr>
                <p:cNvPr id="37920" name="TextBox 19">
                  <a:extLst>
                    <a:ext uri="{FF2B5EF4-FFF2-40B4-BE49-F238E27FC236}">
                      <a16:creationId xmlns:a16="http://schemas.microsoft.com/office/drawing/2014/main" id="{60326411-FF5B-4D5C-95B7-76CCC11614F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103866" y="3360093"/>
                  <a:ext cx="784189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/>
                    <a:t>1/12</a:t>
                  </a:r>
                </a:p>
              </p:txBody>
            </p:sp>
            <p:sp>
              <p:nvSpPr>
                <p:cNvPr id="37921" name="TextBox 19">
                  <a:extLst>
                    <a:ext uri="{FF2B5EF4-FFF2-40B4-BE49-F238E27FC236}">
                      <a16:creationId xmlns:a16="http://schemas.microsoft.com/office/drawing/2014/main" id="{F324F43B-4CE6-4C0E-A73A-5203A4856B2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94860" y="5276205"/>
                  <a:ext cx="784189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/>
                    <a:t>3/10</a:t>
                  </a:r>
                </a:p>
              </p:txBody>
            </p:sp>
            <p:sp>
              <p:nvSpPr>
                <p:cNvPr id="37922" name="TextBox 19">
                  <a:extLst>
                    <a:ext uri="{FF2B5EF4-FFF2-40B4-BE49-F238E27FC236}">
                      <a16:creationId xmlns:a16="http://schemas.microsoft.com/office/drawing/2014/main" id="{58E8FFEE-5912-4553-8801-C739C3DFCA1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240906" y="5276204"/>
                  <a:ext cx="612668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/>
                    <a:t>4/9</a:t>
                  </a:r>
                </a:p>
              </p:txBody>
            </p:sp>
            <p:sp>
              <p:nvSpPr>
                <p:cNvPr id="79" name="Oval 78">
                  <a:extLst>
                    <a:ext uri="{FF2B5EF4-FFF2-40B4-BE49-F238E27FC236}">
                      <a16:creationId xmlns:a16="http://schemas.microsoft.com/office/drawing/2014/main" id="{7D2196C1-CB0B-448C-886B-FC4458E52366}"/>
                    </a:ext>
                  </a:extLst>
                </p:cNvPr>
                <p:cNvSpPr/>
                <p:nvPr/>
              </p:nvSpPr>
              <p:spPr>
                <a:xfrm>
                  <a:off x="7094645" y="3194050"/>
                  <a:ext cx="914422" cy="99377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80" name="Oval 79">
                  <a:extLst>
                    <a:ext uri="{FF2B5EF4-FFF2-40B4-BE49-F238E27FC236}">
                      <a16:creationId xmlns:a16="http://schemas.microsoft.com/office/drawing/2014/main" id="{A14E1DA3-0D19-4E9D-843F-7788BF05BB95}"/>
                    </a:ext>
                  </a:extLst>
                </p:cNvPr>
                <p:cNvSpPr/>
                <p:nvPr/>
              </p:nvSpPr>
              <p:spPr>
                <a:xfrm>
                  <a:off x="7151797" y="5043488"/>
                  <a:ext cx="914422" cy="9144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7925" name="TextBox 19">
                  <a:extLst>
                    <a:ext uri="{FF2B5EF4-FFF2-40B4-BE49-F238E27FC236}">
                      <a16:creationId xmlns:a16="http://schemas.microsoft.com/office/drawing/2014/main" id="{F214428B-3864-43AE-97EE-3EE79977B1C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225252" y="3459598"/>
                  <a:ext cx="612668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/>
                    <a:t>5/8</a:t>
                  </a:r>
                </a:p>
              </p:txBody>
            </p:sp>
            <p:sp>
              <p:nvSpPr>
                <p:cNvPr id="37926" name="TextBox 19">
                  <a:extLst>
                    <a:ext uri="{FF2B5EF4-FFF2-40B4-BE49-F238E27FC236}">
                      <a16:creationId xmlns:a16="http://schemas.microsoft.com/office/drawing/2014/main" id="{996A23F5-34BA-416D-B94D-1C4842020B5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309406" y="5324872"/>
                  <a:ext cx="612668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/>
                    <a:t>6/7</a:t>
                  </a:r>
                </a:p>
              </p:txBody>
            </p:sp>
          </p:grpSp>
          <p:sp>
            <p:nvSpPr>
              <p:cNvPr id="37909" name="TextBox 64">
                <a:extLst>
                  <a:ext uri="{FF2B5EF4-FFF2-40B4-BE49-F238E27FC236}">
                    <a16:creationId xmlns:a16="http://schemas.microsoft.com/office/drawing/2014/main" id="{4208ABE4-D08A-42DD-87D5-00E4EF535C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80610" y="1696488"/>
                <a:ext cx="340959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t</a:t>
                </a:r>
              </a:p>
            </p:txBody>
          </p:sp>
          <p:sp>
            <p:nvSpPr>
              <p:cNvPr id="37910" name="TextBox 65">
                <a:extLst>
                  <a:ext uri="{FF2B5EF4-FFF2-40B4-BE49-F238E27FC236}">
                    <a16:creationId xmlns:a16="http://schemas.microsoft.com/office/drawing/2014/main" id="{5AA62950-24FD-4FDA-8DC3-CB60A94161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50348" y="4908550"/>
                <a:ext cx="340959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x</a:t>
                </a:r>
              </a:p>
            </p:txBody>
          </p:sp>
        </p:grp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>
            <a:extLst>
              <a:ext uri="{FF2B5EF4-FFF2-40B4-BE49-F238E27FC236}">
                <a16:creationId xmlns:a16="http://schemas.microsoft.com/office/drawing/2014/main" id="{BE38269D-BEFA-4BB4-B2A3-87E55D3361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147639"/>
            <a:ext cx="8385175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u="sng"/>
              <a:t>White-Path Theorem</a:t>
            </a:r>
            <a:r>
              <a:rPr lang="en-US" altLang="en-US" sz="2400"/>
              <a:t>:</a:t>
            </a:r>
            <a:r>
              <a:rPr lang="en-US" altLang="en-US" sz="2000" b="1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Vertex v is a descendant of u in the predecessor forest of a DFS if and only if at the time d[u] when u is discovered, v can be reached from u by a path consisting entirely of white vertices.</a:t>
            </a:r>
          </a:p>
        </p:txBody>
      </p:sp>
      <p:grpSp>
        <p:nvGrpSpPr>
          <p:cNvPr id="38915" name="Group 43">
            <a:extLst>
              <a:ext uri="{FF2B5EF4-FFF2-40B4-BE49-F238E27FC236}">
                <a16:creationId xmlns:a16="http://schemas.microsoft.com/office/drawing/2014/main" id="{77907A64-F9C3-4B41-8935-64D8DC849671}"/>
              </a:ext>
            </a:extLst>
          </p:cNvPr>
          <p:cNvGrpSpPr>
            <a:grpSpLocks/>
          </p:cNvGrpSpPr>
          <p:nvPr/>
        </p:nvGrpSpPr>
        <p:grpSpPr bwMode="auto">
          <a:xfrm>
            <a:off x="3514726" y="1905001"/>
            <a:ext cx="4410075" cy="3138031"/>
            <a:chOff x="1382713" y="1581679"/>
            <a:chExt cx="5395669" cy="3900746"/>
          </a:xfrm>
        </p:grpSpPr>
        <p:grpSp>
          <p:nvGrpSpPr>
            <p:cNvPr id="38917" name="Group 32">
              <a:extLst>
                <a:ext uri="{FF2B5EF4-FFF2-40B4-BE49-F238E27FC236}">
                  <a16:creationId xmlns:a16="http://schemas.microsoft.com/office/drawing/2014/main" id="{0C8C73B4-E132-406A-AE38-AB09E28035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82713" y="1581679"/>
              <a:ext cx="5395669" cy="3900746"/>
              <a:chOff x="2670904" y="2637367"/>
              <a:chExt cx="5395669" cy="3900746"/>
            </a:xfrm>
          </p:grpSpPr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7E83701A-3129-4040-AFFA-C559D78C98A7}"/>
                  </a:ext>
                </a:extLst>
              </p:cNvPr>
              <p:cNvSpPr/>
              <p:nvPr/>
            </p:nvSpPr>
            <p:spPr>
              <a:xfrm>
                <a:off x="2670904" y="3136625"/>
                <a:ext cx="914817" cy="91563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D629F448-D7A3-45EB-A7CE-D6CB9FEEC066}"/>
                  </a:ext>
                </a:extLst>
              </p:cNvPr>
              <p:cNvSpPr/>
              <p:nvPr/>
            </p:nvSpPr>
            <p:spPr>
              <a:xfrm>
                <a:off x="4953090" y="3138598"/>
                <a:ext cx="914816" cy="91366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AE8C7776-C785-4F95-8018-B36D59B7831A}"/>
                  </a:ext>
                </a:extLst>
              </p:cNvPr>
              <p:cNvSpPr/>
              <p:nvPr/>
            </p:nvSpPr>
            <p:spPr>
              <a:xfrm>
                <a:off x="2762192" y="5050775"/>
                <a:ext cx="912874" cy="91366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F9D9688B-26C3-4C68-8104-6B1868DA9A21}"/>
                  </a:ext>
                </a:extLst>
              </p:cNvPr>
              <p:cNvSpPr/>
              <p:nvPr/>
            </p:nvSpPr>
            <p:spPr>
              <a:xfrm>
                <a:off x="5034666" y="5050775"/>
                <a:ext cx="914816" cy="91366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925" name="TextBox 14">
                <a:extLst>
                  <a:ext uri="{FF2B5EF4-FFF2-40B4-BE49-F238E27FC236}">
                    <a16:creationId xmlns:a16="http://schemas.microsoft.com/office/drawing/2014/main" id="{7D756EE8-50B1-4AEB-A969-253560F9720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11070" y="2637367"/>
                <a:ext cx="414216" cy="57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s</a:t>
                </a:r>
              </a:p>
            </p:txBody>
          </p:sp>
          <p:sp>
            <p:nvSpPr>
              <p:cNvPr id="38926" name="TextBox 16">
                <a:extLst>
                  <a:ext uri="{FF2B5EF4-FFF2-40B4-BE49-F238E27FC236}">
                    <a16:creationId xmlns:a16="http://schemas.microsoft.com/office/drawing/2014/main" id="{36BD4DC1-A88A-4398-ADB2-A5CA1A0B08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16250" y="2637367"/>
                <a:ext cx="241305" cy="57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r</a:t>
                </a:r>
              </a:p>
            </p:txBody>
          </p:sp>
          <p:sp>
            <p:nvSpPr>
              <p:cNvPr id="38927" name="TextBox 17">
                <a:extLst>
                  <a:ext uri="{FF2B5EF4-FFF2-40B4-BE49-F238E27FC236}">
                    <a16:creationId xmlns:a16="http://schemas.microsoft.com/office/drawing/2014/main" id="{F709B023-9C34-471E-BC73-BF1B37AAFEB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21300" y="5964238"/>
                <a:ext cx="498551" cy="57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w</a:t>
                </a:r>
              </a:p>
            </p:txBody>
          </p:sp>
          <p:sp>
            <p:nvSpPr>
              <p:cNvPr id="38928" name="TextBox 18">
                <a:extLst>
                  <a:ext uri="{FF2B5EF4-FFF2-40B4-BE49-F238E27FC236}">
                    <a16:creationId xmlns:a16="http://schemas.microsoft.com/office/drawing/2014/main" id="{4327F2FC-B4EE-4BE2-8F15-D467278BC2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8000" y="5964238"/>
                <a:ext cx="414216" cy="57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v</a:t>
                </a:r>
              </a:p>
            </p:txBody>
          </p:sp>
          <p:sp>
            <p:nvSpPr>
              <p:cNvPr id="38929" name="TextBox 19">
                <a:extLst>
                  <a:ext uri="{FF2B5EF4-FFF2-40B4-BE49-F238E27FC236}">
                    <a16:creationId xmlns:a16="http://schemas.microsoft.com/office/drawing/2014/main" id="{7BE90CE1-A3FD-464A-A6B6-5EC45845E0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78191" y="3362857"/>
                <a:ext cx="435748" cy="57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1</a:t>
                </a:r>
              </a:p>
            </p:txBody>
          </p:sp>
          <p:sp>
            <p:nvSpPr>
              <p:cNvPr id="38930" name="TextBox 19">
                <a:extLst>
                  <a:ext uri="{FF2B5EF4-FFF2-40B4-BE49-F238E27FC236}">
                    <a16:creationId xmlns:a16="http://schemas.microsoft.com/office/drawing/2014/main" id="{1EF5D22E-EEB1-4858-A5B3-611FFA6903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03866" y="3360093"/>
                <a:ext cx="226016" cy="57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 dirty="0"/>
              </a:p>
            </p:txBody>
          </p:sp>
          <p:cxnSp>
            <p:nvCxnSpPr>
              <p:cNvPr id="50" name="Straight Arrow Connector 49">
                <a:extLst>
                  <a:ext uri="{FF2B5EF4-FFF2-40B4-BE49-F238E27FC236}">
                    <a16:creationId xmlns:a16="http://schemas.microsoft.com/office/drawing/2014/main" id="{83F1FAC3-869D-477F-A398-5C68BEA47F42}"/>
                  </a:ext>
                </a:extLst>
              </p:cNvPr>
              <p:cNvCxnSpPr/>
              <p:nvPr/>
            </p:nvCxnSpPr>
            <p:spPr>
              <a:xfrm flipH="1" flipV="1">
                <a:off x="3642047" y="5500699"/>
                <a:ext cx="1369312" cy="1973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>
                <a:extLst>
                  <a:ext uri="{FF2B5EF4-FFF2-40B4-BE49-F238E27FC236}">
                    <a16:creationId xmlns:a16="http://schemas.microsoft.com/office/drawing/2014/main" id="{72BDC58F-9E82-4F97-BB27-822E2379B039}"/>
                  </a:ext>
                </a:extLst>
              </p:cNvPr>
              <p:cNvCxnSpPr>
                <a:stCxn id="38" idx="4"/>
              </p:cNvCxnSpPr>
              <p:nvPr/>
            </p:nvCxnSpPr>
            <p:spPr>
              <a:xfrm>
                <a:off x="3127342" y="4052260"/>
                <a:ext cx="58269" cy="1049822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>
                <a:extLst>
                  <a:ext uri="{FF2B5EF4-FFF2-40B4-BE49-F238E27FC236}">
                    <a16:creationId xmlns:a16="http://schemas.microsoft.com/office/drawing/2014/main" id="{0E6EAF5F-1AC3-410B-9FAB-4FD666914239}"/>
                  </a:ext>
                </a:extLst>
              </p:cNvPr>
              <p:cNvCxnSpPr/>
              <p:nvPr/>
            </p:nvCxnSpPr>
            <p:spPr>
              <a:xfrm flipV="1">
                <a:off x="3517740" y="3923992"/>
                <a:ext cx="1503329" cy="1182038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B68530EE-7D41-4B2A-8EBE-99A6B815A3C1}"/>
                  </a:ext>
                </a:extLst>
              </p:cNvPr>
              <p:cNvSpPr/>
              <p:nvPr/>
            </p:nvSpPr>
            <p:spPr>
              <a:xfrm>
                <a:off x="7095430" y="3193852"/>
                <a:ext cx="914817" cy="99456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8E443183-5477-4E9F-8EBD-988A6F575CB8}"/>
                  </a:ext>
                </a:extLst>
              </p:cNvPr>
              <p:cNvSpPr/>
              <p:nvPr/>
            </p:nvSpPr>
            <p:spPr>
              <a:xfrm>
                <a:off x="7151757" y="5042882"/>
                <a:ext cx="914816" cy="91563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5" name="Straight Arrow Connector 54">
                <a:extLst>
                  <a:ext uri="{FF2B5EF4-FFF2-40B4-BE49-F238E27FC236}">
                    <a16:creationId xmlns:a16="http://schemas.microsoft.com/office/drawing/2014/main" id="{1192D89C-2099-40C9-9325-2509CBABCE60}"/>
                  </a:ext>
                </a:extLst>
              </p:cNvPr>
              <p:cNvCxnSpPr>
                <a:stCxn id="53" idx="4"/>
              </p:cNvCxnSpPr>
              <p:nvPr/>
            </p:nvCxnSpPr>
            <p:spPr>
              <a:xfrm>
                <a:off x="7551868" y="4188421"/>
                <a:ext cx="67979" cy="862355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>
                <a:extLst>
                  <a:ext uri="{FF2B5EF4-FFF2-40B4-BE49-F238E27FC236}">
                    <a16:creationId xmlns:a16="http://schemas.microsoft.com/office/drawing/2014/main" id="{C6339E11-4196-4E3B-BA3A-AC500EF582B8}"/>
                  </a:ext>
                </a:extLst>
              </p:cNvPr>
              <p:cNvCxnSpPr/>
              <p:nvPr/>
            </p:nvCxnSpPr>
            <p:spPr>
              <a:xfrm flipH="1">
                <a:off x="5776619" y="4058179"/>
                <a:ext cx="1431464" cy="105969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918" name="TextBox 37">
              <a:extLst>
                <a:ext uri="{FF2B5EF4-FFF2-40B4-BE49-F238E27FC236}">
                  <a16:creationId xmlns:a16="http://schemas.microsoft.com/office/drawing/2014/main" id="{8C73D29B-A63F-4319-9FA0-B10975F93F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80610" y="1696488"/>
              <a:ext cx="340959" cy="57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t</a:t>
              </a:r>
            </a:p>
          </p:txBody>
        </p:sp>
        <p:sp>
          <p:nvSpPr>
            <p:cNvPr id="38919" name="TextBox 52">
              <a:extLst>
                <a:ext uri="{FF2B5EF4-FFF2-40B4-BE49-F238E27FC236}">
                  <a16:creationId xmlns:a16="http://schemas.microsoft.com/office/drawing/2014/main" id="{E43E1503-8EDB-4CEE-9512-C946D807EB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50348" y="4908550"/>
              <a:ext cx="340959" cy="57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x</a:t>
              </a: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34006E05-4D08-48A3-8CAF-8AB2F7101346}"/>
                </a:ext>
              </a:extLst>
            </p:cNvPr>
            <p:cNvCxnSpPr>
              <a:stCxn id="38" idx="6"/>
              <a:endCxn id="39" idx="2"/>
            </p:cNvCxnSpPr>
            <p:nvPr/>
          </p:nvCxnSpPr>
          <p:spPr>
            <a:xfrm>
              <a:off x="2297530" y="2538755"/>
              <a:ext cx="1367369" cy="1973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F6847023-29FC-91BD-E54E-8E2EDD5D52B3}"/>
              </a:ext>
            </a:extLst>
          </p:cNvPr>
          <p:cNvSpPr txBox="1"/>
          <p:nvPr/>
        </p:nvSpPr>
        <p:spPr>
          <a:xfrm>
            <a:off x="1984772" y="5414449"/>
            <a:ext cx="7671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White-Path theorem says s can be descendent of r by either of 2 paths.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4">
            <a:extLst>
              <a:ext uri="{FF2B5EF4-FFF2-40B4-BE49-F238E27FC236}">
                <a16:creationId xmlns:a16="http://schemas.microsoft.com/office/drawing/2014/main" id="{0D5373EA-1615-4BE4-97F7-AB47CDC3C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7725" y="573088"/>
            <a:ext cx="7850188" cy="446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Lemma 22:11</a:t>
            </a:r>
            <a:r>
              <a:rPr lang="en-US" altLang="en-US" sz="20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A directed graph is acyclic if and only if a DFS yields no back edges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Prove if G has a back edge then G is cyclic: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If G has a back edge (x-&gt;v) then v is an ancestor of x and (x-&gt;v)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completes a cycle in G.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Prove if G is cyclic then it has a back edge: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If G contains cycle c and v is the first vertex discovered in c, then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white path exist to vertex x the last vertex in 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By white-path theorem, x is a descendent of 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ym typeface="Symbol" panose="05050102010706020507" pitchFamily="18" charset="2"/>
              </a:rPr>
              <a:t></a:t>
            </a:r>
            <a:r>
              <a:rPr lang="en-US" altLang="en-US" sz="2000" dirty="0"/>
              <a:t> (x-&gt;v) must be a back edge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>
            <a:extLst>
              <a:ext uri="{FF2B5EF4-FFF2-40B4-BE49-F238E27FC236}">
                <a16:creationId xmlns:a16="http://schemas.microsoft.com/office/drawing/2014/main" id="{BE38269D-BEFA-4BB4-B2A3-87E55D3361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147639"/>
            <a:ext cx="8385175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White-Path Theorem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</a:t>
            </a: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Vertex v is a descendant of u in the predecessor forest of a DFS if and only if at the time d[u] when u is discovered, v can be reached from u by a path consisting entirely of white vertices.</a:t>
            </a:r>
          </a:p>
        </p:txBody>
      </p:sp>
      <p:grpSp>
        <p:nvGrpSpPr>
          <p:cNvPr id="38915" name="Group 43">
            <a:extLst>
              <a:ext uri="{FF2B5EF4-FFF2-40B4-BE49-F238E27FC236}">
                <a16:creationId xmlns:a16="http://schemas.microsoft.com/office/drawing/2014/main" id="{77907A64-F9C3-4B41-8935-64D8DC849671}"/>
              </a:ext>
            </a:extLst>
          </p:cNvPr>
          <p:cNvGrpSpPr>
            <a:grpSpLocks/>
          </p:cNvGrpSpPr>
          <p:nvPr/>
        </p:nvGrpSpPr>
        <p:grpSpPr bwMode="auto">
          <a:xfrm>
            <a:off x="3514726" y="1905001"/>
            <a:ext cx="4410075" cy="3138031"/>
            <a:chOff x="1382713" y="1581679"/>
            <a:chExt cx="5395669" cy="3900746"/>
          </a:xfrm>
        </p:grpSpPr>
        <p:grpSp>
          <p:nvGrpSpPr>
            <p:cNvPr id="38917" name="Group 32">
              <a:extLst>
                <a:ext uri="{FF2B5EF4-FFF2-40B4-BE49-F238E27FC236}">
                  <a16:creationId xmlns:a16="http://schemas.microsoft.com/office/drawing/2014/main" id="{0C8C73B4-E132-406A-AE38-AB09E28035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82713" y="1581679"/>
              <a:ext cx="5395669" cy="3900746"/>
              <a:chOff x="2670904" y="2637367"/>
              <a:chExt cx="5395669" cy="3900746"/>
            </a:xfrm>
          </p:grpSpPr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7E83701A-3129-4040-AFFA-C559D78C98A7}"/>
                  </a:ext>
                </a:extLst>
              </p:cNvPr>
              <p:cNvSpPr/>
              <p:nvPr/>
            </p:nvSpPr>
            <p:spPr>
              <a:xfrm>
                <a:off x="2670904" y="3136625"/>
                <a:ext cx="914817" cy="91563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D629F448-D7A3-45EB-A7CE-D6CB9FEEC066}"/>
                  </a:ext>
                </a:extLst>
              </p:cNvPr>
              <p:cNvSpPr/>
              <p:nvPr/>
            </p:nvSpPr>
            <p:spPr>
              <a:xfrm>
                <a:off x="4953090" y="3138598"/>
                <a:ext cx="914816" cy="91366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AE8C7776-C785-4F95-8018-B36D59B7831A}"/>
                  </a:ext>
                </a:extLst>
              </p:cNvPr>
              <p:cNvSpPr/>
              <p:nvPr/>
            </p:nvSpPr>
            <p:spPr>
              <a:xfrm>
                <a:off x="2762192" y="5050775"/>
                <a:ext cx="912874" cy="91366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F9D9688B-26C3-4C68-8104-6B1868DA9A21}"/>
                  </a:ext>
                </a:extLst>
              </p:cNvPr>
              <p:cNvSpPr/>
              <p:nvPr/>
            </p:nvSpPr>
            <p:spPr>
              <a:xfrm>
                <a:off x="5034666" y="5050775"/>
                <a:ext cx="914816" cy="91366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8925" name="TextBox 14">
                <a:extLst>
                  <a:ext uri="{FF2B5EF4-FFF2-40B4-BE49-F238E27FC236}">
                    <a16:creationId xmlns:a16="http://schemas.microsoft.com/office/drawing/2014/main" id="{7D756EE8-50B1-4AEB-A969-253560F9720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11070" y="2637367"/>
                <a:ext cx="414216" cy="57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s</a:t>
                </a:r>
              </a:p>
            </p:txBody>
          </p:sp>
          <p:sp>
            <p:nvSpPr>
              <p:cNvPr id="38926" name="TextBox 16">
                <a:extLst>
                  <a:ext uri="{FF2B5EF4-FFF2-40B4-BE49-F238E27FC236}">
                    <a16:creationId xmlns:a16="http://schemas.microsoft.com/office/drawing/2014/main" id="{36BD4DC1-A88A-4398-ADB2-A5CA1A0B08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16250" y="2637367"/>
                <a:ext cx="241305" cy="57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r</a:t>
                </a:r>
              </a:p>
            </p:txBody>
          </p:sp>
          <p:sp>
            <p:nvSpPr>
              <p:cNvPr id="38927" name="TextBox 17">
                <a:extLst>
                  <a:ext uri="{FF2B5EF4-FFF2-40B4-BE49-F238E27FC236}">
                    <a16:creationId xmlns:a16="http://schemas.microsoft.com/office/drawing/2014/main" id="{F709B023-9C34-471E-BC73-BF1B37AAFEB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21300" y="5964238"/>
                <a:ext cx="498551" cy="57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w</a:t>
                </a:r>
              </a:p>
            </p:txBody>
          </p:sp>
          <p:sp>
            <p:nvSpPr>
              <p:cNvPr id="38928" name="TextBox 18">
                <a:extLst>
                  <a:ext uri="{FF2B5EF4-FFF2-40B4-BE49-F238E27FC236}">
                    <a16:creationId xmlns:a16="http://schemas.microsoft.com/office/drawing/2014/main" id="{4327F2FC-B4EE-4BE2-8F15-D467278BC2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8000" y="5964238"/>
                <a:ext cx="414216" cy="57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v</a:t>
                </a:r>
              </a:p>
            </p:txBody>
          </p:sp>
          <p:sp>
            <p:nvSpPr>
              <p:cNvPr id="38929" name="TextBox 19">
                <a:extLst>
                  <a:ext uri="{FF2B5EF4-FFF2-40B4-BE49-F238E27FC236}">
                    <a16:creationId xmlns:a16="http://schemas.microsoft.com/office/drawing/2014/main" id="{7BE90CE1-A3FD-464A-A6B6-5EC45845E0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78191" y="3362857"/>
                <a:ext cx="435748" cy="57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38930" name="TextBox 19">
                <a:extLst>
                  <a:ext uri="{FF2B5EF4-FFF2-40B4-BE49-F238E27FC236}">
                    <a16:creationId xmlns:a16="http://schemas.microsoft.com/office/drawing/2014/main" id="{1EF5D22E-EEB1-4858-A5B3-611FFA6903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03866" y="3360093"/>
                <a:ext cx="226016" cy="57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cxnSp>
            <p:nvCxnSpPr>
              <p:cNvPr id="50" name="Straight Arrow Connector 49">
                <a:extLst>
                  <a:ext uri="{FF2B5EF4-FFF2-40B4-BE49-F238E27FC236}">
                    <a16:creationId xmlns:a16="http://schemas.microsoft.com/office/drawing/2014/main" id="{83F1FAC3-869D-477F-A398-5C68BEA47F42}"/>
                  </a:ext>
                </a:extLst>
              </p:cNvPr>
              <p:cNvCxnSpPr/>
              <p:nvPr/>
            </p:nvCxnSpPr>
            <p:spPr>
              <a:xfrm flipH="1" flipV="1">
                <a:off x="3642047" y="5500699"/>
                <a:ext cx="1369312" cy="1973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>
                <a:extLst>
                  <a:ext uri="{FF2B5EF4-FFF2-40B4-BE49-F238E27FC236}">
                    <a16:creationId xmlns:a16="http://schemas.microsoft.com/office/drawing/2014/main" id="{72BDC58F-9E82-4F97-BB27-822E2379B039}"/>
                  </a:ext>
                </a:extLst>
              </p:cNvPr>
              <p:cNvCxnSpPr>
                <a:stCxn id="38" idx="4"/>
              </p:cNvCxnSpPr>
              <p:nvPr/>
            </p:nvCxnSpPr>
            <p:spPr>
              <a:xfrm>
                <a:off x="3127342" y="4052260"/>
                <a:ext cx="58269" cy="1049822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>
                <a:extLst>
                  <a:ext uri="{FF2B5EF4-FFF2-40B4-BE49-F238E27FC236}">
                    <a16:creationId xmlns:a16="http://schemas.microsoft.com/office/drawing/2014/main" id="{0E6EAF5F-1AC3-410B-9FAB-4FD666914239}"/>
                  </a:ext>
                </a:extLst>
              </p:cNvPr>
              <p:cNvCxnSpPr/>
              <p:nvPr/>
            </p:nvCxnSpPr>
            <p:spPr>
              <a:xfrm flipV="1">
                <a:off x="3517740" y="3923992"/>
                <a:ext cx="1503329" cy="1182038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B68530EE-7D41-4B2A-8EBE-99A6B815A3C1}"/>
                  </a:ext>
                </a:extLst>
              </p:cNvPr>
              <p:cNvSpPr/>
              <p:nvPr/>
            </p:nvSpPr>
            <p:spPr>
              <a:xfrm>
                <a:off x="7095430" y="3193852"/>
                <a:ext cx="914817" cy="99456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8E443183-5477-4E9F-8EBD-988A6F575CB8}"/>
                  </a:ext>
                </a:extLst>
              </p:cNvPr>
              <p:cNvSpPr/>
              <p:nvPr/>
            </p:nvSpPr>
            <p:spPr>
              <a:xfrm>
                <a:off x="7151757" y="5042882"/>
                <a:ext cx="914816" cy="91563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55" name="Straight Arrow Connector 54">
                <a:extLst>
                  <a:ext uri="{FF2B5EF4-FFF2-40B4-BE49-F238E27FC236}">
                    <a16:creationId xmlns:a16="http://schemas.microsoft.com/office/drawing/2014/main" id="{1192D89C-2099-40C9-9325-2509CBABCE60}"/>
                  </a:ext>
                </a:extLst>
              </p:cNvPr>
              <p:cNvCxnSpPr>
                <a:stCxn id="53" idx="4"/>
              </p:cNvCxnSpPr>
              <p:nvPr/>
            </p:nvCxnSpPr>
            <p:spPr>
              <a:xfrm>
                <a:off x="7551868" y="4188421"/>
                <a:ext cx="67979" cy="862355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>
                <a:extLst>
                  <a:ext uri="{FF2B5EF4-FFF2-40B4-BE49-F238E27FC236}">
                    <a16:creationId xmlns:a16="http://schemas.microsoft.com/office/drawing/2014/main" id="{C6339E11-4196-4E3B-BA3A-AC500EF582B8}"/>
                  </a:ext>
                </a:extLst>
              </p:cNvPr>
              <p:cNvCxnSpPr/>
              <p:nvPr/>
            </p:nvCxnSpPr>
            <p:spPr>
              <a:xfrm flipH="1">
                <a:off x="5776619" y="4058179"/>
                <a:ext cx="1431464" cy="105969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918" name="TextBox 37">
              <a:extLst>
                <a:ext uri="{FF2B5EF4-FFF2-40B4-BE49-F238E27FC236}">
                  <a16:creationId xmlns:a16="http://schemas.microsoft.com/office/drawing/2014/main" id="{8C73D29B-A63F-4319-9FA0-B10975F93F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80610" y="1696488"/>
              <a:ext cx="340959" cy="57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</a:t>
              </a:r>
            </a:p>
          </p:txBody>
        </p:sp>
        <p:sp>
          <p:nvSpPr>
            <p:cNvPr id="38919" name="TextBox 52">
              <a:extLst>
                <a:ext uri="{FF2B5EF4-FFF2-40B4-BE49-F238E27FC236}">
                  <a16:creationId xmlns:a16="http://schemas.microsoft.com/office/drawing/2014/main" id="{E43E1503-8EDB-4CEE-9512-C946D807EB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50348" y="4908550"/>
              <a:ext cx="340959" cy="57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x</a:t>
              </a: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34006E05-4D08-48A3-8CAF-8AB2F7101346}"/>
                </a:ext>
              </a:extLst>
            </p:cNvPr>
            <p:cNvCxnSpPr>
              <a:stCxn id="38" idx="6"/>
              <a:endCxn id="39" idx="2"/>
            </p:cNvCxnSpPr>
            <p:nvPr/>
          </p:nvCxnSpPr>
          <p:spPr>
            <a:xfrm>
              <a:off x="2297530" y="2538755"/>
              <a:ext cx="1367369" cy="1973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916" name="TextBox 1">
            <a:extLst>
              <a:ext uri="{FF2B5EF4-FFF2-40B4-BE49-F238E27FC236}">
                <a16:creationId xmlns:a16="http://schemas.microsoft.com/office/drawing/2014/main" id="{72D4C61D-1AC3-4692-8AA3-F8626FCC5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7580" y="5160060"/>
            <a:ext cx="819111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 can be descendent of r by White-Path theorem but that will not create a cycle because r-&gt;s will be a forward edge </a:t>
            </a:r>
          </a:p>
        </p:txBody>
      </p:sp>
    </p:spTree>
    <p:extLst>
      <p:ext uri="{BB962C8B-B14F-4D97-AF65-F5344CB8AC3E}">
        <p14:creationId xmlns:p14="http://schemas.microsoft.com/office/powerpoint/2010/main" val="25097744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Box 2">
            <a:extLst>
              <a:ext uri="{FF2B5EF4-FFF2-40B4-BE49-F238E27FC236}">
                <a16:creationId xmlns:a16="http://schemas.microsoft.com/office/drawing/2014/main" id="{ACA9A216-6632-4E0A-9AA3-9DDCC0C78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7151"/>
            <a:ext cx="8305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Example illustrating Lemma 22.11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(1     (2     3)     (4     5)    6)     (7    (8     9)    (10    11)    12)</a:t>
            </a:r>
          </a:p>
        </p:txBody>
      </p:sp>
      <p:grpSp>
        <p:nvGrpSpPr>
          <p:cNvPr id="40963" name="Group 43">
            <a:extLst>
              <a:ext uri="{FF2B5EF4-FFF2-40B4-BE49-F238E27FC236}">
                <a16:creationId xmlns:a16="http://schemas.microsoft.com/office/drawing/2014/main" id="{E875802C-78AA-4AB6-9FD1-324AE2EE8685}"/>
              </a:ext>
            </a:extLst>
          </p:cNvPr>
          <p:cNvGrpSpPr>
            <a:grpSpLocks/>
          </p:cNvGrpSpPr>
          <p:nvPr/>
        </p:nvGrpSpPr>
        <p:grpSpPr bwMode="auto">
          <a:xfrm>
            <a:off x="2763839" y="592138"/>
            <a:ext cx="4782135" cy="2824284"/>
            <a:chOff x="1371600" y="1676400"/>
            <a:chExt cx="5583807" cy="3640833"/>
          </a:xfrm>
        </p:grpSpPr>
        <p:grpSp>
          <p:nvGrpSpPr>
            <p:cNvPr id="40998" name="Group 32">
              <a:extLst>
                <a:ext uri="{FF2B5EF4-FFF2-40B4-BE49-F238E27FC236}">
                  <a16:creationId xmlns:a16="http://schemas.microsoft.com/office/drawing/2014/main" id="{B6686D40-6C82-450C-9AF5-EA1F97296DD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71600" y="1676400"/>
              <a:ext cx="5583807" cy="3640833"/>
              <a:chOff x="2659791" y="2732088"/>
              <a:chExt cx="5583807" cy="3640833"/>
            </a:xfrm>
          </p:grpSpPr>
          <p:sp>
            <p:nvSpPr>
              <p:cNvPr id="2" name="Oval 1">
                <a:extLst>
                  <a:ext uri="{FF2B5EF4-FFF2-40B4-BE49-F238E27FC236}">
                    <a16:creationId xmlns:a16="http://schemas.microsoft.com/office/drawing/2014/main" id="{42CAECC7-4F4E-4D18-91C1-4F5746CE8F31}"/>
                  </a:ext>
                </a:extLst>
              </p:cNvPr>
              <p:cNvSpPr/>
              <p:nvPr/>
            </p:nvSpPr>
            <p:spPr>
              <a:xfrm>
                <a:off x="2670913" y="3137290"/>
                <a:ext cx="913837" cy="91477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9BFC6CB6-5074-4158-AE47-29789C2110D1}"/>
                  </a:ext>
                </a:extLst>
              </p:cNvPr>
              <p:cNvSpPr/>
              <p:nvPr/>
            </p:nvSpPr>
            <p:spPr>
              <a:xfrm>
                <a:off x="4952727" y="3139336"/>
                <a:ext cx="915692" cy="91272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4A95CCB4-598A-49CB-B35C-AF87BAEFC6F6}"/>
                  </a:ext>
                </a:extLst>
              </p:cNvPr>
              <p:cNvSpPr/>
              <p:nvPr/>
            </p:nvSpPr>
            <p:spPr>
              <a:xfrm>
                <a:off x="2761740" y="5050741"/>
                <a:ext cx="913839" cy="91272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2E40556B-31F1-4233-AD25-B461DE695FE2}"/>
                  </a:ext>
                </a:extLst>
              </p:cNvPr>
              <p:cNvSpPr/>
              <p:nvPr/>
            </p:nvSpPr>
            <p:spPr>
              <a:xfrm>
                <a:off x="5034286" y="5050741"/>
                <a:ext cx="913839" cy="91272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006" name="TextBox 14">
                <a:extLst>
                  <a:ext uri="{FF2B5EF4-FFF2-40B4-BE49-F238E27FC236}">
                    <a16:creationId xmlns:a16="http://schemas.microsoft.com/office/drawing/2014/main" id="{035393AB-0696-4E98-9DDD-1D76EDBB7FF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21300" y="2732088"/>
                <a:ext cx="395309" cy="5951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s</a:t>
                </a:r>
              </a:p>
            </p:txBody>
          </p:sp>
          <p:sp>
            <p:nvSpPr>
              <p:cNvPr id="41007" name="TextBox 16">
                <a:extLst>
                  <a:ext uri="{FF2B5EF4-FFF2-40B4-BE49-F238E27FC236}">
                    <a16:creationId xmlns:a16="http://schemas.microsoft.com/office/drawing/2014/main" id="{7D603915-238A-4EBB-BFAC-DA337C3335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16250" y="2736850"/>
                <a:ext cx="335414" cy="5951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r</a:t>
                </a:r>
              </a:p>
            </p:txBody>
          </p:sp>
          <p:sp>
            <p:nvSpPr>
              <p:cNvPr id="41008" name="TextBox 17">
                <a:extLst>
                  <a:ext uri="{FF2B5EF4-FFF2-40B4-BE49-F238E27FC236}">
                    <a16:creationId xmlns:a16="http://schemas.microsoft.com/office/drawing/2014/main" id="{85DB5571-9D73-4A5E-9096-D45B7B00F3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21300" y="5777781"/>
                <a:ext cx="475794" cy="5951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w</a:t>
                </a:r>
              </a:p>
            </p:txBody>
          </p:sp>
          <p:sp>
            <p:nvSpPr>
              <p:cNvPr id="41009" name="TextBox 18">
                <a:extLst>
                  <a:ext uri="{FF2B5EF4-FFF2-40B4-BE49-F238E27FC236}">
                    <a16:creationId xmlns:a16="http://schemas.microsoft.com/office/drawing/2014/main" id="{4244792F-D136-4AE9-A0A6-2BA25005E7D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8001" y="5777781"/>
                <a:ext cx="395309" cy="5951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v</a:t>
                </a:r>
              </a:p>
            </p:txBody>
          </p:sp>
          <p:sp>
            <p:nvSpPr>
              <p:cNvPr id="41010" name="TextBox 19">
                <a:extLst>
                  <a:ext uri="{FF2B5EF4-FFF2-40B4-BE49-F238E27FC236}">
                    <a16:creationId xmlns:a16="http://schemas.microsoft.com/office/drawing/2014/main" id="{2C3366A8-3BB3-4602-86B2-8B896C297BE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78191" y="3362856"/>
                <a:ext cx="715375" cy="5951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1/6</a:t>
                </a:r>
              </a:p>
            </p:txBody>
          </p:sp>
          <p:sp>
            <p:nvSpPr>
              <p:cNvPr id="41011" name="TextBox 19">
                <a:extLst>
                  <a:ext uri="{FF2B5EF4-FFF2-40B4-BE49-F238E27FC236}">
                    <a16:creationId xmlns:a16="http://schemas.microsoft.com/office/drawing/2014/main" id="{6F5B34E7-1609-4466-A297-7A75FFF672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03866" y="3360093"/>
                <a:ext cx="715375" cy="5951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2/3</a:t>
                </a:r>
              </a:p>
            </p:txBody>
          </p:sp>
          <p:sp>
            <p:nvSpPr>
              <p:cNvPr id="41012" name="TextBox 19">
                <a:extLst>
                  <a:ext uri="{FF2B5EF4-FFF2-40B4-BE49-F238E27FC236}">
                    <a16:creationId xmlns:a16="http://schemas.microsoft.com/office/drawing/2014/main" id="{0FEC9AFC-9C6F-45FD-96E1-96227A24CE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94860" y="5276205"/>
                <a:ext cx="715375" cy="5951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4/5</a:t>
                </a:r>
              </a:p>
            </p:txBody>
          </p:sp>
          <p:sp>
            <p:nvSpPr>
              <p:cNvPr id="41013" name="TextBox 19">
                <a:extLst>
                  <a:ext uri="{FF2B5EF4-FFF2-40B4-BE49-F238E27FC236}">
                    <a16:creationId xmlns:a16="http://schemas.microsoft.com/office/drawing/2014/main" id="{56F96E46-E6F4-4D9C-9266-831732FA79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40906" y="5276205"/>
                <a:ext cx="715375" cy="5951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8/9</a:t>
                </a:r>
              </a:p>
            </p:txBody>
          </p:sp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D3CD57E2-76B3-4D3A-99AB-CD8563495A58}"/>
                  </a:ext>
                </a:extLst>
              </p:cNvPr>
              <p:cNvCxnSpPr/>
              <p:nvPr/>
            </p:nvCxnSpPr>
            <p:spPr>
              <a:xfrm flipH="1" flipV="1">
                <a:off x="3642213" y="5500966"/>
                <a:ext cx="1367977" cy="2047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FE846A98-2E90-4615-ADF2-E0E21CB962D0}"/>
                  </a:ext>
                </a:extLst>
              </p:cNvPr>
              <p:cNvCxnSpPr>
                <a:stCxn id="2" idx="4"/>
              </p:cNvCxnSpPr>
              <p:nvPr/>
            </p:nvCxnSpPr>
            <p:spPr>
              <a:xfrm>
                <a:off x="3128758" y="4052063"/>
                <a:ext cx="55609" cy="1049841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948649E7-A711-4C45-8A5A-7310E6415CE9}"/>
                  </a:ext>
                </a:extLst>
              </p:cNvPr>
              <p:cNvCxnSpPr/>
              <p:nvPr/>
            </p:nvCxnSpPr>
            <p:spPr>
              <a:xfrm flipV="1">
                <a:off x="3516167" y="3925181"/>
                <a:ext cx="1503291" cy="1180816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6D237807-0936-4280-B456-6726613CA318}"/>
                  </a:ext>
                </a:extLst>
              </p:cNvPr>
              <p:cNvSpPr/>
              <p:nvPr/>
            </p:nvSpPr>
            <p:spPr>
              <a:xfrm>
                <a:off x="7095519" y="3194591"/>
                <a:ext cx="913839" cy="99253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11CD9D72-8FE0-4952-A66F-F58D0AA82D6D}"/>
                  </a:ext>
                </a:extLst>
              </p:cNvPr>
              <p:cNvSpPr/>
              <p:nvPr/>
            </p:nvSpPr>
            <p:spPr>
              <a:xfrm>
                <a:off x="7152982" y="5042556"/>
                <a:ext cx="913837" cy="91477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B3A9FAA5-CD25-4F3A-A6F0-F61C3CA8A378}"/>
                  </a:ext>
                </a:extLst>
              </p:cNvPr>
              <p:cNvCxnSpPr>
                <a:stCxn id="27" idx="4"/>
              </p:cNvCxnSpPr>
              <p:nvPr/>
            </p:nvCxnSpPr>
            <p:spPr>
              <a:xfrm>
                <a:off x="7551511" y="4187130"/>
                <a:ext cx="68585" cy="863612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>
                <a:extLst>
                  <a:ext uri="{FF2B5EF4-FFF2-40B4-BE49-F238E27FC236}">
                    <a16:creationId xmlns:a16="http://schemas.microsoft.com/office/drawing/2014/main" id="{145E7A85-ABA8-40B9-8EF4-9B0C78621C51}"/>
                  </a:ext>
                </a:extLst>
              </p:cNvPr>
              <p:cNvCxnSpPr/>
              <p:nvPr/>
            </p:nvCxnSpPr>
            <p:spPr>
              <a:xfrm flipH="1">
                <a:off x="5777591" y="4058203"/>
                <a:ext cx="1431000" cy="1060073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21" name="TextBox 19">
                <a:extLst>
                  <a:ext uri="{FF2B5EF4-FFF2-40B4-BE49-F238E27FC236}">
                    <a16:creationId xmlns:a16="http://schemas.microsoft.com/office/drawing/2014/main" id="{3C764A9B-2518-4206-8C9D-5AD02B65C8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25252" y="3459597"/>
                <a:ext cx="915650" cy="5951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7/12</a:t>
                </a:r>
              </a:p>
            </p:txBody>
          </p:sp>
          <p:sp>
            <p:nvSpPr>
              <p:cNvPr id="41022" name="TextBox 19">
                <a:extLst>
                  <a:ext uri="{FF2B5EF4-FFF2-40B4-BE49-F238E27FC236}">
                    <a16:creationId xmlns:a16="http://schemas.microsoft.com/office/drawing/2014/main" id="{D69C6FAB-9D26-417D-A6BE-ED0E2D0373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54326" y="5266442"/>
                <a:ext cx="1089272" cy="5951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10/11</a:t>
                </a:r>
              </a:p>
            </p:txBody>
          </p:sp>
          <p:sp>
            <p:nvSpPr>
              <p:cNvPr id="41023" name="TextBox 31">
                <a:extLst>
                  <a:ext uri="{FF2B5EF4-FFF2-40B4-BE49-F238E27FC236}">
                    <a16:creationId xmlns:a16="http://schemas.microsoft.com/office/drawing/2014/main" id="{62BB5F90-7B3A-4B2A-B334-33E2A999C5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32021" y="2977148"/>
                <a:ext cx="399052" cy="5157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/>
                  <a:t>T</a:t>
                </a:r>
              </a:p>
            </p:txBody>
          </p:sp>
          <p:sp>
            <p:nvSpPr>
              <p:cNvPr id="41024" name="TextBox 44">
                <a:extLst>
                  <a:ext uri="{FF2B5EF4-FFF2-40B4-BE49-F238E27FC236}">
                    <a16:creationId xmlns:a16="http://schemas.microsoft.com/office/drawing/2014/main" id="{5786A66B-6583-424D-A0AC-70695D6A47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59791" y="4302220"/>
                <a:ext cx="308091" cy="5157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/>
                  <a:t>T</a:t>
                </a:r>
              </a:p>
            </p:txBody>
          </p:sp>
          <p:sp>
            <p:nvSpPr>
              <p:cNvPr id="41025" name="TextBox 45">
                <a:extLst>
                  <a:ext uri="{FF2B5EF4-FFF2-40B4-BE49-F238E27FC236}">
                    <a16:creationId xmlns:a16="http://schemas.microsoft.com/office/drawing/2014/main" id="{EB0B1249-978F-43E0-A6C6-B61BA59703A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69106" y="4166553"/>
                <a:ext cx="327334" cy="5157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/>
                  <a:t>C</a:t>
                </a:r>
              </a:p>
            </p:txBody>
          </p:sp>
          <p:sp>
            <p:nvSpPr>
              <p:cNvPr id="41026" name="TextBox 46">
                <a:extLst>
                  <a:ext uri="{FF2B5EF4-FFF2-40B4-BE49-F238E27FC236}">
                    <a16:creationId xmlns:a16="http://schemas.microsoft.com/office/drawing/2014/main" id="{574B819F-3714-4277-B85C-44C24679BE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28291" y="4156488"/>
                <a:ext cx="399052" cy="5157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/>
                  <a:t>T</a:t>
                </a:r>
              </a:p>
            </p:txBody>
          </p:sp>
          <p:sp>
            <p:nvSpPr>
              <p:cNvPr id="41027" name="TextBox 47">
                <a:extLst>
                  <a:ext uri="{FF2B5EF4-FFF2-40B4-BE49-F238E27FC236}">
                    <a16:creationId xmlns:a16="http://schemas.microsoft.com/office/drawing/2014/main" id="{0B373D9B-FB56-4F7E-AC69-8A4B493441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59652" y="4351219"/>
                <a:ext cx="399052" cy="5157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/>
                  <a:t>T</a:t>
                </a:r>
              </a:p>
            </p:txBody>
          </p:sp>
          <p:sp>
            <p:nvSpPr>
              <p:cNvPr id="41028" name="TextBox 48">
                <a:extLst>
                  <a:ext uri="{FF2B5EF4-FFF2-40B4-BE49-F238E27FC236}">
                    <a16:creationId xmlns:a16="http://schemas.microsoft.com/office/drawing/2014/main" id="{7092CD90-4A69-4F38-A13D-635D3F25BE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54346" y="5066387"/>
                <a:ext cx="327334" cy="5157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/>
                  <a:t>C</a:t>
                </a:r>
              </a:p>
            </p:txBody>
          </p:sp>
        </p:grpSp>
        <p:sp>
          <p:nvSpPr>
            <p:cNvPr id="40999" name="TextBox 37">
              <a:extLst>
                <a:ext uri="{FF2B5EF4-FFF2-40B4-BE49-F238E27FC236}">
                  <a16:creationId xmlns:a16="http://schemas.microsoft.com/office/drawing/2014/main" id="{F14DE8AD-5981-4781-9824-238A62EDD2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80610" y="1696488"/>
              <a:ext cx="340959" cy="595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t</a:t>
              </a:r>
            </a:p>
          </p:txBody>
        </p:sp>
        <p:sp>
          <p:nvSpPr>
            <p:cNvPr id="41000" name="TextBox 52">
              <a:extLst>
                <a:ext uri="{FF2B5EF4-FFF2-40B4-BE49-F238E27FC236}">
                  <a16:creationId xmlns:a16="http://schemas.microsoft.com/office/drawing/2014/main" id="{37C5C47E-B9E7-4A97-8D4C-61DF290CE4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50348" y="4722093"/>
              <a:ext cx="340959" cy="595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x</a:t>
              </a:r>
            </a:p>
          </p:txBody>
        </p: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00D51B34-0248-44DA-831A-4637D761CEAE}"/>
                </a:ext>
              </a:extLst>
            </p:cNvPr>
            <p:cNvCxnSpPr>
              <a:stCxn id="2" idx="6"/>
              <a:endCxn id="3" idx="2"/>
            </p:cNvCxnSpPr>
            <p:nvPr/>
          </p:nvCxnSpPr>
          <p:spPr>
            <a:xfrm>
              <a:off x="2296559" y="2537965"/>
              <a:ext cx="1367977" cy="2047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964" name="Group 8">
            <a:extLst>
              <a:ext uri="{FF2B5EF4-FFF2-40B4-BE49-F238E27FC236}">
                <a16:creationId xmlns:a16="http://schemas.microsoft.com/office/drawing/2014/main" id="{790D50C2-E17F-44EF-A3B4-48C30A569494}"/>
              </a:ext>
            </a:extLst>
          </p:cNvPr>
          <p:cNvGrpSpPr>
            <a:grpSpLocks/>
          </p:cNvGrpSpPr>
          <p:nvPr/>
        </p:nvGrpSpPr>
        <p:grpSpPr bwMode="auto">
          <a:xfrm>
            <a:off x="2867025" y="3368675"/>
            <a:ext cx="4456108" cy="2915206"/>
            <a:chOff x="1346209" y="3183673"/>
            <a:chExt cx="4454705" cy="2915245"/>
          </a:xfrm>
        </p:grpSpPr>
        <p:grpSp>
          <p:nvGrpSpPr>
            <p:cNvPr id="40966" name="Group 43">
              <a:extLst>
                <a:ext uri="{FF2B5EF4-FFF2-40B4-BE49-F238E27FC236}">
                  <a16:creationId xmlns:a16="http://schemas.microsoft.com/office/drawing/2014/main" id="{568B13A1-5839-42A1-A111-2A8D3FE9C5F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46209" y="3183673"/>
              <a:ext cx="4454705" cy="2915245"/>
              <a:chOff x="1371600" y="1548056"/>
              <a:chExt cx="5561311" cy="3992815"/>
            </a:xfrm>
          </p:grpSpPr>
          <p:grpSp>
            <p:nvGrpSpPr>
              <p:cNvPr id="40968" name="Group 32">
                <a:extLst>
                  <a:ext uri="{FF2B5EF4-FFF2-40B4-BE49-F238E27FC236}">
                    <a16:creationId xmlns:a16="http://schemas.microsoft.com/office/drawing/2014/main" id="{D468C0A2-B92F-487F-8454-08CF1EFB418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71600" y="1548056"/>
                <a:ext cx="5561311" cy="3992815"/>
                <a:chOff x="2659791" y="2603744"/>
                <a:chExt cx="5561311" cy="3992815"/>
              </a:xfrm>
            </p:grpSpPr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F690E142-2184-4C76-A2CA-90F4E6B1D2BD}"/>
                    </a:ext>
                  </a:extLst>
                </p:cNvPr>
                <p:cNvSpPr/>
                <p:nvPr/>
              </p:nvSpPr>
              <p:spPr>
                <a:xfrm>
                  <a:off x="2671678" y="3136453"/>
                  <a:ext cx="913348" cy="9153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213447F4-8A54-4863-A564-469229358382}"/>
                    </a:ext>
                  </a:extLst>
                </p:cNvPr>
                <p:cNvSpPr/>
                <p:nvPr/>
              </p:nvSpPr>
              <p:spPr>
                <a:xfrm>
                  <a:off x="4954057" y="3138627"/>
                  <a:ext cx="913348" cy="91321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49086743-8E34-4B17-AA8E-B5FF492781DF}"/>
                    </a:ext>
                  </a:extLst>
                </p:cNvPr>
                <p:cNvSpPr/>
                <p:nvPr/>
              </p:nvSpPr>
              <p:spPr>
                <a:xfrm>
                  <a:off x="2760834" y="5049856"/>
                  <a:ext cx="915329" cy="9153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73C79B4F-49CB-43F9-8745-F2BAFA441F20}"/>
                    </a:ext>
                  </a:extLst>
                </p:cNvPr>
                <p:cNvSpPr/>
                <p:nvPr/>
              </p:nvSpPr>
              <p:spPr>
                <a:xfrm>
                  <a:off x="5035288" y="5049856"/>
                  <a:ext cx="913347" cy="9153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0975" name="TextBox 14">
                  <a:extLst>
                    <a:ext uri="{FF2B5EF4-FFF2-40B4-BE49-F238E27FC236}">
                      <a16:creationId xmlns:a16="http://schemas.microsoft.com/office/drawing/2014/main" id="{9459F4FE-F402-40A5-A78A-5EEC08256A6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186079" y="2690276"/>
                  <a:ext cx="473775" cy="6323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/>
                    <a:t>s</a:t>
                  </a:r>
                </a:p>
              </p:txBody>
            </p:sp>
            <p:sp>
              <p:nvSpPr>
                <p:cNvPr id="40976" name="TextBox 16">
                  <a:extLst>
                    <a:ext uri="{FF2B5EF4-FFF2-40B4-BE49-F238E27FC236}">
                      <a16:creationId xmlns:a16="http://schemas.microsoft.com/office/drawing/2014/main" id="{CB33767C-D257-4619-88C8-413A813847C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016252" y="2603744"/>
                  <a:ext cx="166883" cy="6323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/>
                    <a:t>r</a:t>
                  </a:r>
                </a:p>
              </p:txBody>
            </p:sp>
            <p:sp>
              <p:nvSpPr>
                <p:cNvPr id="40977" name="TextBox 17">
                  <a:extLst>
                    <a:ext uri="{FF2B5EF4-FFF2-40B4-BE49-F238E27FC236}">
                      <a16:creationId xmlns:a16="http://schemas.microsoft.com/office/drawing/2014/main" id="{B0005F29-8E21-4AC8-88D7-C81213EFFCB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21300" y="5964239"/>
                  <a:ext cx="508548" cy="6323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/>
                    <a:t>w</a:t>
                  </a:r>
                </a:p>
              </p:txBody>
            </p:sp>
            <p:sp>
              <p:nvSpPr>
                <p:cNvPr id="40978" name="TextBox 18">
                  <a:extLst>
                    <a:ext uri="{FF2B5EF4-FFF2-40B4-BE49-F238E27FC236}">
                      <a16:creationId xmlns:a16="http://schemas.microsoft.com/office/drawing/2014/main" id="{BEC27D4B-08BF-4C29-A855-636864CA3D6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048000" y="5964238"/>
                  <a:ext cx="422522" cy="6323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/>
                    <a:t>v</a:t>
                  </a:r>
                </a:p>
              </p:txBody>
            </p:sp>
            <p:sp>
              <p:nvSpPr>
                <p:cNvPr id="40979" name="TextBox 19">
                  <a:extLst>
                    <a:ext uri="{FF2B5EF4-FFF2-40B4-BE49-F238E27FC236}">
                      <a16:creationId xmlns:a16="http://schemas.microsoft.com/office/drawing/2014/main" id="{C612AD3C-815F-4A85-B91A-481EEF5D9FD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759950" y="3279874"/>
                  <a:ext cx="764622" cy="6323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/>
                    <a:t>1/6</a:t>
                  </a:r>
                </a:p>
              </p:txBody>
            </p:sp>
            <p:sp>
              <p:nvSpPr>
                <p:cNvPr id="40980" name="TextBox 19">
                  <a:extLst>
                    <a:ext uri="{FF2B5EF4-FFF2-40B4-BE49-F238E27FC236}">
                      <a16:creationId xmlns:a16="http://schemas.microsoft.com/office/drawing/2014/main" id="{375C8625-C1CC-456D-AF45-8F29E3E9B12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068736" y="3360392"/>
                  <a:ext cx="764863" cy="6323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/>
                    <a:t>3/4</a:t>
                  </a:r>
                </a:p>
              </p:txBody>
            </p:sp>
            <p:sp>
              <p:nvSpPr>
                <p:cNvPr id="40981" name="TextBox 19">
                  <a:extLst>
                    <a:ext uri="{FF2B5EF4-FFF2-40B4-BE49-F238E27FC236}">
                      <a16:creationId xmlns:a16="http://schemas.microsoft.com/office/drawing/2014/main" id="{D77F6BD7-8AA5-4EC8-B416-591CF7B6EF7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12076" y="5217074"/>
                  <a:ext cx="764863" cy="6323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/>
                    <a:t>2/5</a:t>
                  </a:r>
                </a:p>
              </p:txBody>
            </p:sp>
            <p:sp>
              <p:nvSpPr>
                <p:cNvPr id="40982" name="TextBox 19">
                  <a:extLst>
                    <a:ext uri="{FF2B5EF4-FFF2-40B4-BE49-F238E27FC236}">
                      <a16:creationId xmlns:a16="http://schemas.microsoft.com/office/drawing/2014/main" id="{6B855822-D366-4675-88FA-970603DF903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164834" y="5212666"/>
                  <a:ext cx="764622" cy="6323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/>
                    <a:t>8/9</a:t>
                  </a:r>
                </a:p>
              </p:txBody>
            </p:sp>
            <p:cxnSp>
              <p:nvCxnSpPr>
                <p:cNvPr id="56" name="Straight Arrow Connector 55">
                  <a:extLst>
                    <a:ext uri="{FF2B5EF4-FFF2-40B4-BE49-F238E27FC236}">
                      <a16:creationId xmlns:a16="http://schemas.microsoft.com/office/drawing/2014/main" id="{B759282E-1867-4719-9C7B-DC8BEB43F659}"/>
                    </a:ext>
                  </a:extLst>
                </p:cNvPr>
                <p:cNvCxnSpPr/>
                <p:nvPr/>
              </p:nvCxnSpPr>
              <p:spPr>
                <a:xfrm flipH="1" flipV="1">
                  <a:off x="3642482" y="5499939"/>
                  <a:ext cx="1369032" cy="2175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Arrow Connector 56">
                  <a:extLst>
                    <a:ext uri="{FF2B5EF4-FFF2-40B4-BE49-F238E27FC236}">
                      <a16:creationId xmlns:a16="http://schemas.microsoft.com/office/drawing/2014/main" id="{73F73ACE-78C3-4E71-AFD9-F07BC12A25CC}"/>
                    </a:ext>
                  </a:extLst>
                </p:cNvPr>
                <p:cNvCxnSpPr>
                  <a:stCxn id="44" idx="4"/>
                </p:cNvCxnSpPr>
                <p:nvPr/>
              </p:nvCxnSpPr>
              <p:spPr>
                <a:xfrm>
                  <a:off x="3127362" y="4051842"/>
                  <a:ext cx="57456" cy="1050198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Arrow Connector 57">
                  <a:extLst>
                    <a:ext uri="{FF2B5EF4-FFF2-40B4-BE49-F238E27FC236}">
                      <a16:creationId xmlns:a16="http://schemas.microsoft.com/office/drawing/2014/main" id="{CCAB1199-B3DE-46A6-86EE-CE1A9179F351}"/>
                    </a:ext>
                  </a:extLst>
                </p:cNvPr>
                <p:cNvCxnSpPr/>
                <p:nvPr/>
              </p:nvCxnSpPr>
              <p:spPr>
                <a:xfrm flipV="1">
                  <a:off x="3517665" y="3923557"/>
                  <a:ext cx="1501774" cy="1182831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9" name="Oval 58">
                  <a:extLst>
                    <a:ext uri="{FF2B5EF4-FFF2-40B4-BE49-F238E27FC236}">
                      <a16:creationId xmlns:a16="http://schemas.microsoft.com/office/drawing/2014/main" id="{DDF10E9B-7707-4873-AB3D-1E1E18F12282}"/>
                    </a:ext>
                  </a:extLst>
                </p:cNvPr>
                <p:cNvSpPr/>
                <p:nvPr/>
              </p:nvSpPr>
              <p:spPr>
                <a:xfrm>
                  <a:off x="7095769" y="3192986"/>
                  <a:ext cx="913347" cy="995839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0" name="Oval 59">
                  <a:extLst>
                    <a:ext uri="{FF2B5EF4-FFF2-40B4-BE49-F238E27FC236}">
                      <a16:creationId xmlns:a16="http://schemas.microsoft.com/office/drawing/2014/main" id="{A5C4A0E8-E6A4-4EE9-858C-2BA1D74EF1C7}"/>
                    </a:ext>
                  </a:extLst>
                </p:cNvPr>
                <p:cNvSpPr/>
                <p:nvPr/>
              </p:nvSpPr>
              <p:spPr>
                <a:xfrm>
                  <a:off x="7151244" y="5043332"/>
                  <a:ext cx="915329" cy="91539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61" name="Straight Arrow Connector 60">
                  <a:extLst>
                    <a:ext uri="{FF2B5EF4-FFF2-40B4-BE49-F238E27FC236}">
                      <a16:creationId xmlns:a16="http://schemas.microsoft.com/office/drawing/2014/main" id="{D182B03D-44E4-4267-A8FA-0CD0A6ADF3B0}"/>
                    </a:ext>
                  </a:extLst>
                </p:cNvPr>
                <p:cNvCxnSpPr>
                  <a:stCxn id="59" idx="4"/>
                </p:cNvCxnSpPr>
                <p:nvPr/>
              </p:nvCxnSpPr>
              <p:spPr>
                <a:xfrm>
                  <a:off x="7551453" y="4188825"/>
                  <a:ext cx="69342" cy="861031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Arrow Connector 61">
                  <a:extLst>
                    <a:ext uri="{FF2B5EF4-FFF2-40B4-BE49-F238E27FC236}">
                      <a16:creationId xmlns:a16="http://schemas.microsoft.com/office/drawing/2014/main" id="{13855D5B-6340-448A-9382-6CDB0A2DD27B}"/>
                    </a:ext>
                  </a:extLst>
                </p:cNvPr>
                <p:cNvCxnSpPr/>
                <p:nvPr/>
              </p:nvCxnSpPr>
              <p:spPr>
                <a:xfrm flipH="1">
                  <a:off x="5778250" y="4058365"/>
                  <a:ext cx="1430449" cy="1058894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990" name="TextBox 19">
                  <a:extLst>
                    <a:ext uri="{FF2B5EF4-FFF2-40B4-BE49-F238E27FC236}">
                      <a16:creationId xmlns:a16="http://schemas.microsoft.com/office/drawing/2014/main" id="{B0DB4E3A-4CAB-4F12-93B4-3E8AD5FB772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095068" y="3409504"/>
                  <a:ext cx="978684" cy="6323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/>
                    <a:t>7/12</a:t>
                  </a:r>
                </a:p>
              </p:txBody>
            </p:sp>
            <p:sp>
              <p:nvSpPr>
                <p:cNvPr id="40991" name="TextBox 19">
                  <a:extLst>
                    <a:ext uri="{FF2B5EF4-FFF2-40B4-BE49-F238E27FC236}">
                      <a16:creationId xmlns:a16="http://schemas.microsoft.com/office/drawing/2014/main" id="{88F9CBE9-4FF7-4972-B6F6-B3776B011A9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056844" y="5213231"/>
                  <a:ext cx="1164258" cy="6323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/>
                    <a:t>10/11</a:t>
                  </a:r>
                </a:p>
              </p:txBody>
            </p:sp>
            <p:sp>
              <p:nvSpPr>
                <p:cNvPr id="40992" name="TextBox 31">
                  <a:extLst>
                    <a:ext uri="{FF2B5EF4-FFF2-40B4-BE49-F238E27FC236}">
                      <a16:creationId xmlns:a16="http://schemas.microsoft.com/office/drawing/2014/main" id="{6C9CEE3D-1EF4-4007-89C4-0AF3949E71C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49488" y="3037893"/>
                  <a:ext cx="444670" cy="5480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/>
                    <a:t>B</a:t>
                  </a:r>
                </a:p>
              </p:txBody>
            </p:sp>
            <p:sp>
              <p:nvSpPr>
                <p:cNvPr id="40993" name="TextBox 44">
                  <a:extLst>
                    <a:ext uri="{FF2B5EF4-FFF2-40B4-BE49-F238E27FC236}">
                      <a16:creationId xmlns:a16="http://schemas.microsoft.com/office/drawing/2014/main" id="{6B1544F6-FEA7-4A76-B7DE-30917D377A6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59791" y="4302220"/>
                  <a:ext cx="308091" cy="5480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/>
                    <a:t>T</a:t>
                  </a:r>
                </a:p>
              </p:txBody>
            </p:sp>
            <p:sp>
              <p:nvSpPr>
                <p:cNvPr id="40994" name="TextBox 45">
                  <a:extLst>
                    <a:ext uri="{FF2B5EF4-FFF2-40B4-BE49-F238E27FC236}">
                      <a16:creationId xmlns:a16="http://schemas.microsoft.com/office/drawing/2014/main" id="{B199B2E6-836F-476A-BB84-4F618471F7A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69106" y="4166552"/>
                  <a:ext cx="327334" cy="5480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/>
                    <a:t>T</a:t>
                  </a:r>
                </a:p>
              </p:txBody>
            </p:sp>
            <p:sp>
              <p:nvSpPr>
                <p:cNvPr id="40995" name="TextBox 46">
                  <a:extLst>
                    <a:ext uri="{FF2B5EF4-FFF2-40B4-BE49-F238E27FC236}">
                      <a16:creationId xmlns:a16="http://schemas.microsoft.com/office/drawing/2014/main" id="{EC209D4F-B9E0-476B-AABE-A8C3814CABB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228291" y="4156489"/>
                  <a:ext cx="426523" cy="5480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/>
                    <a:t>T</a:t>
                  </a:r>
                </a:p>
              </p:txBody>
            </p:sp>
            <p:sp>
              <p:nvSpPr>
                <p:cNvPr id="40996" name="TextBox 47">
                  <a:extLst>
                    <a:ext uri="{FF2B5EF4-FFF2-40B4-BE49-F238E27FC236}">
                      <a16:creationId xmlns:a16="http://schemas.microsoft.com/office/drawing/2014/main" id="{BC9E0327-4189-4DA8-9EBE-7E9FE01FF83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659652" y="4351219"/>
                  <a:ext cx="426523" cy="5480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/>
                    <a:t>T</a:t>
                  </a:r>
                </a:p>
              </p:txBody>
            </p:sp>
            <p:sp>
              <p:nvSpPr>
                <p:cNvPr id="40997" name="TextBox 48">
                  <a:extLst>
                    <a:ext uri="{FF2B5EF4-FFF2-40B4-BE49-F238E27FC236}">
                      <a16:creationId xmlns:a16="http://schemas.microsoft.com/office/drawing/2014/main" id="{3B24F58A-B962-49A2-9772-9706C97E94A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254346" y="5066388"/>
                  <a:ext cx="327334" cy="5480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/>
                    <a:t>C</a:t>
                  </a:r>
                </a:p>
              </p:txBody>
            </p:sp>
          </p:grpSp>
          <p:sp>
            <p:nvSpPr>
              <p:cNvPr id="40969" name="TextBox 37">
                <a:extLst>
                  <a:ext uri="{FF2B5EF4-FFF2-40B4-BE49-F238E27FC236}">
                    <a16:creationId xmlns:a16="http://schemas.microsoft.com/office/drawing/2014/main" id="{E3DA82CF-EBF6-466B-BFEB-A9C9CBB11F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69295" y="1634588"/>
                <a:ext cx="452274" cy="6323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t</a:t>
                </a:r>
              </a:p>
            </p:txBody>
          </p:sp>
          <p:sp>
            <p:nvSpPr>
              <p:cNvPr id="40970" name="TextBox 52">
                <a:extLst>
                  <a:ext uri="{FF2B5EF4-FFF2-40B4-BE49-F238E27FC236}">
                    <a16:creationId xmlns:a16="http://schemas.microsoft.com/office/drawing/2014/main" id="{70F14CA2-8AF9-4F68-A610-6505F05AC1D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50348" y="4908550"/>
                <a:ext cx="340959" cy="632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x</a:t>
                </a:r>
              </a:p>
            </p:txBody>
          </p:sp>
        </p:grp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3500D632-6AF8-4D33-AB61-9C2CD0F92F06}"/>
                </a:ext>
              </a:extLst>
            </p:cNvPr>
            <p:cNvCxnSpPr/>
            <p:nvPr/>
          </p:nvCxnSpPr>
          <p:spPr bwMode="auto">
            <a:xfrm flipH="1" flipV="1">
              <a:off x="2068295" y="3953621"/>
              <a:ext cx="1096617" cy="1587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965" name="TextBox 7">
            <a:extLst>
              <a:ext uri="{FF2B5EF4-FFF2-40B4-BE49-F238E27FC236}">
                <a16:creationId xmlns:a16="http://schemas.microsoft.com/office/drawing/2014/main" id="{24D98B48-F391-41D4-A57F-B6F3C22D2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9626" y="6142039"/>
            <a:ext cx="6219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(1     (2     (3     4)     5)    6)     (7    (8     9)    (10    11)    12)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0604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>
            <a:extLst>
              <a:ext uri="{FF2B5EF4-FFF2-40B4-BE49-F238E27FC236}">
                <a16:creationId xmlns:a16="http://schemas.microsoft.com/office/drawing/2014/main" id="{90DAB22D-1D82-4B64-A17A-44FC34BD9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81000"/>
            <a:ext cx="8504238" cy="2586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u="sng"/>
              <a:t>Depth-first search</a:t>
            </a:r>
            <a:r>
              <a:rPr lang="en-US" altLang="en-US" sz="1800"/>
              <a:t>: </a:t>
            </a:r>
            <a:r>
              <a:rPr lang="en-US" altLang="en-US" sz="2000"/>
              <a:t>Explores all edges leaving a given vertex, v,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before “backtracking” to explore edges leaving the vertex from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which v was discovered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Continues until all vertices reachable from a given source are discovered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If the graph still contains undiscovered vertices, choose a new source</a:t>
            </a:r>
            <a:r>
              <a:rPr lang="en-US" altLang="en-US" sz="18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Symbol" panose="05050102010706020507" pitchFamily="18" charset="2"/>
              </a:rPr>
              <a:t>p</a:t>
            </a:r>
            <a:r>
              <a:rPr lang="en-US" altLang="en-US" sz="2000"/>
              <a:t>[v] = u if v was discovered in a search of the adjacency list of u</a:t>
            </a:r>
          </a:p>
        </p:txBody>
      </p:sp>
      <p:sp>
        <p:nvSpPr>
          <p:cNvPr id="23555" name="Text Box 4">
            <a:extLst>
              <a:ext uri="{FF2B5EF4-FFF2-40B4-BE49-F238E27FC236}">
                <a16:creationId xmlns:a16="http://schemas.microsoft.com/office/drawing/2014/main" id="{4536EBA7-F7DF-4C6E-B9FF-8CC9FF428A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3168650"/>
            <a:ext cx="8610600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As in BFS, vertices initialized to white, colored gray when discovered,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colored back after their adjacency list has been examined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d[v] is the timestamp field when v was discovered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f[v] is the timestamp field when v was blackened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range of timestamps is 1 to 2|V|		d[v] &lt; f[v]</a:t>
            </a:r>
            <a:r>
              <a:rPr lang="en-US" altLang="en-US" sz="1800"/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>
            <a:extLst>
              <a:ext uri="{FF2B5EF4-FFF2-40B4-BE49-F238E27FC236}">
                <a16:creationId xmlns:a16="http://schemas.microsoft.com/office/drawing/2014/main" id="{8C3BAD31-6DDC-4989-B591-BCD3CF1B5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133600"/>
            <a:ext cx="8153400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Corollary of the Parenthesis Theorem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Vertex v is a descendant of u in the depth-first forest of G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if and only if d[u] &lt; d[v] &lt; f[v] &lt; f[u]</a:t>
            </a:r>
          </a:p>
        </p:txBody>
      </p:sp>
    </p:spTree>
    <p:extLst>
      <p:ext uri="{BB962C8B-B14F-4D97-AF65-F5344CB8AC3E}">
        <p14:creationId xmlns:p14="http://schemas.microsoft.com/office/powerpoint/2010/main" val="19705134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>
            <a:extLst>
              <a:ext uri="{FF2B5EF4-FFF2-40B4-BE49-F238E27FC236}">
                <a16:creationId xmlns:a16="http://schemas.microsoft.com/office/drawing/2014/main" id="{6C74A5B7-20D8-4E7C-850C-740B8D15A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33401"/>
            <a:ext cx="4343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Predecessor subgraph G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(V,E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);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{(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[v],v) ; v 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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V and 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[v] 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Symbol" panose="05050102010706020507" pitchFamily="18" charset="2"/>
              </a:rPr>
              <a:t>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NIL}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contains all the vertices of G;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hence, may be multiple trees </a:t>
            </a:r>
          </a:p>
        </p:txBody>
      </p:sp>
      <p:pic>
        <p:nvPicPr>
          <p:cNvPr id="35843" name="Picture 3">
            <a:extLst>
              <a:ext uri="{FF2B5EF4-FFF2-40B4-BE49-F238E27FC236}">
                <a16:creationId xmlns:a16="http://schemas.microsoft.com/office/drawing/2014/main" id="{BB85E60E-0C27-4057-BE18-AC67C90124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0114" y="152400"/>
            <a:ext cx="4421187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4" name="Picture 5">
            <a:extLst>
              <a:ext uri="{FF2B5EF4-FFF2-40B4-BE49-F238E27FC236}">
                <a16:creationId xmlns:a16="http://schemas.microsoft.com/office/drawing/2014/main" id="{B0905E91-AC56-43FB-BF14-23B4B7E2EB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1" y="2133601"/>
            <a:ext cx="4938713" cy="281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6">
            <a:extLst>
              <a:ext uri="{FF2B5EF4-FFF2-40B4-BE49-F238E27FC236}">
                <a16:creationId xmlns:a16="http://schemas.microsoft.com/office/drawing/2014/main" id="{0BC668BA-359D-4841-8727-35ACB89533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989" y="1905000"/>
            <a:ext cx="3813175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6" name="TextBox 7">
            <a:extLst>
              <a:ext uri="{FF2B5EF4-FFF2-40B4-BE49-F238E27FC236}">
                <a16:creationId xmlns:a16="http://schemas.microsoft.com/office/drawing/2014/main" id="{0C14F97C-5678-4124-B0E1-B7068490DE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0989" y="5105401"/>
            <a:ext cx="52927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Another way to draw “parenthesis structure”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Are B and F edges correctly labeled? Easy to answer by tree structure.</a:t>
            </a:r>
          </a:p>
        </p:txBody>
      </p:sp>
      <p:sp>
        <p:nvSpPr>
          <p:cNvPr id="35847" name="TextBox 8">
            <a:extLst>
              <a:ext uri="{FF2B5EF4-FFF2-40B4-BE49-F238E27FC236}">
                <a16:creationId xmlns:a16="http://schemas.microsoft.com/office/drawing/2014/main" id="{C458C1B2-005D-44E7-8858-B1FD6846C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250" y="4089401"/>
            <a:ext cx="38481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Predecessor subgraph showing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non-tree edges</a:t>
            </a:r>
          </a:p>
        </p:txBody>
      </p:sp>
      <p:sp>
        <p:nvSpPr>
          <p:cNvPr id="35848" name="TextBox 3">
            <a:extLst>
              <a:ext uri="{FF2B5EF4-FFF2-40B4-BE49-F238E27FC236}">
                <a16:creationId xmlns:a16="http://schemas.microsoft.com/office/drawing/2014/main" id="{403E67FD-27BB-4D5C-89E7-C3718D708C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8114" y="152401"/>
            <a:ext cx="2066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Fig 22.5 p607</a:t>
            </a:r>
          </a:p>
        </p:txBody>
      </p:sp>
    </p:spTree>
    <p:extLst>
      <p:ext uri="{BB962C8B-B14F-4D97-AF65-F5344CB8AC3E}">
        <p14:creationId xmlns:p14="http://schemas.microsoft.com/office/powerpoint/2010/main" val="18102622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>
            <a:extLst>
              <a:ext uri="{FF2B5EF4-FFF2-40B4-BE49-F238E27FC236}">
                <a16:creationId xmlns:a16="http://schemas.microsoft.com/office/drawing/2014/main" id="{BE38269D-BEFA-4BB4-B2A3-87E55D3361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147639"/>
            <a:ext cx="8385175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White-Path Theorem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</a:t>
            </a: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Vertex v is a descendant of u in the predecessor forest of a DFS if and only if at the time d[u] when u is discovered, v can be reached from u by a path consisting entirely of white vertices.</a:t>
            </a:r>
          </a:p>
        </p:txBody>
      </p:sp>
      <p:grpSp>
        <p:nvGrpSpPr>
          <p:cNvPr id="38915" name="Group 43">
            <a:extLst>
              <a:ext uri="{FF2B5EF4-FFF2-40B4-BE49-F238E27FC236}">
                <a16:creationId xmlns:a16="http://schemas.microsoft.com/office/drawing/2014/main" id="{77907A64-F9C3-4B41-8935-64D8DC849671}"/>
              </a:ext>
            </a:extLst>
          </p:cNvPr>
          <p:cNvGrpSpPr>
            <a:grpSpLocks/>
          </p:cNvGrpSpPr>
          <p:nvPr/>
        </p:nvGrpSpPr>
        <p:grpSpPr bwMode="auto">
          <a:xfrm>
            <a:off x="3514726" y="1905001"/>
            <a:ext cx="4410075" cy="3138031"/>
            <a:chOff x="1382713" y="1581679"/>
            <a:chExt cx="5395669" cy="3900746"/>
          </a:xfrm>
        </p:grpSpPr>
        <p:grpSp>
          <p:nvGrpSpPr>
            <p:cNvPr id="38917" name="Group 32">
              <a:extLst>
                <a:ext uri="{FF2B5EF4-FFF2-40B4-BE49-F238E27FC236}">
                  <a16:creationId xmlns:a16="http://schemas.microsoft.com/office/drawing/2014/main" id="{0C8C73B4-E132-406A-AE38-AB09E28035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82713" y="1581679"/>
              <a:ext cx="5395669" cy="3900746"/>
              <a:chOff x="2670904" y="2637367"/>
              <a:chExt cx="5395669" cy="3900746"/>
            </a:xfrm>
          </p:grpSpPr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7E83701A-3129-4040-AFFA-C559D78C98A7}"/>
                  </a:ext>
                </a:extLst>
              </p:cNvPr>
              <p:cNvSpPr/>
              <p:nvPr/>
            </p:nvSpPr>
            <p:spPr>
              <a:xfrm>
                <a:off x="2670904" y="3136625"/>
                <a:ext cx="914817" cy="91563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D629F448-D7A3-45EB-A7CE-D6CB9FEEC066}"/>
                  </a:ext>
                </a:extLst>
              </p:cNvPr>
              <p:cNvSpPr/>
              <p:nvPr/>
            </p:nvSpPr>
            <p:spPr>
              <a:xfrm>
                <a:off x="4953090" y="3138598"/>
                <a:ext cx="914816" cy="91366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AE8C7776-C785-4F95-8018-B36D59B7831A}"/>
                  </a:ext>
                </a:extLst>
              </p:cNvPr>
              <p:cNvSpPr/>
              <p:nvPr/>
            </p:nvSpPr>
            <p:spPr>
              <a:xfrm>
                <a:off x="2762192" y="5050775"/>
                <a:ext cx="912874" cy="91366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F9D9688B-26C3-4C68-8104-6B1868DA9A21}"/>
                  </a:ext>
                </a:extLst>
              </p:cNvPr>
              <p:cNvSpPr/>
              <p:nvPr/>
            </p:nvSpPr>
            <p:spPr>
              <a:xfrm>
                <a:off x="5034666" y="5050775"/>
                <a:ext cx="914816" cy="91366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8925" name="TextBox 14">
                <a:extLst>
                  <a:ext uri="{FF2B5EF4-FFF2-40B4-BE49-F238E27FC236}">
                    <a16:creationId xmlns:a16="http://schemas.microsoft.com/office/drawing/2014/main" id="{7D756EE8-50B1-4AEB-A969-253560F9720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11070" y="2637367"/>
                <a:ext cx="414216" cy="57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s</a:t>
                </a:r>
              </a:p>
            </p:txBody>
          </p:sp>
          <p:sp>
            <p:nvSpPr>
              <p:cNvPr id="38926" name="TextBox 16">
                <a:extLst>
                  <a:ext uri="{FF2B5EF4-FFF2-40B4-BE49-F238E27FC236}">
                    <a16:creationId xmlns:a16="http://schemas.microsoft.com/office/drawing/2014/main" id="{36BD4DC1-A88A-4398-ADB2-A5CA1A0B08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16250" y="2637367"/>
                <a:ext cx="241305" cy="57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r</a:t>
                </a:r>
              </a:p>
            </p:txBody>
          </p:sp>
          <p:sp>
            <p:nvSpPr>
              <p:cNvPr id="38927" name="TextBox 17">
                <a:extLst>
                  <a:ext uri="{FF2B5EF4-FFF2-40B4-BE49-F238E27FC236}">
                    <a16:creationId xmlns:a16="http://schemas.microsoft.com/office/drawing/2014/main" id="{F709B023-9C34-471E-BC73-BF1B37AAFEB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21300" y="5964238"/>
                <a:ext cx="498551" cy="57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w</a:t>
                </a:r>
              </a:p>
            </p:txBody>
          </p:sp>
          <p:sp>
            <p:nvSpPr>
              <p:cNvPr id="38928" name="TextBox 18">
                <a:extLst>
                  <a:ext uri="{FF2B5EF4-FFF2-40B4-BE49-F238E27FC236}">
                    <a16:creationId xmlns:a16="http://schemas.microsoft.com/office/drawing/2014/main" id="{4327F2FC-B4EE-4BE2-8F15-D467278BC2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8000" y="5964238"/>
                <a:ext cx="414216" cy="57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v</a:t>
                </a:r>
              </a:p>
            </p:txBody>
          </p:sp>
          <p:sp>
            <p:nvSpPr>
              <p:cNvPr id="38929" name="TextBox 19">
                <a:extLst>
                  <a:ext uri="{FF2B5EF4-FFF2-40B4-BE49-F238E27FC236}">
                    <a16:creationId xmlns:a16="http://schemas.microsoft.com/office/drawing/2014/main" id="{7BE90CE1-A3FD-464A-A6B6-5EC45845E0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78191" y="3362857"/>
                <a:ext cx="435748" cy="57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38930" name="TextBox 19">
                <a:extLst>
                  <a:ext uri="{FF2B5EF4-FFF2-40B4-BE49-F238E27FC236}">
                    <a16:creationId xmlns:a16="http://schemas.microsoft.com/office/drawing/2014/main" id="{1EF5D22E-EEB1-4858-A5B3-611FFA6903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03866" y="3360093"/>
                <a:ext cx="435791" cy="573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cxnSp>
            <p:nvCxnSpPr>
              <p:cNvPr id="50" name="Straight Arrow Connector 49">
                <a:extLst>
                  <a:ext uri="{FF2B5EF4-FFF2-40B4-BE49-F238E27FC236}">
                    <a16:creationId xmlns:a16="http://schemas.microsoft.com/office/drawing/2014/main" id="{83F1FAC3-869D-477F-A398-5C68BEA47F42}"/>
                  </a:ext>
                </a:extLst>
              </p:cNvPr>
              <p:cNvCxnSpPr/>
              <p:nvPr/>
            </p:nvCxnSpPr>
            <p:spPr>
              <a:xfrm flipH="1" flipV="1">
                <a:off x="3642047" y="5500699"/>
                <a:ext cx="1369312" cy="1973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>
                <a:extLst>
                  <a:ext uri="{FF2B5EF4-FFF2-40B4-BE49-F238E27FC236}">
                    <a16:creationId xmlns:a16="http://schemas.microsoft.com/office/drawing/2014/main" id="{72BDC58F-9E82-4F97-BB27-822E2379B039}"/>
                  </a:ext>
                </a:extLst>
              </p:cNvPr>
              <p:cNvCxnSpPr>
                <a:stCxn id="38" idx="4"/>
              </p:cNvCxnSpPr>
              <p:nvPr/>
            </p:nvCxnSpPr>
            <p:spPr>
              <a:xfrm>
                <a:off x="3127342" y="4052260"/>
                <a:ext cx="58269" cy="1049822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>
                <a:extLst>
                  <a:ext uri="{FF2B5EF4-FFF2-40B4-BE49-F238E27FC236}">
                    <a16:creationId xmlns:a16="http://schemas.microsoft.com/office/drawing/2014/main" id="{0E6EAF5F-1AC3-410B-9FAB-4FD666914239}"/>
                  </a:ext>
                </a:extLst>
              </p:cNvPr>
              <p:cNvCxnSpPr/>
              <p:nvPr/>
            </p:nvCxnSpPr>
            <p:spPr>
              <a:xfrm flipV="1">
                <a:off x="3517740" y="3923992"/>
                <a:ext cx="1503329" cy="1182038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B68530EE-7D41-4B2A-8EBE-99A6B815A3C1}"/>
                  </a:ext>
                </a:extLst>
              </p:cNvPr>
              <p:cNvSpPr/>
              <p:nvPr/>
            </p:nvSpPr>
            <p:spPr>
              <a:xfrm>
                <a:off x="7095430" y="3193852"/>
                <a:ext cx="914817" cy="99456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8E443183-5477-4E9F-8EBD-988A6F575CB8}"/>
                  </a:ext>
                </a:extLst>
              </p:cNvPr>
              <p:cNvSpPr/>
              <p:nvPr/>
            </p:nvSpPr>
            <p:spPr>
              <a:xfrm>
                <a:off x="7151757" y="5042882"/>
                <a:ext cx="914816" cy="91563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55" name="Straight Arrow Connector 54">
                <a:extLst>
                  <a:ext uri="{FF2B5EF4-FFF2-40B4-BE49-F238E27FC236}">
                    <a16:creationId xmlns:a16="http://schemas.microsoft.com/office/drawing/2014/main" id="{1192D89C-2099-40C9-9325-2509CBABCE60}"/>
                  </a:ext>
                </a:extLst>
              </p:cNvPr>
              <p:cNvCxnSpPr>
                <a:stCxn id="53" idx="4"/>
              </p:cNvCxnSpPr>
              <p:nvPr/>
            </p:nvCxnSpPr>
            <p:spPr>
              <a:xfrm>
                <a:off x="7551868" y="4188421"/>
                <a:ext cx="67979" cy="862355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>
                <a:extLst>
                  <a:ext uri="{FF2B5EF4-FFF2-40B4-BE49-F238E27FC236}">
                    <a16:creationId xmlns:a16="http://schemas.microsoft.com/office/drawing/2014/main" id="{C6339E11-4196-4E3B-BA3A-AC500EF582B8}"/>
                  </a:ext>
                </a:extLst>
              </p:cNvPr>
              <p:cNvCxnSpPr/>
              <p:nvPr/>
            </p:nvCxnSpPr>
            <p:spPr>
              <a:xfrm flipH="1">
                <a:off x="5776619" y="4058179"/>
                <a:ext cx="1431464" cy="105969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938" name="TextBox 31">
                <a:extLst>
                  <a:ext uri="{FF2B5EF4-FFF2-40B4-BE49-F238E27FC236}">
                    <a16:creationId xmlns:a16="http://schemas.microsoft.com/office/drawing/2014/main" id="{CC18B601-1ED3-45DF-BA8E-9D52B493BE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52936" y="3067050"/>
                <a:ext cx="820845" cy="4973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T</a:t>
                </a:r>
              </a:p>
            </p:txBody>
          </p:sp>
        </p:grpSp>
        <p:sp>
          <p:nvSpPr>
            <p:cNvPr id="38918" name="TextBox 37">
              <a:extLst>
                <a:ext uri="{FF2B5EF4-FFF2-40B4-BE49-F238E27FC236}">
                  <a16:creationId xmlns:a16="http://schemas.microsoft.com/office/drawing/2014/main" id="{8C73D29B-A63F-4319-9FA0-B10975F93F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80610" y="1696488"/>
              <a:ext cx="340959" cy="57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</a:t>
              </a:r>
            </a:p>
          </p:txBody>
        </p:sp>
        <p:sp>
          <p:nvSpPr>
            <p:cNvPr id="38919" name="TextBox 52">
              <a:extLst>
                <a:ext uri="{FF2B5EF4-FFF2-40B4-BE49-F238E27FC236}">
                  <a16:creationId xmlns:a16="http://schemas.microsoft.com/office/drawing/2014/main" id="{E43E1503-8EDB-4CEE-9512-C946D807EB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50348" y="4908550"/>
              <a:ext cx="340959" cy="57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x</a:t>
              </a: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34006E05-4D08-48A3-8CAF-8AB2F7101346}"/>
                </a:ext>
              </a:extLst>
            </p:cNvPr>
            <p:cNvCxnSpPr>
              <a:stCxn id="38" idx="6"/>
              <a:endCxn id="39" idx="2"/>
            </p:cNvCxnSpPr>
            <p:nvPr/>
          </p:nvCxnSpPr>
          <p:spPr>
            <a:xfrm>
              <a:off x="2297530" y="2538755"/>
              <a:ext cx="1367369" cy="1973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916" name="TextBox 1">
            <a:extLst>
              <a:ext uri="{FF2B5EF4-FFF2-40B4-BE49-F238E27FC236}">
                <a16:creationId xmlns:a16="http://schemas.microsoft.com/office/drawing/2014/main" id="{72D4C61D-1AC3-4692-8AA3-F8626FCC5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26" y="5099050"/>
            <a:ext cx="4505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Neither V or W can be a descendent of S. </a:t>
            </a:r>
          </a:p>
        </p:txBody>
      </p:sp>
    </p:spTree>
    <p:extLst>
      <p:ext uri="{BB962C8B-B14F-4D97-AF65-F5344CB8AC3E}">
        <p14:creationId xmlns:p14="http://schemas.microsoft.com/office/powerpoint/2010/main" val="4045693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>
            <a:extLst>
              <a:ext uri="{FF2B5EF4-FFF2-40B4-BE49-F238E27FC236}">
                <a16:creationId xmlns:a16="http://schemas.microsoft.com/office/drawing/2014/main" id="{725AA568-C07D-4FEA-99B5-A08430427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371600"/>
            <a:ext cx="8106706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Classification of edges: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Tree edge connects vertex to its predecessor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Back edge connects vertex to an ancestor in the same tree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(also self loops in directed graph)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Forward edge connects vertex to descendant in the same tree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Cross edge: all others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If in the same tree, then one vertex cannot be an ancestor of the other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>
            <a:extLst>
              <a:ext uri="{FF2B5EF4-FFF2-40B4-BE49-F238E27FC236}">
                <a16:creationId xmlns:a16="http://schemas.microsoft.com/office/drawing/2014/main" id="{F3045067-BBB2-4FA8-807B-5DCF908FB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600200"/>
            <a:ext cx="8210550" cy="378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Classification of edge (u-&gt;v) by color of v when edge u-&gt;v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is “explored”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If v is white when u-&gt;v is explored then u=</a:t>
            </a:r>
            <a:r>
              <a:rPr lang="en-US" altLang="en-US" sz="2400">
                <a:latin typeface="Symbol" panose="05050102010706020507" pitchFamily="18" charset="2"/>
              </a:rPr>
              <a:t>p</a:t>
            </a:r>
            <a:r>
              <a:rPr lang="en-US" altLang="en-US" sz="2400"/>
              <a:t>(v), u-&gt;v is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tree edge and v is “discovered”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In DFS, adj(u) can contain vertices that have already been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discovered.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If v is gray, u-&gt;v is back edge.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If v is black, u-&gt;v is forward or cross edge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4">
            <a:extLst>
              <a:ext uri="{FF2B5EF4-FFF2-40B4-BE49-F238E27FC236}">
                <a16:creationId xmlns:a16="http://schemas.microsoft.com/office/drawing/2014/main" id="{4643516E-FF19-4997-AF2F-4FB16ED59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1" y="609600"/>
            <a:ext cx="6348413" cy="530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DFS Pseudo codes: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DFS(G)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</a:t>
            </a:r>
            <a:r>
              <a:rPr lang="en-US" altLang="en-US" sz="2000" b="1"/>
              <a:t>for</a:t>
            </a:r>
            <a:r>
              <a:rPr lang="en-US" altLang="en-US" sz="2000"/>
              <a:t> each u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/>
              <a:t> V (initialization)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	</a:t>
            </a:r>
            <a:r>
              <a:rPr lang="pl-PL" altLang="en-US" sz="2000" b="1"/>
              <a:t>do</a:t>
            </a:r>
            <a:r>
              <a:rPr lang="pl-PL" altLang="en-US" sz="2000"/>
              <a:t> color[u] </a:t>
            </a:r>
            <a:r>
              <a:rPr lang="en-US" altLang="en-US" sz="2000">
                <a:sym typeface="Symbol" panose="05050102010706020507" pitchFamily="18" charset="2"/>
              </a:rPr>
              <a:t></a:t>
            </a:r>
            <a:r>
              <a:rPr lang="pl-PL" altLang="en-US" sz="2000"/>
              <a:t> white, </a:t>
            </a:r>
            <a:r>
              <a:rPr lang="en-US" altLang="en-US" sz="2000">
                <a:latin typeface="Symbol" panose="05050102010706020507" pitchFamily="18" charset="2"/>
              </a:rPr>
              <a:t>p</a:t>
            </a:r>
            <a:r>
              <a:rPr lang="pl-PL" altLang="en-US" sz="2000"/>
              <a:t>[u] </a:t>
            </a:r>
            <a:r>
              <a:rPr lang="en-US" altLang="en-US" sz="2000">
                <a:sym typeface="Symbol" panose="05050102010706020507" pitchFamily="18" charset="2"/>
              </a:rPr>
              <a:t></a:t>
            </a:r>
            <a:r>
              <a:rPr lang="pl-PL" altLang="en-US" sz="2000"/>
              <a:t> NIL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en-US" sz="2000"/>
              <a:t>	</a:t>
            </a:r>
            <a:r>
              <a:rPr lang="en-US" altLang="en-US" sz="2000"/>
              <a:t>time </a:t>
            </a:r>
            <a:r>
              <a:rPr lang="en-US" altLang="en-US" sz="2000">
                <a:sym typeface="Symbol" panose="05050102010706020507" pitchFamily="18" charset="2"/>
              </a:rPr>
              <a:t></a:t>
            </a:r>
            <a:r>
              <a:rPr lang="en-US" altLang="en-US" sz="2000"/>
              <a:t>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</a:t>
            </a:r>
            <a:r>
              <a:rPr lang="en-US" altLang="en-US" sz="2000" b="1"/>
              <a:t>for</a:t>
            </a:r>
            <a:r>
              <a:rPr lang="en-US" altLang="en-US" sz="2000"/>
              <a:t> each u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/>
              <a:t> V (choose a new source)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	</a:t>
            </a:r>
            <a:r>
              <a:rPr lang="en-US" altLang="en-US" sz="2000" b="1"/>
              <a:t>do if</a:t>
            </a:r>
            <a:r>
              <a:rPr lang="en-US" altLang="en-US" sz="2000"/>
              <a:t> color[u] = white then DFS-Visit(u)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DFG-Visit(u) (DFS from source u)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color[u] </a:t>
            </a:r>
            <a:r>
              <a:rPr lang="en-US" altLang="en-US" sz="2000">
                <a:sym typeface="Symbol" panose="05050102010706020507" pitchFamily="18" charset="2"/>
              </a:rPr>
              <a:t></a:t>
            </a:r>
            <a:r>
              <a:rPr lang="en-US" altLang="en-US" sz="2000"/>
              <a:t> gray, time </a:t>
            </a:r>
            <a:r>
              <a:rPr lang="en-US" altLang="en-US" sz="2000">
                <a:sym typeface="Symbol" panose="05050102010706020507" pitchFamily="18" charset="2"/>
              </a:rPr>
              <a:t></a:t>
            </a:r>
            <a:r>
              <a:rPr lang="en-US" altLang="en-US" sz="2000"/>
              <a:t> time +1, d[u] </a:t>
            </a:r>
            <a:r>
              <a:rPr lang="en-US" altLang="en-US" sz="2000">
                <a:sym typeface="Symbol" panose="05050102010706020507" pitchFamily="18" charset="2"/>
              </a:rPr>
              <a:t></a:t>
            </a:r>
            <a:r>
              <a:rPr lang="en-US" altLang="en-US" sz="2000"/>
              <a:t> time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	(vertex u discovered)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</a:t>
            </a:r>
            <a:r>
              <a:rPr lang="en-US" altLang="en-US" sz="2000" b="1"/>
              <a:t>for</a:t>
            </a:r>
            <a:r>
              <a:rPr lang="en-US" altLang="en-US" sz="2000"/>
              <a:t> each v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/>
              <a:t> adj[u]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	</a:t>
            </a:r>
            <a:r>
              <a:rPr lang="en-US" altLang="en-US" sz="2000" b="1"/>
              <a:t>do if</a:t>
            </a:r>
            <a:r>
              <a:rPr lang="en-US" altLang="en-US" sz="2000"/>
              <a:t> color[v] = white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		</a:t>
            </a:r>
            <a:r>
              <a:rPr lang="en-US" altLang="en-US" sz="2000" b="1"/>
              <a:t>then</a:t>
            </a:r>
            <a:r>
              <a:rPr lang="en-US" altLang="en-US" sz="2000"/>
              <a:t> </a:t>
            </a:r>
            <a:r>
              <a:rPr lang="en-US" altLang="en-US" sz="2000">
                <a:latin typeface="Symbol" panose="05050102010706020507" pitchFamily="18" charset="2"/>
              </a:rPr>
              <a:t>p</a:t>
            </a:r>
            <a:r>
              <a:rPr lang="en-US" altLang="en-US" sz="2000"/>
              <a:t>[v] </a:t>
            </a:r>
            <a:r>
              <a:rPr lang="en-US" altLang="en-US" sz="2000">
                <a:sym typeface="Symbol" panose="05050102010706020507" pitchFamily="18" charset="2"/>
              </a:rPr>
              <a:t></a:t>
            </a:r>
            <a:r>
              <a:rPr lang="en-US" altLang="en-US" sz="2000"/>
              <a:t> u, DFG-Visit(v)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color[u] </a:t>
            </a:r>
            <a:r>
              <a:rPr lang="en-US" altLang="en-US" sz="2000">
                <a:sym typeface="Symbol" panose="05050102010706020507" pitchFamily="18" charset="2"/>
              </a:rPr>
              <a:t></a:t>
            </a:r>
            <a:r>
              <a:rPr lang="en-US" altLang="en-US" sz="2000"/>
              <a:t> black, f[u] </a:t>
            </a:r>
            <a:r>
              <a:rPr lang="en-US" altLang="en-US" sz="2000">
                <a:sym typeface="Symbol" panose="05050102010706020507" pitchFamily="18" charset="2"/>
              </a:rPr>
              <a:t></a:t>
            </a:r>
            <a:r>
              <a:rPr lang="en-US" altLang="en-US" sz="2000"/>
              <a:t> time, time </a:t>
            </a:r>
            <a:r>
              <a:rPr lang="en-US" altLang="en-US" sz="2000">
                <a:sym typeface="Symbol" panose="05050102010706020507" pitchFamily="18" charset="2"/>
              </a:rPr>
              <a:t></a:t>
            </a:r>
            <a:r>
              <a:rPr lang="en-US" altLang="en-US" sz="2000"/>
              <a:t> time +1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		(finished with vertex u as source)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">
            <a:extLst>
              <a:ext uri="{FF2B5EF4-FFF2-40B4-BE49-F238E27FC236}">
                <a16:creationId xmlns:a16="http://schemas.microsoft.com/office/drawing/2014/main" id="{9481FCE2-0238-43D8-9A2C-74E5F4CE27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476" y="533400"/>
            <a:ext cx="9026525" cy="622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extBox 4">
            <a:extLst>
              <a:ext uri="{FF2B5EF4-FFF2-40B4-BE49-F238E27FC236}">
                <a16:creationId xmlns:a16="http://schemas.microsoft.com/office/drawing/2014/main" id="{4B399A4E-5F55-4877-BE78-B07E9EE79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76200"/>
            <a:ext cx="24082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DFS: Fig 22.4 p605</a:t>
            </a:r>
            <a:endParaRPr lang="en-US" altLang="en-US" sz="160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ED8F0DF-019E-43E4-A432-5D7269ABFD94}"/>
              </a:ext>
            </a:extLst>
          </p:cNvPr>
          <p:cNvSpPr/>
          <p:nvPr/>
        </p:nvSpPr>
        <p:spPr>
          <a:xfrm rot="16200000">
            <a:off x="1462882" y="2164557"/>
            <a:ext cx="1447800" cy="123348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6327B87-BF2D-4AE0-A903-D0B01A7E8C78}"/>
              </a:ext>
            </a:extLst>
          </p:cNvPr>
          <p:cNvSpPr/>
          <p:nvPr/>
        </p:nvSpPr>
        <p:spPr>
          <a:xfrm rot="16200000">
            <a:off x="1462882" y="3840957"/>
            <a:ext cx="1447800" cy="123348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195ADAF0-0BB9-621A-9487-72E26A4B0105}"/>
              </a:ext>
            </a:extLst>
          </p:cNvPr>
          <p:cNvSpPr/>
          <p:nvPr/>
        </p:nvSpPr>
        <p:spPr>
          <a:xfrm rot="16200000">
            <a:off x="9268623" y="3782217"/>
            <a:ext cx="1447800" cy="135096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2">
            <a:extLst>
              <a:ext uri="{FF2B5EF4-FFF2-40B4-BE49-F238E27FC236}">
                <a16:creationId xmlns:a16="http://schemas.microsoft.com/office/drawing/2014/main" id="{65677A00-7FE2-4A55-825B-754102F83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19401"/>
            <a:ext cx="73612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DFS by hand: unnecessary to perform all steps of pseudo-code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Suggested “Miller” rules on the next slide.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">
            <a:extLst>
              <a:ext uri="{FF2B5EF4-FFF2-40B4-BE49-F238E27FC236}">
                <a16:creationId xmlns:a16="http://schemas.microsoft.com/office/drawing/2014/main" id="{C7172F99-ADAF-43B5-B264-33F0B10961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764" y="390525"/>
            <a:ext cx="9026525" cy="622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Box 4">
            <a:extLst>
              <a:ext uri="{FF2B5EF4-FFF2-40B4-BE49-F238E27FC236}">
                <a16:creationId xmlns:a16="http://schemas.microsoft.com/office/drawing/2014/main" id="{7683E337-1FF1-47F6-A868-EBD0C7F6F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76200"/>
            <a:ext cx="24082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DFS: Fig 22.4 p605</a:t>
            </a:r>
            <a:endParaRPr lang="en-US" altLang="en-US" sz="160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2240F22-4FC5-4DFE-8365-0A68EA0D57A4}"/>
              </a:ext>
            </a:extLst>
          </p:cNvPr>
          <p:cNvSpPr/>
          <p:nvPr/>
        </p:nvSpPr>
        <p:spPr>
          <a:xfrm>
            <a:off x="1762126" y="3719514"/>
            <a:ext cx="9026525" cy="31384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701" name="TextBox 2">
            <a:extLst>
              <a:ext uri="{FF2B5EF4-FFF2-40B4-BE49-F238E27FC236}">
                <a16:creationId xmlns:a16="http://schemas.microsoft.com/office/drawing/2014/main" id="{88E8ABF0-2BA1-4A6B-BE6F-38B0F9B85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1489" y="3444875"/>
            <a:ext cx="8797925" cy="323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DFS by hand: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Enter d(v) in vertex when discovered. Mark the edge from parent with T.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If more than one vertex can be discovered from the current vertex, resolve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ambiguity by alphabetical order.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If no vertices can be discovered from the current vertex add f(v) and begin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backtracking. Abandon backtrack if discovery of new vertex is possible.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If more than one new source is available, resolve ambiguity by alphabetical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order.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When all tree edges are marked, label remaining edges as back, forward or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cross.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C1FF2A01-7D34-4682-A175-4F62717B5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33401"/>
            <a:ext cx="4343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Predecessor subgraph G</a:t>
            </a:r>
            <a:r>
              <a:rPr lang="en-US" altLang="en-US" sz="2000">
                <a:latin typeface="Symbol" panose="05050102010706020507" pitchFamily="18" charset="2"/>
              </a:rPr>
              <a:t>p</a:t>
            </a:r>
            <a:r>
              <a:rPr lang="en-US" altLang="en-US" sz="2000"/>
              <a:t> = (V,E</a:t>
            </a:r>
            <a:r>
              <a:rPr lang="en-US" altLang="en-US" sz="2000">
                <a:latin typeface="Symbol" panose="05050102010706020507" pitchFamily="18" charset="2"/>
              </a:rPr>
              <a:t>p</a:t>
            </a:r>
            <a:r>
              <a:rPr lang="en-US" altLang="en-US" sz="2000"/>
              <a:t>);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E</a:t>
            </a:r>
            <a:r>
              <a:rPr lang="en-US" altLang="en-US" sz="2000">
                <a:latin typeface="Symbol" panose="05050102010706020507" pitchFamily="18" charset="2"/>
              </a:rPr>
              <a:t>p</a:t>
            </a:r>
            <a:r>
              <a:rPr lang="en-US" altLang="en-US" sz="2000"/>
              <a:t> = {(</a:t>
            </a:r>
            <a:r>
              <a:rPr lang="en-US" altLang="en-US" sz="2000">
                <a:latin typeface="Symbol" panose="05050102010706020507" pitchFamily="18" charset="2"/>
              </a:rPr>
              <a:t>p</a:t>
            </a:r>
            <a:r>
              <a:rPr lang="en-US" altLang="en-US" sz="2000"/>
              <a:t>[v],v) ; v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/>
              <a:t> V and </a:t>
            </a:r>
            <a:r>
              <a:rPr lang="en-US" altLang="en-US" sz="2000">
                <a:latin typeface="Symbol" panose="05050102010706020507" pitchFamily="18" charset="2"/>
              </a:rPr>
              <a:t>p</a:t>
            </a:r>
            <a:r>
              <a:rPr lang="en-US" altLang="en-US" sz="2000"/>
              <a:t>[v] </a:t>
            </a:r>
            <a:r>
              <a:rPr lang="en-US" altLang="en-US" sz="2000">
                <a:sym typeface="Symbol" panose="05050102010706020507" pitchFamily="18" charset="2"/>
              </a:rPr>
              <a:t></a:t>
            </a:r>
            <a:r>
              <a:rPr lang="en-US" altLang="en-US" sz="2000"/>
              <a:t> NIL}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G</a:t>
            </a:r>
            <a:r>
              <a:rPr lang="en-US" altLang="en-US" sz="2000">
                <a:latin typeface="Symbol" panose="05050102010706020507" pitchFamily="18" charset="2"/>
              </a:rPr>
              <a:t>p</a:t>
            </a:r>
            <a:r>
              <a:rPr lang="en-US" altLang="en-US" sz="2000"/>
              <a:t> contains all the vertices of G;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hence, may be multiple trees </a:t>
            </a:r>
          </a:p>
        </p:txBody>
      </p:sp>
      <p:pic>
        <p:nvPicPr>
          <p:cNvPr id="30723" name="Picture 3">
            <a:extLst>
              <a:ext uri="{FF2B5EF4-FFF2-40B4-BE49-F238E27FC236}">
                <a16:creationId xmlns:a16="http://schemas.microsoft.com/office/drawing/2014/main" id="{CACE429C-C23F-4E2E-AA1D-220B4405BE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0114" y="152400"/>
            <a:ext cx="4421187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4" name="Picture 5">
            <a:extLst>
              <a:ext uri="{FF2B5EF4-FFF2-40B4-BE49-F238E27FC236}">
                <a16:creationId xmlns:a16="http://schemas.microsoft.com/office/drawing/2014/main" id="{4ECC154C-A089-4D48-BAB9-44B86FC4FD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1" y="2133601"/>
            <a:ext cx="4938713" cy="281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6">
            <a:extLst>
              <a:ext uri="{FF2B5EF4-FFF2-40B4-BE49-F238E27FC236}">
                <a16:creationId xmlns:a16="http://schemas.microsoft.com/office/drawing/2014/main" id="{FED51569-2D6D-4271-9C0D-A3F94A8CD6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989" y="1905000"/>
            <a:ext cx="3813175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6" name="TextBox 7">
            <a:extLst>
              <a:ext uri="{FF2B5EF4-FFF2-40B4-BE49-F238E27FC236}">
                <a16:creationId xmlns:a16="http://schemas.microsoft.com/office/drawing/2014/main" id="{33162BFE-2E34-4000-B279-8FC8208B49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7450" y="5078414"/>
            <a:ext cx="39322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Predecessor subgraph showing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“parenthesis” structure</a:t>
            </a:r>
          </a:p>
        </p:txBody>
      </p:sp>
      <p:sp>
        <p:nvSpPr>
          <p:cNvPr id="30728" name="TextBox 3">
            <a:extLst>
              <a:ext uri="{FF2B5EF4-FFF2-40B4-BE49-F238E27FC236}">
                <a16:creationId xmlns:a16="http://schemas.microsoft.com/office/drawing/2014/main" id="{ADDB2573-6953-4C6D-9112-6924A25F0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8114" y="152401"/>
            <a:ext cx="2066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Fig 22.5 p607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6737003-0F16-4898-9244-53F66BC555B3}"/>
              </a:ext>
            </a:extLst>
          </p:cNvPr>
          <p:cNvSpPr/>
          <p:nvPr/>
        </p:nvSpPr>
        <p:spPr>
          <a:xfrm>
            <a:off x="5715000" y="2133600"/>
            <a:ext cx="4876800" cy="411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0730" name="TextBox 3">
            <a:extLst>
              <a:ext uri="{FF2B5EF4-FFF2-40B4-BE49-F238E27FC236}">
                <a16:creationId xmlns:a16="http://schemas.microsoft.com/office/drawing/2014/main" id="{94CF16B3-4FCE-4EAE-B3AE-F13546D96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170175"/>
            <a:ext cx="505779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Where does this DFS violate “Miller” rules?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Do on board with Miller rules.</a:t>
            </a:r>
          </a:p>
        </p:txBody>
      </p:sp>
      <p:sp>
        <p:nvSpPr>
          <p:cNvPr id="30727" name="TextBox 8">
            <a:extLst>
              <a:ext uri="{FF2B5EF4-FFF2-40B4-BE49-F238E27FC236}">
                <a16:creationId xmlns:a16="http://schemas.microsoft.com/office/drawing/2014/main" id="{5BB789D6-9D93-4731-8050-4A070EFF1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699" y="4196080"/>
            <a:ext cx="65199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Predecessor subgraph with addition of non-tree edges.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May be useful in labeling non-tree edges. After adding non-tree edges, we have the original graph in a different topology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1643</TotalTime>
  <Words>1684</Words>
  <Application>Microsoft Office PowerPoint</Application>
  <PresentationFormat>Widescreen</PresentationFormat>
  <Paragraphs>265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Symbol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112</cp:revision>
  <cp:lastPrinted>2024-03-29T16:56:25Z</cp:lastPrinted>
  <dcterms:created xsi:type="dcterms:W3CDTF">2016-01-08T22:49:21Z</dcterms:created>
  <dcterms:modified xsi:type="dcterms:W3CDTF">2025-01-06T05:51:58Z</dcterms:modified>
</cp:coreProperties>
</file>