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336" r:id="rId4"/>
    <p:sldId id="258" r:id="rId5"/>
    <p:sldId id="259" r:id="rId6"/>
    <p:sldId id="260" r:id="rId7"/>
    <p:sldId id="264" r:id="rId8"/>
    <p:sldId id="261" r:id="rId9"/>
    <p:sldId id="262" r:id="rId10"/>
    <p:sldId id="263" r:id="rId11"/>
    <p:sldId id="338" r:id="rId12"/>
    <p:sldId id="266" r:id="rId13"/>
    <p:sldId id="293" r:id="rId14"/>
    <p:sldId id="309" r:id="rId15"/>
    <p:sldId id="330" r:id="rId16"/>
    <p:sldId id="333" r:id="rId17"/>
    <p:sldId id="334" r:id="rId18"/>
    <p:sldId id="265" r:id="rId19"/>
    <p:sldId id="267" r:id="rId20"/>
    <p:sldId id="304" r:id="rId21"/>
  </p:sldIdLst>
  <p:sldSz cx="12192000" cy="6858000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2" d="100"/>
          <a:sy n="62" d="100"/>
        </p:scale>
        <p:origin x="78" y="8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730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987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803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6527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875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5978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7410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0868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1407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9495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517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0997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124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715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069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1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48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439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958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49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881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68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97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40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>
            <a:extLst>
              <a:ext uri="{FF2B5EF4-FFF2-40B4-BE49-F238E27FC236}">
                <a16:creationId xmlns:a16="http://schemas.microsoft.com/office/drawing/2014/main" id="{6685134F-E45D-4E09-9956-9DBEF9D08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6925" y="344488"/>
            <a:ext cx="58626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Chapter 22: Elementary Graph Algorithms</a:t>
            </a:r>
          </a:p>
        </p:txBody>
      </p:sp>
      <p:sp>
        <p:nvSpPr>
          <p:cNvPr id="4099" name="Text Box 5">
            <a:extLst>
              <a:ext uri="{FF2B5EF4-FFF2-40B4-BE49-F238E27FC236}">
                <a16:creationId xmlns:a16="http://schemas.microsoft.com/office/drawing/2014/main" id="{BCEE97FB-40CE-4D11-8B20-3058FA2A92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8325" y="1306514"/>
            <a:ext cx="6510338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Overview: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Definition of a graph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Representation of graphs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	adjacency list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	matrix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Elementary search algorithms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	breadth-first search (BFS)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	depth-first search(DFS)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		topological sort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		strongly connected components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>
            <a:extLst>
              <a:ext uri="{FF2B5EF4-FFF2-40B4-BE49-F238E27FC236}">
                <a16:creationId xmlns:a16="http://schemas.microsoft.com/office/drawing/2014/main" id="{2509A145-C821-46CC-9EBE-0C086BE791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1" y="157256"/>
            <a:ext cx="60737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Example of BFS (p596) using pseudo-code</a:t>
            </a:r>
          </a:p>
        </p:txBody>
      </p:sp>
      <p:pic>
        <p:nvPicPr>
          <p:cNvPr id="12291" name="Picture 1">
            <a:extLst>
              <a:ext uri="{FF2B5EF4-FFF2-40B4-BE49-F238E27FC236}">
                <a16:creationId xmlns:a16="http://schemas.microsoft.com/office/drawing/2014/main" id="{C56D63B2-54B9-4BED-976E-7961EBF1E4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6931" y="859537"/>
            <a:ext cx="6713537" cy="561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6717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>
            <a:extLst>
              <a:ext uri="{FF2B5EF4-FFF2-40B4-BE49-F238E27FC236}">
                <a16:creationId xmlns:a16="http://schemas.microsoft.com/office/drawing/2014/main" id="{2509A145-C821-46CC-9EBE-0C086BE791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529" y="167641"/>
            <a:ext cx="60737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Example of BFS (p596) using pseudo-code</a:t>
            </a:r>
          </a:p>
        </p:txBody>
      </p:sp>
      <p:pic>
        <p:nvPicPr>
          <p:cNvPr id="12291" name="Picture 1">
            <a:extLst>
              <a:ext uri="{FF2B5EF4-FFF2-40B4-BE49-F238E27FC236}">
                <a16:creationId xmlns:a16="http://schemas.microsoft.com/office/drawing/2014/main" id="{C56D63B2-54B9-4BED-976E-7961EBF1E4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435" y="871729"/>
            <a:ext cx="6713537" cy="561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4">
            <a:extLst>
              <a:ext uri="{FF2B5EF4-FFF2-40B4-BE49-F238E27FC236}">
                <a16:creationId xmlns:a16="http://schemas.microsoft.com/office/drawing/2014/main" id="{82EFAC1B-25CE-DBE1-6EB8-CAAADAEB35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7225" y="5526025"/>
            <a:ext cx="479450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How would this result be different if x was dequeued before t?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6">
            <a:extLst>
              <a:ext uri="{FF2B5EF4-FFF2-40B4-BE49-F238E27FC236}">
                <a16:creationId xmlns:a16="http://schemas.microsoft.com/office/drawing/2014/main" id="{6AF8B2B0-7C36-48CE-BD18-ED2B323C1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352550"/>
            <a:ext cx="4572000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Predecessor of v:</a:t>
            </a:r>
            <a:r>
              <a:rPr lang="en-US" altLang="en-US" sz="20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Symbol" panose="05050102010706020507" pitchFamily="18" charset="2"/>
              </a:rPr>
              <a:t>p</a:t>
            </a:r>
            <a:r>
              <a:rPr lang="en-US" altLang="en-US" sz="2000"/>
              <a:t>(v) is the vertex in whose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adjacency list v was discovered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 </a:t>
            </a:r>
            <a:endParaRPr lang="en-US" altLang="en-US" sz="20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Predecessor sub-graph</a:t>
            </a:r>
            <a:r>
              <a:rPr lang="en-US" altLang="en-US" sz="2000" b="1"/>
              <a:t> </a:t>
            </a:r>
            <a:r>
              <a:rPr lang="en-US" altLang="en-US" sz="2000"/>
              <a:t>G</a:t>
            </a:r>
            <a:r>
              <a:rPr lang="en-US" altLang="en-US" sz="2000">
                <a:latin typeface="Symbol" panose="05050102010706020507" pitchFamily="18" charset="2"/>
              </a:rPr>
              <a:t>p</a:t>
            </a:r>
            <a:r>
              <a:rPr lang="en-US" altLang="en-US" sz="2000"/>
              <a:t>(V</a:t>
            </a:r>
            <a:r>
              <a:rPr lang="en-US" altLang="en-US" sz="2000">
                <a:latin typeface="Symbol" panose="05050102010706020507" pitchFamily="18" charset="2"/>
              </a:rPr>
              <a:t>p</a:t>
            </a:r>
            <a:r>
              <a:rPr lang="en-US" altLang="en-US" sz="2000"/>
              <a:t>,E</a:t>
            </a:r>
            <a:r>
              <a:rPr lang="en-US" altLang="en-US" sz="2000">
                <a:latin typeface="Symbol" panose="05050102010706020507" pitchFamily="18" charset="2"/>
              </a:rPr>
              <a:t>p</a:t>
            </a:r>
            <a:r>
              <a:rPr lang="en-US" altLang="en-US" sz="2000"/>
              <a:t>)</a:t>
            </a:r>
            <a:endParaRPr lang="en-US" altLang="en-US" sz="20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V</a:t>
            </a:r>
            <a:r>
              <a:rPr lang="en-US" altLang="en-US" sz="2000">
                <a:latin typeface="Symbol" panose="05050102010706020507" pitchFamily="18" charset="2"/>
              </a:rPr>
              <a:t>p</a:t>
            </a:r>
            <a:r>
              <a:rPr lang="en-US" altLang="en-US" sz="2000"/>
              <a:t> = {v </a:t>
            </a:r>
            <a:r>
              <a:rPr lang="en-US" altLang="en-US" sz="2000">
                <a:sym typeface="Symbol" panose="05050102010706020507" pitchFamily="18" charset="2"/>
              </a:rPr>
              <a:t></a:t>
            </a:r>
            <a:r>
              <a:rPr lang="en-US" altLang="en-US" sz="2000"/>
              <a:t> V : </a:t>
            </a:r>
            <a:r>
              <a:rPr lang="en-US" altLang="en-US" sz="2000">
                <a:latin typeface="Symbol" panose="05050102010706020507" pitchFamily="18" charset="2"/>
              </a:rPr>
              <a:t>p</a:t>
            </a:r>
            <a:r>
              <a:rPr lang="en-US" altLang="en-US" sz="2000"/>
              <a:t>[v] </a:t>
            </a:r>
            <a:r>
              <a:rPr lang="en-US" altLang="en-US" sz="2000">
                <a:sym typeface="Symbol" panose="05050102010706020507" pitchFamily="18" charset="2"/>
              </a:rPr>
              <a:t></a:t>
            </a:r>
            <a:r>
              <a:rPr lang="en-US" altLang="en-US" sz="2000"/>
              <a:t> NIL} </a:t>
            </a:r>
            <a:r>
              <a:rPr lang="en-US" altLang="en-US" sz="2000">
                <a:sym typeface="Symbol" panose="05050102010706020507" pitchFamily="18" charset="2"/>
              </a:rPr>
              <a:t></a:t>
            </a:r>
            <a:r>
              <a:rPr lang="en-US" altLang="en-US" sz="2000"/>
              <a:t> {s}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E</a:t>
            </a:r>
            <a:r>
              <a:rPr lang="en-US" altLang="en-US" sz="2000">
                <a:latin typeface="Symbol" panose="05050102010706020507" pitchFamily="18" charset="2"/>
              </a:rPr>
              <a:t>p</a:t>
            </a:r>
            <a:r>
              <a:rPr lang="en-US" altLang="en-US" sz="2000"/>
              <a:t> = {(</a:t>
            </a:r>
            <a:r>
              <a:rPr lang="en-US" altLang="en-US" sz="2000">
                <a:latin typeface="Symbol" panose="05050102010706020507" pitchFamily="18" charset="2"/>
              </a:rPr>
              <a:t>p</a:t>
            </a:r>
            <a:r>
              <a:rPr lang="en-US" altLang="en-US" sz="2000"/>
              <a:t>[v],v) : v </a:t>
            </a:r>
            <a:r>
              <a:rPr lang="en-US" altLang="en-US" sz="2000">
                <a:sym typeface="Symbol" panose="05050102010706020507" pitchFamily="18" charset="2"/>
              </a:rPr>
              <a:t></a:t>
            </a:r>
            <a:r>
              <a:rPr lang="en-US" altLang="en-US" sz="2000"/>
              <a:t> V</a:t>
            </a:r>
            <a:r>
              <a:rPr lang="en-US" altLang="en-US" sz="2000">
                <a:latin typeface="Symbol" panose="05050102010706020507" pitchFamily="18" charset="2"/>
              </a:rPr>
              <a:t>p</a:t>
            </a:r>
            <a:r>
              <a:rPr lang="en-US" altLang="en-US" sz="2000"/>
              <a:t> - {s}}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Predecessor sub-graph of BFS is 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single tree </a:t>
            </a:r>
          </a:p>
        </p:txBody>
      </p:sp>
      <p:pic>
        <p:nvPicPr>
          <p:cNvPr id="13315" name="Picture 2">
            <a:extLst>
              <a:ext uri="{FF2B5EF4-FFF2-40B4-BE49-F238E27FC236}">
                <a16:creationId xmlns:a16="http://schemas.microsoft.com/office/drawing/2014/main" id="{FA0DC5E5-CE8D-4D1F-AEDE-0C73FC43CD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1" y="685800"/>
            <a:ext cx="4581525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4">
            <a:extLst>
              <a:ext uri="{FF2B5EF4-FFF2-40B4-BE49-F238E27FC236}">
                <a16:creationId xmlns:a16="http://schemas.microsoft.com/office/drawing/2014/main" id="{F08C5E12-CCB7-091E-CFBA-F7F66DA3B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5341203"/>
            <a:ext cx="479450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How would this tree be different if x was dequeued before t?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2">
            <a:extLst>
              <a:ext uri="{FF2B5EF4-FFF2-40B4-BE49-F238E27FC236}">
                <a16:creationId xmlns:a16="http://schemas.microsoft.com/office/drawing/2014/main" id="{4CC731D0-5C74-4FA9-8100-0EFF705D85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" y="373668"/>
            <a:ext cx="1114348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BFS by hand: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Unnecessary to perform all steps of pseudo-code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F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ind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 all vertices at distance k from s before searching for any vertices at distance k+1.</a:t>
            </a:r>
            <a:endParaRPr lang="en-US" altLang="en-US" sz="20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Resolve ambiguities about which adjacency list to search next by alphabetic order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Mark the edges used in a search with a T for tree edge. Keep a record of parentage.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Simple example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EC91748E-DC00-4E1F-8CF6-4D36F70BD08A}"/>
              </a:ext>
            </a:extLst>
          </p:cNvPr>
          <p:cNvSpPr/>
          <p:nvPr/>
        </p:nvSpPr>
        <p:spPr>
          <a:xfrm>
            <a:off x="4194175" y="3136900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7AD104A-AE25-41C4-A681-75FE49604A4F}"/>
              </a:ext>
            </a:extLst>
          </p:cNvPr>
          <p:cNvSpPr/>
          <p:nvPr/>
        </p:nvSpPr>
        <p:spPr>
          <a:xfrm>
            <a:off x="6477000" y="3138488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930CE28-9711-4E45-A87A-0F62AD79526B}"/>
              </a:ext>
            </a:extLst>
          </p:cNvPr>
          <p:cNvSpPr/>
          <p:nvPr/>
        </p:nvSpPr>
        <p:spPr>
          <a:xfrm>
            <a:off x="4284663" y="5049838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BEC0A6C-7758-49BF-9105-AE2053C6BBEE}"/>
              </a:ext>
            </a:extLst>
          </p:cNvPr>
          <p:cNvSpPr/>
          <p:nvPr/>
        </p:nvSpPr>
        <p:spPr>
          <a:xfrm>
            <a:off x="6557963" y="5049838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1625573-F58F-4BCB-9087-BB8A2F480077}"/>
              </a:ext>
            </a:extLst>
          </p:cNvPr>
          <p:cNvCxnSpPr>
            <a:stCxn id="2" idx="6"/>
            <a:endCxn id="3" idx="2"/>
          </p:cNvCxnSpPr>
          <p:nvPr/>
        </p:nvCxnSpPr>
        <p:spPr>
          <a:xfrm>
            <a:off x="5108576" y="3594100"/>
            <a:ext cx="1368425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678DFBC-9853-47D5-902A-4968F690EB6E}"/>
              </a:ext>
            </a:extLst>
          </p:cNvPr>
          <p:cNvCxnSpPr/>
          <p:nvPr/>
        </p:nvCxnSpPr>
        <p:spPr>
          <a:xfrm flipV="1">
            <a:off x="7015163" y="4089400"/>
            <a:ext cx="0" cy="92233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6F97B17-FD0C-4103-BAD1-48D6AEF53EDA}"/>
              </a:ext>
            </a:extLst>
          </p:cNvPr>
          <p:cNvCxnSpPr>
            <a:endCxn id="4" idx="0"/>
          </p:cNvCxnSpPr>
          <p:nvPr/>
        </p:nvCxnSpPr>
        <p:spPr>
          <a:xfrm>
            <a:off x="4708525" y="4067176"/>
            <a:ext cx="33338" cy="98266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C8E900D-2580-48CE-A89C-4FCCC2BFDE66}"/>
              </a:ext>
            </a:extLst>
          </p:cNvPr>
          <p:cNvCxnSpPr/>
          <p:nvPr/>
        </p:nvCxnSpPr>
        <p:spPr>
          <a:xfrm>
            <a:off x="5199064" y="5507039"/>
            <a:ext cx="1366837" cy="317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7" name="TextBox 14">
            <a:extLst>
              <a:ext uri="{FF2B5EF4-FFF2-40B4-BE49-F238E27FC236}">
                <a16:creationId xmlns:a16="http://schemas.microsoft.com/office/drawing/2014/main" id="{E82A8F10-50DC-4BF6-8C90-C1ABB18B28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5301" y="2732088"/>
            <a:ext cx="269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t</a:t>
            </a:r>
          </a:p>
        </p:txBody>
      </p:sp>
      <p:sp>
        <p:nvSpPr>
          <p:cNvPr id="14348" name="TextBox 16">
            <a:extLst>
              <a:ext uri="{FF2B5EF4-FFF2-40B4-BE49-F238E27FC236}">
                <a16:creationId xmlns:a16="http://schemas.microsoft.com/office/drawing/2014/main" id="{1FDA6D17-51DA-4C00-9DB5-2517EA6750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0250" y="2736851"/>
            <a:ext cx="338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s</a:t>
            </a:r>
          </a:p>
        </p:txBody>
      </p:sp>
      <p:sp>
        <p:nvSpPr>
          <p:cNvPr id="14349" name="TextBox 17">
            <a:extLst>
              <a:ext uri="{FF2B5EF4-FFF2-40B4-BE49-F238E27FC236}">
                <a16:creationId xmlns:a16="http://schemas.microsoft.com/office/drawing/2014/main" id="{0A03DDE0-71E3-4207-BF5B-7697DEBDC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5300" y="5964238"/>
            <a:ext cx="355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u</a:t>
            </a:r>
          </a:p>
        </p:txBody>
      </p:sp>
      <p:sp>
        <p:nvSpPr>
          <p:cNvPr id="14350" name="TextBox 18">
            <a:extLst>
              <a:ext uri="{FF2B5EF4-FFF2-40B4-BE49-F238E27FC236}">
                <a16:creationId xmlns:a16="http://schemas.microsoft.com/office/drawing/2014/main" id="{3ABA21E1-6A92-4382-8FB3-87E3559CB8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964238"/>
            <a:ext cx="3381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v</a:t>
            </a:r>
          </a:p>
        </p:txBody>
      </p:sp>
      <p:sp>
        <p:nvSpPr>
          <p:cNvPr id="14351" name="TextBox 19">
            <a:extLst>
              <a:ext uri="{FF2B5EF4-FFF2-40B4-BE49-F238E27FC236}">
                <a16:creationId xmlns:a16="http://schemas.microsoft.com/office/drawing/2014/main" id="{640FCCB0-598C-4BDB-9781-6F953ACF38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3575" y="3375026"/>
            <a:ext cx="3571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0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98F9056B-57F3-45F7-9582-E81C0FD5D648}"/>
              </a:ext>
            </a:extLst>
          </p:cNvPr>
          <p:cNvSpPr/>
          <p:nvPr/>
        </p:nvSpPr>
        <p:spPr>
          <a:xfrm>
            <a:off x="4194175" y="3136900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130ED95-74FE-40E9-8FE0-0E622EA09733}"/>
              </a:ext>
            </a:extLst>
          </p:cNvPr>
          <p:cNvSpPr/>
          <p:nvPr/>
        </p:nvSpPr>
        <p:spPr>
          <a:xfrm>
            <a:off x="6477000" y="3138488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F381DBB-5573-4300-A102-28CB70DEE199}"/>
              </a:ext>
            </a:extLst>
          </p:cNvPr>
          <p:cNvSpPr/>
          <p:nvPr/>
        </p:nvSpPr>
        <p:spPr>
          <a:xfrm>
            <a:off x="4284663" y="5049838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A2A92B9-5191-4A3E-80C8-8C74E0D7FCE6}"/>
              </a:ext>
            </a:extLst>
          </p:cNvPr>
          <p:cNvSpPr/>
          <p:nvPr/>
        </p:nvSpPr>
        <p:spPr>
          <a:xfrm>
            <a:off x="6557963" y="5049838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83E1513-57C7-470A-B4E6-5628A968F3A2}"/>
              </a:ext>
            </a:extLst>
          </p:cNvPr>
          <p:cNvCxnSpPr>
            <a:stCxn id="2" idx="6"/>
            <a:endCxn id="3" idx="2"/>
          </p:cNvCxnSpPr>
          <p:nvPr/>
        </p:nvCxnSpPr>
        <p:spPr>
          <a:xfrm>
            <a:off x="5108576" y="3594100"/>
            <a:ext cx="1368425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E88FDFA-0470-40FD-BA42-2D09A5A69961}"/>
              </a:ext>
            </a:extLst>
          </p:cNvPr>
          <p:cNvCxnSpPr/>
          <p:nvPr/>
        </p:nvCxnSpPr>
        <p:spPr>
          <a:xfrm flipV="1">
            <a:off x="7015163" y="4089400"/>
            <a:ext cx="0" cy="92233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648C9A9-1A76-4547-908D-A57EABAE7C36}"/>
              </a:ext>
            </a:extLst>
          </p:cNvPr>
          <p:cNvCxnSpPr>
            <a:endCxn id="4" idx="0"/>
          </p:cNvCxnSpPr>
          <p:nvPr/>
        </p:nvCxnSpPr>
        <p:spPr>
          <a:xfrm>
            <a:off x="4708525" y="4067176"/>
            <a:ext cx="33338" cy="98266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F552CCA-1940-43E4-B2EC-072FDDF1D48C}"/>
              </a:ext>
            </a:extLst>
          </p:cNvPr>
          <p:cNvCxnSpPr/>
          <p:nvPr/>
        </p:nvCxnSpPr>
        <p:spPr>
          <a:xfrm>
            <a:off x="5199064" y="5507039"/>
            <a:ext cx="1366837" cy="317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71" name="TextBox 14">
            <a:extLst>
              <a:ext uri="{FF2B5EF4-FFF2-40B4-BE49-F238E27FC236}">
                <a16:creationId xmlns:a16="http://schemas.microsoft.com/office/drawing/2014/main" id="{DD90648A-046E-4D49-B540-F3EFABA305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5301" y="2732088"/>
            <a:ext cx="269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t</a:t>
            </a:r>
          </a:p>
        </p:txBody>
      </p:sp>
      <p:sp>
        <p:nvSpPr>
          <p:cNvPr id="15372" name="TextBox 16">
            <a:extLst>
              <a:ext uri="{FF2B5EF4-FFF2-40B4-BE49-F238E27FC236}">
                <a16:creationId xmlns:a16="http://schemas.microsoft.com/office/drawing/2014/main" id="{B024A1B1-246F-41D8-AC46-4EF1238D0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0250" y="2736851"/>
            <a:ext cx="338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s</a:t>
            </a:r>
          </a:p>
        </p:txBody>
      </p:sp>
      <p:sp>
        <p:nvSpPr>
          <p:cNvPr id="15373" name="TextBox 17">
            <a:extLst>
              <a:ext uri="{FF2B5EF4-FFF2-40B4-BE49-F238E27FC236}">
                <a16:creationId xmlns:a16="http://schemas.microsoft.com/office/drawing/2014/main" id="{22A496C8-ED57-43AA-BE18-224218931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5300" y="5964238"/>
            <a:ext cx="355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u</a:t>
            </a:r>
          </a:p>
        </p:txBody>
      </p:sp>
      <p:sp>
        <p:nvSpPr>
          <p:cNvPr id="15374" name="TextBox 18">
            <a:extLst>
              <a:ext uri="{FF2B5EF4-FFF2-40B4-BE49-F238E27FC236}">
                <a16:creationId xmlns:a16="http://schemas.microsoft.com/office/drawing/2014/main" id="{A5AA04B6-F0FF-4D3E-ADF3-E3F3E3AD8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964238"/>
            <a:ext cx="3381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v</a:t>
            </a:r>
          </a:p>
        </p:txBody>
      </p:sp>
      <p:sp>
        <p:nvSpPr>
          <p:cNvPr id="15375" name="TextBox 19">
            <a:extLst>
              <a:ext uri="{FF2B5EF4-FFF2-40B4-BE49-F238E27FC236}">
                <a16:creationId xmlns:a16="http://schemas.microsoft.com/office/drawing/2014/main" id="{7FAEF313-BFAC-439D-8EE1-7393759B37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3575" y="3375026"/>
            <a:ext cx="3571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0</a:t>
            </a:r>
          </a:p>
        </p:txBody>
      </p:sp>
      <p:sp>
        <p:nvSpPr>
          <p:cNvPr id="15376" name="TextBox 15">
            <a:extLst>
              <a:ext uri="{FF2B5EF4-FFF2-40B4-BE49-F238E27FC236}">
                <a16:creationId xmlns:a16="http://schemas.microsoft.com/office/drawing/2014/main" id="{574873E6-3B36-4E5A-B48C-E1125D0E9E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9575" y="3402013"/>
            <a:ext cx="355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1</a:t>
            </a:r>
          </a:p>
        </p:txBody>
      </p:sp>
      <p:sp>
        <p:nvSpPr>
          <p:cNvPr id="15377" name="TextBox 21">
            <a:extLst>
              <a:ext uri="{FF2B5EF4-FFF2-40B4-BE49-F238E27FC236}">
                <a16:creationId xmlns:a16="http://schemas.microsoft.com/office/drawing/2014/main" id="{EA70FD74-05D0-4F99-A99C-2CA0178A4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0414" y="5326063"/>
            <a:ext cx="3571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1</a:t>
            </a:r>
          </a:p>
        </p:txBody>
      </p:sp>
      <p:sp>
        <p:nvSpPr>
          <p:cNvPr id="15378" name="TextBox 22">
            <a:extLst>
              <a:ext uri="{FF2B5EF4-FFF2-40B4-BE49-F238E27FC236}">
                <a16:creationId xmlns:a16="http://schemas.microsoft.com/office/drawing/2014/main" id="{161F2604-71F2-4941-B432-40B5335AE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7838" y="3048001"/>
            <a:ext cx="3730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T</a:t>
            </a:r>
          </a:p>
        </p:txBody>
      </p:sp>
      <p:sp>
        <p:nvSpPr>
          <p:cNvPr id="15379" name="TextBox 23">
            <a:extLst>
              <a:ext uri="{FF2B5EF4-FFF2-40B4-BE49-F238E27FC236}">
                <a16:creationId xmlns:a16="http://schemas.microsoft.com/office/drawing/2014/main" id="{250C60D5-FCFF-4FF9-BE13-BC6E8EF893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9900" y="4316413"/>
            <a:ext cx="3127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T</a:t>
            </a:r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CE84CE38-2787-92C4-9F5E-14A7121D8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5256" y="228114"/>
            <a:ext cx="11143487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BFS by hand: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When a new vertex is discovered enter number one greater than the parent.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000" dirty="0"/>
              <a:t>Resolve ambiguities about which adjacency list to search next by alphabetic order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en-US" altLang="en-US" sz="2000" dirty="0"/>
              <a:t>Example: u can be discovered from either t or v. Choose t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Mark the edges used in a search with a T for tree edge. Keep a record of parentage.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2">
            <a:extLst>
              <a:ext uri="{FF2B5EF4-FFF2-40B4-BE49-F238E27FC236}">
                <a16:creationId xmlns:a16="http://schemas.microsoft.com/office/drawing/2014/main" id="{72159445-083E-47D8-A03C-B06B807F58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1" y="760413"/>
            <a:ext cx="797401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BFS by hand: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With ambiguity resolved by alphabetical order, edge (t,u) becomes 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tree edge rather than (v,u)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BD3A643-2D46-4D2C-B30E-498F00F5A557}"/>
              </a:ext>
            </a:extLst>
          </p:cNvPr>
          <p:cNvSpPr/>
          <p:nvPr/>
        </p:nvSpPr>
        <p:spPr>
          <a:xfrm>
            <a:off x="4194175" y="3136900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219609B-316F-4F90-A2E8-35DB0075D9E9}"/>
              </a:ext>
            </a:extLst>
          </p:cNvPr>
          <p:cNvSpPr/>
          <p:nvPr/>
        </p:nvSpPr>
        <p:spPr>
          <a:xfrm>
            <a:off x="6477000" y="3138488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CD83089-812B-4E40-A0AA-A68ED8B60B61}"/>
              </a:ext>
            </a:extLst>
          </p:cNvPr>
          <p:cNvSpPr/>
          <p:nvPr/>
        </p:nvSpPr>
        <p:spPr>
          <a:xfrm>
            <a:off x="4284663" y="5049838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0646AA5-8629-4154-9AB3-68C371E07F5B}"/>
              </a:ext>
            </a:extLst>
          </p:cNvPr>
          <p:cNvSpPr/>
          <p:nvPr/>
        </p:nvSpPr>
        <p:spPr>
          <a:xfrm>
            <a:off x="6557963" y="5049838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FFAC56-04D6-409C-BD63-19E623F61D18}"/>
              </a:ext>
            </a:extLst>
          </p:cNvPr>
          <p:cNvCxnSpPr>
            <a:stCxn id="2" idx="6"/>
            <a:endCxn id="3" idx="2"/>
          </p:cNvCxnSpPr>
          <p:nvPr/>
        </p:nvCxnSpPr>
        <p:spPr>
          <a:xfrm>
            <a:off x="5108576" y="3594100"/>
            <a:ext cx="1368425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1F5C3B3-8281-4190-8A88-5341F704E0AC}"/>
              </a:ext>
            </a:extLst>
          </p:cNvPr>
          <p:cNvCxnSpPr/>
          <p:nvPr/>
        </p:nvCxnSpPr>
        <p:spPr>
          <a:xfrm flipV="1">
            <a:off x="7015163" y="4089400"/>
            <a:ext cx="0" cy="92233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0BCCC8F-6E6F-425F-AC1E-E9DB4695942C}"/>
              </a:ext>
            </a:extLst>
          </p:cNvPr>
          <p:cNvCxnSpPr>
            <a:endCxn id="4" idx="0"/>
          </p:cNvCxnSpPr>
          <p:nvPr/>
        </p:nvCxnSpPr>
        <p:spPr>
          <a:xfrm>
            <a:off x="4708525" y="4067176"/>
            <a:ext cx="33338" cy="98266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B67B959-48A0-432F-AA1D-8B84B802C2EA}"/>
              </a:ext>
            </a:extLst>
          </p:cNvPr>
          <p:cNvCxnSpPr/>
          <p:nvPr/>
        </p:nvCxnSpPr>
        <p:spPr>
          <a:xfrm>
            <a:off x="5199064" y="5507039"/>
            <a:ext cx="1366837" cy="317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5" name="TextBox 14">
            <a:extLst>
              <a:ext uri="{FF2B5EF4-FFF2-40B4-BE49-F238E27FC236}">
                <a16:creationId xmlns:a16="http://schemas.microsoft.com/office/drawing/2014/main" id="{43191905-0649-4960-A873-B1F9141516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5301" y="2732088"/>
            <a:ext cx="269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t</a:t>
            </a:r>
          </a:p>
        </p:txBody>
      </p:sp>
      <p:sp>
        <p:nvSpPr>
          <p:cNvPr id="16396" name="TextBox 16">
            <a:extLst>
              <a:ext uri="{FF2B5EF4-FFF2-40B4-BE49-F238E27FC236}">
                <a16:creationId xmlns:a16="http://schemas.microsoft.com/office/drawing/2014/main" id="{9EBFB557-E05B-4213-A240-57825015A4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0250" y="2736851"/>
            <a:ext cx="338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s</a:t>
            </a:r>
          </a:p>
        </p:txBody>
      </p:sp>
      <p:sp>
        <p:nvSpPr>
          <p:cNvPr id="16397" name="TextBox 17">
            <a:extLst>
              <a:ext uri="{FF2B5EF4-FFF2-40B4-BE49-F238E27FC236}">
                <a16:creationId xmlns:a16="http://schemas.microsoft.com/office/drawing/2014/main" id="{302E0504-901E-4B3D-90BE-5392DC361D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5300" y="5964238"/>
            <a:ext cx="355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u</a:t>
            </a:r>
          </a:p>
        </p:txBody>
      </p:sp>
      <p:sp>
        <p:nvSpPr>
          <p:cNvPr id="16398" name="TextBox 18">
            <a:extLst>
              <a:ext uri="{FF2B5EF4-FFF2-40B4-BE49-F238E27FC236}">
                <a16:creationId xmlns:a16="http://schemas.microsoft.com/office/drawing/2014/main" id="{1B2915E4-2AC5-4542-809A-CCD3C8999C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964238"/>
            <a:ext cx="3381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v</a:t>
            </a:r>
          </a:p>
        </p:txBody>
      </p:sp>
      <p:sp>
        <p:nvSpPr>
          <p:cNvPr id="16399" name="TextBox 19">
            <a:extLst>
              <a:ext uri="{FF2B5EF4-FFF2-40B4-BE49-F238E27FC236}">
                <a16:creationId xmlns:a16="http://schemas.microsoft.com/office/drawing/2014/main" id="{A7E8EFCA-4175-4A5E-A14E-5FD51E2688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3575" y="3375026"/>
            <a:ext cx="3571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0</a:t>
            </a:r>
          </a:p>
        </p:txBody>
      </p:sp>
      <p:sp>
        <p:nvSpPr>
          <p:cNvPr id="16400" name="TextBox 15">
            <a:extLst>
              <a:ext uri="{FF2B5EF4-FFF2-40B4-BE49-F238E27FC236}">
                <a16:creationId xmlns:a16="http://schemas.microsoft.com/office/drawing/2014/main" id="{79E5D95E-9320-48BA-8C5B-9FBA6C286C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9575" y="3402013"/>
            <a:ext cx="355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1</a:t>
            </a:r>
          </a:p>
        </p:txBody>
      </p:sp>
      <p:sp>
        <p:nvSpPr>
          <p:cNvPr id="16401" name="TextBox 21">
            <a:extLst>
              <a:ext uri="{FF2B5EF4-FFF2-40B4-BE49-F238E27FC236}">
                <a16:creationId xmlns:a16="http://schemas.microsoft.com/office/drawing/2014/main" id="{3ED0746C-0241-43C7-B5DF-7D08317779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0414" y="5326063"/>
            <a:ext cx="3571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1</a:t>
            </a:r>
          </a:p>
        </p:txBody>
      </p:sp>
      <p:sp>
        <p:nvSpPr>
          <p:cNvPr id="16402" name="TextBox 22">
            <a:extLst>
              <a:ext uri="{FF2B5EF4-FFF2-40B4-BE49-F238E27FC236}">
                <a16:creationId xmlns:a16="http://schemas.microsoft.com/office/drawing/2014/main" id="{BAF0BCD9-0C0B-4F3A-AE7A-1110277C7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7838" y="3048001"/>
            <a:ext cx="3730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T</a:t>
            </a:r>
          </a:p>
        </p:txBody>
      </p:sp>
      <p:sp>
        <p:nvSpPr>
          <p:cNvPr id="16403" name="TextBox 23">
            <a:extLst>
              <a:ext uri="{FF2B5EF4-FFF2-40B4-BE49-F238E27FC236}">
                <a16:creationId xmlns:a16="http://schemas.microsoft.com/office/drawing/2014/main" id="{DCA05D59-C229-4D42-A7B8-BFE41492C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9900" y="4316413"/>
            <a:ext cx="3127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T</a:t>
            </a:r>
          </a:p>
        </p:txBody>
      </p:sp>
      <p:sp>
        <p:nvSpPr>
          <p:cNvPr id="16404" name="TextBox 20">
            <a:extLst>
              <a:ext uri="{FF2B5EF4-FFF2-40B4-BE49-F238E27FC236}">
                <a16:creationId xmlns:a16="http://schemas.microsoft.com/office/drawing/2014/main" id="{887CA763-6D01-46A0-961A-B28BAE97D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1963" y="5295901"/>
            <a:ext cx="355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2</a:t>
            </a:r>
          </a:p>
        </p:txBody>
      </p:sp>
      <p:sp>
        <p:nvSpPr>
          <p:cNvPr id="16405" name="TextBox 24">
            <a:extLst>
              <a:ext uri="{FF2B5EF4-FFF2-40B4-BE49-F238E27FC236}">
                <a16:creationId xmlns:a16="http://schemas.microsoft.com/office/drawing/2014/main" id="{0D30A9F9-F57D-4389-9FC7-611B27915C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9301" y="4302126"/>
            <a:ext cx="3730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FD51A56E-19AE-42AE-B87F-15E9B92FDFD0}"/>
              </a:ext>
            </a:extLst>
          </p:cNvPr>
          <p:cNvSpPr/>
          <p:nvPr/>
        </p:nvSpPr>
        <p:spPr>
          <a:xfrm>
            <a:off x="4194175" y="3136900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4872E0E-16B1-4173-A8A7-9B29F52FB877}"/>
              </a:ext>
            </a:extLst>
          </p:cNvPr>
          <p:cNvSpPr/>
          <p:nvPr/>
        </p:nvSpPr>
        <p:spPr>
          <a:xfrm>
            <a:off x="6477000" y="3138488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2FA9B37-EC39-4B4E-9B7A-1E601725BDA3}"/>
              </a:ext>
            </a:extLst>
          </p:cNvPr>
          <p:cNvSpPr/>
          <p:nvPr/>
        </p:nvSpPr>
        <p:spPr>
          <a:xfrm>
            <a:off x="4284663" y="5049838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6667144-3DDE-44D1-94D8-5097EFA18ACD}"/>
              </a:ext>
            </a:extLst>
          </p:cNvPr>
          <p:cNvSpPr/>
          <p:nvPr/>
        </p:nvSpPr>
        <p:spPr>
          <a:xfrm>
            <a:off x="6557963" y="5049838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0651700-FBD9-45CB-95AA-FBA6D483E0FC}"/>
              </a:ext>
            </a:extLst>
          </p:cNvPr>
          <p:cNvCxnSpPr>
            <a:stCxn id="2" idx="6"/>
            <a:endCxn id="3" idx="2"/>
          </p:cNvCxnSpPr>
          <p:nvPr/>
        </p:nvCxnSpPr>
        <p:spPr>
          <a:xfrm>
            <a:off x="5108576" y="3594100"/>
            <a:ext cx="1368425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61A4BAF-D4CD-40A7-8D3A-988B01E0BF82}"/>
              </a:ext>
            </a:extLst>
          </p:cNvPr>
          <p:cNvCxnSpPr/>
          <p:nvPr/>
        </p:nvCxnSpPr>
        <p:spPr>
          <a:xfrm flipV="1">
            <a:off x="7015163" y="4089400"/>
            <a:ext cx="0" cy="92233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B67908D-3810-4FAD-AAF5-BECDE0B59EFF}"/>
              </a:ext>
            </a:extLst>
          </p:cNvPr>
          <p:cNvCxnSpPr>
            <a:endCxn id="4" idx="0"/>
          </p:cNvCxnSpPr>
          <p:nvPr/>
        </p:nvCxnSpPr>
        <p:spPr>
          <a:xfrm>
            <a:off x="4708525" y="4067176"/>
            <a:ext cx="33338" cy="98266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3D383C7-A635-488D-A247-306C666FC81F}"/>
              </a:ext>
            </a:extLst>
          </p:cNvPr>
          <p:cNvCxnSpPr/>
          <p:nvPr/>
        </p:nvCxnSpPr>
        <p:spPr>
          <a:xfrm>
            <a:off x="5199064" y="5507039"/>
            <a:ext cx="1366837" cy="317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8" name="TextBox 14">
            <a:extLst>
              <a:ext uri="{FF2B5EF4-FFF2-40B4-BE49-F238E27FC236}">
                <a16:creationId xmlns:a16="http://schemas.microsoft.com/office/drawing/2014/main" id="{EC9581A7-924F-4B55-B804-D726B1BE9F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5301" y="2732088"/>
            <a:ext cx="269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t</a:t>
            </a:r>
          </a:p>
        </p:txBody>
      </p:sp>
      <p:sp>
        <p:nvSpPr>
          <p:cNvPr id="17419" name="TextBox 16">
            <a:extLst>
              <a:ext uri="{FF2B5EF4-FFF2-40B4-BE49-F238E27FC236}">
                <a16:creationId xmlns:a16="http://schemas.microsoft.com/office/drawing/2014/main" id="{51A785E8-5544-4848-A7BE-D30534B6F8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0250" y="2736851"/>
            <a:ext cx="338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s</a:t>
            </a:r>
          </a:p>
        </p:txBody>
      </p:sp>
      <p:sp>
        <p:nvSpPr>
          <p:cNvPr id="17420" name="TextBox 17">
            <a:extLst>
              <a:ext uri="{FF2B5EF4-FFF2-40B4-BE49-F238E27FC236}">
                <a16:creationId xmlns:a16="http://schemas.microsoft.com/office/drawing/2014/main" id="{BBCE9072-0804-464D-8DD7-27B0EDD841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5300" y="5964238"/>
            <a:ext cx="355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u</a:t>
            </a:r>
          </a:p>
        </p:txBody>
      </p:sp>
      <p:sp>
        <p:nvSpPr>
          <p:cNvPr id="17421" name="TextBox 18">
            <a:extLst>
              <a:ext uri="{FF2B5EF4-FFF2-40B4-BE49-F238E27FC236}">
                <a16:creationId xmlns:a16="http://schemas.microsoft.com/office/drawing/2014/main" id="{38215F17-7340-4332-A49D-06C8A9119B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964238"/>
            <a:ext cx="3381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v</a:t>
            </a:r>
          </a:p>
        </p:txBody>
      </p:sp>
      <p:sp>
        <p:nvSpPr>
          <p:cNvPr id="17422" name="TextBox 19">
            <a:extLst>
              <a:ext uri="{FF2B5EF4-FFF2-40B4-BE49-F238E27FC236}">
                <a16:creationId xmlns:a16="http://schemas.microsoft.com/office/drawing/2014/main" id="{83888C0A-DE44-4F70-AAC6-A71AC3EBC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3575" y="3375026"/>
            <a:ext cx="3571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0</a:t>
            </a:r>
          </a:p>
        </p:txBody>
      </p:sp>
      <p:sp>
        <p:nvSpPr>
          <p:cNvPr id="17423" name="TextBox 15">
            <a:extLst>
              <a:ext uri="{FF2B5EF4-FFF2-40B4-BE49-F238E27FC236}">
                <a16:creationId xmlns:a16="http://schemas.microsoft.com/office/drawing/2014/main" id="{AFD91E44-D674-4C79-866B-97813957C0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9575" y="3402013"/>
            <a:ext cx="355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1</a:t>
            </a:r>
          </a:p>
        </p:txBody>
      </p:sp>
      <p:sp>
        <p:nvSpPr>
          <p:cNvPr id="17424" name="TextBox 21">
            <a:extLst>
              <a:ext uri="{FF2B5EF4-FFF2-40B4-BE49-F238E27FC236}">
                <a16:creationId xmlns:a16="http://schemas.microsoft.com/office/drawing/2014/main" id="{1CCB5C85-E897-409A-A7C9-89159FEEF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0414" y="5326063"/>
            <a:ext cx="3571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1</a:t>
            </a:r>
          </a:p>
        </p:txBody>
      </p:sp>
      <p:sp>
        <p:nvSpPr>
          <p:cNvPr id="17425" name="TextBox 22">
            <a:extLst>
              <a:ext uri="{FF2B5EF4-FFF2-40B4-BE49-F238E27FC236}">
                <a16:creationId xmlns:a16="http://schemas.microsoft.com/office/drawing/2014/main" id="{3AAC0F6F-A0BF-4563-9CB5-90435DEC40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7838" y="3048001"/>
            <a:ext cx="3730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T</a:t>
            </a:r>
          </a:p>
        </p:txBody>
      </p:sp>
      <p:sp>
        <p:nvSpPr>
          <p:cNvPr id="17426" name="TextBox 23">
            <a:extLst>
              <a:ext uri="{FF2B5EF4-FFF2-40B4-BE49-F238E27FC236}">
                <a16:creationId xmlns:a16="http://schemas.microsoft.com/office/drawing/2014/main" id="{27D8CC93-4D4E-4F32-8F92-4208DAE35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9900" y="4316413"/>
            <a:ext cx="3127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T</a:t>
            </a:r>
          </a:p>
        </p:txBody>
      </p:sp>
      <p:sp>
        <p:nvSpPr>
          <p:cNvPr id="17427" name="TextBox 20">
            <a:extLst>
              <a:ext uri="{FF2B5EF4-FFF2-40B4-BE49-F238E27FC236}">
                <a16:creationId xmlns:a16="http://schemas.microsoft.com/office/drawing/2014/main" id="{DCC8030A-AFE0-4757-9C4D-343542EC3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1963" y="5295901"/>
            <a:ext cx="355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2</a:t>
            </a:r>
          </a:p>
        </p:txBody>
      </p:sp>
      <p:sp>
        <p:nvSpPr>
          <p:cNvPr id="17428" name="TextBox 24">
            <a:extLst>
              <a:ext uri="{FF2B5EF4-FFF2-40B4-BE49-F238E27FC236}">
                <a16:creationId xmlns:a16="http://schemas.microsoft.com/office/drawing/2014/main" id="{A6E5B57A-DEED-4474-8FD8-D93EECFC80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9301" y="4302126"/>
            <a:ext cx="3730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T</a:t>
            </a:r>
          </a:p>
        </p:txBody>
      </p:sp>
      <p:sp>
        <p:nvSpPr>
          <p:cNvPr id="17429" name="Text Box 4">
            <a:extLst>
              <a:ext uri="{FF2B5EF4-FFF2-40B4-BE49-F238E27FC236}">
                <a16:creationId xmlns:a16="http://schemas.microsoft.com/office/drawing/2014/main" id="{A84BF50F-DA40-42D2-9566-E26C63641E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1" y="314326"/>
            <a:ext cx="737253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Finding shortest path is most common application of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Breadth-first search</a:t>
            </a:r>
          </a:p>
        </p:txBody>
      </p:sp>
      <p:sp>
        <p:nvSpPr>
          <p:cNvPr id="17430" name="Text Box 5">
            <a:extLst>
              <a:ext uri="{FF2B5EF4-FFF2-40B4-BE49-F238E27FC236}">
                <a16:creationId xmlns:a16="http://schemas.microsoft.com/office/drawing/2014/main" id="{59451903-8000-4181-9BFB-05F620268F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4213" y="1201739"/>
            <a:ext cx="8564562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cs typeface="Arial" panose="020B0604020202020204" pitchFamily="34" charset="0"/>
              </a:rPr>
              <a:t>If a vertex is reachable from the source, the integer in each vertex, </a:t>
            </a:r>
            <a:r>
              <a:rPr lang="en-US" altLang="en-US" sz="2000">
                <a:latin typeface="Symbol" panose="05050102010706020507" pitchFamily="18" charset="2"/>
                <a:cs typeface="Arial" panose="020B0604020202020204" pitchFamily="34" charset="0"/>
              </a:rPr>
              <a:t>d</a:t>
            </a:r>
            <a:r>
              <a:rPr lang="en-US" altLang="en-US" sz="2000">
                <a:cs typeface="Arial" panose="020B0604020202020204" pitchFamily="34" charset="0"/>
              </a:rPr>
              <a:t>(s,</a:t>
            </a:r>
            <a:r>
              <a:rPr lang="en-US" altLang="en-US" sz="2000">
                <a:latin typeface="Symbol" panose="05050102010706020507" pitchFamily="18" charset="2"/>
                <a:cs typeface="Arial" panose="020B0604020202020204" pitchFamily="34" charset="0"/>
              </a:rPr>
              <a:t>a</a:t>
            </a:r>
            <a:r>
              <a:rPr lang="en-US" altLang="en-US" sz="2000">
                <a:cs typeface="Arial" panose="020B0604020202020204" pitchFamily="34" charset="0"/>
              </a:rPr>
              <a:t>),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cs typeface="Arial" panose="020B0604020202020204" pitchFamily="34" charset="0"/>
              </a:rPr>
              <a:t>is the length in edges of the shortest path from the source.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Symbol" panose="05050102010706020507" pitchFamily="18" charset="2"/>
              </a:rPr>
              <a:t>d</a:t>
            </a:r>
            <a:r>
              <a:rPr lang="en-US" altLang="en-US" sz="2000"/>
              <a:t>(s,</a:t>
            </a:r>
            <a:r>
              <a:rPr lang="en-US" altLang="en-US" sz="2000">
                <a:latin typeface="Symbol" panose="05050102010706020507" pitchFamily="18" charset="2"/>
              </a:rPr>
              <a:t>a</a:t>
            </a:r>
            <a:r>
              <a:rPr lang="en-US" altLang="en-US" sz="2000"/>
              <a:t>) = </a:t>
            </a:r>
            <a:r>
              <a:rPr lang="en-US" altLang="en-US" sz="2000">
                <a:sym typeface="Symbol" panose="05050102010706020507" pitchFamily="18" charset="2"/>
              </a:rPr>
              <a:t></a:t>
            </a:r>
            <a:r>
              <a:rPr lang="en-US" altLang="en-US" sz="2000"/>
              <a:t> if </a:t>
            </a:r>
            <a:r>
              <a:rPr lang="en-US" altLang="en-US" sz="2000">
                <a:latin typeface="Symbol" panose="05050102010706020507" pitchFamily="18" charset="2"/>
              </a:rPr>
              <a:t>a</a:t>
            </a:r>
            <a:r>
              <a:rPr lang="en-US" altLang="en-US" sz="2000"/>
              <a:t> is not reachable from 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>
            <a:extLst>
              <a:ext uri="{FF2B5EF4-FFF2-40B4-BE49-F238E27FC236}">
                <a16:creationId xmlns:a16="http://schemas.microsoft.com/office/drawing/2014/main" id="{7219A25A-28E6-4B0B-AD7D-24D9CD0FF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762001"/>
            <a:ext cx="24193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Weight of a path</a:t>
            </a:r>
          </a:p>
        </p:txBody>
      </p:sp>
      <p:sp>
        <p:nvSpPr>
          <p:cNvPr id="18435" name="Text Box 5">
            <a:extLst>
              <a:ext uri="{FF2B5EF4-FFF2-40B4-BE49-F238E27FC236}">
                <a16:creationId xmlns:a16="http://schemas.microsoft.com/office/drawing/2014/main" id="{B9BDBBDE-E297-4D8C-B38C-4F66C2197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2526" y="1531939"/>
            <a:ext cx="7491413" cy="193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Weight of a path is the sum of the weights of its edges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For an unweighted graph</a:t>
            </a:r>
            <a:r>
              <a:rPr lang="en-US" altLang="en-US" sz="2000">
                <a:sym typeface="Symbol" panose="05050102010706020507" pitchFamily="18" charset="2"/>
              </a:rPr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weight of path = number of edges = length of path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For weighted graph, least-weight is not necessarily shortest path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>
            <a:extLst>
              <a:ext uri="{FF2B5EF4-FFF2-40B4-BE49-F238E27FC236}">
                <a16:creationId xmlns:a16="http://schemas.microsoft.com/office/drawing/2014/main" id="{2B9474AD-9290-4446-850C-4C895C864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057400"/>
            <a:ext cx="6110288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Theorem 22.5:</a:t>
            </a:r>
            <a:r>
              <a:rPr lang="en-US" altLang="en-US" sz="2400" b="1"/>
              <a:t> </a:t>
            </a:r>
            <a:r>
              <a:rPr lang="en-US" altLang="en-US" sz="2400"/>
              <a:t>On termination of BFS(G,s), </a:t>
            </a:r>
          </a:p>
          <a:p>
            <a:pPr eaLnBrk="1" hangingPunct="1">
              <a:spcBef>
                <a:spcPct val="0"/>
              </a:spcBef>
              <a:buFontTx/>
              <a:buAutoNum type="arabicParenBoth"/>
            </a:pPr>
            <a:r>
              <a:rPr lang="en-US" altLang="en-US" sz="2000"/>
              <a:t>all reachable vertices have been found</a:t>
            </a:r>
          </a:p>
          <a:p>
            <a:pPr eaLnBrk="1" hangingPunct="1">
              <a:spcBef>
                <a:spcPct val="0"/>
              </a:spcBef>
              <a:buFontTx/>
              <a:buAutoNum type="arabicParenBoth"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(2) d[v] = </a:t>
            </a:r>
            <a:r>
              <a:rPr lang="en-US" altLang="en-US" sz="2000">
                <a:latin typeface="Symbol" panose="05050102010706020507" pitchFamily="18" charset="2"/>
              </a:rPr>
              <a:t>d</a:t>
            </a:r>
            <a:r>
              <a:rPr lang="en-US" altLang="en-US" sz="2000"/>
              <a:t>(s,v) for v </a:t>
            </a:r>
            <a:r>
              <a:rPr lang="en-US" altLang="en-US" sz="2000">
                <a:sym typeface="Symbol" panose="05050102010706020507" pitchFamily="18" charset="2"/>
              </a:rPr>
              <a:t></a:t>
            </a:r>
            <a:r>
              <a:rPr lang="en-US" altLang="en-US" sz="2000"/>
              <a:t> V (some may be infinite)</a:t>
            </a:r>
          </a:p>
          <a:p>
            <a:pPr eaLnBrk="1" hangingPunct="1">
              <a:spcBef>
                <a:spcPct val="0"/>
              </a:spcBef>
              <a:buFontTx/>
              <a:buAutoNum type="arabicParenBoth"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(3) for any reachable v </a:t>
            </a:r>
            <a:r>
              <a:rPr lang="en-US" altLang="en-US" sz="2000">
                <a:sym typeface="Symbol" panose="05050102010706020507" pitchFamily="18" charset="2"/>
              </a:rPr>
              <a:t></a:t>
            </a:r>
            <a:r>
              <a:rPr lang="en-US" altLang="en-US" sz="2000"/>
              <a:t> s, a shortest path includes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Symbol" panose="05050102010706020507" pitchFamily="18" charset="2"/>
              </a:rPr>
              <a:t>p</a:t>
            </a:r>
            <a:r>
              <a:rPr lang="en-US" altLang="en-US" sz="2000"/>
              <a:t>[v] followed by edge (</a:t>
            </a:r>
            <a:r>
              <a:rPr lang="en-US" altLang="en-US" sz="2000">
                <a:latin typeface="Symbol" panose="05050102010706020507" pitchFamily="18" charset="2"/>
              </a:rPr>
              <a:t>p</a:t>
            </a:r>
            <a:r>
              <a:rPr lang="en-US" altLang="en-US" sz="2000"/>
              <a:t>[v],v).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751115" y="1828800"/>
            <a:ext cx="1111975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Assignment 16	</a:t>
            </a:r>
            <a:endParaRPr kumimoji="0" lang="pt-BR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 22.2-2 text p 601. Perform BFS. Use alphabetical order to resolve ambiguity in order of discovery. Mark tree edges. Make a table of </a:t>
            </a:r>
            <a:r>
              <a:rPr kumimoji="0" lang="pt-B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pt-B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[v] for all v. Draw G</a:t>
            </a:r>
            <a:r>
              <a:rPr kumimoji="0" lang="pt-BR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pt-BR" alt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 </a:t>
            </a:r>
            <a:r>
              <a:rPr kumimoji="0" lang="pt-BR" alt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Note: u is the source vertex</a:t>
            </a:r>
            <a:r>
              <a:rPr lang="pt-BR" altLang="en-US" sz="2400" dirty="0">
                <a:solidFill>
                  <a:prstClr val="black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.</a:t>
            </a:r>
            <a:endParaRPr kumimoji="0" lang="pt-BR" altLang="en-US" sz="2400" b="0" i="0" u="none" strike="noStrike" kern="1200" cap="none" spc="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ymbol" panose="05050102010706020507" pitchFamily="18" charset="2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182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1">
            <a:extLst>
              <a:ext uri="{FF2B5EF4-FFF2-40B4-BE49-F238E27FC236}">
                <a16:creationId xmlns:a16="http://schemas.microsoft.com/office/drawing/2014/main" id="{56514CAF-B659-417E-A80A-4E67C4AA5D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3225" y="2749297"/>
            <a:ext cx="82621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Chapter 22 part 1:  Fundamentals and Breadth-First search</a:t>
            </a:r>
          </a:p>
        </p:txBody>
      </p:sp>
    </p:spTree>
    <p:extLst>
      <p:ext uri="{BB962C8B-B14F-4D97-AF65-F5344CB8AC3E}">
        <p14:creationId xmlns:p14="http://schemas.microsoft.com/office/powerpoint/2010/main" val="1465826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>
            <a:extLst>
              <a:ext uri="{FF2B5EF4-FFF2-40B4-BE49-F238E27FC236}">
                <a16:creationId xmlns:a16="http://schemas.microsoft.com/office/drawing/2014/main" id="{558E823C-F484-43FC-8027-D11B348A7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685801"/>
            <a:ext cx="1511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Notation</a:t>
            </a:r>
          </a:p>
        </p:txBody>
      </p:sp>
      <p:sp>
        <p:nvSpPr>
          <p:cNvPr id="5123" name="Text Box 5">
            <a:extLst>
              <a:ext uri="{FF2B5EF4-FFF2-40B4-BE49-F238E27FC236}">
                <a16:creationId xmlns:a16="http://schemas.microsoft.com/office/drawing/2014/main" id="{D0DEEF6A-01D2-4527-B303-BFBD066BF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6326" y="1563688"/>
            <a:ext cx="624459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Graph G(V,E)  is a data structure defined by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	a set of vertices V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	a set of eges 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|V| = # of vertices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|E| = # of edges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Usually omit |  | in asymptotic notation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	</a:t>
            </a:r>
            <a:r>
              <a:rPr lang="en-US" altLang="en-US" sz="2400">
                <a:latin typeface="Symbol" panose="05050102010706020507" pitchFamily="18" charset="2"/>
              </a:rPr>
              <a:t>Q</a:t>
            </a:r>
            <a:r>
              <a:rPr lang="en-US" altLang="en-US" sz="2400"/>
              <a:t>(V, E) means </a:t>
            </a:r>
            <a:r>
              <a:rPr lang="en-US" altLang="en-US" sz="2400">
                <a:latin typeface="Symbol" panose="05050102010706020507" pitchFamily="18" charset="2"/>
              </a:rPr>
              <a:t>Q</a:t>
            </a:r>
            <a:r>
              <a:rPr lang="en-US" altLang="en-US" sz="2400"/>
              <a:t>(|V|, |E|)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>
            <a:extLst>
              <a:ext uri="{FF2B5EF4-FFF2-40B4-BE49-F238E27FC236}">
                <a16:creationId xmlns:a16="http://schemas.microsoft.com/office/drawing/2014/main" id="{904DB59C-59F2-4F9F-89E5-88A10DA16B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1" y="736600"/>
            <a:ext cx="8367713" cy="501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i="1" dirty="0"/>
              <a:t>Adj </a:t>
            </a:r>
            <a:r>
              <a:rPr lang="en-US" altLang="en-US" sz="2000" dirty="0"/>
              <a:t>= </a:t>
            </a:r>
            <a:r>
              <a:rPr lang="en-US" altLang="en-US" sz="2000" b="1" dirty="0"/>
              <a:t>adjacency-list representation</a:t>
            </a:r>
            <a:r>
              <a:rPr lang="en-US" altLang="en-US" sz="2000" dirty="0"/>
              <a:t> of G(V,E) is an array of |V| lists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i="1" dirty="0"/>
              <a:t>Adj</a:t>
            </a:r>
            <a:r>
              <a:rPr lang="en-US" altLang="en-US" sz="2000" dirty="0"/>
              <a:t>[u] contains all vertices adjacent (connected by edges) to vertex 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For a </a:t>
            </a:r>
            <a:r>
              <a:rPr lang="en-US" altLang="en-US" sz="2000" b="1" dirty="0"/>
              <a:t>directed </a:t>
            </a:r>
            <a:r>
              <a:rPr lang="en-US" altLang="en-US" sz="2000" dirty="0"/>
              <a:t>graph, edge (</a:t>
            </a:r>
            <a:r>
              <a:rPr lang="en-US" altLang="en-US" sz="2000" dirty="0" err="1"/>
              <a:t>u</a:t>
            </a:r>
            <a:r>
              <a:rPr lang="en-US" altLang="en-US" sz="2000" dirty="0" err="1">
                <a:sym typeface="Symbol" panose="05050102010706020507" pitchFamily="18" charset="2"/>
              </a:rPr>
              <a:t></a:t>
            </a:r>
            <a:r>
              <a:rPr lang="en-US" altLang="en-US" sz="2000" dirty="0" err="1"/>
              <a:t>v</a:t>
            </a:r>
            <a:r>
              <a:rPr lang="en-US" altLang="en-US" sz="2000" dirty="0"/>
              <a:t>) represented by v in </a:t>
            </a:r>
            <a:r>
              <a:rPr lang="en-US" altLang="en-US" sz="2000" i="1" dirty="0"/>
              <a:t>Adj</a:t>
            </a:r>
            <a:r>
              <a:rPr lang="en-US" altLang="en-US" sz="2000" dirty="0"/>
              <a:t>[u].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	</a:t>
            </a:r>
            <a:r>
              <a:rPr lang="en-US" altLang="en-US" sz="2000" dirty="0">
                <a:sym typeface="Symbol" panose="05050102010706020507" pitchFamily="18" charset="2"/>
              </a:rPr>
              <a:t></a:t>
            </a:r>
            <a:r>
              <a:rPr lang="en-US" altLang="en-US" sz="2000" dirty="0"/>
              <a:t> sum of lengths of adjacency lists = |E|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For an </a:t>
            </a:r>
            <a:r>
              <a:rPr lang="en-US" altLang="en-US" sz="2000" b="1" dirty="0"/>
              <a:t>undirected</a:t>
            </a:r>
            <a:r>
              <a:rPr lang="en-US" altLang="en-US" sz="2000" dirty="0"/>
              <a:t> graph, edge (</a:t>
            </a:r>
            <a:r>
              <a:rPr lang="en-US" altLang="en-US" sz="2000" dirty="0" err="1"/>
              <a:t>u,v</a:t>
            </a:r>
            <a:r>
              <a:rPr lang="en-US" altLang="en-US" sz="2000" dirty="0"/>
              <a:t>) appears as v in </a:t>
            </a:r>
            <a:r>
              <a:rPr lang="en-US" altLang="en-US" sz="2000" i="1" dirty="0"/>
              <a:t>Adj</a:t>
            </a:r>
            <a:r>
              <a:rPr lang="en-US" altLang="en-US" sz="2000" dirty="0"/>
              <a:t>[u]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	and as u in </a:t>
            </a:r>
            <a:r>
              <a:rPr lang="en-US" altLang="en-US" sz="2000" i="1" dirty="0"/>
              <a:t>Adj</a:t>
            </a:r>
            <a:r>
              <a:rPr lang="en-US" altLang="en-US" sz="2000" dirty="0"/>
              <a:t>[v]. </a:t>
            </a: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Char char="\"/>
            </a:pPr>
            <a:r>
              <a:rPr lang="en-US" altLang="en-US" sz="2000" dirty="0"/>
              <a:t>sum of lengths of adjacency lists = 2|E|</a:t>
            </a: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Char char="\"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Memory requirement is </a:t>
            </a:r>
            <a:r>
              <a:rPr lang="en-US" altLang="en-US" sz="2000" dirty="0">
                <a:latin typeface="Symbol" panose="05050102010706020507" pitchFamily="18" charset="2"/>
              </a:rPr>
              <a:t>Q</a:t>
            </a:r>
            <a:r>
              <a:rPr lang="en-US" altLang="en-US" sz="2000" dirty="0"/>
              <a:t>(V+E)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A </a:t>
            </a:r>
            <a:r>
              <a:rPr lang="en-US" altLang="en-US" sz="2000" b="1" dirty="0"/>
              <a:t>weighted</a:t>
            </a:r>
            <a:r>
              <a:rPr lang="en-US" altLang="en-US" sz="2000" dirty="0"/>
              <a:t> graph has a function w(</a:t>
            </a:r>
            <a:r>
              <a:rPr lang="en-US" altLang="en-US" sz="2000" dirty="0" err="1"/>
              <a:t>u,v</a:t>
            </a:r>
            <a:r>
              <a:rPr lang="en-US" altLang="en-US" sz="2000" dirty="0"/>
              <a:t>) defined on the domain E.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The weight of edge (</a:t>
            </a:r>
            <a:r>
              <a:rPr lang="en-US" altLang="en-US" sz="2000" dirty="0" err="1"/>
              <a:t>u,v</a:t>
            </a:r>
            <a:r>
              <a:rPr lang="en-US" altLang="en-US" sz="2000" dirty="0"/>
              <a:t>) can be stored as property of vertex v in </a:t>
            </a:r>
            <a:r>
              <a:rPr lang="en-US" altLang="en-US" sz="2000" i="1" dirty="0"/>
              <a:t>Adj</a:t>
            </a:r>
            <a:r>
              <a:rPr lang="en-US" altLang="en-US" sz="2000" dirty="0"/>
              <a:t>[u].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>
            <a:extLst>
              <a:ext uri="{FF2B5EF4-FFF2-40B4-BE49-F238E27FC236}">
                <a16:creationId xmlns:a16="http://schemas.microsoft.com/office/drawing/2014/main" id="{B64E40E7-8B72-4200-BBF3-DC0853ADA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52401"/>
            <a:ext cx="6807200" cy="4062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adjacency-matrix representation</a:t>
            </a:r>
            <a:r>
              <a:rPr lang="en-US" altLang="en-US" sz="1800" b="1"/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Number the vertices 1,2,...|V|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Define |V| x |V| matrix </a:t>
            </a:r>
            <a:r>
              <a:rPr lang="en-US" altLang="en-US" sz="2000" b="1"/>
              <a:t>A</a:t>
            </a:r>
            <a:r>
              <a:rPr lang="en-US" altLang="en-US" sz="2000"/>
              <a:t> such that a</a:t>
            </a:r>
            <a:r>
              <a:rPr lang="en-US" altLang="en-US" sz="2000" b="1" baseline="-25000"/>
              <a:t>ij</a:t>
            </a:r>
            <a:r>
              <a:rPr lang="en-US" altLang="en-US" sz="2000"/>
              <a:t> = 1 if (i, j) </a:t>
            </a:r>
            <a:r>
              <a:rPr lang="en-US" altLang="en-US" sz="2000">
                <a:sym typeface="Symbol" panose="05050102010706020507" pitchFamily="18" charset="2"/>
              </a:rPr>
              <a:t></a:t>
            </a:r>
            <a:r>
              <a:rPr lang="en-US" altLang="en-US" sz="2000"/>
              <a:t> E,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a</a:t>
            </a:r>
            <a:r>
              <a:rPr lang="en-US" altLang="en-US" sz="2000" b="1" baseline="-25000"/>
              <a:t>ij</a:t>
            </a:r>
            <a:r>
              <a:rPr lang="en-US" altLang="en-US" sz="2000"/>
              <a:t> = 0 otherwise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For a weighted graph, set a</a:t>
            </a:r>
            <a:r>
              <a:rPr lang="en-US" altLang="en-US" sz="2000" b="1" baseline="-25000"/>
              <a:t>ij</a:t>
            </a:r>
            <a:r>
              <a:rPr lang="en-US" altLang="en-US" sz="2000"/>
              <a:t> = w(i,j) if (i, j) </a:t>
            </a:r>
            <a:r>
              <a:rPr lang="en-US" altLang="en-US" sz="2000">
                <a:sym typeface="Symbol" panose="05050102010706020507" pitchFamily="18" charset="2"/>
              </a:rPr>
              <a:t></a:t>
            </a:r>
            <a:r>
              <a:rPr lang="en-US" altLang="en-US" sz="2000"/>
              <a:t> 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Disadvantage is requires </a:t>
            </a:r>
            <a:r>
              <a:rPr lang="en-US" altLang="en-US" sz="2000">
                <a:latin typeface="Symbol" panose="05050102010706020507" pitchFamily="18" charset="2"/>
              </a:rPr>
              <a:t>Q</a:t>
            </a:r>
            <a:r>
              <a:rPr lang="en-US" altLang="en-US" sz="2000"/>
              <a:t>(V</a:t>
            </a:r>
            <a:r>
              <a:rPr lang="en-US" altLang="en-US" sz="2000" b="1" baseline="30000"/>
              <a:t>2</a:t>
            </a:r>
            <a:r>
              <a:rPr lang="en-US" altLang="en-US" sz="2000"/>
              <a:t>) memory regardless of |E|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Advantage is speed of determining if edge (u,v) is in graph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For an undirected graph </a:t>
            </a:r>
            <a:r>
              <a:rPr lang="en-US" altLang="en-US" sz="2000" b="1"/>
              <a:t>A</a:t>
            </a:r>
            <a:r>
              <a:rPr lang="en-US" altLang="en-US" sz="2000"/>
              <a:t> is symmetric</a:t>
            </a:r>
          </a:p>
        </p:txBody>
      </p:sp>
      <p:sp>
        <p:nvSpPr>
          <p:cNvPr id="7171" name="Text Box 5">
            <a:extLst>
              <a:ext uri="{FF2B5EF4-FFF2-40B4-BE49-F238E27FC236}">
                <a16:creationId xmlns:a16="http://schemas.microsoft.com/office/drawing/2014/main" id="{52F55388-9595-47D8-8B02-EDD29ED590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4495801"/>
            <a:ext cx="648335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 </a:t>
            </a:r>
            <a:r>
              <a:rPr lang="en-US" altLang="en-US" sz="1800" b="1"/>
              <a:t>sparse </a:t>
            </a:r>
            <a:r>
              <a:rPr lang="en-US" altLang="en-US" sz="1800"/>
              <a:t>graphs mean</a:t>
            </a:r>
            <a:r>
              <a:rPr lang="en-US" altLang="en-US" sz="1800" b="1"/>
              <a:t> |E| &lt;&lt; |V|</a:t>
            </a:r>
            <a:r>
              <a:rPr lang="en-US" altLang="en-US" sz="1800" b="1" baseline="30000"/>
              <a:t>2</a:t>
            </a:r>
            <a:r>
              <a:rPr lang="en-US" altLang="en-US" sz="1800" b="1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	</a:t>
            </a:r>
            <a:r>
              <a:rPr lang="en-US" altLang="en-US" sz="1800"/>
              <a:t>adjacency-list representation preferred (saves space)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 </a:t>
            </a:r>
            <a:r>
              <a:rPr lang="en-US" altLang="en-US" sz="1800" b="1"/>
              <a:t>dense</a:t>
            </a:r>
            <a:r>
              <a:rPr lang="en-US" altLang="en-US" sz="1800"/>
              <a:t> graph means </a:t>
            </a:r>
            <a:r>
              <a:rPr lang="en-US" altLang="en-US" sz="1800" b="1"/>
              <a:t>|E| ~</a:t>
            </a:r>
            <a:r>
              <a:rPr lang="en-US" altLang="en-US" sz="1800"/>
              <a:t> </a:t>
            </a:r>
            <a:r>
              <a:rPr lang="en-US" altLang="en-US" sz="1800" b="1"/>
              <a:t>|V|</a:t>
            </a:r>
            <a:r>
              <a:rPr lang="en-US" altLang="en-US" sz="1800" b="1" baseline="30000"/>
              <a:t>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	adjacency-matrix representation preferred (speed)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8">
            <a:extLst>
              <a:ext uri="{FF2B5EF4-FFF2-40B4-BE49-F238E27FC236}">
                <a16:creationId xmlns:a16="http://schemas.microsoft.com/office/drawing/2014/main" id="{0C78ABAB-B19C-4FA0-9CC1-98C75345EA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304800"/>
            <a:ext cx="3219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Graph representations</a:t>
            </a:r>
          </a:p>
        </p:txBody>
      </p:sp>
      <p:pic>
        <p:nvPicPr>
          <p:cNvPr id="8195" name="Picture 9" descr="graph representations">
            <a:extLst>
              <a:ext uri="{FF2B5EF4-FFF2-40B4-BE49-F238E27FC236}">
                <a16:creationId xmlns:a16="http://schemas.microsoft.com/office/drawing/2014/main" id="{7BDCB1AC-8A16-4638-A4B5-BAEED45540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819150"/>
            <a:ext cx="8458200" cy="536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866F523B-6F41-4607-A547-C0E65AC2EBBC}"/>
              </a:ext>
            </a:extLst>
          </p:cNvPr>
          <p:cNvSpPr/>
          <p:nvPr/>
        </p:nvSpPr>
        <p:spPr>
          <a:xfrm>
            <a:off x="2027238" y="1430338"/>
            <a:ext cx="334962" cy="304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197" name="TextBox 3">
            <a:extLst>
              <a:ext uri="{FF2B5EF4-FFF2-40B4-BE49-F238E27FC236}">
                <a16:creationId xmlns:a16="http://schemas.microsoft.com/office/drawing/2014/main" id="{8D55A3AF-8419-45C8-9296-16154178FD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9939" y="1400175"/>
            <a:ext cx="312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8198" name="TextBox 6">
            <a:extLst>
              <a:ext uri="{FF2B5EF4-FFF2-40B4-BE49-F238E27FC236}">
                <a16:creationId xmlns:a16="http://schemas.microsoft.com/office/drawing/2014/main" id="{CB3612F9-40BF-4922-9A50-CF4553E6E2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2801" y="4572000"/>
            <a:ext cx="314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6">
            <a:extLst>
              <a:ext uri="{FF2B5EF4-FFF2-40B4-BE49-F238E27FC236}">
                <a16:creationId xmlns:a16="http://schemas.microsoft.com/office/drawing/2014/main" id="{C2201461-4EFA-438D-B260-F3F42941C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7726" y="573088"/>
            <a:ext cx="7394575" cy="5078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u="sng" dirty="0"/>
              <a:t>Breadth-first search</a:t>
            </a:r>
            <a:r>
              <a:rPr lang="en-US" altLang="en-US" sz="2400" dirty="0"/>
              <a:t>: </a:t>
            </a:r>
            <a:r>
              <a:rPr lang="en-US" altLang="en-US" sz="2000" dirty="0"/>
              <a:t>Given G(V,E) and a source vertex s,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Breadth-first search does the following: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	(1) finds every vertex v reachable from 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	(2) calculates distance (minimum number of edges)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	between s and v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	(3) produces a Breadth-first tree with s as the root and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	every reachable vertex as a node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The path from s to v in the Breadth-first tree corresponds to the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shortest path between s and v in G.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“Breadth-first” finds all vertices at distance k from s before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searching for any vertices at distance k+1.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>
            <a:extLst>
              <a:ext uri="{FF2B5EF4-FFF2-40B4-BE49-F238E27FC236}">
                <a16:creationId xmlns:a16="http://schemas.microsoft.com/office/drawing/2014/main" id="{CB49E306-20B0-4309-AF9A-E426446A1B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1" y="228601"/>
            <a:ext cx="33829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BFS(G,s) pseudo code</a:t>
            </a:r>
            <a:r>
              <a:rPr lang="en-US" altLang="en-US" sz="2800"/>
              <a:t> </a:t>
            </a:r>
          </a:p>
        </p:txBody>
      </p:sp>
      <p:sp>
        <p:nvSpPr>
          <p:cNvPr id="10243" name="Text Box 5">
            <a:extLst>
              <a:ext uri="{FF2B5EF4-FFF2-40B4-BE49-F238E27FC236}">
                <a16:creationId xmlns:a16="http://schemas.microsoft.com/office/drawing/2014/main" id="{F5507D81-9A54-418C-90E8-EB2B3F37F5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5326" y="838201"/>
            <a:ext cx="7827963" cy="507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for each u </a:t>
            </a:r>
            <a:r>
              <a:rPr lang="en-US" altLang="en-US" sz="1800">
                <a:sym typeface="Symbol" panose="05050102010706020507" pitchFamily="18" charset="2"/>
              </a:rPr>
              <a:t></a:t>
            </a:r>
            <a:r>
              <a:rPr lang="en-US" altLang="en-US" sz="1800"/>
              <a:t> V(G) – {s}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	</a:t>
            </a:r>
            <a:r>
              <a:rPr lang="pl-PL" altLang="en-US" sz="1800" b="1"/>
              <a:t>do</a:t>
            </a:r>
            <a:r>
              <a:rPr lang="pl-PL" altLang="en-US" sz="1800"/>
              <a:t> color[u] </a:t>
            </a:r>
            <a:r>
              <a:rPr lang="en-US" altLang="en-US" sz="1800">
                <a:sym typeface="Symbol" panose="05050102010706020507" pitchFamily="18" charset="2"/>
              </a:rPr>
              <a:t></a:t>
            </a:r>
            <a:r>
              <a:rPr lang="pl-PL" altLang="en-US" sz="1800"/>
              <a:t> white, d[u] </a:t>
            </a:r>
            <a:r>
              <a:rPr lang="en-US" altLang="en-US" sz="1800">
                <a:sym typeface="Symbol" panose="05050102010706020507" pitchFamily="18" charset="2"/>
              </a:rPr>
              <a:t></a:t>
            </a:r>
            <a:r>
              <a:rPr lang="pl-PL" altLang="en-US" sz="1800"/>
              <a:t> </a:t>
            </a:r>
            <a:r>
              <a:rPr lang="en-US" altLang="en-US" sz="1800">
                <a:sym typeface="Symbol" panose="05050102010706020507" pitchFamily="18" charset="2"/>
              </a:rPr>
              <a:t></a:t>
            </a:r>
            <a:r>
              <a:rPr lang="pl-PL" altLang="en-US" sz="1800"/>
              <a:t>, </a:t>
            </a:r>
            <a:r>
              <a:rPr lang="en-US" altLang="en-US" sz="1800">
                <a:latin typeface="Symbol" panose="05050102010706020507" pitchFamily="18" charset="2"/>
              </a:rPr>
              <a:t>p</a:t>
            </a:r>
            <a:r>
              <a:rPr lang="pl-PL" altLang="en-US" sz="1800"/>
              <a:t>[u] </a:t>
            </a:r>
            <a:r>
              <a:rPr lang="en-US" altLang="en-US" sz="1800">
                <a:sym typeface="Symbol" panose="05050102010706020507" pitchFamily="18" charset="2"/>
              </a:rPr>
              <a:t></a:t>
            </a:r>
            <a:r>
              <a:rPr lang="pl-PL" altLang="en-US" sz="1800"/>
              <a:t> NIL</a:t>
            </a: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	(Initialization: color all vertices white for “undiscovered”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	set distance from s as infinite,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	set predecessor in Breadth-first tree to NIL)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	color[s] </a:t>
            </a:r>
            <a:r>
              <a:rPr lang="en-US" altLang="en-US" sz="1800">
                <a:sym typeface="Symbol" panose="05050102010706020507" pitchFamily="18" charset="2"/>
              </a:rPr>
              <a:t></a:t>
            </a:r>
            <a:r>
              <a:rPr lang="en-US" altLang="en-US" sz="1800"/>
              <a:t> gray, d[s] </a:t>
            </a:r>
            <a:r>
              <a:rPr lang="en-US" altLang="en-US" sz="1800">
                <a:sym typeface="Symbol" panose="05050102010706020507" pitchFamily="18" charset="2"/>
              </a:rPr>
              <a:t></a:t>
            </a:r>
            <a:r>
              <a:rPr lang="en-US" altLang="en-US" sz="1800"/>
              <a:t> 0, </a:t>
            </a:r>
            <a:r>
              <a:rPr lang="en-US" altLang="en-US" sz="1800">
                <a:latin typeface="Symbol" panose="05050102010706020507" pitchFamily="18" charset="2"/>
              </a:rPr>
              <a:t>p</a:t>
            </a:r>
            <a:r>
              <a:rPr lang="en-US" altLang="en-US" sz="1800"/>
              <a:t>[s] </a:t>
            </a:r>
            <a:r>
              <a:rPr lang="en-US" altLang="en-US" sz="1800">
                <a:sym typeface="Symbol" panose="05050102010706020507" pitchFamily="18" charset="2"/>
              </a:rPr>
              <a:t></a:t>
            </a:r>
            <a:r>
              <a:rPr lang="en-US" altLang="en-US" sz="1800"/>
              <a:t> NIL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	(initialize s as gray for “discovered” i.e. reachable from 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	A gray vertex has been discovered but its adjacency list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	has not been searched for links to other vertices.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	After adjacency list is searched, color is changed to black)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	Q </a:t>
            </a:r>
            <a:r>
              <a:rPr lang="en-US" altLang="en-US" sz="1800">
                <a:sym typeface="Symbol" panose="05050102010706020507" pitchFamily="18" charset="2"/>
              </a:rPr>
              <a:t></a:t>
            </a:r>
            <a:r>
              <a:rPr lang="en-US" altLang="en-US" sz="1800"/>
              <a:t> 0, Enqueue(Q,s)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	(A “first-in first-out” queue holds a list of the current gray vertices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	Gray vertices with the smallest distance from s are processed first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>
            <a:extLst>
              <a:ext uri="{FF2B5EF4-FFF2-40B4-BE49-F238E27FC236}">
                <a16:creationId xmlns:a16="http://schemas.microsoft.com/office/drawing/2014/main" id="{2BDE6501-5679-4C22-BDBA-C44A35DFCB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28601"/>
            <a:ext cx="4298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BFS(G,s) algorithm continued</a:t>
            </a:r>
            <a:r>
              <a:rPr lang="en-US" altLang="en-US" sz="2800"/>
              <a:t> </a:t>
            </a:r>
          </a:p>
        </p:txBody>
      </p:sp>
      <p:sp>
        <p:nvSpPr>
          <p:cNvPr id="11267" name="Text Box 7">
            <a:extLst>
              <a:ext uri="{FF2B5EF4-FFF2-40B4-BE49-F238E27FC236}">
                <a16:creationId xmlns:a16="http://schemas.microsoft.com/office/drawing/2014/main" id="{BCA8CB18-9D15-4113-8D67-C812786F34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762001"/>
            <a:ext cx="5907088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while</a:t>
            </a:r>
            <a:r>
              <a:rPr lang="en-US" altLang="en-US" sz="2000"/>
              <a:t> Q </a:t>
            </a:r>
            <a:r>
              <a:rPr lang="en-US" altLang="en-US" sz="2000">
                <a:sym typeface="Symbol" panose="05050102010706020507" pitchFamily="18" charset="2"/>
              </a:rPr>
              <a:t></a:t>
            </a:r>
            <a:r>
              <a:rPr lang="en-US" altLang="en-US" sz="2000"/>
              <a:t>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</a:t>
            </a:r>
            <a:r>
              <a:rPr lang="en-US" altLang="en-US" sz="2000" b="1"/>
              <a:t>do</a:t>
            </a:r>
            <a:r>
              <a:rPr lang="en-US" altLang="en-US" sz="2000"/>
              <a:t> u </a:t>
            </a:r>
            <a:r>
              <a:rPr lang="en-US" altLang="en-US" sz="2000">
                <a:sym typeface="Symbol" panose="05050102010706020507" pitchFamily="18" charset="2"/>
              </a:rPr>
              <a:t></a:t>
            </a:r>
            <a:r>
              <a:rPr lang="en-US" altLang="en-US" sz="2000"/>
              <a:t> Dequeue(Q)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	</a:t>
            </a:r>
            <a:r>
              <a:rPr lang="en-US" altLang="en-US" sz="2000" b="1"/>
              <a:t>for</a:t>
            </a:r>
            <a:r>
              <a:rPr lang="en-US" altLang="en-US" sz="2000"/>
              <a:t> each v </a:t>
            </a:r>
            <a:r>
              <a:rPr lang="en-US" altLang="en-US" sz="2000">
                <a:sym typeface="Symbol" panose="05050102010706020507" pitchFamily="18" charset="2"/>
              </a:rPr>
              <a:t></a:t>
            </a:r>
            <a:r>
              <a:rPr lang="en-US" altLang="en-US" sz="2000"/>
              <a:t> Adj[u]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		</a:t>
            </a:r>
            <a:r>
              <a:rPr lang="en-US" altLang="en-US" sz="2000" b="1"/>
              <a:t>do if</a:t>
            </a:r>
            <a:r>
              <a:rPr lang="en-US" altLang="en-US" sz="2000"/>
              <a:t> color[v] = white </a:t>
            </a:r>
            <a:r>
              <a:rPr lang="en-US" altLang="en-US" sz="2000" b="1"/>
              <a:t>then</a:t>
            </a:r>
            <a:r>
              <a:rPr lang="en-US" altLang="en-US" sz="20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			color[v] = gray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			d[v]</a:t>
            </a:r>
            <a:r>
              <a:rPr lang="en-US" altLang="en-US" sz="2000">
                <a:sym typeface="Symbol" panose="05050102010706020507" pitchFamily="18" charset="2"/>
              </a:rPr>
              <a:t></a:t>
            </a:r>
            <a:r>
              <a:rPr lang="en-US" altLang="en-US" sz="2000"/>
              <a:t>d[u] + 1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			</a:t>
            </a:r>
            <a:r>
              <a:rPr lang="en-US" altLang="en-US" sz="2000">
                <a:latin typeface="Symbol" panose="05050102010706020507" pitchFamily="18" charset="2"/>
              </a:rPr>
              <a:t>p</a:t>
            </a:r>
            <a:r>
              <a:rPr lang="pl-PL" altLang="en-US" sz="2000"/>
              <a:t>[v]</a:t>
            </a:r>
            <a:r>
              <a:rPr lang="en-US" altLang="en-US" sz="2000">
                <a:sym typeface="Symbol" panose="05050102010706020507" pitchFamily="18" charset="2"/>
              </a:rPr>
              <a:t></a:t>
            </a:r>
            <a:r>
              <a:rPr lang="pl-PL" altLang="en-US" sz="2000"/>
              <a:t> 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			</a:t>
            </a:r>
            <a:r>
              <a:rPr lang="pl-PL" altLang="en-US" sz="2000"/>
              <a:t>Enqueue(Q,v)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en-US" sz="2000"/>
              <a:t>		</a:t>
            </a:r>
            <a:r>
              <a:rPr lang="en-US" altLang="en-US" sz="2000"/>
              <a:t>color[u] </a:t>
            </a:r>
            <a:r>
              <a:rPr lang="en-US" altLang="en-US" sz="2000">
                <a:sym typeface="Symbol" panose="05050102010706020507" pitchFamily="18" charset="2"/>
              </a:rPr>
              <a:t></a:t>
            </a:r>
            <a:r>
              <a:rPr lang="en-US" altLang="en-US" sz="2000"/>
              <a:t> black (adj list searched)</a:t>
            </a:r>
          </a:p>
        </p:txBody>
      </p:sp>
      <p:sp>
        <p:nvSpPr>
          <p:cNvPr id="11268" name="Text Box 8">
            <a:extLst>
              <a:ext uri="{FF2B5EF4-FFF2-40B4-BE49-F238E27FC236}">
                <a16:creationId xmlns:a16="http://schemas.microsoft.com/office/drawing/2014/main" id="{6D6FF14E-FE72-46AC-BB8F-EA17BBFCF2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1" y="3810000"/>
            <a:ext cx="5553075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Runtime analysis</a:t>
            </a:r>
            <a:r>
              <a:rPr lang="en-US" altLang="en-US" sz="1800"/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	</a:t>
            </a:r>
            <a:r>
              <a:rPr lang="en-US" altLang="en-US" sz="2000"/>
              <a:t>initialization requires O(V).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each vertex is discovered at most once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</a:t>
            </a:r>
            <a:r>
              <a:rPr lang="en-US" altLang="en-US" sz="2000">
                <a:sym typeface="Symbol" panose="05050102010706020507" pitchFamily="18" charset="2"/>
              </a:rPr>
              <a:t></a:t>
            </a:r>
            <a:r>
              <a:rPr lang="en-US" altLang="en-US" sz="2000"/>
              <a:t> queue operations require O(V).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searching adjacency lists requires O(E)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</a:t>
            </a:r>
            <a:r>
              <a:rPr lang="en-US" altLang="en-US" sz="2000">
                <a:sym typeface="Symbol" panose="05050102010706020507" pitchFamily="18" charset="2"/>
              </a:rPr>
              <a:t></a:t>
            </a:r>
            <a:r>
              <a:rPr lang="en-US" altLang="en-US" sz="2000"/>
              <a:t> total runtime O(V+E</a:t>
            </a:r>
            <a:r>
              <a:rPr lang="en-US" altLang="en-US" sz="1800"/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1550</TotalTime>
  <Words>1386</Words>
  <Application>Microsoft Office PowerPoint</Application>
  <PresentationFormat>Widescreen</PresentationFormat>
  <Paragraphs>198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Symbol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112</cp:revision>
  <cp:lastPrinted>2022-04-20T00:12:43Z</cp:lastPrinted>
  <dcterms:created xsi:type="dcterms:W3CDTF">2016-01-08T22:49:21Z</dcterms:created>
  <dcterms:modified xsi:type="dcterms:W3CDTF">2025-01-06T05:50:41Z</dcterms:modified>
</cp:coreProperties>
</file>